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0"/>
  </p:notesMasterIdLst>
  <p:sldIdLst>
    <p:sldId id="256" r:id="rId2"/>
    <p:sldId id="299" r:id="rId3"/>
    <p:sldId id="300" r:id="rId4"/>
    <p:sldId id="302" r:id="rId5"/>
    <p:sldId id="306" r:id="rId6"/>
    <p:sldId id="301" r:id="rId7"/>
    <p:sldId id="303" r:id="rId8"/>
    <p:sldId id="333" r:id="rId9"/>
    <p:sldId id="334" r:id="rId10"/>
    <p:sldId id="304" r:id="rId11"/>
    <p:sldId id="305" r:id="rId12"/>
    <p:sldId id="308" r:id="rId13"/>
    <p:sldId id="307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30" r:id="rId31"/>
    <p:sldId id="329" r:id="rId32"/>
    <p:sldId id="325" r:id="rId33"/>
    <p:sldId id="326" r:id="rId34"/>
    <p:sldId id="327" r:id="rId35"/>
    <p:sldId id="328" r:id="rId36"/>
    <p:sldId id="331" r:id="rId37"/>
    <p:sldId id="33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C7558-6C7F-4EE4-BCCB-D7D45FFD5DFB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F2B3C-C924-4250-B88B-58549DBF7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645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="1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accent5">
                    <a:lumMod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C007B339-F503-4F7C-804C-F836914BE1C1}" type="datetime1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40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899E4FA7-192D-4A81-A380-414966003AC4}" type="datetime1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304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89C9B663-41CC-49AA-82C6-B3CDBF5FE258}" type="datetime1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31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0988" indent="-228600">
              <a:buClr>
                <a:schemeClr val="accent2"/>
              </a:buClr>
              <a:buFont typeface="Arial" panose="020B0604020202020204" pitchFamily="34" charset="0"/>
              <a:buChar char="•"/>
              <a:defRPr/>
            </a:lvl1pPr>
            <a:lvl2pPr marL="457200" indent="-257175">
              <a:buClr>
                <a:schemeClr val="accent2"/>
              </a:buClr>
              <a:defRPr/>
            </a:lvl2pPr>
            <a:lvl3pPr marL="633413" indent="-249238">
              <a:buClr>
                <a:schemeClr val="accent2"/>
              </a:buClr>
              <a:defRPr/>
            </a:lvl3pPr>
            <a:lvl4pPr marL="795338" indent="-228600">
              <a:buClr>
                <a:schemeClr val="accent2"/>
              </a:buClr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0C16FD26-C4CE-4459-9991-BC53CF5D9189}" type="datetime1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42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CA24E2EA-2DEF-4F07-86AE-0F7602A4416E}" type="datetime1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27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8C7A4521-A393-4C39-A757-3F91D76FB399}" type="datetime1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79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C51DEFB0-2334-4C49-8356-B28ECB847FFD}" type="datetime1">
              <a:rPr lang="en-GB" smtClean="0"/>
              <a:t>30/03/2021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04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32A37CBD-2EB7-4C99-A891-02FE4F0D68C3}" type="datetime1">
              <a:rPr lang="en-GB" smtClean="0"/>
              <a:t>30/03/2021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93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95F30672-BAD0-4689-9283-377C32A88F5D}" type="datetime1">
              <a:rPr lang="en-GB" smtClean="0"/>
              <a:t>30/03/2021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92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F4BA5BCC-21EB-419C-B684-FF7DFD771DF8}" type="datetime1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85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0D01FE49-C0DB-4A49-A7C3-65F858C80891}" type="datetime1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64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351" y="167336"/>
            <a:ext cx="8784866" cy="8265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043" y="1285462"/>
            <a:ext cx="8680173" cy="481031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2175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42025B7-2047-4AED-B79E-9162FC345B4D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72280" y="993915"/>
            <a:ext cx="8772936" cy="26504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65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30353"/>
            <a:ext cx="7543800" cy="356616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Cholinergic agonists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485" y="4724561"/>
            <a:ext cx="7543800" cy="1143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Dr. Fatimah Almahasneh</a:t>
            </a:r>
          </a:p>
          <a:p>
            <a:r>
              <a:rPr lang="en-US" b="1" dirty="0" smtClean="0"/>
              <a:t>Department of Basic Medical Sciences</a:t>
            </a:r>
          </a:p>
          <a:p>
            <a:r>
              <a:rPr lang="en-US" b="1" dirty="0" smtClean="0"/>
              <a:t>Faculty of Medicine – Yarmouk University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8499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Acetylcholine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511" y="1238164"/>
            <a:ext cx="8680173" cy="5221622"/>
          </a:xfrm>
        </p:spPr>
        <p:txBody>
          <a:bodyPr>
            <a:normAutofit/>
          </a:bodyPr>
          <a:lstStyle/>
          <a:p>
            <a:pPr marL="457200" indent="-406400">
              <a:lnSpc>
                <a:spcPts val="3000"/>
              </a:lnSpc>
              <a:buFont typeface="+mj-lt"/>
              <a:buAutoNum type="arabicPeriod" startAt="3"/>
            </a:pPr>
            <a:r>
              <a:rPr lang="en-US" b="1" dirty="0" smtClean="0">
                <a:sym typeface="Wingdings" panose="05000000000000000000" pitchFamily="2" charset="2"/>
              </a:rPr>
              <a:t>Other effects of ACh </a:t>
            </a:r>
          </a:p>
          <a:p>
            <a:pPr marL="393700">
              <a:lnSpc>
                <a:spcPts val="3000"/>
              </a:lnSpc>
            </a:pPr>
            <a:r>
              <a:rPr lang="en-US" dirty="0">
                <a:sym typeface="Wingdings" panose="05000000000000000000" pitchFamily="2" charset="2"/>
              </a:rPr>
              <a:t>I</a:t>
            </a:r>
            <a:r>
              <a:rPr lang="en-US" dirty="0" smtClean="0">
                <a:sym typeface="Wingdings" panose="05000000000000000000" pitchFamily="2" charset="2"/>
              </a:rPr>
              <a:t>ncreases salivary secretion and stimulates intestinal secretions and motility.</a:t>
            </a:r>
          </a:p>
          <a:p>
            <a:pPr marL="393700">
              <a:lnSpc>
                <a:spcPts val="3000"/>
              </a:lnSpc>
            </a:pPr>
            <a:r>
              <a:rPr lang="en-US" dirty="0">
                <a:sym typeface="Wingdings" panose="05000000000000000000" pitchFamily="2" charset="2"/>
              </a:rPr>
              <a:t>E</a:t>
            </a:r>
            <a:r>
              <a:rPr lang="en-US" dirty="0" smtClean="0">
                <a:sym typeface="Wingdings" panose="05000000000000000000" pitchFamily="2" charset="2"/>
              </a:rPr>
              <a:t>nhances bronchiolar secretions.</a:t>
            </a:r>
          </a:p>
          <a:p>
            <a:pPr marL="393700">
              <a:lnSpc>
                <a:spcPts val="3000"/>
              </a:lnSpc>
            </a:pPr>
            <a:r>
              <a:rPr lang="en-US" dirty="0">
                <a:sym typeface="Wingdings" panose="05000000000000000000" pitchFamily="2" charset="2"/>
              </a:rPr>
              <a:t>I</a:t>
            </a:r>
            <a:r>
              <a:rPr lang="en-US" dirty="0" smtClean="0">
                <a:sym typeface="Wingdings" panose="05000000000000000000" pitchFamily="2" charset="2"/>
              </a:rPr>
              <a:t>ncreases the tone of the detrusor muscle  urination.</a:t>
            </a:r>
          </a:p>
          <a:p>
            <a:pPr marL="393700">
              <a:lnSpc>
                <a:spcPts val="3000"/>
              </a:lnSpc>
            </a:pPr>
            <a:r>
              <a:rPr lang="en-US" dirty="0">
                <a:sym typeface="Wingdings" panose="05000000000000000000" pitchFamily="2" charset="2"/>
              </a:rPr>
              <a:t>C</a:t>
            </a:r>
            <a:r>
              <a:rPr lang="en-US" dirty="0" smtClean="0">
                <a:sym typeface="Wingdings" panose="05000000000000000000" pitchFamily="2" charset="2"/>
              </a:rPr>
              <a:t>ontraction of the ciliary muscle for near vision.</a:t>
            </a:r>
          </a:p>
          <a:p>
            <a:pPr marL="393700">
              <a:lnSpc>
                <a:spcPts val="3000"/>
              </a:lnSpc>
            </a:pPr>
            <a:r>
              <a:rPr lang="en-US" dirty="0">
                <a:sym typeface="Wingdings" panose="05000000000000000000" pitchFamily="2" charset="2"/>
              </a:rPr>
              <a:t>C</a:t>
            </a:r>
            <a:r>
              <a:rPr lang="en-US" dirty="0" smtClean="0">
                <a:sym typeface="Wingdings" panose="05000000000000000000" pitchFamily="2" charset="2"/>
              </a:rPr>
              <a:t>onstriction </a:t>
            </a:r>
            <a:r>
              <a:rPr lang="en-US" dirty="0">
                <a:sym typeface="Wingdings" panose="05000000000000000000" pitchFamily="2" charset="2"/>
              </a:rPr>
              <a:t>of </a:t>
            </a:r>
            <a:r>
              <a:rPr lang="en-US" dirty="0" smtClean="0">
                <a:sym typeface="Wingdings" panose="05000000000000000000" pitchFamily="2" charset="2"/>
              </a:rPr>
              <a:t>the </a:t>
            </a:r>
            <a:r>
              <a:rPr lang="en-US" dirty="0" err="1" smtClean="0">
                <a:sym typeface="Wingdings" panose="05000000000000000000" pitchFamily="2" charset="2"/>
              </a:rPr>
              <a:t>pupillae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sphincter </a:t>
            </a:r>
            <a:r>
              <a:rPr lang="en-US" dirty="0" smtClean="0">
                <a:sym typeface="Wingdings" panose="05000000000000000000" pitchFamily="2" charset="2"/>
              </a:rPr>
              <a:t>muscle  miosis.</a:t>
            </a:r>
          </a:p>
          <a:p>
            <a:pPr marL="312737" lvl="1" indent="0">
              <a:lnSpc>
                <a:spcPts val="3400"/>
              </a:lnSpc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 ACh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(1% solution) is instilled into the anterior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chamber of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the eye to produce miosis during ophthalmic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surgery.</a:t>
            </a:r>
          </a:p>
          <a:p>
            <a:pPr marL="393700">
              <a:lnSpc>
                <a:spcPts val="3300"/>
              </a:lnSpc>
            </a:pP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91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Bethanechol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Structurally related to ACh.</a:t>
            </a:r>
          </a:p>
          <a:p>
            <a:pPr>
              <a:lnSpc>
                <a:spcPct val="150000"/>
              </a:lnSpc>
            </a:pPr>
            <a:r>
              <a:rPr lang="en-US" dirty="0"/>
              <a:t>It lacks </a:t>
            </a:r>
            <a:r>
              <a:rPr lang="en-US" dirty="0" smtClean="0"/>
              <a:t>nicotinic actions, but </a:t>
            </a:r>
            <a:r>
              <a:rPr lang="en-US" dirty="0"/>
              <a:t>does </a:t>
            </a:r>
            <a:r>
              <a:rPr lang="en-US" dirty="0" smtClean="0"/>
              <a:t>have strong </a:t>
            </a:r>
            <a:r>
              <a:rPr lang="en-US" dirty="0"/>
              <a:t>muscarinic activity.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Its </a:t>
            </a:r>
            <a:r>
              <a:rPr lang="en-US" dirty="0"/>
              <a:t>major actions are on the </a:t>
            </a:r>
            <a:r>
              <a:rPr lang="en-US" dirty="0" smtClean="0"/>
              <a:t>smooth musculature </a:t>
            </a:r>
            <a:r>
              <a:rPr lang="en-US" dirty="0"/>
              <a:t>of the bladder and GI tract.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It </a:t>
            </a:r>
            <a:r>
              <a:rPr lang="en-US" dirty="0"/>
              <a:t>has about a 1-hour </a:t>
            </a:r>
            <a:r>
              <a:rPr lang="en-US" dirty="0" smtClean="0"/>
              <a:t>duration of </a:t>
            </a:r>
            <a:r>
              <a:rPr lang="en-US" dirty="0"/>
              <a:t>action.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42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Bethanechol</a:t>
            </a:r>
            <a:r>
              <a:rPr lang="en-US" dirty="0" smtClean="0"/>
              <a:t> –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5174324"/>
          </a:xfrm>
        </p:spPr>
        <p:txBody>
          <a:bodyPr/>
          <a:lstStyle/>
          <a:p>
            <a:r>
              <a:rPr lang="en-US" dirty="0" smtClean="0"/>
              <a:t>Directly </a:t>
            </a:r>
            <a:r>
              <a:rPr lang="en-US" dirty="0"/>
              <a:t>stimulates muscarinic </a:t>
            </a:r>
            <a:r>
              <a:rPr lang="en-US" dirty="0" smtClean="0"/>
              <a:t>receptors, causing </a:t>
            </a:r>
            <a:r>
              <a:rPr lang="en-US" dirty="0"/>
              <a:t>increased intestinal motility and tone.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also stimulates </a:t>
            </a:r>
            <a:r>
              <a:rPr lang="en-US" dirty="0" smtClean="0"/>
              <a:t>the detrusor </a:t>
            </a:r>
            <a:r>
              <a:rPr lang="en-US" dirty="0"/>
              <a:t>muscle of the bladder, whereas the </a:t>
            </a:r>
            <a:r>
              <a:rPr lang="en-US" dirty="0" err="1"/>
              <a:t>trigone</a:t>
            </a:r>
            <a:r>
              <a:rPr lang="en-US" dirty="0"/>
              <a:t> and </a:t>
            </a:r>
            <a:r>
              <a:rPr lang="en-US" dirty="0" smtClean="0"/>
              <a:t>sphincter muscles </a:t>
            </a:r>
            <a:r>
              <a:rPr lang="en-US" dirty="0"/>
              <a:t>are relaxed. </a:t>
            </a:r>
            <a:endParaRPr lang="en-US" dirty="0" smtClean="0"/>
          </a:p>
          <a:p>
            <a:pPr marL="3937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These </a:t>
            </a:r>
            <a:r>
              <a:rPr lang="en-US" dirty="0"/>
              <a:t>effects produce urination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Therapeutic uses</a:t>
            </a:r>
            <a:endParaRPr lang="en-US" dirty="0" smtClean="0"/>
          </a:p>
          <a:p>
            <a:pPr marL="630238" indent="-338138">
              <a:buFont typeface="+mj-lt"/>
              <a:buAutoNum type="arabicPeriod"/>
            </a:pPr>
            <a:r>
              <a:rPr lang="en-US" dirty="0" smtClean="0"/>
              <a:t>Stimulation of atonic bladder </a:t>
            </a:r>
          </a:p>
          <a:p>
            <a:pPr marL="895350" lvl="1" indent="-327025"/>
            <a:r>
              <a:rPr lang="en-US" dirty="0" smtClean="0"/>
              <a:t>especially in postpartum or </a:t>
            </a:r>
            <a:r>
              <a:rPr lang="en-US" dirty="0"/>
              <a:t>postoperative, </a:t>
            </a:r>
            <a:r>
              <a:rPr lang="en-US" dirty="0" err="1"/>
              <a:t>nonobstructive</a:t>
            </a:r>
            <a:r>
              <a:rPr lang="en-US" dirty="0"/>
              <a:t> urinary </a:t>
            </a:r>
            <a:r>
              <a:rPr lang="en-US" dirty="0" smtClean="0"/>
              <a:t>retention</a:t>
            </a:r>
          </a:p>
          <a:p>
            <a:pPr marL="630238" indent="-338138">
              <a:buFont typeface="+mj-lt"/>
              <a:buAutoNum type="arabicPeriod"/>
            </a:pPr>
            <a:r>
              <a:rPr lang="en-US" dirty="0" smtClean="0"/>
              <a:t>Treatment of neurogenic </a:t>
            </a:r>
            <a:r>
              <a:rPr lang="en-US" dirty="0" err="1" smtClean="0"/>
              <a:t>atony</a:t>
            </a:r>
            <a:r>
              <a:rPr lang="en-US" dirty="0" smtClean="0"/>
              <a:t> and </a:t>
            </a:r>
            <a:r>
              <a:rPr lang="en-US" dirty="0" err="1" smtClean="0"/>
              <a:t>megacolon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459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Bethanechol</a:t>
            </a:r>
            <a:r>
              <a:rPr lang="en-US" dirty="0" smtClean="0"/>
              <a:t> – Adverse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51743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Are the effects of generalized cholinergic stimulation.</a:t>
            </a:r>
          </a:p>
          <a:p>
            <a:pPr marL="511175" indent="-3365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Sweating, salivation, flushing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decreased blood pressure, nausea,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abdominal pain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diarrhea, and bronchospasm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Atropine</a:t>
            </a:r>
            <a:r>
              <a:rPr lang="en-US" dirty="0" smtClean="0"/>
              <a:t> </a:t>
            </a:r>
            <a:r>
              <a:rPr lang="en-US" dirty="0"/>
              <a:t>sulfate may be </a:t>
            </a:r>
            <a:r>
              <a:rPr lang="en-US" dirty="0" smtClean="0"/>
              <a:t>administered to </a:t>
            </a:r>
            <a:r>
              <a:rPr lang="en-US" dirty="0"/>
              <a:t>overcome severe cardiovascular or </a:t>
            </a:r>
            <a:r>
              <a:rPr lang="en-US" dirty="0" err="1" smtClean="0"/>
              <a:t>bronchoconstrictor</a:t>
            </a:r>
            <a:r>
              <a:rPr lang="en-US" dirty="0" smtClean="0"/>
              <a:t> responses </a:t>
            </a:r>
            <a:r>
              <a:rPr lang="en-US" dirty="0"/>
              <a:t>to this agent.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58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Carbachol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79" y="1168610"/>
            <a:ext cx="8680173" cy="5174324"/>
          </a:xfrm>
        </p:spPr>
        <p:txBody>
          <a:bodyPr>
            <a:normAutofit/>
          </a:bodyPr>
          <a:lstStyle/>
          <a:p>
            <a:r>
              <a:rPr lang="en-US" sz="2500" dirty="0" err="1"/>
              <a:t>Carbachol</a:t>
            </a:r>
            <a:r>
              <a:rPr lang="en-US" sz="2500" dirty="0"/>
              <a:t> has profound effects on both the </a:t>
            </a:r>
            <a:r>
              <a:rPr lang="en-US" sz="2500" dirty="0" smtClean="0"/>
              <a:t>cardiovascular and </a:t>
            </a:r>
            <a:r>
              <a:rPr lang="en-US" sz="2500" dirty="0"/>
              <a:t>GI systems because of its ganglion-stimulating </a:t>
            </a:r>
            <a:r>
              <a:rPr lang="en-US" sz="2500" dirty="0" smtClean="0"/>
              <a:t>activity.</a:t>
            </a:r>
          </a:p>
          <a:p>
            <a:r>
              <a:rPr lang="en-US" sz="2500" dirty="0"/>
              <a:t>Locally instilled into the eye, it mimics </a:t>
            </a:r>
            <a:r>
              <a:rPr lang="en-US" sz="2500" dirty="0" smtClean="0"/>
              <a:t>the effects </a:t>
            </a:r>
            <a:r>
              <a:rPr lang="en-US" sz="2500" dirty="0"/>
              <a:t>of </a:t>
            </a:r>
            <a:r>
              <a:rPr lang="en-US" sz="2500" dirty="0" smtClean="0"/>
              <a:t>ACh </a:t>
            </a:r>
            <a:r>
              <a:rPr lang="en-US" sz="2500" dirty="0" smtClean="0">
                <a:sym typeface="Wingdings" panose="05000000000000000000" pitchFamily="2" charset="2"/>
              </a:rPr>
              <a:t> </a:t>
            </a:r>
            <a:r>
              <a:rPr lang="en-US" sz="2500" dirty="0" smtClean="0"/>
              <a:t>miosis </a:t>
            </a:r>
            <a:r>
              <a:rPr lang="en-US" sz="2500" dirty="0"/>
              <a:t>and a spasm of accommodation </a:t>
            </a:r>
            <a:r>
              <a:rPr lang="en-US" sz="2500" dirty="0" smtClean="0"/>
              <a:t>in which </a:t>
            </a:r>
            <a:r>
              <a:rPr lang="en-US" sz="2500" dirty="0"/>
              <a:t>the ciliary muscle of the eye remains in a constant state </a:t>
            </a:r>
            <a:r>
              <a:rPr lang="en-US" sz="2500" dirty="0" smtClean="0"/>
              <a:t>of contraction.</a:t>
            </a:r>
          </a:p>
          <a:p>
            <a:pPr marL="52388" indent="0">
              <a:buNone/>
            </a:pPr>
            <a:r>
              <a:rPr lang="en-US" sz="2500" b="1" dirty="0" smtClean="0"/>
              <a:t>Therapeutic uses</a:t>
            </a:r>
          </a:p>
          <a:p>
            <a:r>
              <a:rPr lang="en-US" sz="2500" dirty="0" err="1"/>
              <a:t>carbachol</a:t>
            </a:r>
            <a:r>
              <a:rPr lang="en-US" sz="2500" dirty="0"/>
              <a:t> is </a:t>
            </a:r>
            <a:r>
              <a:rPr lang="en-US" sz="2500" dirty="0" smtClean="0"/>
              <a:t>rarely used </a:t>
            </a:r>
            <a:r>
              <a:rPr lang="en-US" sz="2500" dirty="0"/>
              <a:t>therapeutically </a:t>
            </a:r>
            <a:endParaRPr lang="en-US" sz="2500" dirty="0" smtClean="0"/>
          </a:p>
          <a:p>
            <a:pPr lvl="1"/>
            <a:r>
              <a:rPr lang="en-US" dirty="0" smtClean="0"/>
              <a:t>because </a:t>
            </a:r>
            <a:r>
              <a:rPr lang="en-US" dirty="0"/>
              <a:t>of its high potency, receptor </a:t>
            </a:r>
            <a:r>
              <a:rPr lang="en-US" dirty="0" err="1" smtClean="0"/>
              <a:t>nonselectivity</a:t>
            </a:r>
            <a:r>
              <a:rPr lang="en-US" dirty="0" smtClean="0"/>
              <a:t>, and </a:t>
            </a:r>
            <a:r>
              <a:rPr lang="en-US" dirty="0"/>
              <a:t>relatively long duration of action</a:t>
            </a:r>
            <a:endParaRPr lang="en-US" dirty="0" smtClean="0"/>
          </a:p>
          <a:p>
            <a:pPr marL="284163" indent="0">
              <a:buNone/>
            </a:pPr>
            <a:r>
              <a:rPr lang="en-US" sz="2500" dirty="0" smtClean="0"/>
              <a:t>except </a:t>
            </a:r>
            <a:r>
              <a:rPr lang="en-US" sz="2500" dirty="0"/>
              <a:t>in the eye as a </a:t>
            </a:r>
            <a:r>
              <a:rPr lang="en-US" sz="2500" dirty="0" err="1"/>
              <a:t>miotic</a:t>
            </a:r>
            <a:r>
              <a:rPr lang="en-US" sz="2500" dirty="0"/>
              <a:t> agent to </a:t>
            </a:r>
            <a:r>
              <a:rPr lang="en-US" sz="2500" dirty="0" smtClean="0"/>
              <a:t>treat </a:t>
            </a:r>
            <a:r>
              <a:rPr lang="en-US" sz="2500" i="1" dirty="0" smtClean="0"/>
              <a:t>glaucoma,</a:t>
            </a:r>
            <a:r>
              <a:rPr lang="en-US" sz="2500" dirty="0" smtClean="0"/>
              <a:t> </a:t>
            </a:r>
            <a:r>
              <a:rPr lang="en-US" sz="2500" dirty="0"/>
              <a:t>by causing pupillary contraction and a decrease in </a:t>
            </a:r>
            <a:r>
              <a:rPr lang="en-US" sz="2500" dirty="0" smtClean="0"/>
              <a:t>intraocular pressure</a:t>
            </a:r>
            <a:r>
              <a:rPr lang="en-US" sz="2500" dirty="0"/>
              <a:t>.</a:t>
            </a:r>
            <a:endParaRPr lang="en-US" sz="25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56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Pilocarpine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015" y="1198378"/>
            <a:ext cx="8680173" cy="5174324"/>
          </a:xfrm>
        </p:spPr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b="1" dirty="0"/>
              <a:t>Actions: </a:t>
            </a:r>
            <a:r>
              <a:rPr lang="en-US" dirty="0"/>
              <a:t>Applied topically to the eye, </a:t>
            </a:r>
            <a:r>
              <a:rPr lang="en-US" dirty="0" err="1"/>
              <a:t>pilocarpine</a:t>
            </a:r>
            <a:r>
              <a:rPr lang="en-US" dirty="0"/>
              <a:t> produces </a:t>
            </a:r>
            <a:r>
              <a:rPr lang="en-US" dirty="0" smtClean="0"/>
              <a:t>rapid miosis </a:t>
            </a:r>
            <a:r>
              <a:rPr lang="en-US" dirty="0"/>
              <a:t>and contraction of the ciliary muscle. </a:t>
            </a:r>
            <a:endParaRPr lang="en-US" dirty="0" smtClean="0"/>
          </a:p>
          <a:p>
            <a:pPr lvl="1">
              <a:lnSpc>
                <a:spcPts val="3400"/>
              </a:lnSpc>
            </a:pPr>
            <a:r>
              <a:rPr lang="en-US" dirty="0" smtClean="0"/>
              <a:t>When </a:t>
            </a:r>
            <a:r>
              <a:rPr lang="en-US" dirty="0"/>
              <a:t>the eye </a:t>
            </a:r>
            <a:r>
              <a:rPr lang="en-US" dirty="0" smtClean="0"/>
              <a:t>undergoes this </a:t>
            </a:r>
            <a:r>
              <a:rPr lang="en-US" dirty="0"/>
              <a:t>miosis, it experiences a spasm of accommodation. </a:t>
            </a:r>
            <a:r>
              <a:rPr lang="en-US" dirty="0" smtClean="0"/>
              <a:t>The vision </a:t>
            </a:r>
            <a:r>
              <a:rPr lang="en-US" dirty="0"/>
              <a:t>becomes fixed at some particular distance, making it </a:t>
            </a:r>
            <a:r>
              <a:rPr lang="en-US" dirty="0" smtClean="0"/>
              <a:t>impossible to focus.</a:t>
            </a:r>
          </a:p>
          <a:p>
            <a:pPr>
              <a:lnSpc>
                <a:spcPts val="3400"/>
              </a:lnSpc>
            </a:pPr>
            <a:r>
              <a:rPr lang="en-US" dirty="0"/>
              <a:t>The drug is beneficial in promoting salivation </a:t>
            </a:r>
            <a:r>
              <a:rPr lang="en-US" dirty="0" smtClean="0"/>
              <a:t>in patients </a:t>
            </a:r>
            <a:r>
              <a:rPr lang="en-US" dirty="0"/>
              <a:t>with </a:t>
            </a:r>
            <a:r>
              <a:rPr lang="en-US" dirty="0" err="1"/>
              <a:t>xerostomia</a:t>
            </a:r>
            <a:r>
              <a:rPr lang="en-US" dirty="0"/>
              <a:t> resulting from irradiation of the head </a:t>
            </a:r>
            <a:r>
              <a:rPr lang="en-US" dirty="0" smtClean="0"/>
              <a:t>and neck.</a:t>
            </a:r>
          </a:p>
          <a:p>
            <a:pPr>
              <a:lnSpc>
                <a:spcPts val="3400"/>
              </a:lnSpc>
            </a:pPr>
            <a:r>
              <a:rPr lang="en-US" dirty="0" err="1" smtClean="0"/>
              <a:t>Sjögren</a:t>
            </a:r>
            <a:r>
              <a:rPr lang="en-US" dirty="0" smtClean="0"/>
              <a:t> </a:t>
            </a:r>
            <a:r>
              <a:rPr lang="en-US" dirty="0"/>
              <a:t>syndrome, which is characterized by dry mouth </a:t>
            </a:r>
            <a:r>
              <a:rPr lang="en-US" dirty="0" smtClean="0"/>
              <a:t>and lack </a:t>
            </a:r>
            <a:r>
              <a:rPr lang="en-US" dirty="0"/>
              <a:t>of tears, is treated with oral </a:t>
            </a:r>
            <a:r>
              <a:rPr lang="en-US" dirty="0" err="1"/>
              <a:t>pilocarpine</a:t>
            </a:r>
            <a:r>
              <a:rPr lang="en-US" dirty="0"/>
              <a:t> tablets and </a:t>
            </a:r>
            <a:r>
              <a:rPr lang="en-US" i="1" dirty="0" err="1" smtClean="0"/>
              <a:t>cevimeline</a:t>
            </a:r>
            <a:r>
              <a:rPr lang="en-US" dirty="0" smtClean="0"/>
              <a:t>, a </a:t>
            </a:r>
            <a:r>
              <a:rPr lang="en-US" dirty="0"/>
              <a:t>cholinergic </a:t>
            </a:r>
            <a:r>
              <a:rPr lang="en-US" dirty="0" smtClean="0"/>
              <a:t>drug.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53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Pilocarpine</a:t>
            </a:r>
            <a:r>
              <a:rPr lang="en-US" dirty="0" smtClean="0"/>
              <a:t> – </a:t>
            </a:r>
            <a:r>
              <a:rPr lang="en-US" dirty="0" smtClean="0"/>
              <a:t>Use </a:t>
            </a:r>
            <a:r>
              <a:rPr lang="en-US" dirty="0" smtClean="0"/>
              <a:t>in glaucoma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13945"/>
            <a:ext cx="8680173" cy="5360276"/>
          </a:xfrm>
        </p:spPr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500" dirty="0" err="1"/>
              <a:t>Pilocarpine</a:t>
            </a:r>
            <a:r>
              <a:rPr lang="en-US" sz="2500" dirty="0"/>
              <a:t> is used to treat </a:t>
            </a:r>
            <a:r>
              <a:rPr lang="en-US" sz="2500" dirty="0" smtClean="0"/>
              <a:t>glaucoma and </a:t>
            </a:r>
            <a:r>
              <a:rPr lang="en-US" sz="2500" dirty="0"/>
              <a:t>is the drug of choice for emergency lowering of </a:t>
            </a:r>
            <a:r>
              <a:rPr lang="en-US" sz="2500" dirty="0" smtClean="0"/>
              <a:t>intraocular pressure </a:t>
            </a:r>
            <a:r>
              <a:rPr lang="en-US" sz="2500" dirty="0"/>
              <a:t>of both open-angle and angle-closure </a:t>
            </a:r>
            <a:r>
              <a:rPr lang="en-US" sz="2500" dirty="0" smtClean="0"/>
              <a:t>glaucoma.</a:t>
            </a:r>
          </a:p>
          <a:p>
            <a:pPr>
              <a:lnSpc>
                <a:spcPts val="3400"/>
              </a:lnSpc>
            </a:pPr>
            <a:r>
              <a:rPr lang="en-US" sz="2500" dirty="0" err="1"/>
              <a:t>Pilocarpine</a:t>
            </a:r>
            <a:r>
              <a:rPr lang="en-US" sz="2500" dirty="0"/>
              <a:t> is extremely effective in opening the trabecular </a:t>
            </a:r>
            <a:r>
              <a:rPr lang="en-US" sz="2500" dirty="0" smtClean="0"/>
              <a:t>meshwork around </a:t>
            </a:r>
            <a:r>
              <a:rPr lang="en-US" sz="2500" dirty="0"/>
              <a:t>the </a:t>
            </a:r>
            <a:r>
              <a:rPr lang="en-US" sz="2500" dirty="0" err="1"/>
              <a:t>Schlemm</a:t>
            </a:r>
            <a:r>
              <a:rPr lang="en-US" sz="2500" dirty="0"/>
              <a:t> </a:t>
            </a:r>
            <a:r>
              <a:rPr lang="en-US" sz="2500" dirty="0" smtClean="0"/>
              <a:t>canal </a:t>
            </a:r>
            <a:r>
              <a:rPr lang="en-US" sz="2500" dirty="0" smtClean="0">
                <a:sym typeface="Wingdings" panose="05000000000000000000" pitchFamily="2" charset="2"/>
              </a:rPr>
              <a:t> </a:t>
            </a:r>
            <a:r>
              <a:rPr lang="en-US" sz="2500" dirty="0"/>
              <a:t>increased drainage of aqueous </a:t>
            </a:r>
            <a:r>
              <a:rPr lang="en-US" sz="2500" dirty="0" smtClean="0"/>
              <a:t>humor </a:t>
            </a:r>
            <a:r>
              <a:rPr lang="en-US" sz="2500" dirty="0" smtClean="0">
                <a:sym typeface="Wingdings" panose="05000000000000000000" pitchFamily="2" charset="2"/>
              </a:rPr>
              <a:t> </a:t>
            </a:r>
            <a:r>
              <a:rPr lang="en-US" sz="2500" dirty="0" smtClean="0"/>
              <a:t>immediate </a:t>
            </a:r>
            <a:r>
              <a:rPr lang="en-US" sz="2500" dirty="0"/>
              <a:t>drop </a:t>
            </a:r>
            <a:r>
              <a:rPr lang="en-US" sz="2500" dirty="0" smtClean="0"/>
              <a:t>in intraocular pressure.</a:t>
            </a:r>
          </a:p>
          <a:p>
            <a:pPr lvl="1">
              <a:lnSpc>
                <a:spcPts val="3400"/>
              </a:lnSpc>
            </a:pPr>
            <a:r>
              <a:rPr lang="en-US" dirty="0" smtClean="0"/>
              <a:t>This </a:t>
            </a:r>
            <a:r>
              <a:rPr lang="en-US" dirty="0"/>
              <a:t>action occurs within a few minutes, lasts 4 to </a:t>
            </a:r>
            <a:r>
              <a:rPr lang="en-US" dirty="0" smtClean="0"/>
              <a:t>8 hours</a:t>
            </a:r>
            <a:r>
              <a:rPr lang="en-US" dirty="0"/>
              <a:t>, and can be </a:t>
            </a:r>
            <a:r>
              <a:rPr lang="en-US" dirty="0" smtClean="0"/>
              <a:t>repeated.</a:t>
            </a:r>
          </a:p>
          <a:p>
            <a:pPr>
              <a:lnSpc>
                <a:spcPts val="3400"/>
              </a:lnSpc>
            </a:pPr>
            <a:r>
              <a:rPr lang="en-US" sz="2500" dirty="0"/>
              <a:t>The </a:t>
            </a:r>
            <a:r>
              <a:rPr lang="en-US" sz="2500" dirty="0" err="1"/>
              <a:t>miotic</a:t>
            </a:r>
            <a:r>
              <a:rPr lang="en-US" sz="2500" dirty="0"/>
              <a:t> action </a:t>
            </a:r>
            <a:r>
              <a:rPr lang="en-US" sz="2500" dirty="0" smtClean="0"/>
              <a:t>of </a:t>
            </a:r>
            <a:r>
              <a:rPr lang="en-US" sz="2500" dirty="0" err="1" smtClean="0"/>
              <a:t>pilocarpine</a:t>
            </a:r>
            <a:r>
              <a:rPr lang="en-US" sz="2500" dirty="0" smtClean="0"/>
              <a:t> </a:t>
            </a:r>
            <a:r>
              <a:rPr lang="en-US" sz="2500" dirty="0"/>
              <a:t>is also useful in reversing </a:t>
            </a:r>
            <a:r>
              <a:rPr lang="en-US" sz="2500" dirty="0" err="1"/>
              <a:t>mydriasis</a:t>
            </a:r>
            <a:r>
              <a:rPr lang="en-US" sz="2500" dirty="0"/>
              <a:t> due to </a:t>
            </a:r>
            <a:r>
              <a:rPr lang="en-US" sz="2500" dirty="0" smtClean="0"/>
              <a:t>atropine.</a:t>
            </a:r>
            <a:endParaRPr lang="en-GB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2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Pilocarpine</a:t>
            </a:r>
            <a:r>
              <a:rPr lang="en-US" dirty="0" smtClean="0"/>
              <a:t> – adverse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29711"/>
            <a:ext cx="8680173" cy="53602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err="1"/>
              <a:t>Pilocarpine</a:t>
            </a:r>
            <a:r>
              <a:rPr lang="en-US" sz="2500" dirty="0"/>
              <a:t> can cause blurred vision, </a:t>
            </a:r>
            <a:r>
              <a:rPr lang="en-US" sz="2500" dirty="0" smtClean="0"/>
              <a:t>night blindness</a:t>
            </a:r>
            <a:r>
              <a:rPr lang="en-US" sz="2500" dirty="0"/>
              <a:t>, and brow </a:t>
            </a:r>
            <a:r>
              <a:rPr lang="en-US" sz="2500" dirty="0" smtClean="0"/>
              <a:t>ache.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Poisoning with this agent is </a:t>
            </a:r>
            <a:r>
              <a:rPr lang="en-US" sz="2500" dirty="0" smtClean="0"/>
              <a:t>characterized by </a:t>
            </a:r>
            <a:r>
              <a:rPr lang="en-US" sz="2500" dirty="0"/>
              <a:t>exaggeration of various parasympathetic </a:t>
            </a:r>
            <a:r>
              <a:rPr lang="en-US" sz="2500" dirty="0" smtClean="0"/>
              <a:t>effects</a:t>
            </a:r>
          </a:p>
          <a:p>
            <a:pPr lvl="1">
              <a:lnSpc>
                <a:spcPct val="150000"/>
              </a:lnSpc>
            </a:pPr>
            <a:r>
              <a:rPr lang="en-US" sz="2300" dirty="0"/>
              <a:t>Parenteral atropine, at doses that can cross </a:t>
            </a:r>
            <a:r>
              <a:rPr lang="en-US" sz="2300" dirty="0" smtClean="0"/>
              <a:t>the blood–brain </a:t>
            </a:r>
            <a:r>
              <a:rPr lang="en-US" sz="2300" dirty="0"/>
              <a:t>barrier, is administered to counteract the toxicity </a:t>
            </a:r>
            <a:r>
              <a:rPr lang="en-US" sz="2300" dirty="0" smtClean="0"/>
              <a:t>of </a:t>
            </a:r>
            <a:r>
              <a:rPr lang="en-US" sz="2300" dirty="0" err="1" smtClean="0"/>
              <a:t>pilocarpine</a:t>
            </a:r>
            <a:r>
              <a:rPr lang="en-US" sz="2300" dirty="0"/>
              <a:t>.</a:t>
            </a:r>
            <a:endParaRPr lang="en-GB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99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72967" y="1121564"/>
            <a:ext cx="8261131" cy="3566160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 smtClean="0">
                <a:solidFill>
                  <a:schemeClr val="accent4">
                    <a:lumMod val="75000"/>
                  </a:schemeClr>
                </a:solidFill>
              </a:rPr>
              <a:t>Indirect-acting cholinergic agonists:</a:t>
            </a:r>
            <a:br>
              <a:rPr lang="en-US" sz="4400" u="sng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4400" u="sng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4400" u="sng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anticholinesterase agents (reversible)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16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Acetylcholinesterase</a:t>
            </a:r>
            <a:r>
              <a:rPr lang="en-US" dirty="0" smtClean="0"/>
              <a:t> </a:t>
            </a:r>
            <a:r>
              <a:rPr lang="en-US" dirty="0"/>
              <a:t>inhibitors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4" y="1285462"/>
            <a:ext cx="5079466" cy="4810316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dirty="0"/>
              <a:t>Inhibitors of </a:t>
            </a:r>
            <a:r>
              <a:rPr lang="en-US" dirty="0" err="1"/>
              <a:t>AChE</a:t>
            </a:r>
            <a:r>
              <a:rPr lang="en-US" dirty="0"/>
              <a:t> (</a:t>
            </a:r>
            <a:r>
              <a:rPr lang="en-US" i="1" dirty="0"/>
              <a:t>anticholinesterase agents </a:t>
            </a:r>
            <a:r>
              <a:rPr lang="en-US" dirty="0"/>
              <a:t>or</a:t>
            </a:r>
            <a:r>
              <a:rPr lang="en-US" i="1" dirty="0"/>
              <a:t> cholinesterase </a:t>
            </a:r>
            <a:r>
              <a:rPr lang="en-US" i="1" dirty="0" smtClean="0"/>
              <a:t>inhibitors</a:t>
            </a:r>
            <a:r>
              <a:rPr lang="en-US" dirty="0" smtClean="0"/>
              <a:t>) indirectly </a:t>
            </a:r>
            <a:r>
              <a:rPr lang="en-US" dirty="0"/>
              <a:t>provide a cholinergic action by preventing the </a:t>
            </a:r>
            <a:r>
              <a:rPr lang="en-US" dirty="0" smtClean="0"/>
              <a:t>degradation of </a:t>
            </a:r>
            <a:r>
              <a:rPr lang="en-US" dirty="0"/>
              <a:t>ACh. This results in an accumulation of ACh in the </a:t>
            </a:r>
            <a:r>
              <a:rPr lang="en-US" dirty="0" smtClean="0"/>
              <a:t>synaptic space.</a:t>
            </a:r>
          </a:p>
          <a:p>
            <a:pPr marL="393700" lvl="1" indent="0">
              <a:lnSpc>
                <a:spcPts val="3600"/>
              </a:lnSpc>
              <a:buNone/>
            </a:pPr>
            <a:r>
              <a:rPr lang="en-US" dirty="0">
                <a:sym typeface="Wingdings" panose="05000000000000000000" pitchFamily="2" charset="2"/>
              </a:rPr>
              <a:t> these drugs can provoke a </a:t>
            </a:r>
            <a:r>
              <a:rPr lang="en-US" dirty="0" smtClean="0">
                <a:sym typeface="Wingdings" panose="05000000000000000000" pitchFamily="2" charset="2"/>
              </a:rPr>
              <a:t>response at </a:t>
            </a:r>
            <a:r>
              <a:rPr lang="en-US" dirty="0">
                <a:sym typeface="Wingdings" panose="05000000000000000000" pitchFamily="2" charset="2"/>
              </a:rPr>
              <a:t>all </a:t>
            </a:r>
            <a:r>
              <a:rPr lang="en-US" dirty="0" err="1">
                <a:sym typeface="Wingdings" panose="05000000000000000000" pitchFamily="2" charset="2"/>
              </a:rPr>
              <a:t>cholinoceptors</a:t>
            </a:r>
            <a:r>
              <a:rPr lang="en-US" dirty="0">
                <a:sym typeface="Wingdings" panose="05000000000000000000" pitchFamily="2" charset="2"/>
              </a:rPr>
              <a:t> in the </a:t>
            </a:r>
            <a:r>
              <a:rPr lang="en-US" dirty="0" smtClean="0">
                <a:sym typeface="Wingdings" panose="05000000000000000000" pitchFamily="2" charset="2"/>
              </a:rPr>
              <a:t>body.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19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415" y="1023385"/>
            <a:ext cx="3171780" cy="521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66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6027" y="758952"/>
            <a:ext cx="8103475" cy="302477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</a:rPr>
              <a:t>Direct-acting cholinergic agonists</a:t>
            </a:r>
            <a:endParaRPr lang="en-GB" sz="4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12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Edrophonium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45" y="1159333"/>
            <a:ext cx="8680173" cy="561827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It is </a:t>
            </a:r>
            <a:r>
              <a:rPr lang="en-US" dirty="0"/>
              <a:t>the prototype </a:t>
            </a:r>
            <a:r>
              <a:rPr lang="en-US" dirty="0" smtClean="0"/>
              <a:t>short-acting </a:t>
            </a:r>
            <a:r>
              <a:rPr lang="en-US" dirty="0" err="1" smtClean="0"/>
              <a:t>AChE</a:t>
            </a:r>
            <a:r>
              <a:rPr lang="en-US" dirty="0" smtClean="0"/>
              <a:t> </a:t>
            </a:r>
            <a:r>
              <a:rPr lang="en-US" dirty="0"/>
              <a:t>inhibitor.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It is </a:t>
            </a:r>
            <a:r>
              <a:rPr lang="en-US" dirty="0"/>
              <a:t>rapidly absorbed and has </a:t>
            </a:r>
            <a:r>
              <a:rPr lang="en-US" dirty="0" smtClean="0"/>
              <a:t>a short </a:t>
            </a:r>
            <a:r>
              <a:rPr lang="en-US" dirty="0"/>
              <a:t>duration of action of 10 to 20 minutes due to rapid renal </a:t>
            </a:r>
            <a:r>
              <a:rPr lang="en-US" dirty="0" smtClean="0"/>
              <a:t>elimination.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Edrophonium</a:t>
            </a:r>
            <a:r>
              <a:rPr lang="en-US" dirty="0"/>
              <a:t> is a quaternary amine, and its actions are </a:t>
            </a:r>
            <a:r>
              <a:rPr lang="en-US" dirty="0" smtClean="0"/>
              <a:t>limited to </a:t>
            </a:r>
            <a:r>
              <a:rPr lang="en-US" dirty="0"/>
              <a:t>the </a:t>
            </a:r>
            <a:r>
              <a:rPr lang="en-US" dirty="0" smtClean="0"/>
              <a:t>periphery.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07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Edrophonium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45" y="1206631"/>
            <a:ext cx="8680173" cy="5618279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sz="2500" dirty="0"/>
              <a:t>It is used in the diagnosis of myasthenia </a:t>
            </a:r>
            <a:r>
              <a:rPr lang="en-US" sz="2500" dirty="0" smtClean="0"/>
              <a:t>gravis</a:t>
            </a:r>
            <a:endParaRPr lang="en-US" sz="2500" dirty="0"/>
          </a:p>
          <a:p>
            <a:pPr lvl="1">
              <a:lnSpc>
                <a:spcPts val="3600"/>
              </a:lnSpc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/>
              <a:t>Intravenous injection of </a:t>
            </a:r>
            <a:r>
              <a:rPr lang="en-US" dirty="0" err="1"/>
              <a:t>edrophonium</a:t>
            </a:r>
            <a:r>
              <a:rPr lang="en-US" dirty="0"/>
              <a:t> leads to a rapid increase in muscle strength.</a:t>
            </a:r>
          </a:p>
          <a:p>
            <a:pPr>
              <a:lnSpc>
                <a:spcPts val="3600"/>
              </a:lnSpc>
            </a:pPr>
            <a:r>
              <a:rPr lang="en-US" sz="2500" dirty="0" err="1" smtClean="0"/>
              <a:t>Edrophonium</a:t>
            </a:r>
            <a:r>
              <a:rPr lang="en-US" sz="2500" dirty="0" smtClean="0"/>
              <a:t> </a:t>
            </a:r>
            <a:r>
              <a:rPr lang="en-US" sz="2500" dirty="0"/>
              <a:t>may also be used to assess </a:t>
            </a:r>
            <a:r>
              <a:rPr lang="en-US" sz="2500" dirty="0" smtClean="0"/>
              <a:t>cholinesterase inhibitor </a:t>
            </a:r>
            <a:r>
              <a:rPr lang="en-US" sz="2500" dirty="0"/>
              <a:t>therapy, </a:t>
            </a:r>
            <a:r>
              <a:rPr lang="en-US" sz="2500" dirty="0" smtClean="0"/>
              <a:t>and </a:t>
            </a:r>
            <a:r>
              <a:rPr lang="en-US" sz="2500" dirty="0"/>
              <a:t>for reversing the effects of </a:t>
            </a:r>
            <a:r>
              <a:rPr lang="en-US" sz="2500" dirty="0" err="1"/>
              <a:t>nondepolarizing</a:t>
            </a:r>
            <a:r>
              <a:rPr lang="en-US" sz="2500" dirty="0"/>
              <a:t> neuromuscular </a:t>
            </a:r>
            <a:r>
              <a:rPr lang="en-US" sz="2500" dirty="0" smtClean="0"/>
              <a:t>blockers after surgery.</a:t>
            </a:r>
          </a:p>
          <a:p>
            <a:pPr>
              <a:lnSpc>
                <a:spcPts val="3600"/>
              </a:lnSpc>
            </a:pPr>
            <a:r>
              <a:rPr lang="en-US" sz="2500" dirty="0"/>
              <a:t>Due to the availability of other agents, </a:t>
            </a:r>
            <a:r>
              <a:rPr lang="en-US" sz="2500" dirty="0" err="1" smtClean="0"/>
              <a:t>edrophonium</a:t>
            </a:r>
            <a:r>
              <a:rPr lang="en-US" sz="2500" dirty="0" smtClean="0"/>
              <a:t> use </a:t>
            </a:r>
            <a:r>
              <a:rPr lang="en-US" sz="2500" dirty="0"/>
              <a:t>has become limited.</a:t>
            </a:r>
            <a:endParaRPr lang="en-GB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7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Physostigmine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5304524"/>
          </a:xfrm>
        </p:spPr>
        <p:txBody>
          <a:bodyPr>
            <a:normAutofit/>
          </a:bodyPr>
          <a:lstStyle/>
          <a:p>
            <a:r>
              <a:rPr lang="en-US" dirty="0" err="1"/>
              <a:t>Physostigmine</a:t>
            </a:r>
            <a:r>
              <a:rPr lang="en-US" dirty="0"/>
              <a:t> has a wide range of effects </a:t>
            </a:r>
            <a:r>
              <a:rPr lang="en-US" dirty="0" smtClean="0"/>
              <a:t>and </a:t>
            </a:r>
            <a:r>
              <a:rPr lang="en-US" dirty="0"/>
              <a:t>stimulates not only the muscarinic and nicotinic </a:t>
            </a:r>
            <a:r>
              <a:rPr lang="en-US" dirty="0" smtClean="0"/>
              <a:t>sites of </a:t>
            </a:r>
            <a:r>
              <a:rPr lang="en-US" dirty="0"/>
              <a:t>the ANS but also the nicotinic receptors of the </a:t>
            </a:r>
            <a:r>
              <a:rPr lang="en-US" dirty="0" smtClean="0"/>
              <a:t>NMJ.</a:t>
            </a:r>
          </a:p>
          <a:p>
            <a:r>
              <a:rPr lang="en-US" dirty="0" smtClean="0"/>
              <a:t>It is an </a:t>
            </a:r>
            <a:r>
              <a:rPr lang="en-US" dirty="0"/>
              <a:t>intermediate-acting </a:t>
            </a:r>
            <a:r>
              <a:rPr lang="en-US" dirty="0" smtClean="0"/>
              <a:t>agent </a:t>
            </a:r>
            <a:endParaRPr lang="en-GB" dirty="0"/>
          </a:p>
          <a:p>
            <a:pPr lvl="1"/>
            <a:r>
              <a:rPr lang="en-GB" dirty="0" err="1" smtClean="0"/>
              <a:t>i</a:t>
            </a:r>
            <a:r>
              <a:rPr lang="en-US" dirty="0" err="1" smtClean="0"/>
              <a:t>ts</a:t>
            </a:r>
            <a:r>
              <a:rPr lang="en-US" dirty="0" smtClean="0"/>
              <a:t> duration of </a:t>
            </a:r>
            <a:r>
              <a:rPr lang="en-US" dirty="0"/>
              <a:t>action is about 30 minutes to 2 </a:t>
            </a:r>
            <a:r>
              <a:rPr lang="en-US" dirty="0" smtClean="0"/>
              <a:t>hours.</a:t>
            </a:r>
          </a:p>
          <a:p>
            <a:pPr marL="52388" indent="0">
              <a:buNone/>
            </a:pPr>
            <a:r>
              <a:rPr lang="en-US" b="1" dirty="0" smtClean="0"/>
              <a:t>Therapeutic uses</a:t>
            </a:r>
          </a:p>
          <a:p>
            <a:r>
              <a:rPr lang="en-US" dirty="0" smtClean="0"/>
              <a:t>Treatment of intestine and bladder </a:t>
            </a:r>
            <a:r>
              <a:rPr lang="en-US" dirty="0" err="1" smtClean="0"/>
              <a:t>atony</a:t>
            </a:r>
            <a:r>
              <a:rPr lang="en-US" dirty="0" smtClean="0"/>
              <a:t> (because it </a:t>
            </a:r>
            <a:r>
              <a:rPr lang="en-US" dirty="0"/>
              <a:t>increases </a:t>
            </a:r>
            <a:r>
              <a:rPr lang="en-US" dirty="0" smtClean="0"/>
              <a:t>their motility).</a:t>
            </a:r>
          </a:p>
          <a:p>
            <a:r>
              <a:rPr lang="en-US" dirty="0" smtClean="0"/>
              <a:t>treatment of overdoses </a:t>
            </a:r>
            <a:r>
              <a:rPr lang="en-US" dirty="0"/>
              <a:t>of drugs with anticholinergic actions, such as </a:t>
            </a:r>
            <a:r>
              <a:rPr lang="en-US" dirty="0" smtClean="0"/>
              <a:t>atropine.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18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Neostigmine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Unlike </a:t>
            </a:r>
            <a:r>
              <a:rPr lang="en-US" dirty="0" err="1"/>
              <a:t>physostigmine</a:t>
            </a:r>
            <a:r>
              <a:rPr lang="en-US" dirty="0"/>
              <a:t>, neostigmine has a </a:t>
            </a:r>
            <a:r>
              <a:rPr lang="en-US" dirty="0" smtClean="0"/>
              <a:t>quaternary nitrogen</a:t>
            </a:r>
            <a:r>
              <a:rPr lang="en-US" dirty="0"/>
              <a:t>.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it </a:t>
            </a:r>
            <a:r>
              <a:rPr lang="en-US" dirty="0"/>
              <a:t>is more polar, is absorbed poorly from the </a:t>
            </a:r>
            <a:r>
              <a:rPr lang="en-US" dirty="0" smtClean="0"/>
              <a:t>GI tract</a:t>
            </a:r>
            <a:r>
              <a:rPr lang="en-US" dirty="0"/>
              <a:t>, and does not enter the CNS.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Its </a:t>
            </a:r>
            <a:r>
              <a:rPr lang="en-US" dirty="0"/>
              <a:t>effect on skeletal muscle </a:t>
            </a:r>
            <a:r>
              <a:rPr lang="en-US" dirty="0" smtClean="0"/>
              <a:t>is greater </a:t>
            </a:r>
            <a:r>
              <a:rPr lang="en-US" dirty="0"/>
              <a:t>than that of </a:t>
            </a:r>
            <a:r>
              <a:rPr lang="en-US" dirty="0" err="1" smtClean="0"/>
              <a:t>physostigmine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Neostigmine has an intermediate duration </a:t>
            </a:r>
            <a:r>
              <a:rPr lang="en-US" dirty="0" smtClean="0"/>
              <a:t>of action</a:t>
            </a:r>
            <a:r>
              <a:rPr lang="en-US" dirty="0"/>
              <a:t>, usually 30 minutes to 2 </a:t>
            </a:r>
            <a:r>
              <a:rPr lang="en-US" dirty="0" smtClean="0"/>
              <a:t>hours.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45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Neostigmine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159334"/>
            <a:ext cx="8680173" cy="5174324"/>
          </a:xfrm>
        </p:spPr>
        <p:txBody>
          <a:bodyPr>
            <a:normAutofit/>
          </a:bodyPr>
          <a:lstStyle/>
          <a:p>
            <a:pPr marL="52388" indent="0">
              <a:buNone/>
            </a:pPr>
            <a:r>
              <a:rPr lang="en-US" b="1" dirty="0" smtClean="0"/>
              <a:t>Therapeutic uses</a:t>
            </a:r>
          </a:p>
          <a:p>
            <a:pPr marL="481013" indent="-369888">
              <a:buFont typeface="+mj-lt"/>
              <a:buAutoNum type="arabicPeriod"/>
            </a:pPr>
            <a:r>
              <a:rPr lang="en-US" sz="2500" dirty="0"/>
              <a:t>to stimulate the bladder and GI </a:t>
            </a:r>
            <a:r>
              <a:rPr lang="en-US" sz="2500" dirty="0" smtClean="0"/>
              <a:t>tract</a:t>
            </a:r>
            <a:endParaRPr lang="en-US" sz="2500" dirty="0"/>
          </a:p>
          <a:p>
            <a:pPr marL="481013" indent="-369888">
              <a:buFont typeface="+mj-lt"/>
              <a:buAutoNum type="arabicPeriod"/>
            </a:pPr>
            <a:r>
              <a:rPr lang="en-US" sz="2500" dirty="0" smtClean="0"/>
              <a:t>as </a:t>
            </a:r>
            <a:r>
              <a:rPr lang="en-US" sz="2500" dirty="0"/>
              <a:t>an antidote for competitive neuromuscular-blocking </a:t>
            </a:r>
            <a:r>
              <a:rPr lang="en-US" sz="2500" dirty="0" smtClean="0"/>
              <a:t>agents</a:t>
            </a:r>
            <a:endParaRPr lang="en-US" sz="2500" dirty="0"/>
          </a:p>
          <a:p>
            <a:pPr marL="481013" indent="-369888">
              <a:buFont typeface="+mj-lt"/>
              <a:buAutoNum type="arabicPeriod"/>
            </a:pPr>
            <a:r>
              <a:rPr lang="en-US" sz="2500" dirty="0" smtClean="0"/>
              <a:t>to </a:t>
            </a:r>
            <a:r>
              <a:rPr lang="en-US" sz="2500" dirty="0"/>
              <a:t>manage symptoms of myasthenia </a:t>
            </a:r>
            <a:r>
              <a:rPr lang="en-US" sz="2500" dirty="0" smtClean="0"/>
              <a:t>gravis.</a:t>
            </a:r>
          </a:p>
          <a:p>
            <a:pPr marL="63500" indent="0">
              <a:buNone/>
            </a:pPr>
            <a:r>
              <a:rPr lang="en-US" b="1" dirty="0" smtClean="0"/>
              <a:t>Adverse effects</a:t>
            </a:r>
          </a:p>
          <a:p>
            <a:pPr marL="284163" indent="-220663"/>
            <a:r>
              <a:rPr lang="en-US" sz="2500" dirty="0">
                <a:solidFill>
                  <a:schemeClr val="accent4">
                    <a:lumMod val="75000"/>
                  </a:schemeClr>
                </a:solidFill>
              </a:rPr>
              <a:t>salivation, </a:t>
            </a:r>
            <a:r>
              <a:rPr lang="en-US" sz="2500" dirty="0" smtClean="0">
                <a:solidFill>
                  <a:schemeClr val="accent4">
                    <a:lumMod val="75000"/>
                  </a:schemeClr>
                </a:solidFill>
              </a:rPr>
              <a:t>flushing, decreased </a:t>
            </a:r>
            <a:r>
              <a:rPr lang="en-US" sz="2500" dirty="0">
                <a:solidFill>
                  <a:schemeClr val="accent4">
                    <a:lumMod val="75000"/>
                  </a:schemeClr>
                </a:solidFill>
              </a:rPr>
              <a:t>blood pressure, nausea, abdominal pain, diarrhea, </a:t>
            </a:r>
            <a:r>
              <a:rPr lang="en-US" sz="2500" dirty="0" smtClean="0">
                <a:solidFill>
                  <a:schemeClr val="accent4">
                    <a:lumMod val="75000"/>
                  </a:schemeClr>
                </a:solidFill>
              </a:rPr>
              <a:t>and bronchospasm</a:t>
            </a:r>
            <a:r>
              <a:rPr lang="en-US" sz="2500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endParaRPr lang="en-US" sz="25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284163" indent="-220663"/>
            <a:r>
              <a:rPr lang="en-US" sz="2500" dirty="0" smtClean="0"/>
              <a:t>Neostigmine </a:t>
            </a:r>
            <a:r>
              <a:rPr lang="en-US" sz="2500" dirty="0"/>
              <a:t>does not cause CNS side effects </a:t>
            </a:r>
            <a:r>
              <a:rPr lang="en-US" sz="2500" dirty="0" smtClean="0"/>
              <a:t>and is </a:t>
            </a:r>
            <a:r>
              <a:rPr lang="en-US" sz="2500" dirty="0"/>
              <a:t>not used to overcome toxicity of central-acting </a:t>
            </a:r>
            <a:r>
              <a:rPr lang="en-US" sz="2500" dirty="0" err="1" smtClean="0"/>
              <a:t>antimuscarinic</a:t>
            </a:r>
            <a:r>
              <a:rPr lang="en-US" sz="2500" dirty="0" smtClean="0"/>
              <a:t> agents </a:t>
            </a:r>
            <a:r>
              <a:rPr lang="en-US" sz="2500" dirty="0"/>
              <a:t>such as </a:t>
            </a:r>
            <a:r>
              <a:rPr lang="en-US" sz="2500" dirty="0" smtClean="0"/>
              <a:t>atropine.</a:t>
            </a:r>
          </a:p>
          <a:p>
            <a:pPr marL="657225" lvl="1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5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Pyridostigmine</a:t>
            </a:r>
            <a:r>
              <a:rPr lang="en-GB" dirty="0"/>
              <a:t> and </a:t>
            </a:r>
            <a:r>
              <a:rPr lang="en-GB" dirty="0" err="1"/>
              <a:t>ambenonium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err="1"/>
              <a:t>Pyridostigmine</a:t>
            </a:r>
            <a:r>
              <a:rPr lang="en-GB" dirty="0"/>
              <a:t> and </a:t>
            </a:r>
            <a:r>
              <a:rPr lang="en-GB" dirty="0" err="1" smtClean="0"/>
              <a:t>ambenonium</a:t>
            </a:r>
            <a:r>
              <a:rPr lang="en-GB" dirty="0" smtClean="0"/>
              <a:t> are cholinesterase inhibitors used in the chronic management of myasthenia gravis.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duration of action are intermediate (3-6 hours and 4-8 hours, respectively).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Adverse effects are similar to those of neostigmine.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81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51" y="198869"/>
            <a:ext cx="8784866" cy="722586"/>
          </a:xfrm>
        </p:spPr>
        <p:txBody>
          <a:bodyPr>
            <a:noAutofit/>
          </a:bodyPr>
          <a:lstStyle/>
          <a:p>
            <a:r>
              <a:rPr lang="en-GB" sz="3500" dirty="0" err="1"/>
              <a:t>Tacrine</a:t>
            </a:r>
            <a:r>
              <a:rPr lang="en-GB" sz="3500" dirty="0"/>
              <a:t>, donepezil, </a:t>
            </a:r>
            <a:r>
              <a:rPr lang="en-GB" sz="3500" dirty="0" err="1"/>
              <a:t>rivastigmine</a:t>
            </a:r>
            <a:r>
              <a:rPr lang="en-GB" sz="3500" dirty="0"/>
              <a:t>, </a:t>
            </a:r>
            <a:r>
              <a:rPr lang="en-GB" sz="3500" dirty="0" smtClean="0"/>
              <a:t>and </a:t>
            </a:r>
            <a:r>
              <a:rPr lang="en-GB" sz="3500" dirty="0" err="1" smtClean="0"/>
              <a:t>galantamine</a:t>
            </a: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dirty="0"/>
              <a:t>Patients with Alzheimer’s disease have a deficiency of </a:t>
            </a:r>
            <a:r>
              <a:rPr lang="en-US" dirty="0" smtClean="0"/>
              <a:t>cholinergic neurons </a:t>
            </a:r>
            <a:r>
              <a:rPr lang="en-US" dirty="0"/>
              <a:t>in the CNS. This observation led to the development of </a:t>
            </a:r>
            <a:r>
              <a:rPr lang="en-US" dirty="0" smtClean="0"/>
              <a:t>anticholinesterases as </a:t>
            </a:r>
            <a:r>
              <a:rPr lang="en-US" dirty="0"/>
              <a:t>possible remedies for the loss of </a:t>
            </a:r>
            <a:r>
              <a:rPr lang="en-US" dirty="0" smtClean="0"/>
              <a:t>cognitive function.</a:t>
            </a:r>
          </a:p>
          <a:p>
            <a:pPr>
              <a:lnSpc>
                <a:spcPts val="3600"/>
              </a:lnSpc>
            </a:pPr>
            <a:r>
              <a:rPr lang="en-US" b="1" dirty="0" err="1"/>
              <a:t>Tacrine</a:t>
            </a:r>
            <a:r>
              <a:rPr lang="en-US" dirty="0"/>
              <a:t> </a:t>
            </a:r>
            <a:r>
              <a:rPr lang="en-US" dirty="0" smtClean="0"/>
              <a:t>was </a:t>
            </a:r>
            <a:r>
              <a:rPr lang="en-US" dirty="0"/>
              <a:t>the first to become available, but </a:t>
            </a:r>
            <a:r>
              <a:rPr lang="en-US" dirty="0" smtClean="0"/>
              <a:t>it has </a:t>
            </a:r>
            <a:r>
              <a:rPr lang="en-US" dirty="0"/>
              <a:t>been replaced by others because of its hepatotoxicity. </a:t>
            </a:r>
            <a:endParaRPr lang="en-US" dirty="0" smtClean="0"/>
          </a:p>
          <a:p>
            <a:pPr>
              <a:lnSpc>
                <a:spcPts val="3600"/>
              </a:lnSpc>
            </a:pPr>
            <a:r>
              <a:rPr lang="en-US" b="1" dirty="0"/>
              <a:t>D</a:t>
            </a:r>
            <a:r>
              <a:rPr lang="en-US" b="1" dirty="0" smtClean="0"/>
              <a:t>onepezil</a:t>
            </a:r>
            <a:r>
              <a:rPr lang="en-US" dirty="0" smtClean="0"/>
              <a:t>, </a:t>
            </a:r>
            <a:r>
              <a:rPr lang="en-US" b="1" dirty="0" err="1" smtClean="0"/>
              <a:t>rivastigmine</a:t>
            </a:r>
            <a:r>
              <a:rPr lang="en-US" dirty="0" smtClean="0"/>
              <a:t>, and </a:t>
            </a:r>
            <a:r>
              <a:rPr lang="en-US" b="1" dirty="0" err="1"/>
              <a:t>galantamine</a:t>
            </a:r>
            <a:r>
              <a:rPr lang="en-US" dirty="0"/>
              <a:t> </a:t>
            </a:r>
            <a:r>
              <a:rPr lang="en-US" dirty="0" smtClean="0"/>
              <a:t>are used to </a:t>
            </a:r>
            <a:r>
              <a:rPr lang="en-US" dirty="0"/>
              <a:t>delay the </a:t>
            </a:r>
            <a:r>
              <a:rPr lang="en-US" dirty="0" smtClean="0"/>
              <a:t>progression of </a:t>
            </a:r>
            <a:r>
              <a:rPr lang="en-US" dirty="0"/>
              <a:t>Alzheimer’s </a:t>
            </a:r>
            <a:r>
              <a:rPr lang="en-US" dirty="0" smtClean="0"/>
              <a:t>disease.</a:t>
            </a:r>
          </a:p>
          <a:p>
            <a:pPr>
              <a:lnSpc>
                <a:spcPts val="3600"/>
              </a:lnSpc>
            </a:pPr>
            <a:r>
              <a:rPr lang="en-US" dirty="0" smtClean="0"/>
              <a:t>GI </a:t>
            </a:r>
            <a:r>
              <a:rPr lang="en-US" dirty="0"/>
              <a:t>distress </a:t>
            </a:r>
            <a:r>
              <a:rPr lang="en-US" dirty="0" smtClean="0"/>
              <a:t>is their </a:t>
            </a:r>
            <a:r>
              <a:rPr lang="en-US" dirty="0"/>
              <a:t>primary adverse </a:t>
            </a:r>
            <a:r>
              <a:rPr lang="en-US" dirty="0" smtClean="0"/>
              <a:t>effect.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90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52248" y="758952"/>
            <a:ext cx="8544911" cy="3566160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>
                <a:solidFill>
                  <a:schemeClr val="accent4">
                    <a:lumMod val="75000"/>
                  </a:schemeClr>
                </a:solidFill>
              </a:rPr>
              <a:t>Indirect-acting cholinergic agonists:</a:t>
            </a:r>
            <a:br>
              <a:rPr lang="en-US" sz="4400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4400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4400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anticholinesterase 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</a:rPr>
              <a:t>agents 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(irreversible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22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Anticholinesterase </a:t>
            </a:r>
            <a:r>
              <a:rPr lang="en-GB" dirty="0"/>
              <a:t>agents (irreversible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 number of synthetic organophosphate compounds have the </a:t>
            </a:r>
            <a:r>
              <a:rPr lang="en-US" dirty="0" smtClean="0"/>
              <a:t>capacity to </a:t>
            </a:r>
            <a:r>
              <a:rPr lang="en-US" dirty="0"/>
              <a:t>bind covalently to </a:t>
            </a:r>
            <a:r>
              <a:rPr lang="en-US" dirty="0" err="1" smtClean="0"/>
              <a:t>AChE</a:t>
            </a:r>
            <a:r>
              <a:rPr lang="en-US" dirty="0" smtClean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long-lasting </a:t>
            </a:r>
            <a:r>
              <a:rPr lang="en-US" dirty="0">
                <a:sym typeface="Wingdings" panose="05000000000000000000" pitchFamily="2" charset="2"/>
              </a:rPr>
              <a:t>increase in ACh </a:t>
            </a:r>
            <a:r>
              <a:rPr lang="en-US" dirty="0" smtClean="0">
                <a:sym typeface="Wingdings" panose="05000000000000000000" pitchFamily="2" charset="2"/>
              </a:rPr>
              <a:t>at all </a:t>
            </a:r>
            <a:r>
              <a:rPr lang="en-US" dirty="0">
                <a:sym typeface="Wingdings" panose="05000000000000000000" pitchFamily="2" charset="2"/>
              </a:rPr>
              <a:t>sites where it is released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Many of these drugs are extremely toxic </a:t>
            </a:r>
            <a:r>
              <a:rPr lang="en-US" dirty="0" smtClean="0"/>
              <a:t>and were </a:t>
            </a:r>
            <a:r>
              <a:rPr lang="en-US" dirty="0"/>
              <a:t>developed by the military as </a:t>
            </a:r>
            <a:r>
              <a:rPr lang="en-US" i="1" dirty="0"/>
              <a:t>nerve agents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Related compounds, such </a:t>
            </a:r>
            <a:r>
              <a:rPr lang="en-US" dirty="0"/>
              <a:t>as parathion and </a:t>
            </a:r>
            <a:r>
              <a:rPr lang="en-US" dirty="0" err="1"/>
              <a:t>malathion</a:t>
            </a:r>
            <a:r>
              <a:rPr lang="en-US" dirty="0"/>
              <a:t>, are used as </a:t>
            </a:r>
            <a:r>
              <a:rPr lang="en-US" dirty="0" smtClean="0"/>
              <a:t>insecticides.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817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Echothiophate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635" y="1143523"/>
            <a:ext cx="8721582" cy="5174324"/>
          </a:xfrm>
        </p:spPr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500" dirty="0" err="1" smtClean="0"/>
              <a:t>Echothiophate</a:t>
            </a:r>
            <a:r>
              <a:rPr lang="ar-JO" sz="2500" dirty="0" smtClean="0"/>
              <a:t> </a:t>
            </a:r>
            <a:r>
              <a:rPr lang="en-US" sz="2500" dirty="0" smtClean="0"/>
              <a:t>is an</a:t>
            </a:r>
            <a:r>
              <a:rPr lang="en-US" sz="2500" dirty="0"/>
              <a:t> </a:t>
            </a:r>
            <a:r>
              <a:rPr lang="en-US" sz="2500" dirty="0" smtClean="0"/>
              <a:t>organophosphate </a:t>
            </a:r>
            <a:r>
              <a:rPr lang="en-US" sz="2500" dirty="0"/>
              <a:t>that covalently binds via its phosphate group </a:t>
            </a:r>
            <a:r>
              <a:rPr lang="en-US" sz="2500" dirty="0" smtClean="0"/>
              <a:t>at the </a:t>
            </a:r>
            <a:r>
              <a:rPr lang="en-US" sz="2500" dirty="0"/>
              <a:t>active site of </a:t>
            </a:r>
            <a:r>
              <a:rPr lang="en-US" sz="2500" dirty="0" err="1" smtClean="0"/>
              <a:t>AChE</a:t>
            </a:r>
            <a:r>
              <a:rPr lang="en-US" sz="2500" dirty="0" smtClean="0"/>
              <a:t>.</a:t>
            </a:r>
          </a:p>
          <a:p>
            <a:pPr>
              <a:lnSpc>
                <a:spcPts val="3400"/>
              </a:lnSpc>
            </a:pPr>
            <a:r>
              <a:rPr lang="en-US" sz="2500" dirty="0"/>
              <a:t>Once this occurs, the </a:t>
            </a:r>
            <a:r>
              <a:rPr lang="en-US" sz="2500" dirty="0" smtClean="0"/>
              <a:t>enzyme is </a:t>
            </a:r>
            <a:r>
              <a:rPr lang="en-US" sz="2500" dirty="0"/>
              <a:t>permanently inactivated, and restoration of </a:t>
            </a:r>
            <a:r>
              <a:rPr lang="en-US" sz="2500" dirty="0" err="1"/>
              <a:t>AChE</a:t>
            </a:r>
            <a:r>
              <a:rPr lang="en-US" sz="2500" dirty="0"/>
              <a:t> activity </a:t>
            </a:r>
            <a:r>
              <a:rPr lang="en-US" sz="2500" dirty="0" smtClean="0"/>
              <a:t>requires the </a:t>
            </a:r>
            <a:r>
              <a:rPr lang="en-US" sz="2500" dirty="0"/>
              <a:t>synthesis of new enzyme </a:t>
            </a:r>
            <a:r>
              <a:rPr lang="en-US" sz="2500" dirty="0" smtClean="0"/>
              <a:t>molecules.</a:t>
            </a:r>
          </a:p>
          <a:p>
            <a:pPr>
              <a:lnSpc>
                <a:spcPts val="3400"/>
              </a:lnSpc>
            </a:pPr>
            <a:r>
              <a:rPr lang="en-US" sz="2500" dirty="0"/>
              <a:t>Following covalent </a:t>
            </a:r>
            <a:r>
              <a:rPr lang="en-US" sz="2500" dirty="0" smtClean="0"/>
              <a:t>modification of </a:t>
            </a:r>
            <a:r>
              <a:rPr lang="en-US" sz="2500" dirty="0" err="1"/>
              <a:t>AChE</a:t>
            </a:r>
            <a:r>
              <a:rPr lang="en-US" sz="2500" dirty="0"/>
              <a:t>, the phosphorylated enzyme slowly releases </a:t>
            </a:r>
            <a:r>
              <a:rPr lang="en-US" sz="2500" dirty="0" smtClean="0"/>
              <a:t>one of </a:t>
            </a:r>
            <a:r>
              <a:rPr lang="en-US" sz="2500" dirty="0"/>
              <a:t>its ethyl groups. </a:t>
            </a:r>
            <a:endParaRPr lang="en-US" sz="2500" dirty="0" smtClean="0"/>
          </a:p>
          <a:p>
            <a:pPr>
              <a:lnSpc>
                <a:spcPts val="3400"/>
              </a:lnSpc>
            </a:pPr>
            <a:r>
              <a:rPr lang="en-US" sz="2500" dirty="0" smtClean="0"/>
              <a:t>The </a:t>
            </a:r>
            <a:r>
              <a:rPr lang="en-US" sz="2500" dirty="0"/>
              <a:t>loss of an alkyl group, which is called </a:t>
            </a:r>
            <a:r>
              <a:rPr lang="en-US" sz="2500" dirty="0" smtClean="0"/>
              <a:t>aging, makes </a:t>
            </a:r>
            <a:r>
              <a:rPr lang="en-US" sz="2500" dirty="0"/>
              <a:t>it impossible for chemical </a:t>
            </a:r>
            <a:r>
              <a:rPr lang="en-US" sz="2500" dirty="0" err="1"/>
              <a:t>reactivators</a:t>
            </a:r>
            <a:r>
              <a:rPr lang="en-US" sz="2500" dirty="0"/>
              <a:t>, such as </a:t>
            </a:r>
            <a:r>
              <a:rPr lang="en-US" sz="2500" dirty="0" err="1"/>
              <a:t>pralidoxime</a:t>
            </a:r>
            <a:r>
              <a:rPr lang="en-US" sz="2500" dirty="0"/>
              <a:t>, </a:t>
            </a:r>
            <a:r>
              <a:rPr lang="en-US" sz="2500" dirty="0" smtClean="0"/>
              <a:t>to break </a:t>
            </a:r>
            <a:r>
              <a:rPr lang="en-US" sz="2500" dirty="0"/>
              <a:t>the bond between the remaining drug and the enzyme.</a:t>
            </a:r>
            <a:endParaRPr lang="en-US" sz="2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12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Cholinergic agonists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600"/>
              </a:lnSpc>
            </a:pPr>
            <a:r>
              <a:rPr lang="en-US" dirty="0"/>
              <a:t>Cholinergic agonists mimic the effects of ACh by binding directly to </a:t>
            </a:r>
            <a:r>
              <a:rPr lang="en-US" dirty="0" err="1" smtClean="0"/>
              <a:t>cholinoceptors</a:t>
            </a:r>
            <a:r>
              <a:rPr lang="en-US" dirty="0" smtClean="0"/>
              <a:t> (muscarinic </a:t>
            </a:r>
            <a:r>
              <a:rPr lang="en-US" dirty="0"/>
              <a:t>or nicotinic). </a:t>
            </a:r>
            <a:endParaRPr lang="en-US" dirty="0" smtClean="0"/>
          </a:p>
          <a:p>
            <a:pPr>
              <a:lnSpc>
                <a:spcPts val="3600"/>
              </a:lnSpc>
            </a:pPr>
            <a:r>
              <a:rPr lang="en-US" dirty="0" smtClean="0"/>
              <a:t>These </a:t>
            </a:r>
            <a:r>
              <a:rPr lang="en-US" dirty="0"/>
              <a:t>agents may be broadly </a:t>
            </a:r>
            <a:r>
              <a:rPr lang="en-US" dirty="0" smtClean="0"/>
              <a:t>classified into </a:t>
            </a:r>
            <a:r>
              <a:rPr lang="en-US" dirty="0"/>
              <a:t>two groups: </a:t>
            </a:r>
            <a:endParaRPr lang="en-US" dirty="0" smtClean="0"/>
          </a:p>
          <a:p>
            <a:pPr marL="566738" indent="-392113">
              <a:lnSpc>
                <a:spcPts val="3600"/>
              </a:lnSpc>
              <a:buFont typeface="+mj-lt"/>
              <a:buAutoNum type="arabicPeriod"/>
            </a:pPr>
            <a:r>
              <a:rPr lang="en-US" b="1" dirty="0" smtClean="0"/>
              <a:t>endogenous </a:t>
            </a:r>
            <a:r>
              <a:rPr lang="en-US" b="1" dirty="0"/>
              <a:t>choline esters</a:t>
            </a:r>
            <a:r>
              <a:rPr lang="en-US" dirty="0"/>
              <a:t>, which include </a:t>
            </a:r>
            <a:r>
              <a:rPr lang="en-US" dirty="0" smtClean="0"/>
              <a:t>Ach and </a:t>
            </a:r>
            <a:r>
              <a:rPr lang="en-US" dirty="0"/>
              <a:t>synthetic esters of choline, such as </a:t>
            </a:r>
            <a:r>
              <a:rPr lang="en-US" dirty="0" err="1"/>
              <a:t>carbachol</a:t>
            </a:r>
            <a:r>
              <a:rPr lang="en-US" dirty="0"/>
              <a:t> and </a:t>
            </a:r>
            <a:r>
              <a:rPr lang="en-US" dirty="0" err="1" smtClean="0"/>
              <a:t>bethanechol</a:t>
            </a:r>
            <a:r>
              <a:rPr lang="en-US" dirty="0"/>
              <a:t>,</a:t>
            </a:r>
          </a:p>
          <a:p>
            <a:pPr marL="566738" indent="-392113">
              <a:lnSpc>
                <a:spcPts val="3600"/>
              </a:lnSpc>
              <a:buFont typeface="+mj-lt"/>
              <a:buAutoNum type="arabicPeriod"/>
            </a:pPr>
            <a:r>
              <a:rPr lang="en-US" b="1" dirty="0" smtClean="0"/>
              <a:t>naturally </a:t>
            </a:r>
            <a:r>
              <a:rPr lang="en-US" b="1" dirty="0"/>
              <a:t>occurring alkaloids</a:t>
            </a:r>
            <a:r>
              <a:rPr lang="en-US" dirty="0"/>
              <a:t>, such as nicotine and </a:t>
            </a:r>
            <a:r>
              <a:rPr lang="en-US" dirty="0" err="1" smtClean="0"/>
              <a:t>pilocarpine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2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252882"/>
            <a:ext cx="9144000" cy="60511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4422590" y="-31531"/>
            <a:ext cx="2052478" cy="6893479"/>
            <a:chOff x="1379841" y="-31531"/>
            <a:chExt cx="2052478" cy="689347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9841" y="-31531"/>
              <a:ext cx="2052478" cy="3925613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9841" y="3889798"/>
              <a:ext cx="2041275" cy="2972150"/>
            </a:xfrm>
            <a:prstGeom prst="rect">
              <a:avLst/>
            </a:prstGeom>
          </p:spPr>
        </p:pic>
      </p:grpSp>
      <p:sp>
        <p:nvSpPr>
          <p:cNvPr id="10" name="Rectangle 9"/>
          <p:cNvSpPr/>
          <p:nvPr/>
        </p:nvSpPr>
        <p:spPr>
          <a:xfrm>
            <a:off x="157655" y="4349950"/>
            <a:ext cx="35314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Covalent modification of</a:t>
            </a:r>
          </a:p>
          <a:p>
            <a:r>
              <a:rPr lang="en-US" sz="2000" dirty="0" err="1"/>
              <a:t>acetylcholinesterase</a:t>
            </a:r>
            <a:r>
              <a:rPr lang="en-US" sz="2000" dirty="0"/>
              <a:t> by</a:t>
            </a:r>
          </a:p>
          <a:p>
            <a:r>
              <a:rPr lang="en-US" sz="2000" b="1" dirty="0" err="1"/>
              <a:t>echothiophate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Also </a:t>
            </a:r>
            <a:r>
              <a:rPr lang="en-US" sz="2000" dirty="0"/>
              <a:t>shown is </a:t>
            </a:r>
            <a:r>
              <a:rPr lang="en-US" sz="2000" dirty="0" smtClean="0"/>
              <a:t>the reactivation </a:t>
            </a:r>
            <a:r>
              <a:rPr lang="en-US" sz="2000" dirty="0"/>
              <a:t>of the enzyme </a:t>
            </a:r>
            <a:r>
              <a:rPr lang="en-US" sz="2000" dirty="0" smtClean="0"/>
              <a:t>with </a:t>
            </a:r>
            <a:r>
              <a:rPr lang="en-US" sz="2000" i="1" dirty="0" err="1" smtClean="0"/>
              <a:t>pralidoxime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R </a:t>
            </a:r>
            <a:r>
              <a:rPr lang="en-US" sz="2000" dirty="0"/>
              <a:t>= (CH3)3N+–CH2–CH2–;</a:t>
            </a:r>
          </a:p>
          <a:p>
            <a:r>
              <a:rPr lang="en-US" sz="2000" dirty="0"/>
              <a:t>RSH = (CH3)3N+–CH2–CH2–S-H.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42175" y="6405998"/>
            <a:ext cx="984019" cy="365125"/>
          </a:xfrm>
        </p:spPr>
        <p:txBody>
          <a:bodyPr/>
          <a:lstStyle/>
          <a:p>
            <a:fld id="{A42025B7-2047-4AED-B79E-9162FC345B4D}" type="slidenum">
              <a:rPr lang="en-GB" smtClean="0"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83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Echothiophate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5174324"/>
          </a:xfrm>
        </p:spPr>
        <p:txBody>
          <a:bodyPr/>
          <a:lstStyle/>
          <a:p>
            <a:pPr marL="52388" indent="0">
              <a:lnSpc>
                <a:spcPts val="3400"/>
              </a:lnSpc>
              <a:buNone/>
            </a:pPr>
            <a:r>
              <a:rPr lang="en-US" b="1" dirty="0" smtClean="0"/>
              <a:t>Actions</a:t>
            </a:r>
          </a:p>
          <a:p>
            <a:pPr marL="393700">
              <a:lnSpc>
                <a:spcPts val="3400"/>
              </a:lnSpc>
            </a:pPr>
            <a:r>
              <a:rPr lang="en-US" dirty="0"/>
              <a:t>generalized cholinergic </a:t>
            </a:r>
            <a:r>
              <a:rPr lang="en-US" dirty="0" smtClean="0"/>
              <a:t>stimulation</a:t>
            </a:r>
          </a:p>
          <a:p>
            <a:pPr marL="393700">
              <a:lnSpc>
                <a:spcPts val="3400"/>
              </a:lnSpc>
            </a:pPr>
            <a:r>
              <a:rPr lang="en-US" dirty="0" smtClean="0"/>
              <a:t>paralysis </a:t>
            </a:r>
            <a:r>
              <a:rPr lang="en-US" dirty="0"/>
              <a:t>of motor function (causing breathing </a:t>
            </a:r>
            <a:r>
              <a:rPr lang="en-US" dirty="0" smtClean="0"/>
              <a:t>difficulties)</a:t>
            </a:r>
          </a:p>
          <a:p>
            <a:pPr marL="393700">
              <a:lnSpc>
                <a:spcPts val="3400"/>
              </a:lnSpc>
            </a:pPr>
            <a:r>
              <a:rPr lang="en-US" dirty="0" smtClean="0"/>
              <a:t>convulsions.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6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Echothiophate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79" y="1159334"/>
            <a:ext cx="8680173" cy="5174324"/>
          </a:xfrm>
        </p:spPr>
        <p:txBody>
          <a:bodyPr>
            <a:normAutofit/>
          </a:bodyPr>
          <a:lstStyle/>
          <a:p>
            <a:pPr marL="52388" indent="0">
              <a:lnSpc>
                <a:spcPts val="3400"/>
              </a:lnSpc>
              <a:buNone/>
            </a:pPr>
            <a:r>
              <a:rPr lang="en-US" b="1" dirty="0" smtClean="0"/>
              <a:t>Therapeutic uses</a:t>
            </a:r>
          </a:p>
          <a:p>
            <a:pPr>
              <a:lnSpc>
                <a:spcPts val="3400"/>
              </a:lnSpc>
            </a:pPr>
            <a:r>
              <a:rPr lang="en-US" sz="2500" dirty="0"/>
              <a:t>T</a:t>
            </a:r>
            <a:r>
              <a:rPr lang="en-US" sz="2500" dirty="0" smtClean="0"/>
              <a:t>reatment </a:t>
            </a:r>
            <a:r>
              <a:rPr lang="en-US" sz="2500" dirty="0"/>
              <a:t>of open-angle glaucoma </a:t>
            </a:r>
            <a:r>
              <a:rPr lang="en-US" sz="2500" dirty="0" smtClean="0"/>
              <a:t>(topical </a:t>
            </a:r>
            <a:r>
              <a:rPr lang="en-US" sz="2500" dirty="0"/>
              <a:t>ophthalmic </a:t>
            </a:r>
            <a:r>
              <a:rPr lang="en-US" sz="2500" dirty="0" smtClean="0"/>
              <a:t>solution).</a:t>
            </a:r>
          </a:p>
          <a:p>
            <a:pPr lvl="1">
              <a:lnSpc>
                <a:spcPts val="3400"/>
              </a:lnSpc>
            </a:pPr>
            <a:r>
              <a:rPr lang="en-US" dirty="0" smtClean="0"/>
              <a:t>It produces intense miosis.</a:t>
            </a:r>
          </a:p>
          <a:p>
            <a:pPr lvl="1">
              <a:lnSpc>
                <a:spcPts val="3400"/>
              </a:lnSpc>
            </a:pPr>
            <a:r>
              <a:rPr lang="en-US" dirty="0" smtClean="0"/>
              <a:t>Intraocular pressure falls from the facilitation of outflow of aqueous humor</a:t>
            </a:r>
          </a:p>
          <a:p>
            <a:pPr>
              <a:lnSpc>
                <a:spcPts val="3400"/>
              </a:lnSpc>
            </a:pPr>
            <a:r>
              <a:rPr lang="en-US" sz="2500" dirty="0" smtClean="0"/>
              <a:t>But rarely used due to its side effects (including the risk of causing cataracts).</a:t>
            </a:r>
          </a:p>
          <a:p>
            <a:pPr>
              <a:lnSpc>
                <a:spcPts val="3400"/>
              </a:lnSpc>
            </a:pPr>
            <a:r>
              <a:rPr lang="en-US" sz="2500" i="1" dirty="0"/>
              <a:t>Atropine</a:t>
            </a:r>
            <a:r>
              <a:rPr lang="en-US" sz="2500" dirty="0"/>
              <a:t> in high dosages </a:t>
            </a:r>
            <a:r>
              <a:rPr lang="en-US" sz="2500" dirty="0" smtClean="0"/>
              <a:t>can reverse </a:t>
            </a:r>
            <a:r>
              <a:rPr lang="en-US" sz="2500" dirty="0"/>
              <a:t>many of the peripheral and some of the central </a:t>
            </a:r>
            <a:r>
              <a:rPr lang="en-US" sz="2500" dirty="0" smtClean="0"/>
              <a:t>muscarinic effects </a:t>
            </a:r>
            <a:r>
              <a:rPr lang="en-US" sz="2500" dirty="0"/>
              <a:t>of </a:t>
            </a:r>
            <a:r>
              <a:rPr lang="en-US" sz="2500" dirty="0" err="1"/>
              <a:t>echothiophate</a:t>
            </a:r>
            <a:r>
              <a:rPr lang="en-US" sz="2500" dirty="0"/>
              <a:t>.</a:t>
            </a:r>
            <a:endParaRPr lang="en-US" sz="2500" dirty="0" smtClean="0"/>
          </a:p>
          <a:p>
            <a:pPr>
              <a:lnSpc>
                <a:spcPts val="34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5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25038" y="458879"/>
            <a:ext cx="7543800" cy="3566160"/>
          </a:xfrm>
        </p:spPr>
        <p:txBody>
          <a:bodyPr>
            <a:normAutofit/>
          </a:bodyPr>
          <a:lstStyle/>
          <a:p>
            <a:pPr algn="ctr">
              <a:lnSpc>
                <a:spcPts val="6600"/>
              </a:lnSpc>
            </a:pP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</a:rPr>
              <a:t>Toxicology of anticholinesterase agents</a:t>
            </a:r>
            <a:endParaRPr lang="en-GB" sz="4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29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Toxicology of anticholinesterase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56434"/>
            <a:ext cx="8661151" cy="5174324"/>
          </a:xfrm>
        </p:spPr>
        <p:txBody>
          <a:bodyPr>
            <a:normAutofit/>
          </a:bodyPr>
          <a:lstStyle/>
          <a:p>
            <a:pPr>
              <a:lnSpc>
                <a:spcPts val="3300"/>
              </a:lnSpc>
            </a:pPr>
            <a:r>
              <a:rPr lang="en-US" sz="2500" dirty="0"/>
              <a:t>Irreversible </a:t>
            </a:r>
            <a:r>
              <a:rPr lang="en-US" sz="2500" dirty="0" err="1"/>
              <a:t>AChE</a:t>
            </a:r>
            <a:r>
              <a:rPr lang="en-US" sz="2500" dirty="0"/>
              <a:t> inhibitors (mostly organophosphate compounds) </a:t>
            </a:r>
            <a:r>
              <a:rPr lang="en-US" sz="2500" dirty="0" smtClean="0"/>
              <a:t>are commonly </a:t>
            </a:r>
            <a:r>
              <a:rPr lang="en-US" sz="2500" dirty="0"/>
              <a:t>used as agricultural </a:t>
            </a:r>
            <a:r>
              <a:rPr lang="en-US" sz="2500" dirty="0" smtClean="0"/>
              <a:t>insecticides.</a:t>
            </a:r>
          </a:p>
          <a:p>
            <a:pPr lvl="1">
              <a:lnSpc>
                <a:spcPts val="3300"/>
              </a:lnSpc>
            </a:pPr>
            <a:r>
              <a:rPr lang="en-US" dirty="0"/>
              <a:t>numerous cases of accidental poisoning with these </a:t>
            </a:r>
            <a:r>
              <a:rPr lang="en-US" dirty="0" smtClean="0"/>
              <a:t>agents.</a:t>
            </a:r>
          </a:p>
          <a:p>
            <a:pPr>
              <a:lnSpc>
                <a:spcPts val="3300"/>
              </a:lnSpc>
            </a:pPr>
            <a:r>
              <a:rPr lang="en-US" sz="2500" dirty="0" smtClean="0"/>
              <a:t>They </a:t>
            </a:r>
            <a:r>
              <a:rPr lang="en-US" sz="2500" dirty="0"/>
              <a:t>are frequently used for suicidal and homicidal </a:t>
            </a:r>
            <a:r>
              <a:rPr lang="en-US" sz="2500" dirty="0" smtClean="0"/>
              <a:t>purposes.</a:t>
            </a:r>
          </a:p>
          <a:p>
            <a:pPr>
              <a:lnSpc>
                <a:spcPts val="3300"/>
              </a:lnSpc>
            </a:pPr>
            <a:r>
              <a:rPr lang="en-US" sz="2500" dirty="0"/>
              <a:t>Organophosphate nerve gases such as </a:t>
            </a:r>
            <a:r>
              <a:rPr lang="en-US" sz="2500" dirty="0" err="1"/>
              <a:t>sarin</a:t>
            </a:r>
            <a:r>
              <a:rPr lang="en-US" sz="2500" dirty="0"/>
              <a:t> are used as agents of </a:t>
            </a:r>
            <a:r>
              <a:rPr lang="en-US" sz="2500" dirty="0" smtClean="0"/>
              <a:t>warfare and </a:t>
            </a:r>
            <a:r>
              <a:rPr lang="en-US" sz="2500" dirty="0"/>
              <a:t>chemical terrorism. </a:t>
            </a:r>
            <a:endParaRPr lang="en-US" sz="2500" dirty="0" smtClean="0"/>
          </a:p>
          <a:p>
            <a:pPr>
              <a:lnSpc>
                <a:spcPts val="3300"/>
              </a:lnSpc>
            </a:pPr>
            <a:r>
              <a:rPr lang="en-US" sz="2500" dirty="0" smtClean="0"/>
              <a:t>Toxicity </a:t>
            </a:r>
            <a:r>
              <a:rPr lang="en-US" sz="2500" dirty="0"/>
              <a:t>with these agents is manifested as </a:t>
            </a:r>
            <a:r>
              <a:rPr lang="en-US" sz="2500" dirty="0" smtClean="0"/>
              <a:t>nicotinic and </a:t>
            </a:r>
            <a:r>
              <a:rPr lang="en-US" sz="2500" dirty="0"/>
              <a:t>muscarinic signs and symptoms (cholinergic crisis). </a:t>
            </a:r>
            <a:endParaRPr lang="en-US" sz="2500" dirty="0" smtClean="0"/>
          </a:p>
          <a:p>
            <a:pPr lvl="1">
              <a:lnSpc>
                <a:spcPts val="3300"/>
              </a:lnSpc>
            </a:pPr>
            <a:r>
              <a:rPr lang="en-US" dirty="0" smtClean="0"/>
              <a:t>Depending </a:t>
            </a:r>
            <a:r>
              <a:rPr lang="en-US" dirty="0"/>
              <a:t>on </a:t>
            </a:r>
            <a:r>
              <a:rPr lang="en-US" dirty="0" smtClean="0"/>
              <a:t>the agent</a:t>
            </a:r>
            <a:r>
              <a:rPr lang="en-US" dirty="0"/>
              <a:t>, the effects can be peripheral or can affect the whole body.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Reactivation of </a:t>
            </a:r>
            <a:r>
              <a:rPr lang="en-GB" dirty="0" err="1"/>
              <a:t>acetylcholinesterase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500" b="1" dirty="0" err="1"/>
              <a:t>Pralidoxime</a:t>
            </a:r>
            <a:r>
              <a:rPr lang="en-US" sz="2500" dirty="0"/>
              <a:t> </a:t>
            </a:r>
            <a:r>
              <a:rPr lang="en-US" sz="2500" dirty="0" smtClean="0"/>
              <a:t>(2-PAM</a:t>
            </a:r>
            <a:r>
              <a:rPr lang="en-US" sz="2500" dirty="0"/>
              <a:t>) can reactivate inhibited </a:t>
            </a:r>
            <a:r>
              <a:rPr lang="en-US" sz="2500" dirty="0" err="1" smtClean="0"/>
              <a:t>AChE</a:t>
            </a:r>
            <a:r>
              <a:rPr lang="en-US" sz="2500" dirty="0" smtClean="0"/>
              <a:t> </a:t>
            </a:r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</a:rPr>
              <a:t>(see slide 50)</a:t>
            </a:r>
            <a:r>
              <a:rPr lang="en-US" sz="2500" dirty="0" smtClean="0"/>
              <a:t>.</a:t>
            </a:r>
            <a:endParaRPr lang="en-US" sz="2500" dirty="0"/>
          </a:p>
          <a:p>
            <a:pPr>
              <a:lnSpc>
                <a:spcPts val="3400"/>
              </a:lnSpc>
            </a:pPr>
            <a:r>
              <a:rPr lang="en-US" sz="2500" dirty="0"/>
              <a:t>However, it is unable to penetrate into the </a:t>
            </a:r>
            <a:r>
              <a:rPr lang="en-US" sz="2500" dirty="0" smtClean="0"/>
              <a:t>CNS</a:t>
            </a:r>
          </a:p>
          <a:p>
            <a:pPr lvl="1">
              <a:lnSpc>
                <a:spcPts val="3400"/>
              </a:lnSpc>
            </a:pPr>
            <a:r>
              <a:rPr lang="en-US" dirty="0" smtClean="0"/>
              <a:t>is not useful </a:t>
            </a:r>
            <a:r>
              <a:rPr lang="en-US" dirty="0"/>
              <a:t>in treating the CNS effects of organophosphates</a:t>
            </a:r>
            <a:r>
              <a:rPr lang="en-US" dirty="0" smtClean="0"/>
              <a:t>.</a:t>
            </a:r>
          </a:p>
          <a:p>
            <a:pPr>
              <a:lnSpc>
                <a:spcPts val="3400"/>
              </a:lnSpc>
            </a:pPr>
            <a:r>
              <a:rPr lang="en-US" sz="2500" dirty="0"/>
              <a:t>The </a:t>
            </a:r>
            <a:r>
              <a:rPr lang="en-US" sz="2500" dirty="0" smtClean="0"/>
              <a:t>presence of </a:t>
            </a:r>
            <a:r>
              <a:rPr lang="en-US" sz="2500" dirty="0"/>
              <a:t>a charged group allows it to approach an anionic site on </a:t>
            </a:r>
            <a:r>
              <a:rPr lang="en-US" sz="2500" dirty="0" smtClean="0"/>
              <a:t>the enzyme</a:t>
            </a:r>
            <a:r>
              <a:rPr lang="en-US" sz="2500" dirty="0"/>
              <a:t>, where it essentially displaces the phosphate group of </a:t>
            </a:r>
            <a:r>
              <a:rPr lang="en-US" sz="2500" dirty="0" smtClean="0"/>
              <a:t>the organophosphate </a:t>
            </a:r>
            <a:r>
              <a:rPr lang="en-US" sz="2500" dirty="0"/>
              <a:t>and regenerates the </a:t>
            </a:r>
            <a:r>
              <a:rPr lang="en-US" sz="2500" dirty="0" smtClean="0"/>
              <a:t>enzyme.</a:t>
            </a:r>
          </a:p>
          <a:p>
            <a:pPr>
              <a:lnSpc>
                <a:spcPts val="3400"/>
              </a:lnSpc>
            </a:pPr>
            <a:r>
              <a:rPr lang="en-US" sz="2500" dirty="0"/>
              <a:t>If given before </a:t>
            </a:r>
            <a:r>
              <a:rPr lang="en-US" sz="2500" dirty="0" smtClean="0"/>
              <a:t>aging of </a:t>
            </a:r>
            <a:r>
              <a:rPr lang="en-US" sz="2500" dirty="0"/>
              <a:t>the alkylated enzyme occurs, it can reverse both muscarinic </a:t>
            </a:r>
            <a:r>
              <a:rPr lang="en-US" sz="2500" dirty="0" smtClean="0"/>
              <a:t>and nicotinic </a:t>
            </a:r>
            <a:r>
              <a:rPr lang="en-US" sz="2500" i="1" dirty="0"/>
              <a:t>peripheral</a:t>
            </a:r>
            <a:r>
              <a:rPr lang="en-US" sz="2500" dirty="0"/>
              <a:t> effects of </a:t>
            </a:r>
            <a:r>
              <a:rPr lang="en-US" sz="2500" dirty="0" smtClean="0"/>
              <a:t>organophosphates.</a:t>
            </a:r>
            <a:endParaRPr lang="en-GB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59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Reactivation of </a:t>
            </a:r>
            <a:r>
              <a:rPr lang="en-GB" dirty="0" err="1"/>
              <a:t>acetylcholinesterase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With the newer nerve agents that produce aging of the </a:t>
            </a:r>
            <a:r>
              <a:rPr lang="en-US" dirty="0" smtClean="0"/>
              <a:t>enzyme complex </a:t>
            </a:r>
            <a:r>
              <a:rPr lang="en-US" dirty="0"/>
              <a:t>within seconds, </a:t>
            </a:r>
            <a:r>
              <a:rPr lang="en-US" dirty="0" err="1"/>
              <a:t>pralidoxime</a:t>
            </a:r>
            <a:r>
              <a:rPr lang="en-US" dirty="0"/>
              <a:t> is less </a:t>
            </a:r>
            <a:r>
              <a:rPr lang="en-US" dirty="0" smtClean="0"/>
              <a:t>effective.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Pralidoxime</a:t>
            </a:r>
            <a:r>
              <a:rPr lang="en-US" dirty="0" smtClean="0"/>
              <a:t> is a </a:t>
            </a:r>
            <a:r>
              <a:rPr lang="en-US" dirty="0"/>
              <a:t>weak </a:t>
            </a:r>
            <a:r>
              <a:rPr lang="en-US" dirty="0" err="1"/>
              <a:t>AChE</a:t>
            </a:r>
            <a:r>
              <a:rPr lang="en-US" dirty="0"/>
              <a:t> inhibitor and, at higher doses, may cause side </a:t>
            </a:r>
            <a:r>
              <a:rPr lang="en-US" dirty="0" smtClean="0"/>
              <a:t>effects similar </a:t>
            </a:r>
            <a:r>
              <a:rPr lang="en-US" dirty="0"/>
              <a:t>to other </a:t>
            </a:r>
            <a:r>
              <a:rPr lang="en-US" dirty="0" err="1"/>
              <a:t>AChE</a:t>
            </a:r>
            <a:r>
              <a:rPr lang="en-US" dirty="0"/>
              <a:t> </a:t>
            </a:r>
            <a:r>
              <a:rPr lang="en-US" dirty="0" smtClean="0"/>
              <a:t>inhibitors.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 </a:t>
            </a:r>
            <a:r>
              <a:rPr lang="en-US" dirty="0"/>
              <a:t>addition, </a:t>
            </a:r>
            <a:r>
              <a:rPr lang="en-US" dirty="0" smtClean="0"/>
              <a:t>it cannot </a:t>
            </a:r>
            <a:r>
              <a:rPr lang="en-US" dirty="0"/>
              <a:t>overcome toxicity of reversible </a:t>
            </a:r>
            <a:r>
              <a:rPr lang="en-US" dirty="0" err="1"/>
              <a:t>AChE</a:t>
            </a:r>
            <a:r>
              <a:rPr lang="en-US" dirty="0"/>
              <a:t> inhibitors (for </a:t>
            </a:r>
            <a:r>
              <a:rPr lang="en-US" dirty="0" smtClean="0"/>
              <a:t>example, </a:t>
            </a:r>
            <a:r>
              <a:rPr lang="en-US" i="1" dirty="0" err="1" smtClean="0"/>
              <a:t>physostigmine</a:t>
            </a:r>
            <a:r>
              <a:rPr lang="en-US" dirty="0"/>
              <a:t>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6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treatments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4810316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en-US" b="1" dirty="0"/>
              <a:t>Atropine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administered to prevent muscarinic side effects of </a:t>
            </a:r>
            <a:r>
              <a:rPr lang="en-US" dirty="0" smtClean="0"/>
              <a:t>these agents (such as increased </a:t>
            </a:r>
            <a:r>
              <a:rPr lang="en-US" dirty="0"/>
              <a:t>bronchial and </a:t>
            </a:r>
            <a:r>
              <a:rPr lang="en-US" dirty="0" smtClean="0"/>
              <a:t>salivary secretion</a:t>
            </a:r>
            <a:r>
              <a:rPr lang="en-US" dirty="0"/>
              <a:t>, bronchoconstriction, and </a:t>
            </a:r>
            <a:r>
              <a:rPr lang="en-US" dirty="0" smtClean="0"/>
              <a:t>bradycardia). </a:t>
            </a:r>
          </a:p>
          <a:p>
            <a:pPr>
              <a:lnSpc>
                <a:spcPts val="3800"/>
              </a:lnSpc>
            </a:pPr>
            <a:r>
              <a:rPr lang="en-US" b="1" dirty="0" smtClean="0"/>
              <a:t>Diazepam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also administered </a:t>
            </a:r>
            <a:r>
              <a:rPr lang="en-US" dirty="0"/>
              <a:t>to reduce the persistent convulsion caused by </a:t>
            </a:r>
            <a:r>
              <a:rPr lang="en-US" dirty="0" smtClean="0"/>
              <a:t>these agents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ts val="3800"/>
              </a:lnSpc>
            </a:pPr>
            <a:r>
              <a:rPr lang="en-US" b="1" dirty="0" smtClean="0"/>
              <a:t>General </a:t>
            </a:r>
            <a:r>
              <a:rPr lang="en-US" b="1" dirty="0"/>
              <a:t>supportive measures</a:t>
            </a:r>
            <a:r>
              <a:rPr lang="en-US" dirty="0"/>
              <a:t>, such as maintenance of </a:t>
            </a:r>
            <a:r>
              <a:rPr lang="en-US" dirty="0" smtClean="0"/>
              <a:t>patent airway</a:t>
            </a:r>
            <a:r>
              <a:rPr lang="en-US" dirty="0"/>
              <a:t>, oxygen supply, and artificial respiration, may be </a:t>
            </a:r>
            <a:r>
              <a:rPr lang="en-US" dirty="0" smtClean="0"/>
              <a:t>necessary as </a:t>
            </a:r>
            <a:r>
              <a:rPr lang="en-US" dirty="0"/>
              <a:t>well.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5522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32009" y="1216150"/>
            <a:ext cx="8444753" cy="244144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Lucida Handwriting" panose="03010101010101010101" pitchFamily="66" charset="0"/>
              </a:rPr>
              <a:t>Thank you for your attention</a:t>
            </a:r>
            <a:endParaRPr lang="en-GB" sz="3600" dirty="0">
              <a:solidFill>
                <a:schemeClr val="accent4">
                  <a:lumMod val="75000"/>
                </a:schemeClr>
              </a:solidFill>
              <a:latin typeface="Lucida Handwriting" panose="03010101010101010101" pitchFamily="66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98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Direct-acting cholinergic agonists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dirty="0"/>
              <a:t>All of the direct-acting cholinergic drugs have a </a:t>
            </a:r>
            <a:r>
              <a:rPr lang="en-US" dirty="0" smtClean="0"/>
              <a:t>longer duration </a:t>
            </a:r>
            <a:r>
              <a:rPr lang="en-US" dirty="0"/>
              <a:t>of action than ACh. </a:t>
            </a:r>
            <a:endParaRPr lang="en-US" dirty="0" smtClean="0"/>
          </a:p>
          <a:p>
            <a:pPr>
              <a:lnSpc>
                <a:spcPts val="3600"/>
              </a:lnSpc>
            </a:pPr>
            <a:r>
              <a:rPr lang="en-US" dirty="0" smtClean="0"/>
              <a:t>The </a:t>
            </a:r>
            <a:r>
              <a:rPr lang="en-US" dirty="0"/>
              <a:t>more therapeutically useful </a:t>
            </a:r>
            <a:r>
              <a:rPr lang="en-US" dirty="0" smtClean="0"/>
              <a:t>drugs (</a:t>
            </a:r>
            <a:r>
              <a:rPr lang="en-US" b="1" dirty="0" err="1" smtClean="0"/>
              <a:t>pilocarpine</a:t>
            </a:r>
            <a:r>
              <a:rPr lang="en-US" dirty="0" smtClean="0"/>
              <a:t> and </a:t>
            </a:r>
            <a:r>
              <a:rPr lang="en-US" b="1" dirty="0" err="1"/>
              <a:t>bethanechol</a:t>
            </a:r>
            <a:r>
              <a:rPr lang="en-US" dirty="0"/>
              <a:t>) preferentially bind to muscarinic </a:t>
            </a:r>
            <a:r>
              <a:rPr lang="en-US" dirty="0" smtClean="0"/>
              <a:t>receptors and </a:t>
            </a:r>
            <a:r>
              <a:rPr lang="en-US" dirty="0"/>
              <a:t>are sometimes referred to as </a:t>
            </a:r>
            <a:r>
              <a:rPr lang="en-US" i="1" dirty="0"/>
              <a:t>muscarinic agents</a:t>
            </a:r>
            <a:r>
              <a:rPr lang="en-US" dirty="0"/>
              <a:t>. </a:t>
            </a:r>
          </a:p>
          <a:p>
            <a:pPr>
              <a:lnSpc>
                <a:spcPts val="3600"/>
              </a:lnSpc>
            </a:pPr>
            <a:r>
              <a:rPr lang="en-US" dirty="0" smtClean="0"/>
              <a:t>However</a:t>
            </a:r>
            <a:r>
              <a:rPr lang="en-US" dirty="0"/>
              <a:t>, as a </a:t>
            </a:r>
            <a:r>
              <a:rPr lang="en-US" dirty="0" smtClean="0"/>
              <a:t>group, the </a:t>
            </a:r>
            <a:r>
              <a:rPr lang="en-US" dirty="0"/>
              <a:t>direct-acting agonists show little specificity in their actions, </a:t>
            </a:r>
            <a:r>
              <a:rPr lang="en-US" dirty="0" smtClean="0"/>
              <a:t>which limits their </a:t>
            </a:r>
            <a:r>
              <a:rPr lang="en-US" dirty="0"/>
              <a:t>clinical </a:t>
            </a:r>
            <a:r>
              <a:rPr lang="en-US" dirty="0" smtClean="0"/>
              <a:t>usefulness.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58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5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51" y="4050558"/>
            <a:ext cx="4363456" cy="193530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561516"/>
            <a:ext cx="9144000" cy="60511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158" y="518732"/>
            <a:ext cx="4164405" cy="5624798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51" y="705744"/>
            <a:ext cx="4363456" cy="3134313"/>
          </a:xfrm>
        </p:spPr>
      </p:pic>
      <p:sp>
        <p:nvSpPr>
          <p:cNvPr id="9" name="Rectangle 8"/>
          <p:cNvSpPr/>
          <p:nvPr/>
        </p:nvSpPr>
        <p:spPr>
          <a:xfrm>
            <a:off x="117857" y="59413"/>
            <a:ext cx="87307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Comparison of the structures of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some cholinergic agonists</a:t>
            </a:r>
            <a:endParaRPr lang="en-GB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71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Acetylcholine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Although it is </a:t>
            </a:r>
            <a:r>
              <a:rPr lang="en-US" dirty="0"/>
              <a:t>the </a:t>
            </a:r>
            <a:r>
              <a:rPr lang="en-US" dirty="0" smtClean="0"/>
              <a:t>neurotransmitter of </a:t>
            </a:r>
            <a:r>
              <a:rPr lang="en-US" dirty="0"/>
              <a:t>autonomic </a:t>
            </a:r>
            <a:r>
              <a:rPr lang="en-US" dirty="0" smtClean="0"/>
              <a:t>ganglia, and parasympathetic </a:t>
            </a:r>
            <a:r>
              <a:rPr lang="en-US" dirty="0"/>
              <a:t>and somatic </a:t>
            </a:r>
            <a:r>
              <a:rPr lang="en-US" dirty="0" smtClean="0"/>
              <a:t>nerves, it lacks therapeutic importance</a:t>
            </a:r>
          </a:p>
          <a:p>
            <a:pPr lvl="1">
              <a:lnSpc>
                <a:spcPct val="150000"/>
              </a:lnSpc>
            </a:pPr>
            <a:r>
              <a:rPr lang="en-US" sz="2600" dirty="0" smtClean="0"/>
              <a:t>Multiplicity of actions </a:t>
            </a:r>
            <a:r>
              <a:rPr lang="en-US" sz="2600" dirty="0" smtClean="0">
                <a:sym typeface="Wingdings" panose="05000000000000000000" pitchFamily="2" charset="2"/>
              </a:rPr>
              <a:t> diffuse effects</a:t>
            </a:r>
          </a:p>
          <a:p>
            <a:pPr lvl="1">
              <a:lnSpc>
                <a:spcPct val="150000"/>
              </a:lnSpc>
            </a:pPr>
            <a:r>
              <a:rPr lang="en-US" sz="2600" dirty="0" smtClean="0">
                <a:sym typeface="Wingdings" panose="05000000000000000000" pitchFamily="2" charset="2"/>
              </a:rPr>
              <a:t>Rapid inactivation by the </a:t>
            </a:r>
            <a:r>
              <a:rPr lang="en-US" sz="2600" dirty="0" err="1" smtClean="0">
                <a:sym typeface="Wingdings" panose="05000000000000000000" pitchFamily="2" charset="2"/>
              </a:rPr>
              <a:t>cholinesterases</a:t>
            </a:r>
            <a:endParaRPr lang="en-US" sz="2600" dirty="0" smtClean="0">
              <a:sym typeface="Wingdings" panose="05000000000000000000" pitchFamily="2" charset="2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21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Acetylcholine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3700" indent="-341313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ym typeface="Wingdings" panose="05000000000000000000" pitchFamily="2" charset="2"/>
              </a:rPr>
              <a:t>Decrease in heart rate and cardiac </a:t>
            </a:r>
            <a:r>
              <a:rPr lang="en-US" b="1" dirty="0" smtClean="0">
                <a:sym typeface="Wingdings" panose="05000000000000000000" pitchFamily="2" charset="2"/>
              </a:rPr>
              <a:t>output</a:t>
            </a:r>
            <a:endParaRPr lang="en-US" dirty="0" smtClean="0">
              <a:sym typeface="Wingdings" panose="05000000000000000000" pitchFamily="2" charset="2"/>
            </a:endParaRPr>
          </a:p>
          <a:p>
            <a:pPr marL="568325"/>
            <a:r>
              <a:rPr lang="en-GB" dirty="0"/>
              <a:t>The actions of </a:t>
            </a:r>
            <a:r>
              <a:rPr lang="en-GB" dirty="0" smtClean="0"/>
              <a:t>ACh </a:t>
            </a:r>
            <a:r>
              <a:rPr lang="en-US" dirty="0" smtClean="0"/>
              <a:t>on </a:t>
            </a:r>
            <a:r>
              <a:rPr lang="en-US" dirty="0"/>
              <a:t>the heart mimic the effects of vagal </a:t>
            </a:r>
            <a:r>
              <a:rPr lang="en-US" dirty="0" smtClean="0"/>
              <a:t>stimulation.</a:t>
            </a:r>
            <a:endParaRPr lang="en-US" dirty="0">
              <a:sym typeface="Wingdings" panose="05000000000000000000" pitchFamily="2" charset="2"/>
            </a:endParaRPr>
          </a:p>
          <a:p>
            <a:pPr marL="568325">
              <a:lnSpc>
                <a:spcPct val="150000"/>
              </a:lnSpc>
            </a:pPr>
            <a:r>
              <a:rPr lang="en-US" dirty="0">
                <a:sym typeface="Wingdings" panose="05000000000000000000" pitchFamily="2" charset="2"/>
              </a:rPr>
              <a:t>I</a:t>
            </a:r>
            <a:r>
              <a:rPr lang="en-US" dirty="0" smtClean="0">
                <a:sym typeface="Wingdings" panose="05000000000000000000" pitchFamily="2" charset="2"/>
              </a:rPr>
              <a:t>f injected IV, ACh produces a brief decrease in heart rate (</a:t>
            </a:r>
            <a:r>
              <a:rPr lang="en-US" i="1" dirty="0" smtClean="0">
                <a:sym typeface="Wingdings" panose="05000000000000000000" pitchFamily="2" charset="2"/>
              </a:rPr>
              <a:t>negative </a:t>
            </a:r>
            <a:r>
              <a:rPr lang="en-US" i="1" dirty="0" err="1" smtClean="0">
                <a:sym typeface="Wingdings" panose="05000000000000000000" pitchFamily="2" charset="2"/>
              </a:rPr>
              <a:t>chronotropy</a:t>
            </a:r>
            <a:r>
              <a:rPr lang="en-US" dirty="0" smtClean="0">
                <a:sym typeface="Wingdings" panose="05000000000000000000" pitchFamily="2" charset="2"/>
              </a:rPr>
              <a:t>) and stroke volume, as a result of a reduction in the rate of firing at the </a:t>
            </a:r>
            <a:r>
              <a:rPr lang="en-US" dirty="0" err="1" smtClean="0">
                <a:sym typeface="Wingdings" panose="05000000000000000000" pitchFamily="2" charset="2"/>
              </a:rPr>
              <a:t>sinoatrial</a:t>
            </a:r>
            <a:r>
              <a:rPr lang="en-US" dirty="0" smtClean="0">
                <a:sym typeface="Wingdings" panose="05000000000000000000" pitchFamily="2" charset="2"/>
              </a:rPr>
              <a:t> (SA) node.</a:t>
            </a:r>
            <a:endParaRPr lang="en-US" sz="260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4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Acetylcholine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737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en-US" b="1" dirty="0">
                <a:sym typeface="Wingdings" panose="05000000000000000000" pitchFamily="2" charset="2"/>
              </a:rPr>
              <a:t>Decrease in </a:t>
            </a:r>
            <a:r>
              <a:rPr lang="en-US" b="1" dirty="0" smtClean="0">
                <a:sym typeface="Wingdings" panose="05000000000000000000" pitchFamily="2" charset="2"/>
              </a:rPr>
              <a:t>blood pressure</a:t>
            </a:r>
            <a:endParaRPr lang="en-US" dirty="0" smtClean="0">
              <a:sym typeface="Wingdings" panose="05000000000000000000" pitchFamily="2" charset="2"/>
            </a:endParaRPr>
          </a:p>
          <a:p>
            <a:pPr marL="568325">
              <a:lnSpc>
                <a:spcPts val="3800"/>
              </a:lnSpc>
            </a:pPr>
            <a:r>
              <a:rPr lang="en-US" dirty="0" smtClean="0"/>
              <a:t>Injection </a:t>
            </a:r>
            <a:r>
              <a:rPr lang="en-US" dirty="0"/>
              <a:t>of ACh causes </a:t>
            </a:r>
            <a:r>
              <a:rPr lang="en-US" dirty="0" smtClean="0"/>
              <a:t>vasodilation and </a:t>
            </a:r>
            <a:r>
              <a:rPr lang="en-US" dirty="0"/>
              <a:t>lowering of blood pressure by an indirect </a:t>
            </a:r>
            <a:r>
              <a:rPr lang="en-US" dirty="0" smtClean="0"/>
              <a:t>mechanism:</a:t>
            </a:r>
          </a:p>
          <a:p>
            <a:pPr marL="744537" lvl="1">
              <a:lnSpc>
                <a:spcPts val="3800"/>
              </a:lnSpc>
            </a:pPr>
            <a:r>
              <a:rPr lang="en-US" dirty="0">
                <a:sym typeface="Wingdings" panose="05000000000000000000" pitchFamily="2" charset="2"/>
              </a:rPr>
              <a:t>ACh activates M</a:t>
            </a:r>
            <a:r>
              <a:rPr lang="en-US" baseline="-25000" dirty="0"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 receptors found on </a:t>
            </a:r>
            <a:r>
              <a:rPr lang="en-US" dirty="0" smtClean="0">
                <a:sym typeface="Wingdings" panose="05000000000000000000" pitchFamily="2" charset="2"/>
              </a:rPr>
              <a:t>endothelial cells of the </a:t>
            </a:r>
            <a:r>
              <a:rPr lang="en-US" dirty="0">
                <a:sym typeface="Wingdings" panose="05000000000000000000" pitchFamily="2" charset="2"/>
              </a:rPr>
              <a:t>blood </a:t>
            </a:r>
            <a:r>
              <a:rPr lang="en-US" dirty="0" smtClean="0">
                <a:sym typeface="Wingdings" panose="05000000000000000000" pitchFamily="2" charset="2"/>
              </a:rPr>
              <a:t>vessel smooth </a:t>
            </a:r>
            <a:r>
              <a:rPr lang="en-US" dirty="0">
                <a:sym typeface="Wingdings" panose="05000000000000000000" pitchFamily="2" charset="2"/>
              </a:rPr>
              <a:t>muscles </a:t>
            </a:r>
            <a:r>
              <a:rPr lang="en-US" dirty="0" smtClean="0">
                <a:sym typeface="Wingdings" panose="05000000000000000000" pitchFamily="2" charset="2"/>
              </a:rPr>
              <a:t> production </a:t>
            </a:r>
            <a:r>
              <a:rPr lang="en-US" dirty="0">
                <a:sym typeface="Wingdings" panose="05000000000000000000" pitchFamily="2" charset="2"/>
              </a:rPr>
              <a:t>of </a:t>
            </a:r>
            <a:r>
              <a:rPr lang="en-US" dirty="0" smtClean="0">
                <a:sym typeface="Wingdings" panose="05000000000000000000" pitchFamily="2" charset="2"/>
              </a:rPr>
              <a:t>NO  NO diffuses </a:t>
            </a:r>
            <a:r>
              <a:rPr lang="en-US" dirty="0">
                <a:sym typeface="Wingdings" panose="05000000000000000000" pitchFamily="2" charset="2"/>
              </a:rPr>
              <a:t>to vascular smooth muscle </a:t>
            </a:r>
            <a:r>
              <a:rPr lang="en-US" dirty="0" smtClean="0">
                <a:sym typeface="Wingdings" panose="05000000000000000000" pitchFamily="2" charset="2"/>
              </a:rPr>
              <a:t>cells  stimulates protein kinase </a:t>
            </a:r>
            <a:r>
              <a:rPr lang="en-US" dirty="0">
                <a:sym typeface="Wingdings" panose="05000000000000000000" pitchFamily="2" charset="2"/>
              </a:rPr>
              <a:t>G </a:t>
            </a:r>
            <a:r>
              <a:rPr lang="en-US" dirty="0" smtClean="0">
                <a:sym typeface="Wingdings" panose="05000000000000000000" pitchFamily="2" charset="2"/>
              </a:rPr>
              <a:t>production  </a:t>
            </a:r>
            <a:r>
              <a:rPr lang="en-US" dirty="0">
                <a:sym typeface="Wingdings" panose="05000000000000000000" pitchFamily="2" charset="2"/>
              </a:rPr>
              <a:t>phosphodiesterase-3 </a:t>
            </a:r>
            <a:r>
              <a:rPr lang="en-US" dirty="0" smtClean="0">
                <a:sym typeface="Wingdings" panose="05000000000000000000" pitchFamily="2" charset="2"/>
              </a:rPr>
              <a:t>inhibition  hyperpolarization  smooth muscle relaxation.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54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Acetylcholine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737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en-US" b="1" dirty="0">
                <a:sym typeface="Wingdings" panose="05000000000000000000" pitchFamily="2" charset="2"/>
              </a:rPr>
              <a:t>Decrease in </a:t>
            </a:r>
            <a:r>
              <a:rPr lang="en-US" b="1" dirty="0" smtClean="0">
                <a:sym typeface="Wingdings" panose="05000000000000000000" pitchFamily="2" charset="2"/>
              </a:rPr>
              <a:t>blood pressure</a:t>
            </a:r>
            <a:endParaRPr lang="en-US" dirty="0" smtClean="0">
              <a:sym typeface="Wingdings" panose="05000000000000000000" pitchFamily="2" charset="2"/>
            </a:endParaRPr>
          </a:p>
          <a:p>
            <a:pPr marL="568325">
              <a:lnSpc>
                <a:spcPct val="150000"/>
              </a:lnSpc>
            </a:pPr>
            <a:r>
              <a:rPr lang="en-US" dirty="0" smtClean="0">
                <a:sym typeface="Wingdings" panose="05000000000000000000" pitchFamily="2" charset="2"/>
              </a:rPr>
              <a:t>In the absence </a:t>
            </a:r>
            <a:r>
              <a:rPr lang="en-US" dirty="0">
                <a:sym typeface="Wingdings" panose="05000000000000000000" pitchFamily="2" charset="2"/>
              </a:rPr>
              <a:t>of administered cholinergic agents, the vascular </a:t>
            </a:r>
            <a:r>
              <a:rPr lang="en-US" dirty="0" smtClean="0">
                <a:sym typeface="Wingdings" panose="05000000000000000000" pitchFamily="2" charset="2"/>
              </a:rPr>
              <a:t>cholinergic receptors </a:t>
            </a:r>
            <a:r>
              <a:rPr lang="en-US" dirty="0">
                <a:sym typeface="Wingdings" panose="05000000000000000000" pitchFamily="2" charset="2"/>
              </a:rPr>
              <a:t>have no known function, because ACh </a:t>
            </a:r>
            <a:r>
              <a:rPr lang="en-US" dirty="0" smtClean="0">
                <a:sym typeface="Wingdings" panose="05000000000000000000" pitchFamily="2" charset="2"/>
              </a:rPr>
              <a:t>is never </a:t>
            </a:r>
            <a:r>
              <a:rPr lang="en-US" dirty="0">
                <a:sym typeface="Wingdings" panose="05000000000000000000" pitchFamily="2" charset="2"/>
              </a:rPr>
              <a:t>released into the blood in significant </a:t>
            </a:r>
            <a:r>
              <a:rPr lang="en-US" dirty="0" smtClean="0">
                <a:sym typeface="Wingdings" panose="05000000000000000000" pitchFamily="2" charset="2"/>
              </a:rPr>
              <a:t>quantities.</a:t>
            </a:r>
          </a:p>
          <a:p>
            <a:pPr marL="568325">
              <a:lnSpc>
                <a:spcPct val="150000"/>
              </a:lnSpc>
            </a:pPr>
            <a:r>
              <a:rPr lang="en-US" b="1" dirty="0" smtClean="0">
                <a:sym typeface="Wingdings" panose="05000000000000000000" pitchFamily="2" charset="2"/>
              </a:rPr>
              <a:t>Atropine</a:t>
            </a:r>
            <a:r>
              <a:rPr lang="en-US" dirty="0" smtClean="0">
                <a:sym typeface="Wingdings" panose="05000000000000000000" pitchFamily="2" charset="2"/>
              </a:rPr>
              <a:t> blocks </a:t>
            </a:r>
            <a:r>
              <a:rPr lang="en-US" dirty="0">
                <a:sym typeface="Wingdings" panose="05000000000000000000" pitchFamily="2" charset="2"/>
              </a:rPr>
              <a:t>these muscarinic receptors and prevents ACh from </a:t>
            </a:r>
            <a:r>
              <a:rPr lang="en-US" dirty="0" smtClean="0">
                <a:sym typeface="Wingdings" panose="05000000000000000000" pitchFamily="2" charset="2"/>
              </a:rPr>
              <a:t>producing vasodilation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sz="260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71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15491</TotalTime>
  <Words>2021</Words>
  <Application>Microsoft Office PowerPoint</Application>
  <PresentationFormat>On-screen Show (4:3)</PresentationFormat>
  <Paragraphs>206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Lucida Handwriting</vt:lpstr>
      <vt:lpstr>Wingdings</vt:lpstr>
      <vt:lpstr>Retrospect</vt:lpstr>
      <vt:lpstr>Cholinergic agonists</vt:lpstr>
      <vt:lpstr>Direct-acting cholinergic agonists</vt:lpstr>
      <vt:lpstr>Cholinergic agonists</vt:lpstr>
      <vt:lpstr>Direct-acting cholinergic agonists</vt:lpstr>
      <vt:lpstr>PowerPoint Presentation</vt:lpstr>
      <vt:lpstr>Acetylcholine</vt:lpstr>
      <vt:lpstr>Acetylcholine effects</vt:lpstr>
      <vt:lpstr>Acetylcholine effects</vt:lpstr>
      <vt:lpstr>Acetylcholine effects</vt:lpstr>
      <vt:lpstr>Acetylcholine effects</vt:lpstr>
      <vt:lpstr>Bethanechol</vt:lpstr>
      <vt:lpstr>Bethanechol – Actions</vt:lpstr>
      <vt:lpstr>Bethanechol – Adverse effects</vt:lpstr>
      <vt:lpstr>Carbachol</vt:lpstr>
      <vt:lpstr>Pilocarpine</vt:lpstr>
      <vt:lpstr>Pilocarpine – Use in glaucoma</vt:lpstr>
      <vt:lpstr>Pilocarpine – adverse effects</vt:lpstr>
      <vt:lpstr>Indirect-acting cholinergic agonists:  anticholinesterase agents (reversible) </vt:lpstr>
      <vt:lpstr>Acetylcholinesterase inhibitors</vt:lpstr>
      <vt:lpstr>Edrophonium</vt:lpstr>
      <vt:lpstr>Edrophonium</vt:lpstr>
      <vt:lpstr>Physostigmine</vt:lpstr>
      <vt:lpstr>Neostigmine</vt:lpstr>
      <vt:lpstr>Neostigmine</vt:lpstr>
      <vt:lpstr>Pyridostigmine and ambenonium</vt:lpstr>
      <vt:lpstr>Tacrine, donepezil, rivastigmine, and galantamine</vt:lpstr>
      <vt:lpstr>Indirect-acting cholinergic agonists:  anticholinesterase agents (irreversible) </vt:lpstr>
      <vt:lpstr>Anticholinesterase agents (irreversible)</vt:lpstr>
      <vt:lpstr>Echothiophate</vt:lpstr>
      <vt:lpstr>PowerPoint Presentation</vt:lpstr>
      <vt:lpstr>Echothiophate</vt:lpstr>
      <vt:lpstr>Echothiophate</vt:lpstr>
      <vt:lpstr>Toxicology of anticholinesterase agents</vt:lpstr>
      <vt:lpstr>Toxicology of anticholinesterase agents</vt:lpstr>
      <vt:lpstr>Reactivation of acetylcholinesterase</vt:lpstr>
      <vt:lpstr>Reactivation of acetylcholinesterase</vt:lpstr>
      <vt:lpstr>Other treatments</vt:lpstr>
      <vt:lpstr>Thank you for your attention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Fatimah Almahasneh</dc:creator>
  <cp:lastModifiedBy>Dr. Fatimah Almahasneh</cp:lastModifiedBy>
  <cp:revision>350</cp:revision>
  <dcterms:created xsi:type="dcterms:W3CDTF">2021-02-17T06:44:58Z</dcterms:created>
  <dcterms:modified xsi:type="dcterms:W3CDTF">2021-03-30T09:23:40Z</dcterms:modified>
</cp:coreProperties>
</file>