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73" r:id="rId3"/>
    <p:sldId id="274" r:id="rId4"/>
    <p:sldId id="262" r:id="rId5"/>
    <p:sldId id="257" r:id="rId6"/>
    <p:sldId id="258" r:id="rId7"/>
    <p:sldId id="259" r:id="rId8"/>
    <p:sldId id="278" r:id="rId9"/>
    <p:sldId id="260" r:id="rId10"/>
    <p:sldId id="277" r:id="rId11"/>
    <p:sldId id="261" r:id="rId12"/>
    <p:sldId id="263" r:id="rId13"/>
    <p:sldId id="264" r:id="rId14"/>
    <p:sldId id="265" r:id="rId15"/>
    <p:sldId id="270" r:id="rId16"/>
    <p:sldId id="276" r:id="rId17"/>
    <p:sldId id="275" r:id="rId18"/>
    <p:sldId id="266" r:id="rId19"/>
    <p:sldId id="267" r:id="rId20"/>
    <p:sldId id="271" r:id="rId21"/>
    <p:sldId id="268" r:id="rId22"/>
    <p:sldId id="269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DA35D9-658E-4A70-A2C8-243B479F869F}" type="datetimeFigureOut">
              <a:rPr lang="ar-JO" smtClean="0"/>
              <a:pPr/>
              <a:t>17/08/1442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AF26C5-8200-4AF3-BFCB-BDB94CBD72B9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3B2C-D0B0-45AC-82EF-7B4CBF6CFFA1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0003-AD01-4576-8CB2-9373B8468450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u="sng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6448" cy="476250"/>
          </a:xfrm>
        </p:spPr>
        <p:txBody>
          <a:bodyPr/>
          <a:lstStyle>
            <a:lvl1pPr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AD1-3D32-4672-AF62-C27D9EE3CCA6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9F1-6862-4CFE-BA9B-6710D614FF39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9B5-9280-4349-83E3-837E6876002D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E93-3240-4958-A762-2532BDD2B0AC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C704-827A-4699-A14A-FA4B29A09E47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94F1-0136-47EA-866E-68AC936B0E5B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1555-F538-4D01-BFAE-5F176E8CA2B4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943088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6B2BE-71FF-4C21-A8B7-5922B1799B71}" type="datetime1">
              <a:rPr lang="en-US" smtClean="0"/>
              <a:pPr/>
              <a:t>3/30/2021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31775" indent="-231775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217488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176213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60425" indent="-1778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1371600"/>
            <a:ext cx="7406640" cy="2514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Special senses – </a:t>
            </a:r>
            <a:b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Olfaction and taste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2590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Olfactory pathways</a:t>
            </a:r>
            <a:endParaRPr lang="ar-JO" dirty="0"/>
          </a:p>
        </p:txBody>
      </p:sp>
      <p:pic>
        <p:nvPicPr>
          <p:cNvPr id="5" name="Content Placeholder 4" descr="olfactory pathway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6000"/>
          </a:blip>
          <a:stretch>
            <a:fillRect/>
          </a:stretch>
        </p:blipFill>
        <p:spPr>
          <a:xfrm>
            <a:off x="4016227" y="0"/>
            <a:ext cx="4441974" cy="678602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Steps in transduction in the olfactory receptor neurons</a:t>
            </a:r>
            <a:endParaRPr lang="ar-JO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295400"/>
            <a:ext cx="7943088" cy="5486400"/>
          </a:xfrm>
        </p:spPr>
        <p:txBody>
          <a:bodyPr>
            <a:normAutofit/>
          </a:bodyPr>
          <a:lstStyle/>
          <a:p>
            <a:pPr marL="342900" indent="-342900">
              <a:buSzPct val="100000"/>
              <a:buFont typeface="+mj-lt"/>
              <a:buAutoNum type="arabicPeriod"/>
            </a:pPr>
            <a:r>
              <a:rPr lang="en-US" sz="2600" b="1" dirty="0" smtClean="0"/>
              <a:t>Odorant molecules </a:t>
            </a:r>
            <a:r>
              <a:rPr lang="en-US" sz="2600" dirty="0" smtClean="0"/>
              <a:t>bind to specific </a:t>
            </a:r>
            <a:r>
              <a:rPr lang="en-US" sz="2600" b="1" dirty="0" smtClean="0"/>
              <a:t>olfactory receptor proteins</a:t>
            </a:r>
            <a:r>
              <a:rPr lang="en-US" sz="2600" dirty="0" smtClean="0"/>
              <a:t> located on cilia of the </a:t>
            </a:r>
            <a:r>
              <a:rPr lang="af-ZA" sz="2600" dirty="0" smtClean="0"/>
              <a:t>olfactory receptor cells.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2600" dirty="0" smtClean="0"/>
              <a:t>When the receptors are activated, they </a:t>
            </a:r>
            <a:r>
              <a:rPr lang="en-US" sz="2600" b="1" dirty="0" smtClean="0"/>
              <a:t>activate G proteins (G</a:t>
            </a:r>
            <a:r>
              <a:rPr lang="en-US" sz="2600" b="1" baseline="-25000" dirty="0" smtClean="0"/>
              <a:t>olf</a:t>
            </a:r>
            <a:r>
              <a:rPr lang="en-US" sz="2600" b="1" dirty="0" smtClean="0"/>
              <a:t>), which in turn activate </a:t>
            </a:r>
            <a:r>
              <a:rPr lang="af-ZA" sz="2600" dirty="0" smtClean="0"/>
              <a:t>adenylate cyclase.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2600" b="1" dirty="0" smtClean="0"/>
              <a:t>There is an increase in intracellular </a:t>
            </a:r>
            <a:r>
              <a:rPr lang="en-US" sz="2600" b="1" dirty="0" err="1" smtClean="0"/>
              <a:t>cAMP</a:t>
            </a:r>
            <a:r>
              <a:rPr lang="en-US" sz="2600" b="1" dirty="0" smtClean="0"/>
              <a:t> </a:t>
            </a:r>
            <a:r>
              <a:rPr lang="en-US" sz="2600" dirty="0" smtClean="0"/>
              <a:t>that opens Na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channels in the olfactory </a:t>
            </a:r>
            <a:r>
              <a:rPr lang="af-ZA" sz="2600" dirty="0" smtClean="0"/>
              <a:t>receptor membrane and produces a </a:t>
            </a:r>
            <a:r>
              <a:rPr lang="af-ZA" sz="2600" b="1" dirty="0" smtClean="0"/>
              <a:t>depolarizing receptor potential.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2600" dirty="0" smtClean="0"/>
              <a:t>The receptor potential depolarizes the initial segment of the axon to threshold, and </a:t>
            </a:r>
            <a:r>
              <a:rPr lang="en-US" sz="2600" b="1" dirty="0" smtClean="0"/>
              <a:t>action potentials </a:t>
            </a:r>
            <a:r>
              <a:rPr lang="en-US" sz="2600" dirty="0" smtClean="0"/>
              <a:t>are generated and propagated.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Olfactory transduction</a:t>
            </a:r>
            <a:endParaRPr lang="ar-JO" sz="3000" dirty="0"/>
          </a:p>
        </p:txBody>
      </p:sp>
      <p:pic>
        <p:nvPicPr>
          <p:cNvPr id="5" name="Content Placeholder 4" descr="olfactory transduction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6000"/>
          </a:blip>
          <a:stretch>
            <a:fillRect/>
          </a:stretch>
        </p:blipFill>
        <p:spPr>
          <a:xfrm>
            <a:off x="2414644" y="792385"/>
            <a:ext cx="5052956" cy="606561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05000"/>
            <a:ext cx="7848600" cy="838200"/>
          </a:xfrm>
        </p:spPr>
        <p:txBody>
          <a:bodyPr/>
          <a:lstStyle/>
          <a:p>
            <a:pPr algn="ctr"/>
            <a:r>
              <a:rPr lang="en-US" sz="4800" u="none" dirty="0" smtClean="0"/>
              <a:t>Taste</a:t>
            </a:r>
            <a:endParaRPr lang="ar-JO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Taste pathways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Taste receptor cells </a:t>
            </a:r>
            <a:r>
              <a:rPr lang="en-US" dirty="0" smtClean="0"/>
              <a:t>line the taste buds that are located on specialized papillae. The receptor cells are covered with </a:t>
            </a:r>
            <a:r>
              <a:rPr lang="en-US" dirty="0" err="1" smtClean="0"/>
              <a:t>microvilli</a:t>
            </a:r>
            <a:r>
              <a:rPr lang="en-US" dirty="0" smtClean="0"/>
              <a:t>, which increase the surface area for binding taste chemicals. In contrast to olfactory receptor cells, taste receptors are </a:t>
            </a:r>
            <a:r>
              <a:rPr lang="en-US" b="1" dirty="0" smtClean="0"/>
              <a:t>not neurons.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ste bud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76200" y="96377"/>
            <a:ext cx="4572000" cy="356122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24840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 descr="taste papillae.png"/>
          <p:cNvPicPr>
            <a:picLocks noChangeAspect="1"/>
          </p:cNvPicPr>
          <p:nvPr/>
        </p:nvPicPr>
        <p:blipFill>
          <a:blip r:embed="rId3" cstate="print">
            <a:lum bright="-4000" contrast="8000"/>
          </a:blip>
          <a:stretch>
            <a:fillRect/>
          </a:stretch>
        </p:blipFill>
        <p:spPr>
          <a:xfrm>
            <a:off x="4572000" y="76199"/>
            <a:ext cx="4572000" cy="6792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 taste buds consist of three cell types:</a:t>
            </a:r>
          </a:p>
          <a:p>
            <a:pPr>
              <a:buNone/>
            </a:pPr>
            <a:endParaRPr lang="en-GB" dirty="0" smtClean="0"/>
          </a:p>
          <a:p>
            <a:pPr marL="514350" indent="-342900">
              <a:lnSpc>
                <a:spcPts val="3800"/>
              </a:lnSpc>
              <a:buFont typeface="+mj-lt"/>
              <a:buAutoNum type="arabicPeriod"/>
            </a:pPr>
            <a:r>
              <a:rPr lang="en-GB" sz="2600" b="1" dirty="0" smtClean="0"/>
              <a:t>Supporting cells</a:t>
            </a:r>
            <a:r>
              <a:rPr lang="en-GB" sz="2600" dirty="0" smtClean="0"/>
              <a:t>:  found among the taste receptor cells. Their function is not known.</a:t>
            </a:r>
          </a:p>
          <a:p>
            <a:pPr marL="514350" indent="-342900">
              <a:lnSpc>
                <a:spcPts val="3800"/>
              </a:lnSpc>
              <a:buFont typeface="+mj-lt"/>
              <a:buAutoNum type="arabicPeriod"/>
            </a:pPr>
            <a:r>
              <a:rPr lang="en-GB" sz="2600" b="1" dirty="0" smtClean="0"/>
              <a:t>Basal cells: </a:t>
            </a:r>
            <a:r>
              <a:rPr lang="en-GB" sz="2600" dirty="0" smtClean="0"/>
              <a:t>are undifferentiated stem cells that serve as precursors to taste receptor cells. Basal cells undergo </a:t>
            </a:r>
            <a:r>
              <a:rPr lang="en-GB" sz="2600" b="1" dirty="0" smtClean="0"/>
              <a:t>continuous replacement.</a:t>
            </a:r>
          </a:p>
          <a:p>
            <a:pPr marL="514350" indent="-342900">
              <a:lnSpc>
                <a:spcPts val="3800"/>
              </a:lnSpc>
              <a:buFont typeface="+mj-lt"/>
              <a:buAutoNum type="arabicPeriod"/>
            </a:pPr>
            <a:r>
              <a:rPr lang="en-GB" sz="2600" b="1" dirty="0" smtClean="0"/>
              <a:t>Taste receptor cells: </a:t>
            </a:r>
            <a:r>
              <a:rPr lang="en-GB" sz="2600" dirty="0" smtClean="0"/>
              <a:t>are the </a:t>
            </a:r>
            <a:r>
              <a:rPr lang="en-GB" sz="2600" dirty="0" err="1" smtClean="0"/>
              <a:t>chemoreceptors</a:t>
            </a:r>
            <a:r>
              <a:rPr lang="en-GB" sz="2600" dirty="0" smtClean="0"/>
              <a:t> of the</a:t>
            </a:r>
            <a:r>
              <a:rPr lang="en-GB" sz="2600" b="1" dirty="0" smtClean="0"/>
              <a:t> </a:t>
            </a:r>
            <a:r>
              <a:rPr lang="en-GB" sz="2600" dirty="0" smtClean="0"/>
              <a:t>taste system. They line the taste buds and extend </a:t>
            </a:r>
            <a:r>
              <a:rPr lang="en-GB" sz="2600" dirty="0" err="1" smtClean="0"/>
              <a:t>microvilli</a:t>
            </a:r>
            <a:r>
              <a:rPr lang="en-GB" sz="2600" dirty="0" smtClean="0"/>
              <a:t> into the taste pores. They </a:t>
            </a:r>
            <a:r>
              <a:rPr lang="en-GB" sz="2600" i="1" dirty="0" smtClean="0"/>
              <a:t>are not neurons. They are specialized epithelial cells that </a:t>
            </a:r>
            <a:r>
              <a:rPr lang="en-GB" sz="2600" dirty="0" smtClean="0"/>
              <a:t>function as </a:t>
            </a:r>
            <a:r>
              <a:rPr lang="en-GB" sz="2600" dirty="0" err="1" smtClean="0"/>
              <a:t>chemoreceptors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Each taste bud usually </a:t>
            </a:r>
            <a:r>
              <a:rPr lang="en-GB" i="1" dirty="0" smtClean="0"/>
              <a:t>responds mostly to one of the five primary taste stimuli when the taste substance is in low concentration.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However</a:t>
            </a:r>
            <a:r>
              <a:rPr lang="en-GB" i="1" dirty="0" smtClean="0"/>
              <a:t>,  </a:t>
            </a:r>
            <a:r>
              <a:rPr lang="en-GB" dirty="0" smtClean="0"/>
              <a:t>at high concentration, most buds can be excited by two or more of the primary taste stimuli, as well as by a few other taste stimuli that do not fit into the “primary” categories.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Taste pathways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3200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anterior two-thirds of the tongue</a:t>
            </a:r>
          </a:p>
          <a:p>
            <a:pPr lvl="1">
              <a:lnSpc>
                <a:spcPct val="150000"/>
              </a:lnSpc>
            </a:pPr>
            <a:r>
              <a:rPr lang="af-ZA" dirty="0" smtClean="0"/>
              <a:t>has </a:t>
            </a:r>
            <a:r>
              <a:rPr lang="af-ZA" b="1" dirty="0" smtClean="0"/>
              <a:t>fungiform papillae.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detects </a:t>
            </a:r>
            <a:r>
              <a:rPr lang="en-US" b="1" dirty="0" smtClean="0"/>
              <a:t>salty, sweet, and </a:t>
            </a:r>
            <a:r>
              <a:rPr lang="en-US" b="1" dirty="0" err="1" smtClean="0"/>
              <a:t>umami</a:t>
            </a:r>
            <a:r>
              <a:rPr lang="en-US" b="1" dirty="0" smtClean="0"/>
              <a:t>* sensations.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is innervated by </a:t>
            </a:r>
            <a:r>
              <a:rPr lang="en-US" b="1" dirty="0" smtClean="0"/>
              <a:t>CN VII (</a:t>
            </a:r>
            <a:r>
              <a:rPr lang="en-US" b="1" dirty="0" err="1" smtClean="0"/>
              <a:t>chorda</a:t>
            </a:r>
            <a:r>
              <a:rPr lang="en-US" b="1" dirty="0" smtClean="0"/>
              <a:t> tympani).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842808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* The fifth category of primary tastes.  The word </a:t>
            </a:r>
            <a:r>
              <a:rPr lang="en-GB" sz="2000" dirty="0" err="1" smtClean="0"/>
              <a:t>umami</a:t>
            </a:r>
            <a:r>
              <a:rPr lang="en-GB" sz="2000" dirty="0" smtClean="0"/>
              <a:t> means “delicious” in Japanese. </a:t>
            </a:r>
            <a:r>
              <a:rPr lang="en-GB" sz="2000" dirty="0" err="1" smtClean="0"/>
              <a:t>Umami</a:t>
            </a:r>
            <a:r>
              <a:rPr lang="en-GB" sz="2000" dirty="0" smtClean="0"/>
              <a:t> taste is triggered by amino acids, especially </a:t>
            </a:r>
            <a:r>
              <a:rPr lang="en-GB" sz="2000" b="1" dirty="0" smtClean="0"/>
              <a:t>glutamate</a:t>
            </a:r>
            <a:r>
              <a:rPr lang="en-GB" sz="2000" dirty="0" smtClean="0"/>
              <a:t>.  The presence of amino acids, as found in meat, is a marker for a desirable, nutritionally protein-rich food. This taste pathway is also responsible for the distinctive taste of the </a:t>
            </a:r>
            <a:r>
              <a:rPr lang="en-GB" sz="2000" dirty="0" err="1" smtClean="0"/>
              <a:t>flavor</a:t>
            </a:r>
            <a:r>
              <a:rPr lang="en-GB" sz="2000" dirty="0" smtClean="0"/>
              <a:t> additive monosodium glutamate (MSG), which is especially popular in Asian dishes.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Taste pathways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391400" cy="5105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posterior one-third of the tongue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has </a:t>
            </a:r>
            <a:r>
              <a:rPr lang="en-US" b="1" dirty="0" err="1" smtClean="0"/>
              <a:t>circumvallate</a:t>
            </a:r>
            <a:r>
              <a:rPr lang="en-US" b="1" dirty="0" smtClean="0"/>
              <a:t> and foliate papillae.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detects </a:t>
            </a:r>
            <a:r>
              <a:rPr lang="en-US" b="1" dirty="0" smtClean="0"/>
              <a:t>sour and bitter sensations.</a:t>
            </a:r>
            <a:endParaRPr lang="af-ZA" b="1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is innervated by </a:t>
            </a:r>
            <a:r>
              <a:rPr lang="en-US" b="1" dirty="0" smtClean="0"/>
              <a:t>CN IX (</a:t>
            </a:r>
            <a:r>
              <a:rPr lang="en-US" b="1" dirty="0" err="1" smtClean="0"/>
              <a:t>glossopharyngeal</a:t>
            </a:r>
            <a:r>
              <a:rPr lang="en-US" b="1" dirty="0" smtClean="0"/>
              <a:t>).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back of the throat and the epiglottis are innervated by </a:t>
            </a:r>
            <a:r>
              <a:rPr lang="en-US" b="1" dirty="0" smtClean="0"/>
              <a:t>CN X.</a:t>
            </a: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6858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The chemical senses </a:t>
            </a:r>
            <a:r>
              <a:rPr lang="en-GB" dirty="0" smtClean="0"/>
              <a:t>involve detection of chemical stimuli and transduction of those stimuli into electrical energy that can be transmitted in the nervous system.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Olfaction, the sense of smell, is one of the chemical senses.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ongu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2098778" y="533400"/>
            <a:ext cx="5412256" cy="5867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Taste pathways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CN VII, CN IX, and CN X enter the medulla, ascend in the </a:t>
            </a:r>
            <a:r>
              <a:rPr lang="en-US" b="1" dirty="0" smtClean="0"/>
              <a:t>solitary tract, </a:t>
            </a:r>
            <a:r>
              <a:rPr lang="en-US" dirty="0" smtClean="0"/>
              <a:t>and terminate on second-order taste neurons in the </a:t>
            </a:r>
            <a:r>
              <a:rPr lang="en-US" b="1" dirty="0" smtClean="0"/>
              <a:t>solitary nucleus. </a:t>
            </a:r>
            <a:r>
              <a:rPr lang="en-US" dirty="0" smtClean="0"/>
              <a:t>They project, primarily </a:t>
            </a:r>
            <a:r>
              <a:rPr lang="en-US" dirty="0" err="1" smtClean="0"/>
              <a:t>ipsilaterally</a:t>
            </a:r>
            <a:r>
              <a:rPr lang="en-US" dirty="0" smtClean="0"/>
              <a:t>, t</a:t>
            </a:r>
            <a:r>
              <a:rPr lang="af-ZA" dirty="0" smtClean="0"/>
              <a:t>o </a:t>
            </a:r>
            <a:r>
              <a:rPr lang="en-US" dirty="0" smtClean="0"/>
              <a:t>the ventral </a:t>
            </a:r>
            <a:r>
              <a:rPr lang="en-US" dirty="0" err="1" smtClean="0"/>
              <a:t>posteromedial</a:t>
            </a:r>
            <a:r>
              <a:rPr lang="en-US" dirty="0" smtClean="0"/>
              <a:t> nucleus of the thalamus and, finally, to the taste </a:t>
            </a:r>
            <a:r>
              <a:rPr lang="af-ZA" dirty="0" smtClean="0"/>
              <a:t>cortex.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Steps in taste transduction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Taste chemicals (sour, sweet, salty, bitter, and </a:t>
            </a:r>
            <a:r>
              <a:rPr lang="en-US" dirty="0" err="1" smtClean="0"/>
              <a:t>umami</a:t>
            </a:r>
            <a:r>
              <a:rPr lang="en-US" dirty="0" smtClean="0"/>
              <a:t>) bind to taste receptors on the </a:t>
            </a:r>
            <a:r>
              <a:rPr lang="en-US" dirty="0" err="1" smtClean="0"/>
              <a:t>microvilli</a:t>
            </a:r>
            <a:r>
              <a:rPr lang="en-US" dirty="0" smtClean="0"/>
              <a:t> and produce a depolarizing receptor potential in the receptor cell.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ste transduction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8000"/>
          </a:blip>
          <a:stretch>
            <a:fillRect/>
          </a:stretch>
        </p:blipFill>
        <p:spPr>
          <a:xfrm>
            <a:off x="0" y="990600"/>
            <a:ext cx="9163686" cy="492419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098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GB" sz="4400" u="none" dirty="0" smtClean="0"/>
              <a:t>Olfaction</a:t>
            </a:r>
            <a:endParaRPr lang="en-GB" sz="440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2590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Olfactory pathways</a:t>
            </a:r>
            <a:endParaRPr lang="ar-JO" dirty="0"/>
          </a:p>
        </p:txBody>
      </p:sp>
      <p:pic>
        <p:nvPicPr>
          <p:cNvPr id="5" name="Content Placeholder 4" descr="olfactory pathway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6000"/>
          </a:blip>
          <a:stretch>
            <a:fillRect/>
          </a:stretch>
        </p:blipFill>
        <p:spPr>
          <a:xfrm>
            <a:off x="4016227" y="0"/>
            <a:ext cx="4441974" cy="678602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Olfactory pathway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Receptor cells</a:t>
            </a:r>
          </a:p>
          <a:p>
            <a:endParaRPr lang="en-US" b="1" dirty="0" smtClean="0"/>
          </a:p>
          <a:p>
            <a:pPr lvl="1"/>
            <a:r>
              <a:rPr lang="en-US" dirty="0" smtClean="0"/>
              <a:t>are located in the olfactory epithelium.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are </a:t>
            </a:r>
            <a:r>
              <a:rPr lang="en-US" b="1" dirty="0" smtClean="0"/>
              <a:t>true neurons </a:t>
            </a:r>
            <a:r>
              <a:rPr lang="en-US" dirty="0" smtClean="0"/>
              <a:t>that conduct action potentials into the CNS.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Basal cells of the olfactory epithelium are undifferentiated stem cells that </a:t>
            </a:r>
            <a:r>
              <a:rPr lang="en-US" b="1" dirty="0" smtClean="0"/>
              <a:t>continuously turn over </a:t>
            </a:r>
            <a:r>
              <a:rPr lang="en-US" dirty="0" smtClean="0"/>
              <a:t>and replace the olfactory receptor cells (neurons). These are </a:t>
            </a:r>
            <a:r>
              <a:rPr lang="en-US" b="1" dirty="0" smtClean="0"/>
              <a:t>the only neurons </a:t>
            </a:r>
            <a:r>
              <a:rPr lang="en-US" dirty="0" smtClean="0"/>
              <a:t>in the adult human that replace themselves.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Olfactory pathway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CN 1 (olfactory)</a:t>
            </a:r>
          </a:p>
          <a:p>
            <a:endParaRPr lang="en-US" b="1" dirty="0" smtClean="0"/>
          </a:p>
          <a:p>
            <a:pPr lvl="1"/>
            <a:r>
              <a:rPr lang="en-US" dirty="0" smtClean="0"/>
              <a:t>carries information from the olfactory receptor cells to the olfactory bulb.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axons of the olfactory nerves are </a:t>
            </a:r>
            <a:r>
              <a:rPr lang="en-US" b="1" dirty="0" err="1" smtClean="0"/>
              <a:t>unmyelinated</a:t>
            </a:r>
            <a:r>
              <a:rPr lang="en-US" b="1" dirty="0" smtClean="0"/>
              <a:t> C fibers and are among the smallest </a:t>
            </a:r>
            <a:r>
              <a:rPr lang="en-US" dirty="0" smtClean="0"/>
              <a:t>and </a:t>
            </a:r>
            <a:r>
              <a:rPr lang="en-US" b="1" dirty="0" smtClean="0"/>
              <a:t>slowest in the nervous system.</a:t>
            </a:r>
          </a:p>
          <a:p>
            <a:pPr lvl="1"/>
            <a:endParaRPr lang="en-US" b="1" dirty="0" smtClean="0"/>
          </a:p>
          <a:p>
            <a:pPr lvl="1"/>
            <a:r>
              <a:rPr lang="en-US" dirty="0" smtClean="0"/>
              <a:t>Olfactory epithelium is also innervated by CN V (trigeminal), which detects </a:t>
            </a:r>
            <a:r>
              <a:rPr lang="en-US" b="1" dirty="0" smtClean="0"/>
              <a:t>noxious </a:t>
            </a:r>
            <a:r>
              <a:rPr lang="en-US" dirty="0" smtClean="0"/>
              <a:t>or </a:t>
            </a:r>
            <a:r>
              <a:rPr lang="en-US" b="1" dirty="0" smtClean="0"/>
              <a:t>painful stimuli, such as ammonia.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Olfactory pathway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CN 1 (olfactory)</a:t>
            </a:r>
          </a:p>
          <a:p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The olfactory nerves pass through the </a:t>
            </a:r>
            <a:r>
              <a:rPr lang="en-US" dirty="0" err="1" smtClean="0"/>
              <a:t>cribriform</a:t>
            </a:r>
            <a:r>
              <a:rPr lang="en-US" dirty="0" smtClean="0"/>
              <a:t> plate on their way to the olfactory bulb.  </a:t>
            </a:r>
            <a:r>
              <a:rPr lang="en-US" b="1" dirty="0" smtClean="0"/>
              <a:t>Fractures of the </a:t>
            </a:r>
            <a:r>
              <a:rPr lang="en-US" b="1" dirty="0" err="1" smtClean="0"/>
              <a:t>cribriform</a:t>
            </a:r>
            <a:r>
              <a:rPr lang="en-US" b="1" dirty="0" smtClean="0"/>
              <a:t> plate </a:t>
            </a:r>
            <a:r>
              <a:rPr lang="en-US" dirty="0" smtClean="0"/>
              <a:t>sever input to the olfactory bulb and reduce</a:t>
            </a:r>
            <a:r>
              <a:rPr lang="en-US" b="1" dirty="0" smtClean="0"/>
              <a:t> (</a:t>
            </a:r>
            <a:r>
              <a:rPr lang="en-US" b="1" dirty="0" err="1" smtClean="0"/>
              <a:t>hyposmia</a:t>
            </a:r>
            <a:r>
              <a:rPr lang="en-US" b="1" dirty="0" smtClean="0"/>
              <a:t>)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dirty="0" smtClean="0"/>
              <a:t>eliminate</a:t>
            </a:r>
            <a:r>
              <a:rPr lang="en-US" b="1" dirty="0" smtClean="0"/>
              <a:t> (</a:t>
            </a:r>
            <a:r>
              <a:rPr lang="en-US" b="1" dirty="0" err="1" smtClean="0"/>
              <a:t>anosmia</a:t>
            </a:r>
            <a:r>
              <a:rPr lang="en-US" b="1" dirty="0" smtClean="0"/>
              <a:t>) </a:t>
            </a:r>
            <a:r>
              <a:rPr lang="en-US" dirty="0" smtClean="0"/>
              <a:t>the sense of smell. The response to ammonia, however, will be intact after fracture of the </a:t>
            </a:r>
            <a:r>
              <a:rPr lang="en-US" dirty="0" err="1" smtClean="0"/>
              <a:t>cribriform</a:t>
            </a:r>
            <a:r>
              <a:rPr lang="en-US" dirty="0" smtClean="0"/>
              <a:t> plate because this response is carried </a:t>
            </a:r>
            <a:r>
              <a:rPr lang="af-ZA" dirty="0" smtClean="0"/>
              <a:t>on CN 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7362" y="1609725"/>
            <a:ext cx="6410325" cy="40957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Olfactory pathway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Mitral cells in the olfactory bulb</a:t>
            </a:r>
          </a:p>
          <a:p>
            <a:endParaRPr lang="en-US" b="1" dirty="0" smtClean="0"/>
          </a:p>
          <a:p>
            <a:pPr lvl="1"/>
            <a:r>
              <a:rPr lang="af-ZA" dirty="0" smtClean="0"/>
              <a:t> Are second-order neurons.</a:t>
            </a:r>
          </a:p>
          <a:p>
            <a:pPr lvl="1"/>
            <a:endParaRPr lang="af-ZA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Output of the mitral cells forms the olfactory tract, which projects to the </a:t>
            </a:r>
            <a:r>
              <a:rPr lang="en-US" b="1" dirty="0" err="1" smtClean="0"/>
              <a:t>prepiriform</a:t>
            </a:r>
            <a:r>
              <a:rPr lang="en-US" b="1" dirty="0" smtClean="0"/>
              <a:t> </a:t>
            </a:r>
            <a:r>
              <a:rPr lang="af-ZA" b="1" dirty="0" smtClean="0"/>
              <a:t>cortex</a:t>
            </a:r>
            <a:r>
              <a:rPr lang="af-ZA" b="1" dirty="0" smtClean="0">
                <a:solidFill>
                  <a:srgbClr val="FF0000"/>
                </a:solidFill>
              </a:rPr>
              <a:t> </a:t>
            </a:r>
            <a:r>
              <a:rPr lang="af-ZA" i="1" dirty="0" smtClean="0">
                <a:solidFill>
                  <a:srgbClr val="FF0000"/>
                </a:solidFill>
              </a:rPr>
              <a:t>(in the lateral olfactory area)</a:t>
            </a:r>
            <a:r>
              <a:rPr lang="af-ZA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4334</TotalTime>
  <Words>807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Gill Sans MT</vt:lpstr>
      <vt:lpstr>Majalla UI</vt:lpstr>
      <vt:lpstr>Verdana</vt:lpstr>
      <vt:lpstr>Wingdings 2</vt:lpstr>
      <vt:lpstr>Solstice</vt:lpstr>
      <vt:lpstr>Special senses –  Olfaction and taste</vt:lpstr>
      <vt:lpstr>PowerPoint Presentation</vt:lpstr>
      <vt:lpstr>Olfaction</vt:lpstr>
      <vt:lpstr>Olfactory pathways</vt:lpstr>
      <vt:lpstr>Olfactory pathway</vt:lpstr>
      <vt:lpstr>Olfactory pathway</vt:lpstr>
      <vt:lpstr>Olfactory pathway</vt:lpstr>
      <vt:lpstr>PowerPoint Presentation</vt:lpstr>
      <vt:lpstr>Olfactory pathway</vt:lpstr>
      <vt:lpstr>Olfactory pathways</vt:lpstr>
      <vt:lpstr>Steps in transduction in the olfactory receptor neurons</vt:lpstr>
      <vt:lpstr>Olfactory transduction</vt:lpstr>
      <vt:lpstr>Taste</vt:lpstr>
      <vt:lpstr>Taste pathways</vt:lpstr>
      <vt:lpstr>PowerPoint Presentation</vt:lpstr>
      <vt:lpstr>PowerPoint Presentation</vt:lpstr>
      <vt:lpstr>PowerPoint Presentation</vt:lpstr>
      <vt:lpstr>Taste pathways</vt:lpstr>
      <vt:lpstr>Taste pathways</vt:lpstr>
      <vt:lpstr>PowerPoint Presentation</vt:lpstr>
      <vt:lpstr>Taste pathways</vt:lpstr>
      <vt:lpstr>Steps in taste transduction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271</cp:revision>
  <dcterms:created xsi:type="dcterms:W3CDTF">2010-10-14T16:13:00Z</dcterms:created>
  <dcterms:modified xsi:type="dcterms:W3CDTF">2021-03-30T05:32:07Z</dcterms:modified>
</cp:coreProperties>
</file>