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6"/>
  </p:notesMasterIdLst>
  <p:sldIdLst>
    <p:sldId id="256" r:id="rId2"/>
    <p:sldId id="288" r:id="rId3"/>
    <p:sldId id="257" r:id="rId4"/>
    <p:sldId id="258" r:id="rId5"/>
    <p:sldId id="261" r:id="rId6"/>
    <p:sldId id="259" r:id="rId7"/>
    <p:sldId id="260" r:id="rId8"/>
    <p:sldId id="289" r:id="rId9"/>
    <p:sldId id="262" r:id="rId10"/>
    <p:sldId id="290" r:id="rId11"/>
    <p:sldId id="263" r:id="rId12"/>
    <p:sldId id="264" r:id="rId13"/>
    <p:sldId id="265" r:id="rId14"/>
    <p:sldId id="266" r:id="rId15"/>
    <p:sldId id="292" r:id="rId16"/>
    <p:sldId id="267" r:id="rId17"/>
    <p:sldId id="270" r:id="rId18"/>
    <p:sldId id="291" r:id="rId19"/>
    <p:sldId id="273" r:id="rId20"/>
    <p:sldId id="274" r:id="rId21"/>
    <p:sldId id="275" r:id="rId22"/>
    <p:sldId id="276" r:id="rId23"/>
    <p:sldId id="277" r:id="rId24"/>
    <p:sldId id="287" r:id="rId25"/>
    <p:sldId id="278" r:id="rId26"/>
    <p:sldId id="293" r:id="rId27"/>
    <p:sldId id="279" r:id="rId28"/>
    <p:sldId id="281" r:id="rId29"/>
    <p:sldId id="282" r:id="rId30"/>
    <p:sldId id="283" r:id="rId31"/>
    <p:sldId id="284" r:id="rId32"/>
    <p:sldId id="294" r:id="rId33"/>
    <p:sldId id="295" r:id="rId34"/>
    <p:sldId id="296"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332" autoAdjust="0"/>
  </p:normalViewPr>
  <p:slideViewPr>
    <p:cSldViewPr>
      <p:cViewPr varScale="1">
        <p:scale>
          <a:sx n="88" d="100"/>
          <a:sy n="88" d="100"/>
        </p:scale>
        <p:origin x="1306" y="67"/>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1DA35D9-658E-4A70-A2C8-243B479F869F}" type="datetimeFigureOut">
              <a:rPr lang="ar-JO" smtClean="0"/>
              <a:pPr/>
              <a:t>17/08/1442</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4AF26C5-8200-4AF3-BFCB-BDB94CBD72B9}" type="slidenum">
              <a:rPr lang="ar-JO" smtClean="0"/>
              <a:pPr/>
              <a:t>‹#›</a:t>
            </a:fld>
            <a:endParaRPr lang="ar-JO"/>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295400" y="1676400"/>
            <a:ext cx="7406640" cy="1472184"/>
          </a:xfrm>
        </p:spPr>
        <p:txBody>
          <a:bodyPr anchor="b"/>
          <a:lstStyle>
            <a:lvl1pPr algn="l">
              <a:defRPr/>
            </a:lvl1pPr>
            <a:extLst/>
          </a:lstStyle>
          <a:p>
            <a:r>
              <a:rPr kumimoji="0" lang="en-US" smtClean="0"/>
              <a:t>Click to edit Master title style</a:t>
            </a:r>
            <a:endParaRPr kumimoji="0" lang="en-US"/>
          </a:p>
        </p:txBody>
      </p:sp>
      <p:sp>
        <p:nvSpPr>
          <p:cNvPr id="10" name="Slide Number Placeholder 9"/>
          <p:cNvSpPr>
            <a:spLocks noGrp="1"/>
          </p:cNvSpPr>
          <p:nvPr>
            <p:ph type="sldNum" sz="quarter" idx="12"/>
          </p:nvPr>
        </p:nvSpPr>
        <p:spPr/>
        <p:txBody>
          <a:bodyPr/>
          <a:lstStyle>
            <a:lvl1pPr>
              <a:defRPr>
                <a:solidFill>
                  <a:schemeClr val="tx2">
                    <a:lumMod val="75000"/>
                  </a:schemeClr>
                </a:solidFill>
              </a:defRPr>
            </a:lvl1pPr>
            <a:extLst/>
          </a:lstStyle>
          <a:p>
            <a:fld id="{5CFD0AA0-7829-4368-90FD-8FF297E1E8C9}"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5A3B2C-D0B0-45AC-82EF-7B4CBF6CFFA1}" type="datetime1">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D0AA0-7829-4368-90FD-8FF297E1E8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3D0003-AD01-4576-8CB2-9373B8468450}" type="datetime1">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D0AA0-7829-4368-90FD-8FF297E1E8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u="sng"/>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2pPr>
              <a:buClr>
                <a:schemeClr val="accent5">
                  <a:lumMod val="75000"/>
                </a:schemeClr>
              </a:buClr>
              <a:buFont typeface="Arial" pitchFamily="34" charset="0"/>
              <a:buChar char="•"/>
              <a:defRPr/>
            </a:lvl2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a:xfrm>
            <a:off x="8534400" y="6248400"/>
            <a:ext cx="536448" cy="476250"/>
          </a:xfrm>
        </p:spPr>
        <p:txBody>
          <a:bodyPr/>
          <a:lstStyle>
            <a:lvl1pPr>
              <a:defRPr sz="1600">
                <a:solidFill>
                  <a:schemeClr val="accent5">
                    <a:lumMod val="75000"/>
                  </a:schemeClr>
                </a:solidFill>
              </a:defRPr>
            </a:lvl1pPr>
            <a:extLst/>
          </a:lstStyle>
          <a:p>
            <a:fld id="{5CFD0AA0-7829-4368-90FD-8FF297E1E8C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8CEAD1-3D32-4672-AF62-C27D9EE3CCA6}" type="datetime1">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D0AA0-7829-4368-90FD-8FF297E1E8C9}"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B5A9F1-6862-4CFE-BA9B-6710D614FF39}" type="datetime1">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D0AA0-7829-4368-90FD-8FF297E1E8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33F9B5-9280-4349-83E3-837E6876002D}" type="datetime1">
              <a:rPr lang="en-US" smtClean="0"/>
              <a:pPr/>
              <a:t>3/30/2021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FD0AA0-7829-4368-90FD-8FF297E1E8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23EBE93-3240-4958-A762-2532BDD2B0AC}" type="datetime1">
              <a:rPr lang="en-US" smtClean="0"/>
              <a:pPr/>
              <a:t>3/30/2021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FD0AA0-7829-4368-90FD-8FF297E1E8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46E8C704-827A-4699-A14A-FA4B29A09E47}" type="datetime1">
              <a:rPr lang="en-US" smtClean="0"/>
              <a:pPr/>
              <a:t>3/30/2021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FD0AA0-7829-4368-90FD-8FF297E1E8C9}"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6C594F1-0136-47EA-866E-68AC936B0E5B}" type="datetime1">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D0AA0-7829-4368-90FD-8FF297E1E8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8F21555-F538-4D01-BFAE-5F176E8CA2B4}" type="datetime1">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D0AA0-7829-4368-90FD-8FF297E1E8C9}"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066800" y="0"/>
            <a:ext cx="7848600" cy="838200"/>
          </a:xfrm>
          <a:prstGeom prst="rect">
            <a:avLst/>
          </a:prstGeom>
        </p:spPr>
        <p:txBody>
          <a:bodyPr anchor="ctr">
            <a:normAutofit/>
          </a:bodyPr>
          <a:lstStyle/>
          <a:p>
            <a:r>
              <a:rPr kumimoji="0" lang="en-US" dirty="0" smtClean="0"/>
              <a:t>Click to edit Master title style</a:t>
            </a:r>
            <a:endParaRPr kumimoji="0" lang="en-US" dirty="0"/>
          </a:p>
        </p:txBody>
      </p:sp>
      <p:sp>
        <p:nvSpPr>
          <p:cNvPr id="9" name="Text Placeholder 8"/>
          <p:cNvSpPr>
            <a:spLocks noGrp="1"/>
          </p:cNvSpPr>
          <p:nvPr>
            <p:ph type="body" idx="1"/>
          </p:nvPr>
        </p:nvSpPr>
        <p:spPr>
          <a:xfrm>
            <a:off x="990600" y="1066800"/>
            <a:ext cx="7943088" cy="51816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186B2BE-71FF-4C21-A8B7-5922B1799B71}" type="datetime1">
              <a:rPr lang="en-US" smtClean="0"/>
              <a:pPr/>
              <a:t>3/30/2021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CFD0AA0-7829-4368-90FD-8FF297E1E8C9}"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3200" kern="1200">
          <a:solidFill>
            <a:schemeClr val="tx2">
              <a:satMod val="130000"/>
            </a:schemeClr>
          </a:solidFill>
          <a:effectLst/>
          <a:latin typeface="+mj-lt"/>
          <a:ea typeface="+mj-ea"/>
          <a:cs typeface="+mj-cs"/>
        </a:defRPr>
      </a:lvl1pPr>
      <a:extLst/>
    </p:titleStyle>
    <p:bodyStyle>
      <a:lvl1pPr marL="231775" indent="-231775" algn="l" rtl="0" eaLnBrk="1" latinLnBrk="0" hangingPunct="1">
        <a:lnSpc>
          <a:spcPct val="100000"/>
        </a:lnSpc>
        <a:spcBef>
          <a:spcPts val="600"/>
        </a:spcBef>
        <a:buClr>
          <a:schemeClr val="accent1"/>
        </a:buClr>
        <a:buSzPct val="80000"/>
        <a:buFont typeface="Wingdings 2"/>
        <a:buChar char=""/>
        <a:defRPr kumimoji="0" sz="2800" kern="1200">
          <a:solidFill>
            <a:schemeClr val="tx1"/>
          </a:solidFill>
          <a:latin typeface="+mn-lt"/>
          <a:ea typeface="+mn-ea"/>
          <a:cs typeface="+mn-cs"/>
        </a:defRPr>
      </a:lvl1pPr>
      <a:lvl2pPr marL="395288" indent="-217488" algn="l" rtl="0" eaLnBrk="1" latinLnBrk="0" hangingPunct="1">
        <a:lnSpc>
          <a:spcPct val="100000"/>
        </a:lnSpc>
        <a:spcBef>
          <a:spcPts val="550"/>
        </a:spcBef>
        <a:buClr>
          <a:schemeClr val="accent1"/>
        </a:buClr>
        <a:buFont typeface="Verdana"/>
        <a:buChar char="◦"/>
        <a:defRPr kumimoji="0" sz="2600" kern="1200">
          <a:solidFill>
            <a:schemeClr val="tx1"/>
          </a:solidFill>
          <a:latin typeface="+mn-lt"/>
          <a:ea typeface="+mn-ea"/>
          <a:cs typeface="+mn-cs"/>
        </a:defRPr>
      </a:lvl2pPr>
      <a:lvl3pPr marL="463550" indent="-176213"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682625" indent="-219075" algn="l" rtl="0" eaLnBrk="1" latinLnBrk="0" hangingPunct="1">
        <a:lnSpc>
          <a:spcPct val="100000"/>
        </a:lnSpc>
        <a:spcBef>
          <a:spcPct val="20000"/>
        </a:spcBef>
        <a:buClr>
          <a:schemeClr val="accent3"/>
        </a:buClr>
        <a:buFont typeface="Wingdings 2"/>
        <a:buChar char=""/>
        <a:defRPr kumimoji="0" sz="2200" kern="1200">
          <a:solidFill>
            <a:schemeClr val="tx1"/>
          </a:solidFill>
          <a:latin typeface="+mn-lt"/>
          <a:ea typeface="+mn-ea"/>
          <a:cs typeface="+mn-cs"/>
        </a:defRPr>
      </a:lvl4pPr>
      <a:lvl5pPr marL="860425" indent="-17780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676400"/>
            <a:ext cx="7406640" cy="1752600"/>
          </a:xfrm>
        </p:spPr>
        <p:txBody>
          <a:bodyPr>
            <a:normAutofit/>
          </a:bodyPr>
          <a:lstStyle/>
          <a:p>
            <a:pPr algn="ctr"/>
            <a:r>
              <a:rPr lang="en-US" sz="4800" b="1" dirty="0" smtClean="0">
                <a:solidFill>
                  <a:schemeClr val="tx2">
                    <a:lumMod val="60000"/>
                    <a:lumOff val="40000"/>
                  </a:schemeClr>
                </a:solidFill>
              </a:rPr>
              <a:t>Special senses – </a:t>
            </a:r>
            <a:br>
              <a:rPr lang="en-US" sz="4800" b="1" dirty="0" smtClean="0">
                <a:solidFill>
                  <a:schemeClr val="tx2">
                    <a:lumMod val="60000"/>
                    <a:lumOff val="40000"/>
                  </a:schemeClr>
                </a:solidFill>
              </a:rPr>
            </a:br>
            <a:r>
              <a:rPr lang="en-US" sz="4800" b="1" dirty="0" smtClean="0">
                <a:solidFill>
                  <a:schemeClr val="tx2">
                    <a:lumMod val="60000"/>
                    <a:lumOff val="40000"/>
                  </a:schemeClr>
                </a:solidFill>
              </a:rPr>
              <a:t>Audition</a:t>
            </a:r>
            <a:endParaRPr lang="en-US" sz="4000" b="1" dirty="0">
              <a:solidFill>
                <a:schemeClr val="tx2">
                  <a:lumMod val="60000"/>
                  <a:lumOff val="40000"/>
                </a:schemeClr>
              </a:solidFill>
            </a:endParaRPr>
          </a:p>
        </p:txBody>
      </p:sp>
      <p:sp>
        <p:nvSpPr>
          <p:cNvPr id="3" name="Slide Number Placeholder 2"/>
          <p:cNvSpPr>
            <a:spLocks noGrp="1"/>
          </p:cNvSpPr>
          <p:nvPr>
            <p:ph type="sldNum" sz="quarter" idx="12"/>
          </p:nvPr>
        </p:nvSpPr>
        <p:spPr/>
        <p:txBody>
          <a:bodyPr/>
          <a:lstStyle/>
          <a:p>
            <a:fld id="{5CFD0AA0-7829-4368-90FD-8FF297E1E8C9}"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CFD0AA0-7829-4368-90FD-8FF297E1E8C9}" type="slidenum">
              <a:rPr lang="en-US" smtClean="0"/>
              <a:pPr/>
              <a:t>10</a:t>
            </a:fld>
            <a:endParaRPr lang="en-US" dirty="0"/>
          </a:p>
        </p:txBody>
      </p:sp>
      <p:pic>
        <p:nvPicPr>
          <p:cNvPr id="7" name="Picture 6" descr="73.jpg"/>
          <p:cNvPicPr>
            <a:picLocks noChangeAspect="1"/>
          </p:cNvPicPr>
          <p:nvPr/>
        </p:nvPicPr>
        <p:blipFill>
          <a:blip r:embed="rId2" cstate="print">
            <a:lum bright="-4000" contrast="8000"/>
          </a:blip>
          <a:stretch>
            <a:fillRect/>
          </a:stretch>
        </p:blipFill>
        <p:spPr>
          <a:xfrm>
            <a:off x="76200" y="1447800"/>
            <a:ext cx="8931014" cy="3962400"/>
          </a:xfrm>
          <a:prstGeom prst="rect">
            <a:avLst/>
          </a:prstGeom>
        </p:spPr>
      </p:pic>
      <p:sp>
        <p:nvSpPr>
          <p:cNvPr id="8" name="Rectangle 7"/>
          <p:cNvSpPr/>
          <p:nvPr/>
        </p:nvSpPr>
        <p:spPr>
          <a:xfrm>
            <a:off x="76200" y="1447800"/>
            <a:ext cx="8915400" cy="3962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848600" cy="838200"/>
          </a:xfrm>
        </p:spPr>
        <p:txBody>
          <a:bodyPr/>
          <a:lstStyle/>
          <a:p>
            <a:r>
              <a:rPr lang="en-US" dirty="0" smtClean="0"/>
              <a:t>Inner ear</a:t>
            </a:r>
            <a:endParaRPr lang="ar-JO" dirty="0"/>
          </a:p>
        </p:txBody>
      </p:sp>
      <p:sp>
        <p:nvSpPr>
          <p:cNvPr id="3" name="Content Placeholder 2"/>
          <p:cNvSpPr>
            <a:spLocks noGrp="1"/>
          </p:cNvSpPr>
          <p:nvPr>
            <p:ph idx="1"/>
          </p:nvPr>
        </p:nvSpPr>
        <p:spPr>
          <a:xfrm>
            <a:off x="1048512" y="1066800"/>
            <a:ext cx="7943088" cy="5638800"/>
          </a:xfrm>
        </p:spPr>
        <p:txBody>
          <a:bodyPr/>
          <a:lstStyle/>
          <a:p>
            <a:pPr>
              <a:lnSpc>
                <a:spcPts val="3600"/>
              </a:lnSpc>
            </a:pPr>
            <a:r>
              <a:rPr lang="en-US" i="1" dirty="0" smtClean="0"/>
              <a:t>Structure of the cochlea: three tubular canals</a:t>
            </a:r>
          </a:p>
          <a:p>
            <a:pPr>
              <a:lnSpc>
                <a:spcPts val="3600"/>
              </a:lnSpc>
              <a:buNone/>
            </a:pPr>
            <a:endParaRPr lang="en-US" i="1" dirty="0" smtClean="0"/>
          </a:p>
          <a:p>
            <a:pPr>
              <a:lnSpc>
                <a:spcPts val="3600"/>
              </a:lnSpc>
            </a:pPr>
            <a:r>
              <a:rPr lang="en-US" b="1" dirty="0" smtClean="0"/>
              <a:t>(a) </a:t>
            </a:r>
            <a:r>
              <a:rPr lang="en-US" dirty="0" smtClean="0"/>
              <a:t>The </a:t>
            </a:r>
            <a:r>
              <a:rPr lang="en-US" dirty="0" err="1" smtClean="0"/>
              <a:t>scala</a:t>
            </a:r>
            <a:r>
              <a:rPr lang="en-US" dirty="0" smtClean="0"/>
              <a:t> </a:t>
            </a:r>
            <a:r>
              <a:rPr lang="en-US" dirty="0" err="1" smtClean="0"/>
              <a:t>vestibuli</a:t>
            </a:r>
            <a:r>
              <a:rPr lang="en-US" dirty="0" smtClean="0"/>
              <a:t> and </a:t>
            </a:r>
            <a:r>
              <a:rPr lang="en-US" dirty="0" err="1" smtClean="0"/>
              <a:t>scala</a:t>
            </a:r>
            <a:r>
              <a:rPr lang="en-US" dirty="0" smtClean="0"/>
              <a:t> tympani contain </a:t>
            </a:r>
            <a:r>
              <a:rPr lang="en-US" b="1" dirty="0" err="1" smtClean="0">
                <a:solidFill>
                  <a:schemeClr val="accent3">
                    <a:lumMod val="75000"/>
                  </a:schemeClr>
                </a:solidFill>
              </a:rPr>
              <a:t>perilymph</a:t>
            </a:r>
            <a:r>
              <a:rPr lang="en-US" dirty="0" smtClean="0"/>
              <a:t>, which has a high [Na</a:t>
            </a:r>
            <a:r>
              <a:rPr lang="en-US" baseline="30000" dirty="0" smtClean="0"/>
              <a:t>+</a:t>
            </a:r>
            <a:r>
              <a:rPr lang="en-US" dirty="0" smtClean="0"/>
              <a:t>] (similar to ECF).</a:t>
            </a:r>
          </a:p>
          <a:p>
            <a:pPr>
              <a:lnSpc>
                <a:spcPts val="3600"/>
              </a:lnSpc>
            </a:pPr>
            <a:endParaRPr lang="en-US" dirty="0" smtClean="0"/>
          </a:p>
          <a:p>
            <a:pPr>
              <a:lnSpc>
                <a:spcPts val="3600"/>
              </a:lnSpc>
            </a:pPr>
            <a:r>
              <a:rPr lang="en-US" b="1" dirty="0" smtClean="0"/>
              <a:t>(b) </a:t>
            </a:r>
            <a:r>
              <a:rPr lang="en-US" dirty="0" smtClean="0"/>
              <a:t>The </a:t>
            </a:r>
            <a:r>
              <a:rPr lang="en-US" dirty="0" err="1" smtClean="0"/>
              <a:t>scala</a:t>
            </a:r>
            <a:r>
              <a:rPr lang="en-US" dirty="0" smtClean="0"/>
              <a:t> media contains </a:t>
            </a:r>
            <a:r>
              <a:rPr lang="en-US" b="1" dirty="0" err="1" smtClean="0">
                <a:solidFill>
                  <a:schemeClr val="accent3">
                    <a:lumMod val="75000"/>
                  </a:schemeClr>
                </a:solidFill>
              </a:rPr>
              <a:t>endolymph</a:t>
            </a:r>
            <a:r>
              <a:rPr lang="en-US" dirty="0" smtClean="0"/>
              <a:t>, which has a high [K</a:t>
            </a:r>
            <a:r>
              <a:rPr lang="en-US" baseline="30000" dirty="0" smtClean="0"/>
              <a:t>+</a:t>
            </a:r>
            <a:r>
              <a:rPr lang="en-US" dirty="0" smtClean="0"/>
              <a:t>] and low [Na</a:t>
            </a:r>
            <a:r>
              <a:rPr lang="en-US" baseline="30000" dirty="0" smtClean="0"/>
              <a:t>+</a:t>
            </a:r>
            <a:r>
              <a:rPr lang="en-US" dirty="0" smtClean="0"/>
              <a:t>].</a:t>
            </a:r>
          </a:p>
          <a:p>
            <a:pPr lvl="1">
              <a:lnSpc>
                <a:spcPts val="3600"/>
              </a:lnSpc>
            </a:pPr>
            <a:r>
              <a:rPr lang="en-US" dirty="0" smtClean="0"/>
              <a:t>The </a:t>
            </a:r>
            <a:r>
              <a:rPr lang="en-US" dirty="0" err="1" smtClean="0"/>
              <a:t>scala</a:t>
            </a:r>
            <a:r>
              <a:rPr lang="en-US" dirty="0" smtClean="0"/>
              <a:t> media is bordered by the </a:t>
            </a:r>
            <a:r>
              <a:rPr lang="en-US" b="1" dirty="0" smtClean="0"/>
              <a:t>basilar membrane, which is the site of the </a:t>
            </a:r>
            <a:r>
              <a:rPr lang="af-ZA" b="1" dirty="0" smtClean="0"/>
              <a:t>organ of Corti.</a:t>
            </a:r>
            <a:endParaRPr lang="ar-JO"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
            <a:ext cx="8001000" cy="6477000"/>
          </a:xfrm>
        </p:spPr>
        <p:txBody>
          <a:bodyPr>
            <a:noAutofit/>
          </a:bodyPr>
          <a:lstStyle/>
          <a:p>
            <a:pPr>
              <a:buNone/>
            </a:pPr>
            <a:r>
              <a:rPr lang="en-US" sz="3200" i="1" dirty="0" smtClean="0">
                <a:solidFill>
                  <a:schemeClr val="accent3">
                    <a:lumMod val="75000"/>
                  </a:schemeClr>
                </a:solidFill>
              </a:rPr>
              <a:t>  </a:t>
            </a:r>
            <a:r>
              <a:rPr lang="en-US" sz="3200" dirty="0" smtClean="0">
                <a:solidFill>
                  <a:schemeClr val="accent3">
                    <a:lumMod val="75000"/>
                  </a:schemeClr>
                </a:solidFill>
              </a:rPr>
              <a:t>Location and structure of the organ of </a:t>
            </a:r>
            <a:r>
              <a:rPr lang="en-US" sz="3200" dirty="0" err="1" smtClean="0">
                <a:solidFill>
                  <a:schemeClr val="accent3">
                    <a:lumMod val="75000"/>
                  </a:schemeClr>
                </a:solidFill>
              </a:rPr>
              <a:t>Corti</a:t>
            </a:r>
            <a:endParaRPr lang="en-US" sz="3200" dirty="0" smtClean="0">
              <a:solidFill>
                <a:schemeClr val="accent3">
                  <a:lumMod val="75000"/>
                </a:schemeClr>
              </a:solidFill>
            </a:endParaRPr>
          </a:p>
          <a:p>
            <a:endParaRPr lang="en-US" i="1" dirty="0" smtClean="0"/>
          </a:p>
          <a:p>
            <a:pPr marL="285750" lvl="1" indent="-228600">
              <a:lnSpc>
                <a:spcPts val="3400"/>
              </a:lnSpc>
            </a:pPr>
            <a:r>
              <a:rPr lang="en-US" dirty="0" smtClean="0"/>
              <a:t>The organ of </a:t>
            </a:r>
            <a:r>
              <a:rPr lang="en-US" dirty="0" err="1" smtClean="0"/>
              <a:t>Corti</a:t>
            </a:r>
            <a:r>
              <a:rPr lang="en-US" dirty="0" smtClean="0"/>
              <a:t> lies on the basilar membrane.</a:t>
            </a:r>
          </a:p>
          <a:p>
            <a:pPr marL="285750" lvl="1" indent="-228600">
              <a:lnSpc>
                <a:spcPts val="3400"/>
              </a:lnSpc>
            </a:pPr>
            <a:r>
              <a:rPr lang="en-US" dirty="0" smtClean="0"/>
              <a:t>It contains the </a:t>
            </a:r>
            <a:r>
              <a:rPr lang="en-US" b="1" dirty="0" smtClean="0"/>
              <a:t>receptor cells (inner and outer hair cells) </a:t>
            </a:r>
            <a:r>
              <a:rPr lang="en-US" dirty="0" smtClean="0"/>
              <a:t>for auditory stimuli. </a:t>
            </a:r>
            <a:r>
              <a:rPr lang="en-US" b="1" dirty="0" smtClean="0"/>
              <a:t>Cilia </a:t>
            </a:r>
            <a:r>
              <a:rPr lang="en-US" dirty="0" smtClean="0"/>
              <a:t>protrude from the hair cells and are embedded in the </a:t>
            </a:r>
            <a:r>
              <a:rPr lang="en-US" dirty="0" err="1" smtClean="0"/>
              <a:t>tectorial</a:t>
            </a:r>
            <a:r>
              <a:rPr lang="en-US" dirty="0" smtClean="0"/>
              <a:t> membrane.</a:t>
            </a:r>
          </a:p>
          <a:p>
            <a:pPr marL="285750" lvl="1" indent="-228600">
              <a:lnSpc>
                <a:spcPts val="3400"/>
              </a:lnSpc>
            </a:pPr>
            <a:r>
              <a:rPr lang="en-US" b="1" dirty="0" smtClean="0"/>
              <a:t>Inner hair cells </a:t>
            </a:r>
            <a:r>
              <a:rPr lang="en-US" dirty="0" smtClean="0"/>
              <a:t>are arranged in single rows and are few in number.</a:t>
            </a:r>
          </a:p>
          <a:p>
            <a:pPr marL="285750" lvl="1" indent="-228600">
              <a:lnSpc>
                <a:spcPts val="3400"/>
              </a:lnSpc>
            </a:pPr>
            <a:r>
              <a:rPr lang="en-US" b="1" dirty="0" smtClean="0"/>
              <a:t>Outer hair cells </a:t>
            </a:r>
            <a:r>
              <a:rPr lang="en-US" dirty="0" smtClean="0"/>
              <a:t>are arranged in parallel rows and are greater in number than the </a:t>
            </a:r>
            <a:r>
              <a:rPr lang="af-ZA" dirty="0" smtClean="0"/>
              <a:t>inner hair cells.</a:t>
            </a:r>
          </a:p>
          <a:p>
            <a:pPr marL="285750" lvl="1" indent="-228600">
              <a:lnSpc>
                <a:spcPts val="3400"/>
              </a:lnSpc>
            </a:pPr>
            <a:r>
              <a:rPr lang="en-US" dirty="0" smtClean="0"/>
              <a:t>The </a:t>
            </a:r>
            <a:r>
              <a:rPr lang="en-US" b="1" dirty="0" smtClean="0"/>
              <a:t>spiral ganglion </a:t>
            </a:r>
            <a:r>
              <a:rPr lang="en-US" dirty="0" smtClean="0"/>
              <a:t>contains the cell bodies of the auditory nerve [</a:t>
            </a:r>
            <a:r>
              <a:rPr lang="en-US" dirty="0" err="1" smtClean="0"/>
              <a:t>vestibulocochlear</a:t>
            </a:r>
            <a:r>
              <a:rPr lang="en-US" dirty="0" smtClean="0"/>
              <a:t> nerve, cranial nerve (CN) VIII], which synapse on the hair cells.</a:t>
            </a:r>
            <a:endParaRPr lang="ar-JO"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905000"/>
            <a:ext cx="7848600" cy="1828800"/>
          </a:xfrm>
        </p:spPr>
        <p:txBody>
          <a:bodyPr>
            <a:normAutofit/>
          </a:bodyPr>
          <a:lstStyle/>
          <a:p>
            <a:pPr algn="ctr">
              <a:lnSpc>
                <a:spcPct val="150000"/>
              </a:lnSpc>
            </a:pPr>
            <a:r>
              <a:rPr lang="en-US" sz="3600" dirty="0" smtClean="0"/>
              <a:t>Steps in auditory transduction</a:t>
            </a:r>
            <a:br>
              <a:rPr lang="en-US" sz="3600" dirty="0" smtClean="0"/>
            </a:br>
            <a:r>
              <a:rPr lang="en-US" sz="3600" dirty="0" smtClean="0"/>
              <a:t>by the organ of </a:t>
            </a:r>
            <a:r>
              <a:rPr lang="en-US" sz="3600" dirty="0" err="1" smtClean="0"/>
              <a:t>Corti</a:t>
            </a:r>
            <a:endParaRPr lang="ar-JO" sz="3600"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8512" y="76200"/>
            <a:ext cx="7943088" cy="6553200"/>
          </a:xfrm>
        </p:spPr>
        <p:txBody>
          <a:bodyPr>
            <a:normAutofit/>
          </a:bodyPr>
          <a:lstStyle/>
          <a:p>
            <a:pPr>
              <a:lnSpc>
                <a:spcPts val="4000"/>
              </a:lnSpc>
            </a:pPr>
            <a:endParaRPr lang="en-US" b="1" dirty="0" smtClean="0"/>
          </a:p>
          <a:p>
            <a:pPr>
              <a:lnSpc>
                <a:spcPct val="150000"/>
              </a:lnSpc>
            </a:pPr>
            <a:r>
              <a:rPr lang="en-US" dirty="0" smtClean="0"/>
              <a:t>S</a:t>
            </a:r>
            <a:r>
              <a:rPr lang="en-GB" dirty="0" err="1" smtClean="0"/>
              <a:t>ound</a:t>
            </a:r>
            <a:r>
              <a:rPr lang="en-GB" dirty="0" smtClean="0"/>
              <a:t> waves are directed toward the tympanic membrane </a:t>
            </a:r>
            <a:r>
              <a:rPr lang="en-GB" dirty="0" smtClean="0">
                <a:sym typeface="Wingdings" pitchFamily="2" charset="2"/>
              </a:rPr>
              <a:t> </a:t>
            </a:r>
            <a:r>
              <a:rPr lang="en-GB" dirty="0" smtClean="0"/>
              <a:t> the tympanic membrane vibrates </a:t>
            </a:r>
            <a:r>
              <a:rPr lang="en-GB" dirty="0" smtClean="0">
                <a:sym typeface="Wingdings" pitchFamily="2" charset="2"/>
              </a:rPr>
              <a:t> </a:t>
            </a:r>
            <a:r>
              <a:rPr lang="en-GB" dirty="0" smtClean="0"/>
              <a:t>the </a:t>
            </a:r>
            <a:r>
              <a:rPr lang="en-GB" dirty="0" err="1" smtClean="0"/>
              <a:t>ossicles</a:t>
            </a:r>
            <a:r>
              <a:rPr lang="en-GB" dirty="0" smtClean="0"/>
              <a:t> vibrate and the stapes are pushed into the oval window </a:t>
            </a:r>
            <a:r>
              <a:rPr lang="en-GB" dirty="0" smtClean="0">
                <a:sym typeface="Wingdings" pitchFamily="2" charset="2"/>
              </a:rPr>
              <a:t> t</a:t>
            </a:r>
            <a:r>
              <a:rPr lang="en-GB" dirty="0" smtClean="0"/>
              <a:t>his movement displaces fluid in the cochlea </a:t>
            </a:r>
            <a:r>
              <a:rPr lang="en-GB" dirty="0" smtClean="0">
                <a:sym typeface="Wingdings" pitchFamily="2" charset="2"/>
              </a:rPr>
              <a:t> t</a:t>
            </a:r>
            <a:r>
              <a:rPr lang="en-GB" dirty="0" smtClean="0"/>
              <a:t>he sound energy is </a:t>
            </a:r>
            <a:r>
              <a:rPr lang="en-GB" b="1" dirty="0" smtClean="0"/>
              <a:t>amplified by 1) </a:t>
            </a:r>
            <a:r>
              <a:rPr lang="en-GB" dirty="0" smtClean="0"/>
              <a:t>the lever action of the </a:t>
            </a:r>
            <a:r>
              <a:rPr lang="en-GB" dirty="0" err="1" smtClean="0"/>
              <a:t>ossicles</a:t>
            </a:r>
            <a:r>
              <a:rPr lang="en-GB" dirty="0" smtClean="0"/>
              <a:t> and 2) the concentration of sound waves from the large tympanic membrane onto the small oval window.</a:t>
            </a:r>
            <a:endParaRPr lang="en-US" b="1" dirty="0" smtClean="0"/>
          </a:p>
        </p:txBody>
      </p:sp>
      <p:sp>
        <p:nvSpPr>
          <p:cNvPr id="4" name="Slide Number Placeholder 3"/>
          <p:cNvSpPr>
            <a:spLocks noGrp="1"/>
          </p:cNvSpPr>
          <p:nvPr>
            <p:ph type="sldNum" sz="quarter" idx="12"/>
          </p:nvPr>
        </p:nvSpPr>
        <p:spPr/>
        <p:txBody>
          <a:bodyPr/>
          <a:lstStyle/>
          <a:p>
            <a:fld id="{5CFD0AA0-7829-4368-90FD-8FF297E1E8C9}"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8512" y="228600"/>
            <a:ext cx="7943088" cy="6553200"/>
          </a:xfrm>
        </p:spPr>
        <p:txBody>
          <a:bodyPr>
            <a:normAutofit/>
          </a:bodyPr>
          <a:lstStyle/>
          <a:p>
            <a:pPr marL="514350" indent="-514350">
              <a:lnSpc>
                <a:spcPct val="150000"/>
              </a:lnSpc>
              <a:buSzPct val="100000"/>
              <a:buFont typeface="+mj-lt"/>
              <a:buAutoNum type="arabicPeriod"/>
            </a:pPr>
            <a:r>
              <a:rPr lang="en-US" dirty="0" smtClean="0"/>
              <a:t>Sound waves cause </a:t>
            </a:r>
            <a:r>
              <a:rPr lang="en-US" b="1" dirty="0" smtClean="0"/>
              <a:t>vibration</a:t>
            </a:r>
            <a:r>
              <a:rPr lang="en-US" dirty="0" smtClean="0"/>
              <a:t> of the organ of </a:t>
            </a:r>
            <a:r>
              <a:rPr lang="en-US" dirty="0" err="1" smtClean="0"/>
              <a:t>Corti</a:t>
            </a:r>
            <a:r>
              <a:rPr lang="en-US" dirty="0" smtClean="0"/>
              <a:t>. </a:t>
            </a:r>
          </a:p>
          <a:p>
            <a:pPr marL="514350" indent="-514350">
              <a:lnSpc>
                <a:spcPct val="150000"/>
              </a:lnSpc>
              <a:buSzPct val="100000"/>
              <a:buFont typeface="+mj-lt"/>
              <a:buAutoNum type="arabicPeriod"/>
            </a:pPr>
            <a:r>
              <a:rPr lang="en-US" dirty="0" smtClean="0"/>
              <a:t>The cell bodies of hair cells contact the </a:t>
            </a:r>
            <a:r>
              <a:rPr lang="en-US" b="1" dirty="0" smtClean="0"/>
              <a:t>basilar membrane,  </a:t>
            </a:r>
            <a:r>
              <a:rPr lang="en-US" dirty="0" smtClean="0"/>
              <a:t>while</a:t>
            </a:r>
            <a:r>
              <a:rPr lang="en-US" b="1" dirty="0" smtClean="0"/>
              <a:t> </a:t>
            </a:r>
            <a:r>
              <a:rPr lang="en-US" dirty="0" smtClean="0"/>
              <a:t>their cilia are embedded in the </a:t>
            </a:r>
            <a:r>
              <a:rPr lang="en-US" b="1" dirty="0" err="1" smtClean="0"/>
              <a:t>tectorial</a:t>
            </a:r>
            <a:r>
              <a:rPr lang="en-US" b="1" dirty="0" smtClean="0"/>
              <a:t> membrane. </a:t>
            </a:r>
            <a:r>
              <a:rPr lang="en-US" dirty="0" smtClean="0"/>
              <a:t>Because the basilar membrane is more elastic than the </a:t>
            </a:r>
            <a:r>
              <a:rPr lang="en-US" dirty="0" err="1" smtClean="0"/>
              <a:t>tectorial</a:t>
            </a:r>
            <a:r>
              <a:rPr lang="en-US" dirty="0" smtClean="0"/>
              <a:t> membrane, vibration of the basilar membrane causes the hair cells to </a:t>
            </a:r>
            <a:r>
              <a:rPr lang="en-US" b="1" dirty="0" smtClean="0"/>
              <a:t>bend</a:t>
            </a:r>
            <a:r>
              <a:rPr lang="en-US" dirty="0" smtClean="0"/>
              <a:t> by a shearing force as they push against the </a:t>
            </a:r>
            <a:r>
              <a:rPr lang="en-US" dirty="0" err="1" smtClean="0"/>
              <a:t>tectorial</a:t>
            </a:r>
            <a:r>
              <a:rPr lang="en-US" dirty="0" smtClean="0"/>
              <a:t> membrane.</a:t>
            </a:r>
          </a:p>
        </p:txBody>
      </p:sp>
      <p:sp>
        <p:nvSpPr>
          <p:cNvPr id="4" name="Slide Number Placeholder 3"/>
          <p:cNvSpPr>
            <a:spLocks noGrp="1"/>
          </p:cNvSpPr>
          <p:nvPr>
            <p:ph type="sldNum" sz="quarter" idx="12"/>
          </p:nvPr>
        </p:nvSpPr>
        <p:spPr/>
        <p:txBody>
          <a:bodyPr/>
          <a:lstStyle/>
          <a:p>
            <a:fld id="{5CFD0AA0-7829-4368-90FD-8FF297E1E8C9}"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81000"/>
            <a:ext cx="7943088" cy="6248400"/>
          </a:xfrm>
        </p:spPr>
        <p:txBody>
          <a:bodyPr>
            <a:normAutofit lnSpcReduction="10000"/>
          </a:bodyPr>
          <a:lstStyle/>
          <a:p>
            <a:pPr marL="514350" indent="-514350">
              <a:lnSpc>
                <a:spcPct val="150000"/>
              </a:lnSpc>
              <a:buSzPct val="100000"/>
              <a:buFont typeface="+mj-lt"/>
              <a:buAutoNum type="arabicPeriod" startAt="3"/>
            </a:pPr>
            <a:r>
              <a:rPr lang="en-US" b="1" dirty="0" smtClean="0"/>
              <a:t>Bending of the cilia </a:t>
            </a:r>
            <a:r>
              <a:rPr lang="en-US" dirty="0" smtClean="0"/>
              <a:t>causes changes in </a:t>
            </a:r>
            <a:r>
              <a:rPr lang="en-US" b="1" dirty="0" smtClean="0"/>
              <a:t>K</a:t>
            </a:r>
            <a:r>
              <a:rPr lang="en-US" b="1" baseline="30000" dirty="0" smtClean="0"/>
              <a:t>+</a:t>
            </a:r>
            <a:r>
              <a:rPr lang="en-US" b="1" dirty="0" smtClean="0"/>
              <a:t> conductance</a:t>
            </a:r>
            <a:r>
              <a:rPr lang="en-US" dirty="0" smtClean="0"/>
              <a:t> of the hair cell membrane. </a:t>
            </a:r>
          </a:p>
          <a:p>
            <a:pPr marL="628650" lvl="1" indent="-285750">
              <a:lnSpc>
                <a:spcPct val="150000"/>
              </a:lnSpc>
              <a:buSzPct val="100000"/>
            </a:pPr>
            <a:r>
              <a:rPr lang="en-US" dirty="0" smtClean="0"/>
              <a:t>Bending in one direction causes an </a:t>
            </a:r>
            <a:r>
              <a:rPr lang="en-US" i="1" dirty="0" smtClean="0"/>
              <a:t>increase</a:t>
            </a:r>
            <a:r>
              <a:rPr lang="en-US" dirty="0" smtClean="0"/>
              <a:t> in K</a:t>
            </a:r>
            <a:r>
              <a:rPr lang="en-US" baseline="30000" dirty="0" smtClean="0"/>
              <a:t>+</a:t>
            </a:r>
            <a:r>
              <a:rPr lang="en-US" dirty="0" smtClean="0"/>
              <a:t> conductance and </a:t>
            </a:r>
            <a:r>
              <a:rPr lang="en-US" i="1" dirty="0" smtClean="0"/>
              <a:t>depolarization</a:t>
            </a:r>
            <a:r>
              <a:rPr lang="en-US" dirty="0" smtClean="0"/>
              <a:t>; bending in the other direction produces a </a:t>
            </a:r>
            <a:r>
              <a:rPr lang="en-US" i="1" dirty="0" smtClean="0"/>
              <a:t>decrease</a:t>
            </a:r>
            <a:r>
              <a:rPr lang="en-US" dirty="0" smtClean="0"/>
              <a:t> in K</a:t>
            </a:r>
            <a:r>
              <a:rPr lang="en-US" baseline="30000" dirty="0" smtClean="0"/>
              <a:t>+</a:t>
            </a:r>
            <a:r>
              <a:rPr lang="en-US" dirty="0" smtClean="0"/>
              <a:t> conductance and </a:t>
            </a:r>
            <a:r>
              <a:rPr lang="af-ZA" i="1" dirty="0" smtClean="0"/>
              <a:t>hyperpolarization</a:t>
            </a:r>
            <a:r>
              <a:rPr lang="af-ZA" dirty="0" smtClean="0"/>
              <a:t>.</a:t>
            </a:r>
          </a:p>
          <a:p>
            <a:pPr marL="571500" lvl="1" indent="-285750">
              <a:lnSpc>
                <a:spcPct val="150000"/>
              </a:lnSpc>
              <a:buSzPct val="100000"/>
            </a:pPr>
            <a:endParaRPr lang="af-ZA" dirty="0" smtClean="0"/>
          </a:p>
          <a:p>
            <a:pPr marL="514350" indent="-514350">
              <a:lnSpc>
                <a:spcPct val="150000"/>
              </a:lnSpc>
              <a:buSzPct val="100000"/>
              <a:buFont typeface="+mj-lt"/>
              <a:buAutoNum type="arabicPeriod" startAt="4"/>
            </a:pPr>
            <a:r>
              <a:rPr lang="en-US" dirty="0" smtClean="0"/>
              <a:t>The oscillating potential that results (receptor potentials of the auditory hair cells) is called the </a:t>
            </a:r>
            <a:r>
              <a:rPr lang="en-US" b="1" dirty="0" smtClean="0"/>
              <a:t>cochlear </a:t>
            </a:r>
            <a:r>
              <a:rPr lang="en-US" b="1" dirty="0" err="1" smtClean="0"/>
              <a:t>microphonic</a:t>
            </a:r>
            <a:r>
              <a:rPr lang="en-US" b="1" dirty="0" smtClean="0"/>
              <a:t> </a:t>
            </a:r>
            <a:r>
              <a:rPr lang="af-ZA" b="1" dirty="0" smtClean="0"/>
              <a:t>potential.</a:t>
            </a:r>
          </a:p>
        </p:txBody>
      </p:sp>
      <p:sp>
        <p:nvSpPr>
          <p:cNvPr id="4" name="Slide Number Placeholder 3"/>
          <p:cNvSpPr>
            <a:spLocks noGrp="1"/>
          </p:cNvSpPr>
          <p:nvPr>
            <p:ph type="sldNum" sz="quarter" idx="12"/>
          </p:nvPr>
        </p:nvSpPr>
        <p:spPr/>
        <p:txBody>
          <a:bodyPr/>
          <a:lstStyle/>
          <a:p>
            <a:fld id="{5CFD0AA0-7829-4368-90FD-8FF297E1E8C9}"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6200"/>
            <a:ext cx="8077200" cy="6781800"/>
          </a:xfrm>
        </p:spPr>
        <p:txBody>
          <a:bodyPr>
            <a:noAutofit/>
          </a:bodyPr>
          <a:lstStyle/>
          <a:p>
            <a:pPr marL="514350" indent="-419100">
              <a:lnSpc>
                <a:spcPct val="150000"/>
              </a:lnSpc>
              <a:buSzPct val="100000"/>
              <a:buFont typeface="+mj-lt"/>
              <a:buAutoNum type="arabicPeriod" startAt="5"/>
            </a:pPr>
            <a:r>
              <a:rPr lang="af-ZA" sz="2600" b="1" dirty="0" smtClean="0"/>
              <a:t>Depolarization</a:t>
            </a:r>
            <a:r>
              <a:rPr lang="af-ZA" sz="2600" dirty="0" smtClean="0"/>
              <a:t> </a:t>
            </a:r>
            <a:r>
              <a:rPr lang="af-ZA" sz="2600" dirty="0" smtClean="0">
                <a:sym typeface="Wingdings" pitchFamily="2" charset="2"/>
              </a:rPr>
              <a:t> </a:t>
            </a:r>
            <a:r>
              <a:rPr lang="en-US" sz="2600" dirty="0" smtClean="0"/>
              <a:t>opens voltage-gated Ca</a:t>
            </a:r>
            <a:r>
              <a:rPr lang="en-US" sz="2600" baseline="30000" dirty="0" smtClean="0"/>
              <a:t>2+</a:t>
            </a:r>
            <a:r>
              <a:rPr lang="en-US" sz="2600" dirty="0" smtClean="0"/>
              <a:t> channels in the </a:t>
            </a:r>
            <a:r>
              <a:rPr lang="en-US" sz="2600" dirty="0" err="1" smtClean="0"/>
              <a:t>presynaptic</a:t>
            </a:r>
            <a:r>
              <a:rPr lang="en-US" sz="2600" dirty="0" smtClean="0"/>
              <a:t> terminals of the hair cells </a:t>
            </a:r>
            <a:r>
              <a:rPr lang="en-US" sz="2600" dirty="0" smtClean="0">
                <a:sym typeface="Wingdings" pitchFamily="2" charset="2"/>
              </a:rPr>
              <a:t> </a:t>
            </a:r>
            <a:r>
              <a:rPr lang="en-US" sz="2600" dirty="0" smtClean="0"/>
              <a:t>Ca</a:t>
            </a:r>
            <a:r>
              <a:rPr lang="en-US" sz="2600" baseline="30000" dirty="0" smtClean="0"/>
              <a:t>2+</a:t>
            </a:r>
            <a:r>
              <a:rPr lang="en-US" sz="2600" dirty="0" smtClean="0"/>
              <a:t> enters the </a:t>
            </a:r>
            <a:r>
              <a:rPr lang="en-US" sz="2600" dirty="0" err="1" smtClean="0"/>
              <a:t>presynaptic</a:t>
            </a:r>
            <a:r>
              <a:rPr lang="en-US" sz="2600" dirty="0" smtClean="0"/>
              <a:t> terminals </a:t>
            </a:r>
            <a:r>
              <a:rPr lang="en-US" sz="2600" dirty="0" smtClean="0">
                <a:sym typeface="Wingdings" pitchFamily="2" charset="2"/>
              </a:rPr>
              <a:t> </a:t>
            </a:r>
            <a:r>
              <a:rPr lang="en-US" sz="2600" dirty="0" smtClean="0"/>
              <a:t>release of glutamate </a:t>
            </a:r>
            <a:r>
              <a:rPr lang="en-US" sz="2600" dirty="0" smtClean="0">
                <a:sym typeface="Wingdings" pitchFamily="2" charset="2"/>
              </a:rPr>
              <a:t> </a:t>
            </a:r>
            <a:r>
              <a:rPr lang="en-US" sz="2600" dirty="0" smtClean="0"/>
              <a:t>action potentials form in the afferent cochlear nerves </a:t>
            </a:r>
            <a:r>
              <a:rPr lang="en-US" sz="2600" dirty="0" smtClean="0">
                <a:sym typeface="Wingdings" pitchFamily="2" charset="2"/>
              </a:rPr>
              <a:t></a:t>
            </a:r>
            <a:r>
              <a:rPr lang="en-US" sz="2600" dirty="0" smtClean="0"/>
              <a:t> transmit this information to the CNS. </a:t>
            </a:r>
          </a:p>
          <a:p>
            <a:pPr marL="677863" lvl="1" indent="-334963">
              <a:lnSpc>
                <a:spcPts val="3400"/>
              </a:lnSpc>
            </a:pPr>
            <a:r>
              <a:rPr lang="en-US" i="1" dirty="0" smtClean="0"/>
              <a:t>When the hair cells are hyperpolarized, the opposite events occur, and there is </a:t>
            </a:r>
            <a:r>
              <a:rPr lang="af-ZA" i="1" dirty="0" smtClean="0"/>
              <a:t>decreased release of glutamate.</a:t>
            </a:r>
          </a:p>
          <a:p>
            <a:pPr marL="677863" lvl="1" indent="-334963">
              <a:buNone/>
            </a:pPr>
            <a:endParaRPr lang="en-US" sz="2800" i="1" dirty="0" smtClean="0"/>
          </a:p>
          <a:p>
            <a:pPr marL="400050" indent="-304800">
              <a:lnSpc>
                <a:spcPct val="150000"/>
              </a:lnSpc>
              <a:buSzPct val="100000"/>
              <a:buFont typeface="+mj-lt"/>
              <a:buAutoNum type="arabicPeriod" startAt="6"/>
            </a:pPr>
            <a:r>
              <a:rPr lang="en-US" sz="2600" dirty="0" smtClean="0"/>
              <a:t>The oscillating potential of the hair cells causes intermittent firing of the cochlear nerves.</a:t>
            </a:r>
            <a:endParaRPr lang="ar-JO" sz="2600"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74.jpg"/>
          <p:cNvPicPr>
            <a:picLocks noGrp="1" noChangeAspect="1"/>
          </p:cNvPicPr>
          <p:nvPr>
            <p:ph idx="1"/>
          </p:nvPr>
        </p:nvPicPr>
        <p:blipFill>
          <a:blip r:embed="rId2" cstate="print">
            <a:lum bright="-5000" contrast="10000"/>
          </a:blip>
          <a:stretch>
            <a:fillRect/>
          </a:stretch>
        </p:blipFill>
        <p:spPr>
          <a:xfrm>
            <a:off x="2971800" y="76200"/>
            <a:ext cx="3733800" cy="6678769"/>
          </a:xfrm>
          <a:ln w="9525">
            <a:solidFill>
              <a:schemeClr val="tx1"/>
            </a:solidFill>
          </a:ln>
        </p:spPr>
      </p:pic>
      <p:sp>
        <p:nvSpPr>
          <p:cNvPr id="4" name="Slide Number Placeholder 3"/>
          <p:cNvSpPr>
            <a:spLocks noGrp="1"/>
          </p:cNvSpPr>
          <p:nvPr>
            <p:ph type="sldNum" sz="quarter" idx="12"/>
          </p:nvPr>
        </p:nvSpPr>
        <p:spPr/>
        <p:txBody>
          <a:bodyPr/>
          <a:lstStyle/>
          <a:p>
            <a:fld id="{5CFD0AA0-7829-4368-90FD-8FF297E1E8C9}"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209800"/>
            <a:ext cx="7467600" cy="1143000"/>
          </a:xfrm>
        </p:spPr>
        <p:txBody>
          <a:bodyPr>
            <a:normAutofit/>
          </a:bodyPr>
          <a:lstStyle/>
          <a:p>
            <a:r>
              <a:rPr lang="en-US" sz="4000" dirty="0" smtClean="0"/>
              <a:t>Central auditory pathways</a:t>
            </a:r>
            <a:endParaRPr lang="ar-JO" sz="4000"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Audition</a:t>
            </a:r>
            <a:endParaRPr lang="en-GB" dirty="0"/>
          </a:p>
        </p:txBody>
      </p:sp>
      <p:sp>
        <p:nvSpPr>
          <p:cNvPr id="3" name="Content Placeholder 2"/>
          <p:cNvSpPr>
            <a:spLocks noGrp="1"/>
          </p:cNvSpPr>
          <p:nvPr>
            <p:ph idx="1"/>
          </p:nvPr>
        </p:nvSpPr>
        <p:spPr>
          <a:xfrm>
            <a:off x="990600" y="1219200"/>
            <a:ext cx="7943088" cy="5181600"/>
          </a:xfrm>
        </p:spPr>
        <p:txBody>
          <a:bodyPr/>
          <a:lstStyle/>
          <a:p>
            <a:pPr>
              <a:lnSpc>
                <a:spcPts val="3800"/>
              </a:lnSpc>
            </a:pPr>
            <a:r>
              <a:rPr lang="en-GB" dirty="0" smtClean="0"/>
              <a:t>Audition, the sense of hearing, involves the transduction of sound waves into electrical energy, which then can be transmitted in the nervous system. </a:t>
            </a:r>
          </a:p>
          <a:p>
            <a:pPr>
              <a:lnSpc>
                <a:spcPts val="3800"/>
              </a:lnSpc>
            </a:pPr>
            <a:r>
              <a:rPr lang="en-GB" dirty="0" smtClean="0"/>
              <a:t>Sound is produced by waves of compression and decompression,  which are transmitted in elastic media such as air or water. </a:t>
            </a:r>
          </a:p>
          <a:p>
            <a:pPr>
              <a:lnSpc>
                <a:spcPts val="3800"/>
              </a:lnSpc>
            </a:pPr>
            <a:r>
              <a:rPr lang="en-GB" dirty="0" smtClean="0"/>
              <a:t>These waves are associated with increases (</a:t>
            </a:r>
            <a:r>
              <a:rPr lang="en-GB" i="1" dirty="0" smtClean="0"/>
              <a:t>compression</a:t>
            </a:r>
            <a:r>
              <a:rPr lang="en-GB" dirty="0" smtClean="0"/>
              <a:t>) and decreases (</a:t>
            </a:r>
            <a:r>
              <a:rPr lang="en-GB" i="1" dirty="0" smtClean="0"/>
              <a:t>decompression</a:t>
            </a:r>
            <a:r>
              <a:rPr lang="en-GB" dirty="0" smtClean="0"/>
              <a:t>) in pressure.</a:t>
            </a:r>
            <a:endParaRPr lang="en-GB"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9764" y="304800"/>
            <a:ext cx="8229600" cy="5791200"/>
          </a:xfrm>
        </p:spPr>
        <p:txBody>
          <a:bodyPr>
            <a:noAutofit/>
          </a:bodyPr>
          <a:lstStyle/>
          <a:p>
            <a:pPr>
              <a:lnSpc>
                <a:spcPts val="4000"/>
              </a:lnSpc>
            </a:pPr>
            <a:r>
              <a:rPr lang="en-US" sz="1800" dirty="0" smtClean="0">
                <a:latin typeface="Arial" panose="020B0604020202020204" pitchFamily="34" charset="0"/>
                <a:cs typeface="Arial" panose="020B0604020202020204" pitchFamily="34" charset="0"/>
              </a:rPr>
              <a:t>Fibers ascend through the </a:t>
            </a:r>
            <a:r>
              <a:rPr lang="en-US" sz="1800" b="1" dirty="0" smtClean="0">
                <a:latin typeface="Arial" panose="020B0604020202020204" pitchFamily="34" charset="0"/>
                <a:cs typeface="Arial" panose="020B0604020202020204" pitchFamily="34" charset="0"/>
              </a:rPr>
              <a:t>lateral lemniscus </a:t>
            </a:r>
            <a:r>
              <a:rPr lang="en-US" sz="1800" dirty="0" smtClean="0">
                <a:latin typeface="Arial" panose="020B0604020202020204" pitchFamily="34" charset="0"/>
                <a:cs typeface="Arial" panose="020B0604020202020204" pitchFamily="34" charset="0"/>
              </a:rPr>
              <a:t>to the </a:t>
            </a:r>
            <a:r>
              <a:rPr lang="en-US" sz="1800" b="1" dirty="0" smtClean="0">
                <a:latin typeface="Arial" panose="020B0604020202020204" pitchFamily="34" charset="0"/>
                <a:cs typeface="Arial" panose="020B0604020202020204" pitchFamily="34" charset="0"/>
              </a:rPr>
              <a:t>inferior colliculus </a:t>
            </a:r>
            <a:r>
              <a:rPr lang="en-US" sz="1800" dirty="0" smtClean="0">
                <a:latin typeface="Arial" panose="020B0604020202020204" pitchFamily="34" charset="0"/>
                <a:cs typeface="Arial" panose="020B0604020202020204" pitchFamily="34" charset="0"/>
              </a:rPr>
              <a:t>to</a:t>
            </a:r>
            <a:r>
              <a:rPr lang="en-US" sz="1800" b="1" dirty="0" smtClean="0">
                <a:latin typeface="Arial" panose="020B0604020202020204" pitchFamily="34" charset="0"/>
                <a:cs typeface="Arial" panose="020B0604020202020204" pitchFamily="34" charset="0"/>
              </a:rPr>
              <a:t> the medial geniculate nucleus </a:t>
            </a:r>
            <a:r>
              <a:rPr lang="en-US" sz="1800" dirty="0" smtClean="0">
                <a:latin typeface="Arial" panose="020B0604020202020204" pitchFamily="34" charset="0"/>
                <a:cs typeface="Arial" panose="020B0604020202020204" pitchFamily="34" charset="0"/>
              </a:rPr>
              <a:t>of the thalamus to the </a:t>
            </a:r>
            <a:r>
              <a:rPr lang="en-US" sz="1800" b="1" dirty="0" smtClean="0">
                <a:latin typeface="Arial" panose="020B0604020202020204" pitchFamily="34" charset="0"/>
                <a:cs typeface="Arial" panose="020B0604020202020204" pitchFamily="34" charset="0"/>
              </a:rPr>
              <a:t>auditory </a:t>
            </a:r>
            <a:r>
              <a:rPr lang="en-US" sz="1800" b="1" dirty="0" smtClean="0">
                <a:latin typeface="Arial" panose="020B0604020202020204" pitchFamily="34" charset="0"/>
                <a:cs typeface="Arial" panose="020B0604020202020204" pitchFamily="34" charset="0"/>
              </a:rPr>
              <a:t>cortex </a:t>
            </a:r>
            <a:r>
              <a:rPr lang="en-US" sz="1800" b="1" dirty="0">
                <a:latin typeface="Arial" panose="020B0604020202020204" pitchFamily="34" charset="0"/>
                <a:cs typeface="Arial" panose="020B0604020202020204" pitchFamily="34" charset="0"/>
              </a:rPr>
              <a:t> </a:t>
            </a:r>
            <a:r>
              <a:rPr lang="en-US" sz="1800" b="1" dirty="0" smtClean="0">
                <a:latin typeface="Arial" panose="020B0604020202020204" pitchFamily="34" charset="0"/>
                <a:cs typeface="Arial" panose="020B0604020202020204" pitchFamily="34" charset="0"/>
              </a:rPr>
              <a:t>which is </a:t>
            </a:r>
            <a:r>
              <a:rPr lang="en-US" sz="1800" b="1" dirty="0" smtClean="0">
                <a:latin typeface="Arial" panose="020B0604020202020204" pitchFamily="34" charset="0"/>
                <a:cs typeface="Arial" panose="020B0604020202020204" pitchFamily="34" charset="0"/>
              </a:rPr>
              <a:t> </a:t>
            </a:r>
            <a:r>
              <a:rPr lang="en-US" sz="1800" b="1" dirty="0"/>
              <a:t>transverse temporal gyri in the temporal lobe</a:t>
            </a:r>
            <a:endParaRPr lang="en-US" sz="1800" b="1" dirty="0" smtClean="0">
              <a:latin typeface="Arial" panose="020B0604020202020204" pitchFamily="34" charset="0"/>
              <a:cs typeface="Arial" panose="020B0604020202020204" pitchFamily="34" charset="0"/>
            </a:endParaRPr>
          </a:p>
          <a:p>
            <a:pPr>
              <a:lnSpc>
                <a:spcPts val="4000"/>
              </a:lnSpc>
            </a:pPr>
            <a:r>
              <a:rPr lang="en-US" sz="1800" dirty="0" smtClean="0">
                <a:latin typeface="Arial" panose="020B0604020202020204" pitchFamily="34" charset="0"/>
                <a:cs typeface="Arial" panose="020B0604020202020204" pitchFamily="34" charset="0"/>
              </a:rPr>
              <a:t>Fibers </a:t>
            </a:r>
            <a:r>
              <a:rPr lang="en-US" sz="1800" dirty="0" smtClean="0">
                <a:latin typeface="Arial" panose="020B0604020202020204" pitchFamily="34" charset="0"/>
                <a:cs typeface="Arial" panose="020B0604020202020204" pitchFamily="34" charset="0"/>
              </a:rPr>
              <a:t>may be </a:t>
            </a:r>
            <a:r>
              <a:rPr lang="en-US" sz="1800" b="1" dirty="0" smtClean="0">
                <a:latin typeface="Arial" panose="020B0604020202020204" pitchFamily="34" charset="0"/>
                <a:cs typeface="Arial" panose="020B0604020202020204" pitchFamily="34" charset="0"/>
              </a:rPr>
              <a:t>crossed or uncrossed</a:t>
            </a:r>
            <a:r>
              <a:rPr lang="en-US" sz="1800" dirty="0" smtClean="0">
                <a:latin typeface="Arial" panose="020B0604020202020204" pitchFamily="34" charset="0"/>
                <a:cs typeface="Arial" panose="020B0604020202020204" pitchFamily="34" charset="0"/>
              </a:rPr>
              <a:t>.  As a result, a mixture of ascending auditory fibers represents both ears at all higher levels. </a:t>
            </a:r>
            <a:endParaRPr lang="en-US" sz="1800" dirty="0" smtClean="0">
              <a:latin typeface="Arial" panose="020B0604020202020204" pitchFamily="34" charset="0"/>
              <a:cs typeface="Arial" panose="020B0604020202020204" pitchFamily="34" charset="0"/>
            </a:endParaRPr>
          </a:p>
          <a:p>
            <a:pPr>
              <a:lnSpc>
                <a:spcPts val="4000"/>
              </a:lnSpc>
            </a:pPr>
            <a:r>
              <a:rPr lang="en-US" sz="1800" dirty="0">
                <a:latin typeface="Arial" panose="020B0604020202020204" pitchFamily="34" charset="0"/>
                <a:cs typeface="Arial" panose="020B0604020202020204" pitchFamily="34" charset="0"/>
              </a:rPr>
              <a:t>The input from each ear is bilaterally represented in the ascending auditory system pathway at the level of the lateral lemniscus and above. Thus, the representation of auditory space is complex, even at the brainstem level. Consequently, unilateral deafness may occur with isolated lesions of the cochlear nuclei or more peripheral structures. Central lesions do not cause unilateral deafness, although they may interfere with overall sensitivity to speech or with sound localization.</a:t>
            </a:r>
            <a:endParaRPr lang="en-US" sz="18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CFD0AA0-7829-4368-90FD-8FF297E1E8C9}"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8512" y="228600"/>
            <a:ext cx="7943088" cy="6553200"/>
          </a:xfrm>
        </p:spPr>
        <p:txBody>
          <a:bodyPr>
            <a:normAutofit/>
          </a:bodyPr>
          <a:lstStyle/>
          <a:p>
            <a:endParaRPr lang="en-US" dirty="0" smtClean="0"/>
          </a:p>
          <a:p>
            <a:pPr>
              <a:lnSpc>
                <a:spcPct val="150000"/>
              </a:lnSpc>
            </a:pPr>
            <a:r>
              <a:rPr lang="en-US" dirty="0" smtClean="0"/>
              <a:t>There is </a:t>
            </a:r>
            <a:r>
              <a:rPr lang="en-US" b="1" dirty="0" err="1" smtClean="0"/>
              <a:t>tonotopic</a:t>
            </a:r>
            <a:r>
              <a:rPr lang="en-US" b="1" dirty="0" smtClean="0"/>
              <a:t> representation of frequencies at all levels of the central auditory </a:t>
            </a:r>
            <a:r>
              <a:rPr lang="af-ZA" dirty="0" smtClean="0"/>
              <a:t>pathway.</a:t>
            </a:r>
          </a:p>
          <a:p>
            <a:pPr>
              <a:lnSpc>
                <a:spcPct val="150000"/>
              </a:lnSpc>
            </a:pPr>
            <a:endParaRPr lang="af-ZA" dirty="0" smtClean="0"/>
          </a:p>
          <a:p>
            <a:pPr>
              <a:lnSpc>
                <a:spcPct val="150000"/>
              </a:lnSpc>
            </a:pPr>
            <a:r>
              <a:rPr lang="af-ZA" dirty="0" smtClean="0"/>
              <a:t>Discrimination of complex </a:t>
            </a:r>
            <a:r>
              <a:rPr lang="en-US" dirty="0" smtClean="0"/>
              <a:t>features (e.g., recognizing a patterned sequence) is a property </a:t>
            </a:r>
            <a:r>
              <a:rPr lang="af-ZA" dirty="0" smtClean="0"/>
              <a:t>of the cerebral cortex.</a:t>
            </a:r>
            <a:endParaRPr lang="ar-JO"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438400"/>
            <a:ext cx="6705600" cy="838200"/>
          </a:xfrm>
        </p:spPr>
        <p:txBody>
          <a:bodyPr>
            <a:normAutofit/>
          </a:bodyPr>
          <a:lstStyle/>
          <a:p>
            <a:pPr algn="ctr"/>
            <a:r>
              <a:rPr lang="en-US" sz="4000" u="none" dirty="0" smtClean="0"/>
              <a:t>Vestibular system</a:t>
            </a:r>
            <a:endParaRPr lang="ar-JO" sz="4000" u="none"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848600" cy="838200"/>
          </a:xfrm>
        </p:spPr>
        <p:txBody>
          <a:bodyPr/>
          <a:lstStyle/>
          <a:p>
            <a:r>
              <a:rPr lang="en-US" dirty="0" smtClean="0"/>
              <a:t>Vestibular system</a:t>
            </a:r>
            <a:endParaRPr lang="ar-JO" dirty="0"/>
          </a:p>
        </p:txBody>
      </p:sp>
      <p:sp>
        <p:nvSpPr>
          <p:cNvPr id="3" name="Content Placeholder 2"/>
          <p:cNvSpPr>
            <a:spLocks noGrp="1"/>
          </p:cNvSpPr>
          <p:nvPr>
            <p:ph idx="1"/>
          </p:nvPr>
        </p:nvSpPr>
        <p:spPr>
          <a:xfrm>
            <a:off x="1048512" y="1371600"/>
            <a:ext cx="7943088" cy="5181600"/>
          </a:xfrm>
        </p:spPr>
        <p:txBody>
          <a:bodyPr>
            <a:normAutofit/>
          </a:bodyPr>
          <a:lstStyle/>
          <a:p>
            <a:pPr>
              <a:lnSpc>
                <a:spcPts val="4000"/>
              </a:lnSpc>
            </a:pPr>
            <a:r>
              <a:rPr lang="en-GB" dirty="0" smtClean="0"/>
              <a:t>Is used to maintain </a:t>
            </a:r>
            <a:r>
              <a:rPr lang="en-GB" b="1" dirty="0" smtClean="0"/>
              <a:t>equilibrium </a:t>
            </a:r>
            <a:r>
              <a:rPr lang="en-GB" dirty="0" smtClean="0"/>
              <a:t>or </a:t>
            </a:r>
            <a:r>
              <a:rPr lang="en-GB" b="1" dirty="0" smtClean="0"/>
              <a:t>balance </a:t>
            </a:r>
            <a:r>
              <a:rPr lang="en-GB" dirty="0" smtClean="0"/>
              <a:t>by</a:t>
            </a:r>
            <a:r>
              <a:rPr lang="en-GB" b="1" dirty="0" smtClean="0"/>
              <a:t> </a:t>
            </a:r>
            <a:r>
              <a:rPr lang="en-US" dirty="0" smtClean="0"/>
              <a:t>detecting angular and linear acceleration of the head.</a:t>
            </a:r>
          </a:p>
          <a:p>
            <a:pPr>
              <a:lnSpc>
                <a:spcPts val="4000"/>
              </a:lnSpc>
            </a:pPr>
            <a:endParaRPr lang="en-US" dirty="0" smtClean="0"/>
          </a:p>
          <a:p>
            <a:pPr>
              <a:lnSpc>
                <a:spcPts val="4000"/>
              </a:lnSpc>
            </a:pPr>
            <a:r>
              <a:rPr lang="en-GB" dirty="0" smtClean="0"/>
              <a:t>Sensory information from the vestibular system is then used to provide a </a:t>
            </a:r>
            <a:r>
              <a:rPr lang="en-GB" b="1" dirty="0" smtClean="0"/>
              <a:t>stable visual image for the retina (while the head moves) </a:t>
            </a:r>
            <a:r>
              <a:rPr lang="en-GB" dirty="0" smtClean="0"/>
              <a:t>and to make the </a:t>
            </a:r>
            <a:r>
              <a:rPr lang="en-GB" b="1" dirty="0" smtClean="0"/>
              <a:t>adjustments in posture </a:t>
            </a:r>
            <a:r>
              <a:rPr lang="en-GB" dirty="0" smtClean="0"/>
              <a:t>that are necessary to maintain balance.</a:t>
            </a:r>
            <a:endParaRPr lang="en-US" dirty="0" smtClean="0"/>
          </a:p>
          <a:p>
            <a:endParaRPr lang="en-US" dirty="0" smtClean="0"/>
          </a:p>
        </p:txBody>
      </p:sp>
      <p:sp>
        <p:nvSpPr>
          <p:cNvPr id="4" name="Slide Number Placeholder 3"/>
          <p:cNvSpPr>
            <a:spLocks noGrp="1"/>
          </p:cNvSpPr>
          <p:nvPr>
            <p:ph type="sldNum" sz="quarter" idx="12"/>
          </p:nvPr>
        </p:nvSpPr>
        <p:spPr/>
        <p:txBody>
          <a:bodyPr/>
          <a:lstStyle/>
          <a:p>
            <a:fld id="{5CFD0AA0-7829-4368-90FD-8FF297E1E8C9}"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semicircular canals.png"/>
          <p:cNvPicPr>
            <a:picLocks noGrp="1" noChangeAspect="1"/>
          </p:cNvPicPr>
          <p:nvPr>
            <p:ph idx="1"/>
          </p:nvPr>
        </p:nvPicPr>
        <p:blipFill>
          <a:blip r:embed="rId2" cstate="print">
            <a:lum bright="-3000" contrast="7000"/>
          </a:blip>
          <a:stretch>
            <a:fillRect/>
          </a:stretch>
        </p:blipFill>
        <p:spPr>
          <a:xfrm>
            <a:off x="1302633" y="1003662"/>
            <a:ext cx="7612767" cy="5778138"/>
          </a:xfrm>
        </p:spPr>
      </p:pic>
      <p:sp>
        <p:nvSpPr>
          <p:cNvPr id="4" name="Slide Number Placeholder 3"/>
          <p:cNvSpPr>
            <a:spLocks noGrp="1"/>
          </p:cNvSpPr>
          <p:nvPr>
            <p:ph type="sldNum" sz="quarter" idx="12"/>
          </p:nvPr>
        </p:nvSpPr>
        <p:spPr/>
        <p:txBody>
          <a:bodyPr/>
          <a:lstStyle/>
          <a:p>
            <a:fld id="{5CFD0AA0-7829-4368-90FD-8FF297E1E8C9}" type="slidenum">
              <a:rPr lang="en-US" smtClean="0"/>
              <a:pPr/>
              <a:t>24</a:t>
            </a:fld>
            <a:endParaRPr lang="en-US" dirty="0"/>
          </a:p>
        </p:txBody>
      </p:sp>
      <p:sp>
        <p:nvSpPr>
          <p:cNvPr id="5" name="Title 1"/>
          <p:cNvSpPr>
            <a:spLocks noGrp="1"/>
          </p:cNvSpPr>
          <p:nvPr>
            <p:ph type="title"/>
          </p:nvPr>
        </p:nvSpPr>
        <p:spPr/>
        <p:txBody>
          <a:bodyPr/>
          <a:lstStyle/>
          <a:p>
            <a:r>
              <a:rPr lang="en-US" dirty="0" smtClean="0"/>
              <a:t>Structure of the vestibular organ</a:t>
            </a:r>
            <a:endParaRPr lang="ar-JO"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848600" cy="838200"/>
          </a:xfrm>
        </p:spPr>
        <p:txBody>
          <a:bodyPr/>
          <a:lstStyle/>
          <a:p>
            <a:r>
              <a:rPr lang="en-US" dirty="0" smtClean="0"/>
              <a:t>Structure of the vestibular organ</a:t>
            </a:r>
            <a:endParaRPr lang="ar-JO" dirty="0"/>
          </a:p>
        </p:txBody>
      </p:sp>
      <p:sp>
        <p:nvSpPr>
          <p:cNvPr id="3" name="Content Placeholder 2"/>
          <p:cNvSpPr>
            <a:spLocks noGrp="1"/>
          </p:cNvSpPr>
          <p:nvPr>
            <p:ph idx="1"/>
          </p:nvPr>
        </p:nvSpPr>
        <p:spPr>
          <a:xfrm>
            <a:off x="1048512" y="1295400"/>
            <a:ext cx="7943088" cy="5181600"/>
          </a:xfrm>
        </p:spPr>
        <p:txBody>
          <a:bodyPr/>
          <a:lstStyle/>
          <a:p>
            <a:pPr>
              <a:lnSpc>
                <a:spcPct val="150000"/>
              </a:lnSpc>
            </a:pPr>
            <a:r>
              <a:rPr lang="en-US" dirty="0" smtClean="0"/>
              <a:t>It is a membranous labyrinth</a:t>
            </a:r>
            <a:r>
              <a:rPr lang="en-GB" dirty="0" smtClean="0"/>
              <a:t> within the bony labyrinth,</a:t>
            </a:r>
            <a:r>
              <a:rPr lang="en-US" dirty="0" smtClean="0"/>
              <a:t> consisting of </a:t>
            </a:r>
            <a:r>
              <a:rPr lang="en-US" b="1" dirty="0" smtClean="0"/>
              <a:t>three perpendicular semicircular canals, a utricle, and a </a:t>
            </a:r>
            <a:r>
              <a:rPr lang="en-US" b="1" dirty="0" err="1" smtClean="0"/>
              <a:t>saccule</a:t>
            </a:r>
            <a:r>
              <a:rPr lang="en-US" b="1" dirty="0" smtClean="0"/>
              <a:t>. </a:t>
            </a:r>
          </a:p>
          <a:p>
            <a:endParaRPr lang="en-US" b="1" dirty="0" smtClean="0"/>
          </a:p>
          <a:p>
            <a:pPr lvl="1">
              <a:lnSpc>
                <a:spcPct val="150000"/>
              </a:lnSpc>
            </a:pPr>
            <a:r>
              <a:rPr lang="en-US" sz="2800" dirty="0" smtClean="0"/>
              <a:t>The</a:t>
            </a:r>
            <a:r>
              <a:rPr lang="en-US" sz="2800" dirty="0" smtClean="0">
                <a:solidFill>
                  <a:schemeClr val="accent3">
                    <a:lumMod val="75000"/>
                  </a:schemeClr>
                </a:solidFill>
              </a:rPr>
              <a:t> semicircular canals </a:t>
            </a:r>
            <a:r>
              <a:rPr lang="en-US" sz="2800" dirty="0" smtClean="0"/>
              <a:t>are arranged perpendicular to each other and they detect </a:t>
            </a:r>
            <a:r>
              <a:rPr lang="en-US" sz="2800" i="1" dirty="0" smtClean="0"/>
              <a:t>angular</a:t>
            </a:r>
            <a:r>
              <a:rPr lang="en-US" sz="2800" dirty="0" smtClean="0"/>
              <a:t> or rotational acceleration .</a:t>
            </a:r>
          </a:p>
          <a:p>
            <a:pPr lvl="1" indent="-3175">
              <a:buNone/>
            </a:pPr>
            <a:endParaRPr lang="en-US" sz="2800" b="1" dirty="0" smtClean="0"/>
          </a:p>
        </p:txBody>
      </p:sp>
      <p:sp>
        <p:nvSpPr>
          <p:cNvPr id="4" name="Slide Number Placeholder 3"/>
          <p:cNvSpPr>
            <a:spLocks noGrp="1"/>
          </p:cNvSpPr>
          <p:nvPr>
            <p:ph type="sldNum" sz="quarter" idx="12"/>
          </p:nvPr>
        </p:nvSpPr>
        <p:spPr/>
        <p:txBody>
          <a:bodyPr/>
          <a:lstStyle/>
          <a:p>
            <a:fld id="{5CFD0AA0-7829-4368-90FD-8FF297E1E8C9}"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848600" cy="838200"/>
          </a:xfrm>
        </p:spPr>
        <p:txBody>
          <a:bodyPr/>
          <a:lstStyle/>
          <a:p>
            <a:r>
              <a:rPr lang="en-US" dirty="0" smtClean="0"/>
              <a:t>Structure of the vestibular organ</a:t>
            </a:r>
            <a:endParaRPr lang="ar-JO" dirty="0"/>
          </a:p>
        </p:txBody>
      </p:sp>
      <p:sp>
        <p:nvSpPr>
          <p:cNvPr id="3" name="Content Placeholder 2"/>
          <p:cNvSpPr>
            <a:spLocks noGrp="1"/>
          </p:cNvSpPr>
          <p:nvPr>
            <p:ph idx="1"/>
          </p:nvPr>
        </p:nvSpPr>
        <p:spPr>
          <a:xfrm>
            <a:off x="1048512" y="1219200"/>
            <a:ext cx="7943088" cy="5181600"/>
          </a:xfrm>
        </p:spPr>
        <p:txBody>
          <a:bodyPr>
            <a:normAutofit fontScale="85000" lnSpcReduction="10000"/>
          </a:bodyPr>
          <a:lstStyle/>
          <a:p>
            <a:pPr lvl="1">
              <a:lnSpc>
                <a:spcPct val="150000"/>
              </a:lnSpc>
            </a:pPr>
            <a:r>
              <a:rPr lang="en-GB" sz="3000" dirty="0" smtClean="0"/>
              <a:t>Each semicircular canal, filled with </a:t>
            </a:r>
            <a:r>
              <a:rPr lang="en-GB" sz="3000" dirty="0" err="1" smtClean="0"/>
              <a:t>endolymph</a:t>
            </a:r>
            <a:r>
              <a:rPr lang="en-GB" sz="3000" dirty="0" smtClean="0"/>
              <a:t>, contains an enlargement at one end called an </a:t>
            </a:r>
            <a:r>
              <a:rPr lang="en-GB" sz="3000" b="1" dirty="0" err="1" smtClean="0"/>
              <a:t>ampulla</a:t>
            </a:r>
            <a:r>
              <a:rPr lang="en-GB" sz="3000" b="1" dirty="0" smtClean="0"/>
              <a:t>. </a:t>
            </a:r>
          </a:p>
          <a:p>
            <a:pPr lvl="1">
              <a:lnSpc>
                <a:spcPct val="150000"/>
              </a:lnSpc>
            </a:pPr>
            <a:r>
              <a:rPr lang="en-GB" sz="3000" dirty="0" smtClean="0"/>
              <a:t>Each </a:t>
            </a:r>
            <a:r>
              <a:rPr lang="en-GB" sz="3000" dirty="0" err="1" smtClean="0"/>
              <a:t>ampulla</a:t>
            </a:r>
            <a:r>
              <a:rPr lang="en-GB" sz="3000" dirty="0" smtClean="0"/>
              <a:t> contains vestibular hair cells, which are covered with a gelatinous mass called a </a:t>
            </a:r>
            <a:r>
              <a:rPr lang="en-GB" sz="3000" b="1" dirty="0" err="1" smtClean="0"/>
              <a:t>cupula</a:t>
            </a:r>
            <a:r>
              <a:rPr lang="en-GB" sz="3000" b="1" dirty="0" smtClean="0"/>
              <a:t>.</a:t>
            </a:r>
          </a:p>
          <a:p>
            <a:endParaRPr lang="en-US" b="1" dirty="0" smtClean="0"/>
          </a:p>
          <a:p>
            <a:pPr>
              <a:lnSpc>
                <a:spcPct val="150000"/>
              </a:lnSpc>
            </a:pPr>
            <a:r>
              <a:rPr lang="en-US" sz="3000" dirty="0" smtClean="0">
                <a:solidFill>
                  <a:schemeClr val="accent3">
                    <a:lumMod val="75000"/>
                  </a:schemeClr>
                </a:solidFill>
              </a:rPr>
              <a:t>The utricle and saccule </a:t>
            </a:r>
            <a:r>
              <a:rPr lang="en-US" sz="3000" dirty="0" smtClean="0"/>
              <a:t>detect </a:t>
            </a:r>
            <a:r>
              <a:rPr lang="en-US" sz="3200" dirty="0"/>
              <a:t>changes in the position of the </a:t>
            </a:r>
            <a:r>
              <a:rPr lang="en-US" sz="3200" i="1" dirty="0"/>
              <a:t>head</a:t>
            </a:r>
            <a:r>
              <a:rPr lang="en-US" sz="3200" dirty="0"/>
              <a:t> with respect to gravity (</a:t>
            </a:r>
            <a:r>
              <a:rPr lang="en-US" sz="3200" i="1" dirty="0"/>
              <a:t>linear acceleration</a:t>
            </a:r>
            <a:r>
              <a:rPr lang="en-US" sz="3200" dirty="0" smtClean="0"/>
              <a:t>).</a:t>
            </a:r>
            <a:endParaRPr lang="ar-JO" sz="3000"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848600" cy="838200"/>
          </a:xfrm>
        </p:spPr>
        <p:txBody>
          <a:bodyPr/>
          <a:lstStyle/>
          <a:p>
            <a:r>
              <a:rPr lang="en-US" dirty="0" smtClean="0"/>
              <a:t>Structure of the vestibular organ</a:t>
            </a:r>
            <a:endParaRPr lang="ar-JO" dirty="0"/>
          </a:p>
        </p:txBody>
      </p:sp>
      <p:sp>
        <p:nvSpPr>
          <p:cNvPr id="3" name="Content Placeholder 2"/>
          <p:cNvSpPr>
            <a:spLocks noGrp="1"/>
          </p:cNvSpPr>
          <p:nvPr>
            <p:ph idx="1"/>
          </p:nvPr>
        </p:nvSpPr>
        <p:spPr>
          <a:xfrm>
            <a:off x="1048512" y="1295400"/>
            <a:ext cx="7943088" cy="5181600"/>
          </a:xfrm>
        </p:spPr>
        <p:txBody>
          <a:bodyPr/>
          <a:lstStyle/>
          <a:p>
            <a:pPr>
              <a:lnSpc>
                <a:spcPts val="4200"/>
              </a:lnSpc>
            </a:pPr>
            <a:r>
              <a:rPr lang="en-US" dirty="0" smtClean="0"/>
              <a:t>The canals are filled with </a:t>
            </a:r>
            <a:r>
              <a:rPr lang="en-US" b="1" dirty="0" err="1" smtClean="0"/>
              <a:t>endolymph</a:t>
            </a:r>
            <a:r>
              <a:rPr lang="en-US" b="1" dirty="0" smtClean="0"/>
              <a:t> </a:t>
            </a:r>
            <a:r>
              <a:rPr lang="en-US" dirty="0" smtClean="0"/>
              <a:t>and are bathed in </a:t>
            </a:r>
            <a:r>
              <a:rPr lang="en-US" b="1" dirty="0" err="1" smtClean="0"/>
              <a:t>perilymph</a:t>
            </a:r>
            <a:r>
              <a:rPr lang="en-US" dirty="0" smtClean="0"/>
              <a:t>.</a:t>
            </a:r>
          </a:p>
          <a:p>
            <a:pPr>
              <a:lnSpc>
                <a:spcPts val="4200"/>
              </a:lnSpc>
            </a:pPr>
            <a:endParaRPr lang="en-US" b="1" dirty="0" smtClean="0"/>
          </a:p>
          <a:p>
            <a:pPr>
              <a:lnSpc>
                <a:spcPts val="4200"/>
              </a:lnSpc>
            </a:pPr>
            <a:r>
              <a:rPr lang="en-US" b="1" dirty="0" smtClean="0"/>
              <a:t>The receptors are hair cells </a:t>
            </a:r>
            <a:r>
              <a:rPr lang="en-US" dirty="0" smtClean="0"/>
              <a:t>located at the end of each semicircular canal. Cilia on the hair cells are embedded in a gelatinous structure called the </a:t>
            </a:r>
            <a:r>
              <a:rPr lang="en-US" b="1" dirty="0" err="1" smtClean="0"/>
              <a:t>cupula</a:t>
            </a:r>
            <a:r>
              <a:rPr lang="en-US" b="1" dirty="0" smtClean="0"/>
              <a:t>.  </a:t>
            </a:r>
            <a:r>
              <a:rPr lang="en-US" dirty="0" smtClean="0"/>
              <a:t>A single long cilium is called the </a:t>
            </a:r>
            <a:r>
              <a:rPr lang="en-US" b="1" dirty="0" err="1" smtClean="0"/>
              <a:t>kinocilium</a:t>
            </a:r>
            <a:r>
              <a:rPr lang="en-US" b="1" dirty="0" smtClean="0"/>
              <a:t>;  </a:t>
            </a:r>
            <a:r>
              <a:rPr lang="en-US" dirty="0" smtClean="0"/>
              <a:t>smaller cilia are called </a:t>
            </a:r>
            <a:r>
              <a:rPr lang="en-US" b="1" dirty="0" err="1" smtClean="0"/>
              <a:t>stereocilia</a:t>
            </a:r>
            <a:r>
              <a:rPr lang="en-US" b="1" dirty="0" smtClean="0"/>
              <a:t>.</a:t>
            </a:r>
            <a:endParaRPr lang="ar-JO"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362200"/>
            <a:ext cx="8077200" cy="1295400"/>
          </a:xfrm>
        </p:spPr>
        <p:txBody>
          <a:bodyPr>
            <a:noAutofit/>
          </a:bodyPr>
          <a:lstStyle/>
          <a:p>
            <a:r>
              <a:rPr lang="en-US" sz="4000" dirty="0" smtClean="0"/>
              <a:t>Steps in vestibular transduction - angular acceleration</a:t>
            </a:r>
            <a:endParaRPr lang="ar-JO" sz="4000"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85800"/>
            <a:ext cx="7943088" cy="5562600"/>
          </a:xfrm>
        </p:spPr>
        <p:txBody>
          <a:bodyPr/>
          <a:lstStyle/>
          <a:p>
            <a:pPr marL="342900" indent="-342900">
              <a:lnSpc>
                <a:spcPct val="150000"/>
              </a:lnSpc>
              <a:buSzPct val="100000"/>
              <a:buFont typeface="+mj-lt"/>
              <a:buAutoNum type="arabicPeriod"/>
            </a:pPr>
            <a:r>
              <a:rPr lang="en-US" dirty="0" smtClean="0"/>
              <a:t>During </a:t>
            </a:r>
            <a:r>
              <a:rPr lang="en-US" b="1" dirty="0" smtClean="0"/>
              <a:t>counterclockwise (left) rotation </a:t>
            </a:r>
            <a:r>
              <a:rPr lang="en-US" dirty="0" smtClean="0"/>
              <a:t>of the head, the horizontal semicircular canal</a:t>
            </a:r>
            <a:r>
              <a:rPr lang="en-US" b="1" dirty="0" smtClean="0"/>
              <a:t> </a:t>
            </a:r>
            <a:r>
              <a:rPr lang="en-US" dirty="0" smtClean="0"/>
              <a:t>and its attached </a:t>
            </a:r>
            <a:r>
              <a:rPr lang="en-US" dirty="0" err="1" smtClean="0"/>
              <a:t>cupula</a:t>
            </a:r>
            <a:r>
              <a:rPr lang="en-US" dirty="0" smtClean="0"/>
              <a:t> also rotate to the left. </a:t>
            </a:r>
          </a:p>
          <a:p>
            <a:pPr marL="536575" indent="0">
              <a:lnSpc>
                <a:spcPct val="150000"/>
              </a:lnSpc>
              <a:buNone/>
            </a:pPr>
            <a:r>
              <a:rPr lang="en-US" dirty="0" smtClean="0"/>
              <a:t>Initially, the </a:t>
            </a:r>
            <a:r>
              <a:rPr lang="en-US" dirty="0" err="1" smtClean="0"/>
              <a:t>cupula</a:t>
            </a:r>
            <a:r>
              <a:rPr lang="en-US" dirty="0" smtClean="0"/>
              <a:t> moves more quickly than the </a:t>
            </a:r>
            <a:r>
              <a:rPr lang="en-US" dirty="0" err="1" smtClean="0"/>
              <a:t>endolymph</a:t>
            </a:r>
            <a:r>
              <a:rPr lang="en-US" dirty="0" smtClean="0"/>
              <a:t> fluid. </a:t>
            </a:r>
          </a:p>
          <a:p>
            <a:pPr marL="536575" indent="0">
              <a:lnSpc>
                <a:spcPct val="150000"/>
              </a:lnSpc>
              <a:buNone/>
            </a:pPr>
            <a:r>
              <a:rPr lang="en-US" dirty="0" smtClean="0"/>
              <a:t>Thus, the </a:t>
            </a:r>
            <a:r>
              <a:rPr lang="en-US" dirty="0" err="1" smtClean="0"/>
              <a:t>cupula</a:t>
            </a:r>
            <a:r>
              <a:rPr lang="en-US" dirty="0" smtClean="0"/>
              <a:t> is dragged through the </a:t>
            </a:r>
            <a:r>
              <a:rPr lang="en-US" dirty="0" err="1" smtClean="0"/>
              <a:t>endolymph</a:t>
            </a:r>
            <a:r>
              <a:rPr lang="en-US" dirty="0" smtClean="0"/>
              <a:t>;  as a result, the cilia on the hair cells bend.</a:t>
            </a:r>
            <a:endParaRPr lang="ar-JO"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Sound waves </a:t>
            </a:r>
            <a:endParaRPr lang="ar-JO" dirty="0"/>
          </a:p>
        </p:txBody>
      </p:sp>
      <p:sp>
        <p:nvSpPr>
          <p:cNvPr id="3" name="Content Placeholder 2"/>
          <p:cNvSpPr>
            <a:spLocks noGrp="1"/>
          </p:cNvSpPr>
          <p:nvPr>
            <p:ph idx="1"/>
          </p:nvPr>
        </p:nvSpPr>
        <p:spPr>
          <a:xfrm>
            <a:off x="990600" y="1066800"/>
            <a:ext cx="7943088" cy="5791200"/>
          </a:xfrm>
        </p:spPr>
        <p:txBody>
          <a:bodyPr>
            <a:normAutofit/>
          </a:bodyPr>
          <a:lstStyle/>
          <a:p>
            <a:pPr>
              <a:lnSpc>
                <a:spcPct val="150000"/>
              </a:lnSpc>
            </a:pPr>
            <a:r>
              <a:rPr lang="en-US" b="1" dirty="0" smtClean="0"/>
              <a:t>Frequency</a:t>
            </a:r>
            <a:r>
              <a:rPr lang="en-US" dirty="0" smtClean="0"/>
              <a:t> is measured in cycles per second (hertz,  Hz).</a:t>
            </a:r>
          </a:p>
          <a:p>
            <a:pPr>
              <a:lnSpc>
                <a:spcPct val="150000"/>
              </a:lnSpc>
            </a:pPr>
            <a:r>
              <a:rPr lang="en-US" b="1" dirty="0" smtClean="0"/>
              <a:t>Intensity</a:t>
            </a:r>
            <a:r>
              <a:rPr lang="en-US" dirty="0" smtClean="0"/>
              <a:t> is measured in decibels (dB), a relative measure on a log scale.</a:t>
            </a:r>
          </a:p>
        </p:txBody>
      </p:sp>
      <p:sp>
        <p:nvSpPr>
          <p:cNvPr id="4" name="Slide Number Placeholder 3"/>
          <p:cNvSpPr>
            <a:spLocks noGrp="1"/>
          </p:cNvSpPr>
          <p:nvPr>
            <p:ph type="sldNum" sz="quarter" idx="12"/>
          </p:nvPr>
        </p:nvSpPr>
        <p:spPr/>
        <p:txBody>
          <a:bodyPr/>
          <a:lstStyle/>
          <a:p>
            <a:fld id="{5CFD0AA0-7829-4368-90FD-8FF297E1E8C9}"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8512" y="228600"/>
            <a:ext cx="7943088" cy="6477000"/>
          </a:xfrm>
        </p:spPr>
        <p:txBody>
          <a:bodyPr>
            <a:normAutofit lnSpcReduction="10000"/>
          </a:bodyPr>
          <a:lstStyle/>
          <a:p>
            <a:pPr marL="400050" indent="-400050">
              <a:lnSpc>
                <a:spcPct val="150000"/>
              </a:lnSpc>
              <a:buSzPct val="100000"/>
              <a:buFont typeface="+mj-lt"/>
              <a:buAutoNum type="arabicPeriod" startAt="2"/>
            </a:pPr>
            <a:r>
              <a:rPr lang="en-US" dirty="0" smtClean="0"/>
              <a:t>If the </a:t>
            </a:r>
            <a:r>
              <a:rPr lang="en-US" b="1" dirty="0" err="1" smtClean="0"/>
              <a:t>stereocilia</a:t>
            </a:r>
            <a:r>
              <a:rPr lang="en-US" b="1" dirty="0" smtClean="0"/>
              <a:t> are bent toward the </a:t>
            </a:r>
            <a:r>
              <a:rPr lang="en-US" b="1" dirty="0" err="1" smtClean="0"/>
              <a:t>kinocilium</a:t>
            </a:r>
            <a:r>
              <a:rPr lang="en-US" b="1" dirty="0" smtClean="0"/>
              <a:t>, </a:t>
            </a:r>
            <a:r>
              <a:rPr lang="en-US" dirty="0" smtClean="0"/>
              <a:t>the hair cell depolarizes (excitation).</a:t>
            </a:r>
          </a:p>
          <a:p>
            <a:pPr>
              <a:lnSpc>
                <a:spcPct val="150000"/>
              </a:lnSpc>
            </a:pPr>
            <a:endParaRPr lang="en-US" b="1" dirty="0" smtClean="0"/>
          </a:p>
          <a:p>
            <a:pPr marL="400050" indent="0">
              <a:lnSpc>
                <a:spcPct val="150000"/>
              </a:lnSpc>
              <a:buNone/>
            </a:pPr>
            <a:r>
              <a:rPr lang="en-US" dirty="0" smtClean="0"/>
              <a:t>If the </a:t>
            </a:r>
            <a:r>
              <a:rPr lang="en-US" b="1" dirty="0" err="1" smtClean="0"/>
              <a:t>stereocilia</a:t>
            </a:r>
            <a:r>
              <a:rPr lang="en-US" b="1" dirty="0" smtClean="0"/>
              <a:t> are bent away from the </a:t>
            </a:r>
            <a:r>
              <a:rPr lang="en-US" b="1" dirty="0" err="1" smtClean="0"/>
              <a:t>kinocilium</a:t>
            </a:r>
            <a:r>
              <a:rPr lang="en-US" b="1" dirty="0" smtClean="0"/>
              <a:t>, </a:t>
            </a:r>
            <a:r>
              <a:rPr lang="en-US" dirty="0" smtClean="0"/>
              <a:t>the hair cell </a:t>
            </a:r>
            <a:r>
              <a:rPr lang="en-US" b="1" dirty="0" smtClean="0"/>
              <a:t>hyperpolarizes </a:t>
            </a:r>
            <a:r>
              <a:rPr lang="en-US" dirty="0" smtClean="0"/>
              <a:t>(inhibition).</a:t>
            </a:r>
          </a:p>
          <a:p>
            <a:pPr>
              <a:lnSpc>
                <a:spcPct val="150000"/>
              </a:lnSpc>
            </a:pPr>
            <a:endParaRPr lang="en-US" b="1" dirty="0" smtClean="0"/>
          </a:p>
          <a:p>
            <a:pPr marL="571500" indent="-285750">
              <a:lnSpc>
                <a:spcPct val="150000"/>
              </a:lnSpc>
              <a:buFont typeface="Wingdings" pitchFamily="2" charset="2"/>
              <a:buChar char="Ø"/>
            </a:pPr>
            <a:r>
              <a:rPr lang="en-US" dirty="0" smtClean="0"/>
              <a:t>Therefore, during the initial counterclockwise (left) rotation, the left horizontal canal is excited and the right horizontal canal is inhibited.</a:t>
            </a:r>
            <a:endParaRPr lang="ar-JO"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8512" y="533400"/>
            <a:ext cx="7943088" cy="3886200"/>
          </a:xfrm>
        </p:spPr>
        <p:txBody>
          <a:bodyPr>
            <a:normAutofit/>
          </a:bodyPr>
          <a:lstStyle/>
          <a:p>
            <a:pPr marL="361950" indent="-361950">
              <a:lnSpc>
                <a:spcPct val="150000"/>
              </a:lnSpc>
              <a:buFont typeface="+mj-lt"/>
              <a:buAutoNum type="arabicPeriod" startAt="3"/>
            </a:pPr>
            <a:r>
              <a:rPr lang="en-US" sz="2600" dirty="0" smtClean="0"/>
              <a:t>After several seconds, the </a:t>
            </a:r>
            <a:r>
              <a:rPr lang="en-US" sz="2600" dirty="0" err="1" smtClean="0"/>
              <a:t>endolymph</a:t>
            </a:r>
            <a:r>
              <a:rPr lang="en-US" sz="2600" dirty="0" smtClean="0"/>
              <a:t> “catches up” with the movement of the head and the </a:t>
            </a:r>
            <a:r>
              <a:rPr lang="en-US" sz="2600" dirty="0" err="1" smtClean="0"/>
              <a:t>cupula</a:t>
            </a:r>
            <a:r>
              <a:rPr lang="en-US" sz="2600" dirty="0" smtClean="0"/>
              <a:t>. The cilia return to their upright position and are no longer depolarized or </a:t>
            </a:r>
            <a:r>
              <a:rPr lang="af-ZA" sz="2600" dirty="0" smtClean="0"/>
              <a:t>hyperpolarized.</a:t>
            </a:r>
          </a:p>
          <a:p>
            <a:pPr marL="361950" indent="-361950">
              <a:lnSpc>
                <a:spcPts val="3500"/>
              </a:lnSpc>
              <a:buFont typeface="+mj-lt"/>
              <a:buAutoNum type="arabicPeriod" startAt="3"/>
            </a:pPr>
            <a:endParaRPr lang="af-ZA" dirty="0" smtClean="0"/>
          </a:p>
          <a:p>
            <a:pPr marL="361950" indent="-361950">
              <a:lnSpc>
                <a:spcPts val="3500"/>
              </a:lnSpc>
              <a:buFont typeface="+mj-lt"/>
              <a:buAutoNum type="arabicPeriod" startAt="3"/>
            </a:pPr>
            <a:endParaRPr lang="ar-JO"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
            <a:ext cx="7943088" cy="6553200"/>
          </a:xfrm>
        </p:spPr>
        <p:txBody>
          <a:bodyPr>
            <a:normAutofit/>
          </a:bodyPr>
          <a:lstStyle/>
          <a:p>
            <a:pPr marL="361950" indent="-361950">
              <a:lnSpc>
                <a:spcPts val="3500"/>
              </a:lnSpc>
              <a:buFont typeface="+mj-lt"/>
              <a:buAutoNum type="arabicPeriod" startAt="3"/>
            </a:pPr>
            <a:endParaRPr lang="af-ZA" dirty="0" smtClean="0"/>
          </a:p>
          <a:p>
            <a:pPr marL="514350" indent="-514350">
              <a:lnSpc>
                <a:spcPts val="4200"/>
              </a:lnSpc>
              <a:buFont typeface="+mj-lt"/>
              <a:buAutoNum type="arabicPeriod" startAt="4"/>
            </a:pPr>
            <a:r>
              <a:rPr lang="en-US" sz="2600" b="1" dirty="0" smtClean="0"/>
              <a:t> When the head suddenly stops moving, </a:t>
            </a:r>
            <a:r>
              <a:rPr lang="en-US" sz="2600" dirty="0" smtClean="0"/>
              <a:t>the </a:t>
            </a:r>
            <a:r>
              <a:rPr lang="en-US" sz="2600" dirty="0" err="1" smtClean="0"/>
              <a:t>endolymph</a:t>
            </a:r>
            <a:r>
              <a:rPr lang="en-US" sz="2600" dirty="0" smtClean="0"/>
              <a:t> continues to move counterclockwise (left), dragging the cilia in the opposite direction. </a:t>
            </a:r>
          </a:p>
          <a:p>
            <a:pPr marL="623888" lvl="1">
              <a:lnSpc>
                <a:spcPts val="4200"/>
              </a:lnSpc>
              <a:buFont typeface="Wingdings" pitchFamily="2" charset="2"/>
              <a:buChar char="Ø"/>
            </a:pPr>
            <a:r>
              <a:rPr lang="en-US" dirty="0" smtClean="0"/>
              <a:t>Therefore, if the hair cell was depolarized with the initial rotation, it now will hyperpolarize. If it was hyperpolarized initially, it now will depolarize. </a:t>
            </a:r>
          </a:p>
          <a:p>
            <a:pPr marL="623888" lvl="1">
              <a:lnSpc>
                <a:spcPts val="4200"/>
              </a:lnSpc>
              <a:buFont typeface="Wingdings" pitchFamily="2" charset="2"/>
              <a:buChar char="Ø"/>
            </a:pPr>
            <a:r>
              <a:rPr lang="en-US" dirty="0" smtClean="0"/>
              <a:t>Therefore, when the head stops moving, the left horizontal canal will be inhibited and the right horizontal canal will be excited.</a:t>
            </a:r>
            <a:endParaRPr lang="ar-JO"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848600" cy="838200"/>
          </a:xfrm>
        </p:spPr>
        <p:txBody>
          <a:bodyPr>
            <a:normAutofit/>
          </a:bodyPr>
          <a:lstStyle/>
          <a:p>
            <a:r>
              <a:rPr lang="en-US" sz="2800" b="0" dirty="0" smtClean="0"/>
              <a:t>Structure of the vestibular organ</a:t>
            </a:r>
            <a:endParaRPr lang="ar-JO" sz="2800" b="0"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33</a:t>
            </a:fld>
            <a:endParaRPr lang="en-US" dirty="0"/>
          </a:p>
        </p:txBody>
      </p:sp>
      <p:pic>
        <p:nvPicPr>
          <p:cNvPr id="6" name="Content Placeholder 5" descr="vestibular system.png"/>
          <p:cNvPicPr>
            <a:picLocks noGrp="1" noChangeAspect="1"/>
          </p:cNvPicPr>
          <p:nvPr>
            <p:ph idx="1"/>
          </p:nvPr>
        </p:nvPicPr>
        <p:blipFill>
          <a:blip r:embed="rId2" cstate="print">
            <a:lum bright="-3000" contrast="7000"/>
          </a:blip>
          <a:stretch>
            <a:fillRect/>
          </a:stretch>
        </p:blipFill>
        <p:spPr>
          <a:xfrm>
            <a:off x="1818941" y="609600"/>
            <a:ext cx="6581255" cy="6096000"/>
          </a:xfrm>
        </p:spPr>
      </p:pic>
    </p:spTree>
    <p:extLst>
      <p:ext uri="{BB962C8B-B14F-4D97-AF65-F5344CB8AC3E}">
        <p14:creationId xmlns:p14="http://schemas.microsoft.com/office/powerpoint/2010/main" val="29919608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381000"/>
            <a:ext cx="7848600" cy="838200"/>
          </a:xfrm>
        </p:spPr>
        <p:txBody>
          <a:bodyPr>
            <a:normAutofit fontScale="90000"/>
          </a:bodyPr>
          <a:lstStyle/>
          <a:p>
            <a:r>
              <a:rPr lang="en-US" dirty="0"/>
              <a:t>Central Vestibular Pathways</a:t>
            </a:r>
            <a:br>
              <a:rPr lang="en-US" dirty="0"/>
            </a:br>
            <a:endParaRPr lang="en-US" dirty="0"/>
          </a:p>
        </p:txBody>
      </p:sp>
      <p:sp>
        <p:nvSpPr>
          <p:cNvPr id="3" name="Content Placeholder 2"/>
          <p:cNvSpPr>
            <a:spLocks noGrp="1"/>
          </p:cNvSpPr>
          <p:nvPr>
            <p:ph idx="1"/>
          </p:nvPr>
        </p:nvSpPr>
        <p:spPr>
          <a:xfrm>
            <a:off x="990600" y="1066800"/>
            <a:ext cx="8080248" cy="5181600"/>
          </a:xfrm>
        </p:spPr>
        <p:txBody>
          <a:bodyPr>
            <a:normAutofit/>
          </a:bodyPr>
          <a:lstStyle/>
          <a:p>
            <a:endParaRPr lang="en-US" dirty="0"/>
          </a:p>
          <a:p>
            <a:r>
              <a:rPr lang="en-US" dirty="0" smtClean="0"/>
              <a:t> The vestibular afferent fibers project to the brain-stem through the vestibular nerve. The cell bodies of these afferent fibers are located in </a:t>
            </a:r>
            <a:r>
              <a:rPr lang="en-US" dirty="0" err="1" smtClean="0"/>
              <a:t>Scarpa's</a:t>
            </a:r>
            <a:r>
              <a:rPr lang="en-US" dirty="0" smtClean="0"/>
              <a:t> ganglion. The afferent fibers terminate in the vestibular nuclei, which are located in the </a:t>
            </a:r>
            <a:r>
              <a:rPr lang="en-US" b="1" dirty="0" smtClean="0"/>
              <a:t>rostral medulla and caudal pons</a:t>
            </a:r>
            <a:r>
              <a:rPr lang="en-US" dirty="0" smtClean="0"/>
              <a:t>. Afferent fibers from different parts of the vestibular apparatus end in </a:t>
            </a:r>
            <a:r>
              <a:rPr lang="en-US" b="1" dirty="0" smtClean="0"/>
              <a:t>different vestibular nuclei and also give off collaterals to the cerebellum</a:t>
            </a:r>
            <a:r>
              <a:rPr lang="en-US" dirty="0" smtClean="0"/>
              <a:t>.</a:t>
            </a:r>
            <a:endParaRPr lang="en-US"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34</a:t>
            </a:fld>
            <a:endParaRPr lang="en-US" dirty="0"/>
          </a:p>
        </p:txBody>
      </p:sp>
    </p:spTree>
    <p:extLst>
      <p:ext uri="{BB962C8B-B14F-4D97-AF65-F5344CB8AC3E}">
        <p14:creationId xmlns:p14="http://schemas.microsoft.com/office/powerpoint/2010/main" val="2290738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848600" cy="838200"/>
          </a:xfrm>
        </p:spPr>
        <p:txBody>
          <a:bodyPr/>
          <a:lstStyle/>
          <a:p>
            <a:r>
              <a:rPr lang="en-US" dirty="0" smtClean="0"/>
              <a:t>Structure of the ear </a:t>
            </a:r>
            <a:endParaRPr lang="ar-JO"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4</a:t>
            </a:fld>
            <a:endParaRPr lang="en-US" dirty="0"/>
          </a:p>
        </p:txBody>
      </p:sp>
      <p:pic>
        <p:nvPicPr>
          <p:cNvPr id="6" name="Content Placeholder 5" descr="ear structure.jpg"/>
          <p:cNvPicPr>
            <a:picLocks noGrp="1" noChangeAspect="1"/>
          </p:cNvPicPr>
          <p:nvPr>
            <p:ph idx="1"/>
          </p:nvPr>
        </p:nvPicPr>
        <p:blipFill>
          <a:blip r:embed="rId2" cstate="print">
            <a:lum bright="-3000" contrast="7000"/>
          </a:blip>
          <a:stretch>
            <a:fillRect/>
          </a:stretch>
        </p:blipFill>
        <p:spPr>
          <a:xfrm>
            <a:off x="1257369" y="1524000"/>
            <a:ext cx="7410312" cy="51816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848600" cy="838200"/>
          </a:xfrm>
        </p:spPr>
        <p:txBody>
          <a:bodyPr/>
          <a:lstStyle/>
          <a:p>
            <a:r>
              <a:rPr lang="en-US" dirty="0" smtClean="0"/>
              <a:t>Structure of the ear </a:t>
            </a:r>
            <a:endParaRPr lang="ar-JO" dirty="0"/>
          </a:p>
        </p:txBody>
      </p:sp>
      <p:sp>
        <p:nvSpPr>
          <p:cNvPr id="3" name="Content Placeholder 2"/>
          <p:cNvSpPr>
            <a:spLocks noGrp="1"/>
          </p:cNvSpPr>
          <p:nvPr>
            <p:ph idx="1"/>
          </p:nvPr>
        </p:nvSpPr>
        <p:spPr>
          <a:xfrm>
            <a:off x="990600" y="1447800"/>
            <a:ext cx="7943088" cy="4495800"/>
          </a:xfrm>
        </p:spPr>
        <p:txBody>
          <a:bodyPr>
            <a:normAutofit/>
          </a:bodyPr>
          <a:lstStyle/>
          <a:p>
            <a:pPr marL="400050" indent="-400050">
              <a:buFont typeface="+mj-lt"/>
              <a:buAutoNum type="arabicPeriod"/>
            </a:pPr>
            <a:r>
              <a:rPr lang="af-ZA" b="1" dirty="0" smtClean="0"/>
              <a:t>Outer ear</a:t>
            </a:r>
          </a:p>
          <a:p>
            <a:pPr marL="400050" indent="-400050">
              <a:buFont typeface="+mj-lt"/>
              <a:buAutoNum type="arabicPeriod"/>
            </a:pPr>
            <a:endParaRPr lang="af-ZA" b="1" dirty="0" smtClean="0"/>
          </a:p>
          <a:p>
            <a:pPr marL="528638" lvl="1">
              <a:lnSpc>
                <a:spcPct val="150000"/>
              </a:lnSpc>
            </a:pPr>
            <a:r>
              <a:rPr lang="en-GB" dirty="0" smtClean="0"/>
              <a:t>consists of the </a:t>
            </a:r>
            <a:r>
              <a:rPr lang="en-GB" dirty="0" err="1" smtClean="0"/>
              <a:t>pinna</a:t>
            </a:r>
            <a:r>
              <a:rPr lang="en-GB" dirty="0" smtClean="0"/>
              <a:t> and the external auditory </a:t>
            </a:r>
            <a:r>
              <a:rPr lang="en-GB" dirty="0" err="1" smtClean="0"/>
              <a:t>meatus</a:t>
            </a:r>
            <a:r>
              <a:rPr lang="en-GB" dirty="0" smtClean="0"/>
              <a:t> (auditory canal).</a:t>
            </a:r>
            <a:endParaRPr lang="en-US" dirty="0" smtClean="0"/>
          </a:p>
          <a:p>
            <a:pPr marL="533400" lvl="1" indent="-190500">
              <a:lnSpc>
                <a:spcPct val="150000"/>
              </a:lnSpc>
            </a:pPr>
            <a:r>
              <a:rPr lang="en-US" dirty="0" smtClean="0"/>
              <a:t>directs the sound waves into the auditory canal.</a:t>
            </a:r>
          </a:p>
          <a:p>
            <a:pPr marL="533400" lvl="1" indent="-190500">
              <a:lnSpc>
                <a:spcPct val="150000"/>
              </a:lnSpc>
            </a:pPr>
            <a:r>
              <a:rPr lang="en-US" dirty="0" smtClean="0"/>
              <a:t>It is air filled.</a:t>
            </a:r>
          </a:p>
          <a:p>
            <a:pPr marL="571500" lvl="1" indent="-228600"/>
            <a:endParaRPr lang="en-US" dirty="0" smtClean="0"/>
          </a:p>
          <a:p>
            <a:pPr marL="514350" indent="-514350">
              <a:buNone/>
            </a:pPr>
            <a:endParaRPr lang="en-US" dirty="0" smtClean="0"/>
          </a:p>
          <a:p>
            <a:endParaRPr lang="ar-JO"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8512" y="381000"/>
            <a:ext cx="7943088" cy="6096000"/>
          </a:xfrm>
        </p:spPr>
        <p:txBody>
          <a:bodyPr>
            <a:normAutofit/>
          </a:bodyPr>
          <a:lstStyle/>
          <a:p>
            <a:pPr marL="514350" indent="-514350">
              <a:buFont typeface="+mj-lt"/>
              <a:buAutoNum type="arabicPeriod" startAt="2"/>
            </a:pPr>
            <a:r>
              <a:rPr lang="en-US" b="1" dirty="0" smtClean="0"/>
              <a:t>Middle ear</a:t>
            </a:r>
          </a:p>
          <a:p>
            <a:pPr marL="514350" indent="-514350">
              <a:buNone/>
            </a:pPr>
            <a:endParaRPr lang="en-US" b="1" dirty="0" smtClean="0"/>
          </a:p>
          <a:p>
            <a:pPr marL="400050" lvl="1" indent="-228600">
              <a:lnSpc>
                <a:spcPts val="3400"/>
              </a:lnSpc>
            </a:pPr>
            <a:r>
              <a:rPr lang="en-US" dirty="0" smtClean="0"/>
              <a:t>Is air filled</a:t>
            </a:r>
          </a:p>
          <a:p>
            <a:pPr lvl="1">
              <a:lnSpc>
                <a:spcPts val="3400"/>
              </a:lnSpc>
            </a:pPr>
            <a:r>
              <a:rPr lang="en-US" dirty="0" smtClean="0"/>
              <a:t>Contains the tympanic membrane and the auditory </a:t>
            </a:r>
            <a:r>
              <a:rPr lang="en-US" dirty="0" err="1" smtClean="0"/>
              <a:t>ossicles</a:t>
            </a:r>
            <a:r>
              <a:rPr lang="en-US" dirty="0" smtClean="0"/>
              <a:t> (</a:t>
            </a:r>
            <a:r>
              <a:rPr lang="en-US" dirty="0" err="1" smtClean="0"/>
              <a:t>malleus</a:t>
            </a:r>
            <a:r>
              <a:rPr lang="en-US" dirty="0" smtClean="0"/>
              <a:t>, </a:t>
            </a:r>
            <a:r>
              <a:rPr lang="en-US" dirty="0" err="1" smtClean="0"/>
              <a:t>incus</a:t>
            </a:r>
            <a:r>
              <a:rPr lang="en-US" dirty="0" smtClean="0"/>
              <a:t> and stapes). The stapes inserts into the </a:t>
            </a:r>
            <a:r>
              <a:rPr lang="en-US" b="1" dirty="0" smtClean="0"/>
              <a:t>oval window, </a:t>
            </a:r>
            <a:r>
              <a:rPr lang="en-US" dirty="0" smtClean="0"/>
              <a:t>a membrane between the middle ear </a:t>
            </a:r>
            <a:r>
              <a:rPr lang="af-ZA" dirty="0" smtClean="0"/>
              <a:t>and the inner ear.</a:t>
            </a:r>
          </a:p>
          <a:p>
            <a:pPr lvl="1">
              <a:lnSpc>
                <a:spcPts val="3400"/>
              </a:lnSpc>
            </a:pPr>
            <a:r>
              <a:rPr lang="en-US" dirty="0" smtClean="0"/>
              <a:t>Sound waves cause the tympanic membrane to vibrate. In turn, the </a:t>
            </a:r>
            <a:r>
              <a:rPr lang="en-US" b="1" dirty="0" err="1" smtClean="0"/>
              <a:t>ossicles</a:t>
            </a:r>
            <a:r>
              <a:rPr lang="en-US" b="1" dirty="0" smtClean="0"/>
              <a:t> vibrate, </a:t>
            </a:r>
            <a:r>
              <a:rPr lang="en-US" dirty="0" smtClean="0"/>
              <a:t>pushing the stapes into the oval window and </a:t>
            </a:r>
            <a:r>
              <a:rPr lang="en-US" b="1" dirty="0" smtClean="0"/>
              <a:t>displacing fluid </a:t>
            </a:r>
            <a:r>
              <a:rPr lang="en-US" dirty="0" smtClean="0"/>
              <a:t>in the </a:t>
            </a:r>
            <a:r>
              <a:rPr lang="en-US" b="1" dirty="0" smtClean="0"/>
              <a:t>inner ear.</a:t>
            </a:r>
            <a:endParaRPr lang="af-ZA" dirty="0" smtClean="0"/>
          </a:p>
        </p:txBody>
      </p:sp>
      <p:sp>
        <p:nvSpPr>
          <p:cNvPr id="4" name="Slide Number Placeholder 3"/>
          <p:cNvSpPr>
            <a:spLocks noGrp="1"/>
          </p:cNvSpPr>
          <p:nvPr>
            <p:ph type="sldNum" sz="quarter" idx="12"/>
          </p:nvPr>
        </p:nvSpPr>
        <p:spPr/>
        <p:txBody>
          <a:bodyPr/>
          <a:lstStyle/>
          <a:p>
            <a:fld id="{5CFD0AA0-7829-4368-90FD-8FF297E1E8C9}"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8512" y="228600"/>
            <a:ext cx="7943088" cy="6324600"/>
          </a:xfrm>
        </p:spPr>
        <p:txBody>
          <a:bodyPr>
            <a:normAutofit/>
          </a:bodyPr>
          <a:lstStyle/>
          <a:p>
            <a:pPr marL="400050" indent="-400050">
              <a:buFont typeface="+mj-lt"/>
              <a:buAutoNum type="arabicPeriod" startAt="3"/>
            </a:pPr>
            <a:r>
              <a:rPr lang="en-US" b="1" dirty="0" smtClean="0"/>
              <a:t>Inner ear</a:t>
            </a:r>
          </a:p>
          <a:p>
            <a:pPr marL="400050" indent="-400050">
              <a:buNone/>
            </a:pPr>
            <a:endParaRPr lang="en-US" b="1" dirty="0" smtClean="0"/>
          </a:p>
          <a:p>
            <a:pPr marL="361950" lvl="1" indent="-266700">
              <a:lnSpc>
                <a:spcPts val="3400"/>
              </a:lnSpc>
            </a:pPr>
            <a:r>
              <a:rPr lang="en-US" dirty="0" smtClean="0"/>
              <a:t>Consists of:</a:t>
            </a:r>
          </a:p>
          <a:p>
            <a:pPr marL="677862" lvl="2" indent="-514350">
              <a:lnSpc>
                <a:spcPts val="3400"/>
              </a:lnSpc>
              <a:buClr>
                <a:schemeClr val="accent5">
                  <a:lumMod val="75000"/>
                </a:schemeClr>
              </a:buClr>
              <a:buFont typeface="+mj-lt"/>
              <a:buAutoNum type="arabicPeriod"/>
            </a:pPr>
            <a:r>
              <a:rPr lang="en-US" sz="2600" dirty="0" smtClean="0"/>
              <a:t>a </a:t>
            </a:r>
            <a:r>
              <a:rPr lang="en-US" sz="2600" i="1" dirty="0" smtClean="0"/>
              <a:t>bony labyrinth, </a:t>
            </a:r>
            <a:r>
              <a:rPr lang="en-US" sz="2600" dirty="0" smtClean="0"/>
              <a:t>which consists of three </a:t>
            </a:r>
            <a:r>
              <a:rPr lang="en-US" sz="2600" b="1" dirty="0" smtClean="0"/>
              <a:t>semicircular canals </a:t>
            </a:r>
            <a:r>
              <a:rPr lang="en-US" sz="2600" dirty="0" smtClean="0"/>
              <a:t>(lateral, posterior and superior).</a:t>
            </a:r>
          </a:p>
          <a:p>
            <a:pPr marL="677862" lvl="2" indent="-514350">
              <a:lnSpc>
                <a:spcPts val="3400"/>
              </a:lnSpc>
              <a:buClr>
                <a:schemeClr val="accent5">
                  <a:lumMod val="75000"/>
                </a:schemeClr>
              </a:buClr>
              <a:buFont typeface="+mj-lt"/>
              <a:buAutoNum type="arabicPeriod"/>
            </a:pPr>
            <a:r>
              <a:rPr lang="en-US" sz="2600" dirty="0" smtClean="0"/>
              <a:t>a </a:t>
            </a:r>
            <a:r>
              <a:rPr lang="en-US" sz="2600" i="1" dirty="0" smtClean="0"/>
              <a:t>membranous labyrinth</a:t>
            </a:r>
            <a:r>
              <a:rPr lang="en-US" sz="2600" dirty="0" smtClean="0"/>
              <a:t>, which consists of a series of ducts called the </a:t>
            </a:r>
            <a:r>
              <a:rPr lang="en-GB" sz="2600" dirty="0" err="1" smtClean="0"/>
              <a:t>scala</a:t>
            </a:r>
            <a:r>
              <a:rPr lang="en-GB" sz="2600" dirty="0" smtClean="0"/>
              <a:t> </a:t>
            </a:r>
            <a:r>
              <a:rPr lang="en-GB" sz="2600" dirty="0" err="1" smtClean="0"/>
              <a:t>vestibuli</a:t>
            </a:r>
            <a:r>
              <a:rPr lang="en-GB" sz="2600" dirty="0" smtClean="0"/>
              <a:t>, </a:t>
            </a:r>
            <a:r>
              <a:rPr lang="en-GB" sz="2600" dirty="0" err="1" smtClean="0"/>
              <a:t>scala</a:t>
            </a:r>
            <a:r>
              <a:rPr lang="en-GB" sz="2600" dirty="0" smtClean="0"/>
              <a:t> tympani, and </a:t>
            </a:r>
            <a:r>
              <a:rPr lang="en-GB" sz="2600" dirty="0" err="1" smtClean="0"/>
              <a:t>scala</a:t>
            </a:r>
            <a:r>
              <a:rPr lang="en-GB" sz="2600" dirty="0" smtClean="0"/>
              <a:t> media</a:t>
            </a:r>
            <a:r>
              <a:rPr lang="en-GB" dirty="0" smtClean="0"/>
              <a:t>.</a:t>
            </a:r>
            <a:endParaRPr lang="en-US" dirty="0" smtClean="0"/>
          </a:p>
          <a:p>
            <a:pPr marL="361950" lvl="1" indent="-266700">
              <a:lnSpc>
                <a:spcPts val="3400"/>
              </a:lnSpc>
            </a:pPr>
            <a:endParaRPr lang="en-US" dirty="0" smtClean="0"/>
          </a:p>
          <a:p>
            <a:pPr marL="361950" lvl="1" indent="-266700">
              <a:lnSpc>
                <a:spcPts val="3400"/>
              </a:lnSpc>
            </a:pPr>
            <a:r>
              <a:rPr lang="en-US" dirty="0" smtClean="0"/>
              <a:t>Is fluid filled</a:t>
            </a:r>
          </a:p>
          <a:p>
            <a:pPr marL="361950" lvl="1" indent="-266700">
              <a:lnSpc>
                <a:spcPts val="3400"/>
              </a:lnSpc>
            </a:pPr>
            <a:r>
              <a:rPr lang="en-US" dirty="0" smtClean="0"/>
              <a:t>The fluid outside the ducts is </a:t>
            </a:r>
            <a:r>
              <a:rPr lang="en-US" b="1" dirty="0" err="1" smtClean="0"/>
              <a:t>perilymph</a:t>
            </a:r>
            <a:r>
              <a:rPr lang="en-US" b="1" dirty="0" smtClean="0"/>
              <a:t>; </a:t>
            </a:r>
            <a:r>
              <a:rPr lang="en-US" dirty="0" smtClean="0"/>
              <a:t>the fluid inside the ducts is </a:t>
            </a:r>
            <a:r>
              <a:rPr lang="en-US" b="1" dirty="0" err="1" smtClean="0"/>
              <a:t>endolymph</a:t>
            </a:r>
            <a:r>
              <a:rPr lang="en-US" b="1" dirty="0" smtClean="0"/>
              <a:t>.</a:t>
            </a:r>
            <a:endParaRPr lang="ar-JO"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457200"/>
            <a:ext cx="7943088" cy="5791200"/>
          </a:xfrm>
        </p:spPr>
        <p:txBody>
          <a:bodyPr>
            <a:normAutofit/>
          </a:bodyPr>
          <a:lstStyle/>
          <a:p>
            <a:pPr>
              <a:lnSpc>
                <a:spcPct val="150000"/>
              </a:lnSpc>
            </a:pPr>
            <a:r>
              <a:rPr lang="en-GB" dirty="0" smtClean="0"/>
              <a:t>The </a:t>
            </a:r>
            <a:r>
              <a:rPr lang="en-GB" b="1" dirty="0" smtClean="0"/>
              <a:t>cochlea</a:t>
            </a:r>
            <a:r>
              <a:rPr lang="en-GB" dirty="0" smtClean="0"/>
              <a:t> and the </a:t>
            </a:r>
            <a:r>
              <a:rPr lang="en-GB" b="1" dirty="0" smtClean="0"/>
              <a:t>vestibule</a:t>
            </a:r>
            <a:r>
              <a:rPr lang="en-GB" dirty="0" smtClean="0"/>
              <a:t> are formed from the bony and membranous labyrinths.</a:t>
            </a:r>
          </a:p>
          <a:p>
            <a:pPr>
              <a:lnSpc>
                <a:spcPct val="150000"/>
              </a:lnSpc>
            </a:pPr>
            <a:endParaRPr lang="en-GB" dirty="0" smtClean="0"/>
          </a:p>
          <a:p>
            <a:pPr>
              <a:lnSpc>
                <a:spcPct val="150000"/>
              </a:lnSpc>
            </a:pPr>
            <a:r>
              <a:rPr lang="en-GB" dirty="0" smtClean="0"/>
              <a:t>The </a:t>
            </a:r>
            <a:r>
              <a:rPr lang="en-GB" b="1" dirty="0" smtClean="0"/>
              <a:t>cochlea, </a:t>
            </a:r>
            <a:r>
              <a:rPr lang="en-GB" dirty="0" smtClean="0"/>
              <a:t>which is a spiral-shaped structure composed of three tubular canals or ducts, contains the organ of </a:t>
            </a:r>
            <a:r>
              <a:rPr lang="en-GB" dirty="0" err="1" smtClean="0"/>
              <a:t>Corti</a:t>
            </a:r>
            <a:r>
              <a:rPr lang="en-GB" dirty="0" smtClean="0"/>
              <a:t>. </a:t>
            </a:r>
          </a:p>
          <a:p>
            <a:pPr lvl="1">
              <a:lnSpc>
                <a:spcPct val="150000"/>
              </a:lnSpc>
            </a:pPr>
            <a:r>
              <a:rPr lang="en-GB" sz="2800" dirty="0" smtClean="0"/>
              <a:t>The </a:t>
            </a:r>
            <a:r>
              <a:rPr lang="en-GB" sz="2800" b="1" dirty="0" smtClean="0">
                <a:solidFill>
                  <a:schemeClr val="accent3">
                    <a:lumMod val="75000"/>
                  </a:schemeClr>
                </a:solidFill>
              </a:rPr>
              <a:t>organ of </a:t>
            </a:r>
            <a:r>
              <a:rPr lang="en-GB" sz="2800" b="1" dirty="0" err="1" smtClean="0">
                <a:solidFill>
                  <a:schemeClr val="accent3">
                    <a:lumMod val="75000"/>
                  </a:schemeClr>
                </a:solidFill>
              </a:rPr>
              <a:t>Corti</a:t>
            </a:r>
            <a:r>
              <a:rPr lang="en-GB" sz="2800" b="1" dirty="0" smtClean="0">
                <a:solidFill>
                  <a:schemeClr val="accent3">
                    <a:lumMod val="75000"/>
                  </a:schemeClr>
                </a:solidFill>
              </a:rPr>
              <a:t> </a:t>
            </a:r>
            <a:r>
              <a:rPr lang="en-GB" sz="2800" b="1" dirty="0" smtClean="0"/>
              <a:t>contains the receptor cells </a:t>
            </a:r>
            <a:r>
              <a:rPr lang="en-GB" sz="2800" dirty="0" smtClean="0"/>
              <a:t>and is the site of auditory transduction.</a:t>
            </a:r>
          </a:p>
          <a:p>
            <a:pPr lvl="1"/>
            <a:endParaRPr lang="en-GB"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nner ear.png"/>
          <p:cNvPicPr>
            <a:picLocks noChangeAspect="1"/>
          </p:cNvPicPr>
          <p:nvPr/>
        </p:nvPicPr>
        <p:blipFill>
          <a:blip r:embed="rId2" cstate="print">
            <a:lum bright="-3000" contrast="6000"/>
          </a:blip>
          <a:stretch>
            <a:fillRect/>
          </a:stretch>
        </p:blipFill>
        <p:spPr>
          <a:xfrm>
            <a:off x="1676400" y="381000"/>
            <a:ext cx="6210299" cy="6019800"/>
          </a:xfrm>
          <a:prstGeom prst="rect">
            <a:avLst/>
          </a:prstGeom>
        </p:spPr>
      </p:pic>
      <p:sp>
        <p:nvSpPr>
          <p:cNvPr id="4" name="Slide Number Placeholder 3"/>
          <p:cNvSpPr>
            <a:spLocks noGrp="1"/>
          </p:cNvSpPr>
          <p:nvPr>
            <p:ph type="sldNum" sz="quarter" idx="12"/>
          </p:nvPr>
        </p:nvSpPr>
        <p:spPr/>
        <p:txBody>
          <a:bodyPr/>
          <a:lstStyle/>
          <a:p>
            <a:fld id="{5CFD0AA0-7829-4368-90FD-8FF297E1E8C9}"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4778</TotalTime>
  <Words>1546</Words>
  <Application>Microsoft Office PowerPoint</Application>
  <PresentationFormat>On-screen Show (4:3)</PresentationFormat>
  <Paragraphs>139</Paragraphs>
  <Slides>34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Calibri</vt:lpstr>
      <vt:lpstr>Gill Sans MT</vt:lpstr>
      <vt:lpstr>Majalla UI</vt:lpstr>
      <vt:lpstr>Verdana</vt:lpstr>
      <vt:lpstr>Wingdings</vt:lpstr>
      <vt:lpstr>Wingdings 2</vt:lpstr>
      <vt:lpstr>Solstice</vt:lpstr>
      <vt:lpstr>Special senses –  Audition</vt:lpstr>
      <vt:lpstr>Audition</vt:lpstr>
      <vt:lpstr>Sound waves </vt:lpstr>
      <vt:lpstr>Structure of the ear </vt:lpstr>
      <vt:lpstr>Structure of the ear </vt:lpstr>
      <vt:lpstr>PowerPoint Presentation</vt:lpstr>
      <vt:lpstr>PowerPoint Presentation</vt:lpstr>
      <vt:lpstr>PowerPoint Presentation</vt:lpstr>
      <vt:lpstr>PowerPoint Presentation</vt:lpstr>
      <vt:lpstr>PowerPoint Presentation</vt:lpstr>
      <vt:lpstr>Inner ear</vt:lpstr>
      <vt:lpstr>PowerPoint Presentation</vt:lpstr>
      <vt:lpstr>Steps in auditory transduction by the organ of Corti</vt:lpstr>
      <vt:lpstr>PowerPoint Presentation</vt:lpstr>
      <vt:lpstr>PowerPoint Presentation</vt:lpstr>
      <vt:lpstr>PowerPoint Presentation</vt:lpstr>
      <vt:lpstr>PowerPoint Presentation</vt:lpstr>
      <vt:lpstr>PowerPoint Presentation</vt:lpstr>
      <vt:lpstr>Central auditory pathways</vt:lpstr>
      <vt:lpstr>PowerPoint Presentation</vt:lpstr>
      <vt:lpstr>PowerPoint Presentation</vt:lpstr>
      <vt:lpstr>Vestibular system</vt:lpstr>
      <vt:lpstr>Vestibular system</vt:lpstr>
      <vt:lpstr>Structure of the vestibular organ</vt:lpstr>
      <vt:lpstr>Structure of the vestibular organ</vt:lpstr>
      <vt:lpstr>Structure of the vestibular organ</vt:lpstr>
      <vt:lpstr>Structure of the vestibular organ</vt:lpstr>
      <vt:lpstr>Steps in vestibular transduction - angular acceleration</vt:lpstr>
      <vt:lpstr>PowerPoint Presentation</vt:lpstr>
      <vt:lpstr>PowerPoint Presentation</vt:lpstr>
      <vt:lpstr>PowerPoint Presentation</vt:lpstr>
      <vt:lpstr>PowerPoint Presentation</vt:lpstr>
      <vt:lpstr>Structure of the vestibular organ</vt:lpstr>
      <vt:lpstr>Central Vestibular Pathways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One:  Introduction to Physiology:  The Cell and General Physiology</dc:title>
  <dc:creator>rstinson</dc:creator>
  <cp:lastModifiedBy>lenovo</cp:lastModifiedBy>
  <cp:revision>282</cp:revision>
  <dcterms:created xsi:type="dcterms:W3CDTF">2010-10-14T16:13:00Z</dcterms:created>
  <dcterms:modified xsi:type="dcterms:W3CDTF">2021-03-30T07:30:38Z</dcterms:modified>
</cp:coreProperties>
</file>