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81" r:id="rId3"/>
    <p:sldId id="280" r:id="rId4"/>
    <p:sldId id="282" r:id="rId5"/>
    <p:sldId id="283" r:id="rId6"/>
    <p:sldId id="284" r:id="rId7"/>
    <p:sldId id="285" r:id="rId8"/>
    <p:sldId id="287" r:id="rId9"/>
    <p:sldId id="276" r:id="rId10"/>
    <p:sldId id="289" r:id="rId11"/>
    <p:sldId id="277" r:id="rId12"/>
    <p:sldId id="290" r:id="rId13"/>
    <p:sldId id="259" r:id="rId14"/>
    <p:sldId id="292" r:id="rId15"/>
    <p:sldId id="293" r:id="rId16"/>
    <p:sldId id="294" r:id="rId17"/>
    <p:sldId id="291" r:id="rId18"/>
    <p:sldId id="295" r:id="rId19"/>
    <p:sldId id="296" r:id="rId20"/>
    <p:sldId id="299" r:id="rId21"/>
    <p:sldId id="297" r:id="rId22"/>
    <p:sldId id="260" r:id="rId23"/>
    <p:sldId id="298" r:id="rId24"/>
    <p:sldId id="303" r:id="rId25"/>
    <p:sldId id="302" r:id="rId26"/>
    <p:sldId id="267" r:id="rId27"/>
    <p:sldId id="300" r:id="rId28"/>
    <p:sldId id="268" r:id="rId29"/>
    <p:sldId id="269" r:id="rId30"/>
    <p:sldId id="270" r:id="rId31"/>
    <p:sldId id="301" r:id="rId32"/>
    <p:sldId id="271" r:id="rId33"/>
    <p:sldId id="307" r:id="rId34"/>
    <p:sldId id="308" r:id="rId35"/>
    <p:sldId id="309" r:id="rId36"/>
    <p:sldId id="304" r:id="rId37"/>
    <p:sldId id="305" r:id="rId38"/>
    <p:sldId id="306" r:id="rId39"/>
    <p:sldId id="272" r:id="rId40"/>
    <p:sldId id="279" r:id="rId41"/>
    <p:sldId id="273" r:id="rId42"/>
    <p:sldId id="274" r:id="rId43"/>
    <p:sldId id="275" r:id="rId44"/>
    <p:sldId id="312" r:id="rId45"/>
    <p:sldId id="310"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1DA35D9-658E-4A70-A2C8-243B479F869F}" type="datetimeFigureOut">
              <a:rPr lang="ar-JO" smtClean="0"/>
              <a:pPr/>
              <a:t>11/08/1442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AF26C5-8200-4AF3-BFCB-BDB94CBD72B9}"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95400" y="1676400"/>
            <a:ext cx="7406640" cy="1472184"/>
          </a:xfrm>
        </p:spPr>
        <p:txBody>
          <a:bodyPr anchor="b"/>
          <a:lstStyle>
            <a:lvl1pPr algn="l">
              <a:defRPr/>
            </a:lvl1pPr>
            <a:extLst/>
          </a:lstStyle>
          <a:p>
            <a:r>
              <a:rPr kumimoji="0" lang="en-US" smtClean="0"/>
              <a:t>Click to edit Master title style</a:t>
            </a:r>
            <a:endParaRPr kumimoji="0" lang="en-US"/>
          </a:p>
        </p:txBody>
      </p:sp>
      <p:sp>
        <p:nvSpPr>
          <p:cNvPr id="10" name="Slide Number Placeholder 9"/>
          <p:cNvSpPr>
            <a:spLocks noGrp="1"/>
          </p:cNvSpPr>
          <p:nvPr>
            <p:ph type="sldNum" sz="quarter" idx="12"/>
          </p:nvPr>
        </p:nvSpPr>
        <p:spPr/>
        <p:txBody>
          <a:bodyPr/>
          <a:lstStyle>
            <a:lvl1pPr>
              <a:defRPr>
                <a:solidFill>
                  <a:schemeClr val="tx2">
                    <a:lumMod val="75000"/>
                  </a:schemeClr>
                </a:solidFill>
              </a:defRPr>
            </a:lvl1pPr>
            <a:extLst/>
          </a:lstStyle>
          <a:p>
            <a:fld id="{5CFD0AA0-7829-4368-90FD-8FF297E1E8C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5A3B2C-D0B0-45AC-82EF-7B4CBF6CFFA1}" type="datetime1">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D0003-AD01-4576-8CB2-9373B8468450}" type="datetime1">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u="sng"/>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2pPr>
              <a:buClr>
                <a:schemeClr val="accent5">
                  <a:lumMod val="75000"/>
                </a:schemeClr>
              </a:buClr>
              <a:buFont typeface="Arial" pitchFamily="34" charset="0"/>
              <a:buChar char="•"/>
              <a:defRPr/>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534400" y="6248400"/>
            <a:ext cx="536448" cy="476250"/>
          </a:xfrm>
        </p:spPr>
        <p:txBody>
          <a:bodyPr/>
          <a:lstStyle>
            <a:lvl1pPr>
              <a:defRPr sz="1600">
                <a:solidFill>
                  <a:schemeClr val="accent5">
                    <a:lumMod val="75000"/>
                  </a:schemeClr>
                </a:solidFill>
              </a:defRPr>
            </a:lvl1pPr>
            <a:extLst/>
          </a:lstStyle>
          <a:p>
            <a:fld id="{5CFD0AA0-7829-4368-90FD-8FF297E1E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8CEAD1-3D32-4672-AF62-C27D9EE3CCA6}" type="datetime1">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B5A9F1-6862-4CFE-BA9B-6710D614FF39}" type="datetime1">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33F9B5-9280-4349-83E3-837E6876002D}" type="datetime1">
              <a:rPr lang="en-US" smtClean="0"/>
              <a:pPr/>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3EBE93-3240-4958-A762-2532BDD2B0AC}" type="datetime1">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6E8C704-827A-4699-A14A-FA4B29A09E47}" type="datetime1">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D0AA0-7829-4368-90FD-8FF297E1E8C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594F1-0136-47EA-866E-68AC936B0E5B}" type="datetime1">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F21555-F538-4D01-BFAE-5F176E8CA2B4}" type="datetime1">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066800" y="0"/>
            <a:ext cx="7848600" cy="838200"/>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990600" y="1066800"/>
            <a:ext cx="7943088" cy="5181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86B2BE-71FF-4C21-A8B7-5922B1799B71}" type="datetime1">
              <a:rPr lang="en-US" smtClean="0"/>
              <a:pPr/>
              <a:t>3/24/2021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FD0AA0-7829-4368-90FD-8FF297E1E8C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p:titleStyle>
    <p:bodyStyle>
      <a:lvl1pPr marL="231775" indent="-231775"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395288" indent="-217488"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463550" indent="-176213"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682625" indent="-219075"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860425" indent="-17780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008" y="1219200"/>
            <a:ext cx="7406640" cy="1752600"/>
          </a:xfrm>
        </p:spPr>
        <p:txBody>
          <a:bodyPr>
            <a:normAutofit/>
          </a:bodyPr>
          <a:lstStyle/>
          <a:p>
            <a:pPr algn="ctr"/>
            <a:r>
              <a:rPr lang="en-US" sz="5400" b="1" dirty="0" smtClean="0">
                <a:solidFill>
                  <a:schemeClr val="tx2">
                    <a:lumMod val="60000"/>
                    <a:lumOff val="40000"/>
                  </a:schemeClr>
                </a:solidFill>
              </a:rPr>
              <a:t>Special senses – </a:t>
            </a:r>
            <a:br>
              <a:rPr lang="en-US" sz="5400" b="1" dirty="0" smtClean="0">
                <a:solidFill>
                  <a:schemeClr val="tx2">
                    <a:lumMod val="60000"/>
                    <a:lumOff val="40000"/>
                  </a:schemeClr>
                </a:solidFill>
              </a:rPr>
            </a:br>
            <a:r>
              <a:rPr lang="en-US" sz="5400" b="1" dirty="0" smtClean="0">
                <a:solidFill>
                  <a:schemeClr val="tx2">
                    <a:lumMod val="60000"/>
                    <a:lumOff val="40000"/>
                  </a:schemeClr>
                </a:solidFill>
              </a:rPr>
              <a:t>Vision</a:t>
            </a:r>
            <a:endParaRPr lang="en-US" sz="5400" b="1"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5CFD0AA0-7829-4368-90FD-8FF297E1E8C9}" type="slidenum">
              <a:rPr lang="en-US" smtClean="0"/>
              <a:pPr/>
              <a:t>1</a:t>
            </a:fld>
            <a:endParaRPr lang="en-US" dirty="0"/>
          </a:p>
        </p:txBody>
      </p:sp>
      <p:sp>
        <p:nvSpPr>
          <p:cNvPr id="4" name="Rectangle 3"/>
          <p:cNvSpPr/>
          <p:nvPr/>
        </p:nvSpPr>
        <p:spPr>
          <a:xfrm>
            <a:off x="1524000" y="3951574"/>
            <a:ext cx="5638800" cy="1746632"/>
          </a:xfrm>
          <a:prstGeom prst="rect">
            <a:avLst/>
          </a:prstGeom>
        </p:spPr>
        <p:txBody>
          <a:bodyPr wrap="square">
            <a:spAutoFit/>
          </a:bodyPr>
          <a:lstStyle/>
          <a:p>
            <a:pPr marL="64008" lvl="0">
              <a:spcBef>
                <a:spcPts val="300"/>
              </a:spcBef>
              <a:buClr>
                <a:srgbClr val="A04DA3"/>
              </a:buClr>
            </a:pPr>
            <a:r>
              <a:rPr lang="en-US" sz="2000" dirty="0" err="1" smtClean="0">
                <a:solidFill>
                  <a:srgbClr val="FF0000"/>
                </a:solidFill>
                <a:latin typeface="Trebuchet MS"/>
              </a:rPr>
              <a:t>Dr.Ejlal</a:t>
            </a:r>
            <a:r>
              <a:rPr lang="en-US" sz="2000" dirty="0" smtClean="0">
                <a:solidFill>
                  <a:srgbClr val="FF0000"/>
                </a:solidFill>
                <a:latin typeface="Trebuchet MS"/>
              </a:rPr>
              <a:t> Abu-El-Rub, </a:t>
            </a:r>
            <a:r>
              <a:rPr lang="en-US" sz="2000" dirty="0" err="1" smtClean="0">
                <a:solidFill>
                  <a:srgbClr val="FF0000"/>
                </a:solidFill>
                <a:latin typeface="Trebuchet MS"/>
              </a:rPr>
              <a:t>Pharm.D</a:t>
            </a:r>
            <a:r>
              <a:rPr lang="en-US" sz="2000" dirty="0" smtClean="0">
                <a:solidFill>
                  <a:srgbClr val="FF0000"/>
                </a:solidFill>
                <a:latin typeface="Trebuchet MS"/>
              </a:rPr>
              <a:t>, PhD</a:t>
            </a:r>
            <a:endParaRPr lang="en-US" sz="2000" dirty="0">
              <a:solidFill>
                <a:srgbClr val="FF0000"/>
              </a:solidFill>
              <a:latin typeface="Trebuchet MS"/>
            </a:endParaRPr>
          </a:p>
          <a:p>
            <a:pPr marL="64008" lvl="0">
              <a:spcBef>
                <a:spcPts val="300"/>
              </a:spcBef>
              <a:buClr>
                <a:srgbClr val="A04DA3"/>
              </a:buClr>
            </a:pPr>
            <a:r>
              <a:rPr lang="en-US" sz="2000" dirty="0" smtClean="0">
                <a:solidFill>
                  <a:srgbClr val="FF0000"/>
                </a:solidFill>
                <a:latin typeface="Trebuchet MS"/>
              </a:rPr>
              <a:t>Physiology and Pathophysiology, Department </a:t>
            </a:r>
            <a:r>
              <a:rPr lang="en-US" sz="2000" dirty="0">
                <a:solidFill>
                  <a:srgbClr val="FF0000"/>
                </a:solidFill>
                <a:latin typeface="Trebuchet MS"/>
              </a:rPr>
              <a:t>of Basic Medical Sciences</a:t>
            </a:r>
          </a:p>
          <a:p>
            <a:pPr marL="64008" lvl="0">
              <a:spcBef>
                <a:spcPts val="300"/>
              </a:spcBef>
              <a:buClr>
                <a:srgbClr val="A04DA3"/>
              </a:buClr>
            </a:pPr>
            <a:r>
              <a:rPr lang="en-US" sz="2000" dirty="0">
                <a:solidFill>
                  <a:srgbClr val="FF0000"/>
                </a:solidFill>
                <a:latin typeface="Trebuchet MS"/>
              </a:rPr>
              <a:t>Faculty of Medicine</a:t>
            </a:r>
          </a:p>
          <a:p>
            <a:pPr marL="64008" lvl="0">
              <a:spcBef>
                <a:spcPts val="300"/>
              </a:spcBef>
              <a:buClr>
                <a:srgbClr val="A04DA3"/>
              </a:buClr>
            </a:pPr>
            <a:r>
              <a:rPr lang="en-US" sz="2000" dirty="0" err="1">
                <a:solidFill>
                  <a:srgbClr val="FF0000"/>
                </a:solidFill>
                <a:latin typeface="Trebuchet MS"/>
              </a:rPr>
              <a:t>Yarmouk</a:t>
            </a:r>
            <a:r>
              <a:rPr lang="en-US" sz="2000" dirty="0">
                <a:solidFill>
                  <a:srgbClr val="FF0000"/>
                </a:solidFill>
                <a:latin typeface="Trebuchet MS"/>
              </a:rPr>
              <a:t>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protection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The eye is well protected from injury by the bony walls of the orbit. </a:t>
            </a:r>
            <a:endParaRPr lang="en-US" dirty="0" smtClean="0"/>
          </a:p>
          <a:p>
            <a:pPr marL="514350" indent="-514350">
              <a:buFont typeface="+mj-lt"/>
              <a:buAutoNum type="arabicPeriod"/>
            </a:pPr>
            <a:r>
              <a:rPr lang="en-US" dirty="0" smtClean="0"/>
              <a:t>The </a:t>
            </a:r>
            <a:r>
              <a:rPr lang="en-US" dirty="0"/>
              <a:t>cornea is moistened and kept clear by tears that course from the </a:t>
            </a:r>
            <a:r>
              <a:rPr lang="en-US" b="1" dirty="0"/>
              <a:t>lacrimal gland</a:t>
            </a:r>
            <a:r>
              <a:rPr lang="en-US" dirty="0"/>
              <a:t> in the upper portion of each orbit across the surface of the eye to empty via the </a:t>
            </a:r>
            <a:r>
              <a:rPr lang="en-US" b="1" dirty="0"/>
              <a:t>lacrimal duct</a:t>
            </a:r>
            <a:r>
              <a:rPr lang="en-US" dirty="0"/>
              <a:t> into the nose. </a:t>
            </a:r>
            <a:endParaRPr lang="en-US" dirty="0" smtClean="0"/>
          </a:p>
          <a:p>
            <a:pPr marL="514350" indent="-514350">
              <a:buFont typeface="+mj-lt"/>
              <a:buAutoNum type="arabicPeriod"/>
            </a:pPr>
            <a:r>
              <a:rPr lang="en-US" dirty="0" smtClean="0"/>
              <a:t>Blinking </a:t>
            </a:r>
            <a:r>
              <a:rPr lang="en-US" dirty="0"/>
              <a:t>helps keep the cornea </a:t>
            </a:r>
            <a:r>
              <a:rPr lang="en-US" dirty="0" smtClean="0"/>
              <a:t>moist (Renewing of the tear film, Mechanical protection)</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10</a:t>
            </a:fld>
            <a:endParaRPr lang="en-US" dirty="0"/>
          </a:p>
        </p:txBody>
      </p:sp>
    </p:spTree>
    <p:extLst>
      <p:ext uri="{BB962C8B-B14F-4D97-AF65-F5344CB8AC3E}">
        <p14:creationId xmlns:p14="http://schemas.microsoft.com/office/powerpoint/2010/main" val="204569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62.jpg"/>
          <p:cNvPicPr>
            <a:picLocks noGrp="1" noChangeAspect="1"/>
          </p:cNvPicPr>
          <p:nvPr>
            <p:ph idx="1"/>
          </p:nvPr>
        </p:nvPicPr>
        <p:blipFill>
          <a:blip r:embed="rId2" cstate="print"/>
          <a:stretch>
            <a:fillRect/>
          </a:stretch>
        </p:blipFill>
        <p:spPr>
          <a:xfrm>
            <a:off x="1176337" y="1890712"/>
            <a:ext cx="7572375" cy="3533775"/>
          </a:xfrm>
        </p:spPr>
      </p:pic>
      <p:sp>
        <p:nvSpPr>
          <p:cNvPr id="4" name="Slide Number Placeholder 3"/>
          <p:cNvSpPr>
            <a:spLocks noGrp="1"/>
          </p:cNvSpPr>
          <p:nvPr>
            <p:ph type="sldNum" sz="quarter" idx="12"/>
          </p:nvPr>
        </p:nvSpPr>
        <p:spPr/>
        <p:txBody>
          <a:bodyPr/>
          <a:lstStyle/>
          <a:p>
            <a:fld id="{5CFD0AA0-7829-4368-90FD-8FF297E1E8C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133600"/>
            <a:ext cx="2819400" cy="838200"/>
          </a:xfrm>
        </p:spPr>
        <p:txBody>
          <a:bodyPr>
            <a:noAutofit/>
          </a:bodyPr>
          <a:lstStyle/>
          <a:p>
            <a:r>
              <a:rPr lang="en-US" sz="6600" u="none" dirty="0" smtClean="0"/>
              <a:t>Retina</a:t>
            </a:r>
            <a:endParaRPr lang="en-US" sz="6600" u="none"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12</a:t>
            </a:fld>
            <a:endParaRPr lang="en-US" dirty="0"/>
          </a:p>
        </p:txBody>
      </p:sp>
    </p:spTree>
    <p:extLst>
      <p:ext uri="{BB962C8B-B14F-4D97-AF65-F5344CB8AC3E}">
        <p14:creationId xmlns:p14="http://schemas.microsoft.com/office/powerpoint/2010/main" val="328399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838200"/>
          </a:xfrm>
        </p:spPr>
        <p:txBody>
          <a:bodyPr/>
          <a:lstStyle/>
          <a:p>
            <a:r>
              <a:rPr lang="en-US" dirty="0" smtClean="0"/>
              <a:t>Layers of the Retina</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13</a:t>
            </a:fld>
            <a:endParaRPr lang="en-US" dirty="0"/>
          </a:p>
        </p:txBody>
      </p:sp>
      <p:sp>
        <p:nvSpPr>
          <p:cNvPr id="6" name="Rectangle 5"/>
          <p:cNvSpPr/>
          <p:nvPr/>
        </p:nvSpPr>
        <p:spPr>
          <a:xfrm>
            <a:off x="990601" y="363915"/>
            <a:ext cx="8229599" cy="6494085"/>
          </a:xfrm>
          <a:prstGeom prst="rect">
            <a:avLst/>
          </a:prstGeom>
        </p:spPr>
        <p:txBody>
          <a:bodyPr wrap="square">
            <a:spAutoFit/>
          </a:bodyPr>
          <a:lstStyle/>
          <a:p>
            <a:r>
              <a:rPr lang="en-US" sz="2800" dirty="0"/>
              <a:t>The 10 layers of the </a:t>
            </a:r>
            <a:r>
              <a:rPr lang="en-US" sz="2800" dirty="0" smtClean="0"/>
              <a:t>retina:</a:t>
            </a:r>
          </a:p>
          <a:p>
            <a:r>
              <a:rPr lang="en-US" sz="2800" dirty="0" smtClean="0"/>
              <a:t>The </a:t>
            </a:r>
            <a:r>
              <a:rPr lang="en-US" sz="2800" dirty="0"/>
              <a:t>retina begins with </a:t>
            </a:r>
            <a:r>
              <a:rPr lang="en-US" sz="2400" dirty="0"/>
              <a:t>the</a:t>
            </a:r>
            <a:r>
              <a:rPr lang="en-US" sz="2400" b="1" dirty="0"/>
              <a:t> pigmented epithelium (layer 1), </a:t>
            </a:r>
            <a:r>
              <a:rPr lang="en-US" sz="2400" dirty="0"/>
              <a:t>which is just inside the choroid. </a:t>
            </a:r>
            <a:endParaRPr lang="en-US" sz="2400" dirty="0" smtClean="0"/>
          </a:p>
          <a:p>
            <a:r>
              <a:rPr lang="en-US" sz="2400" dirty="0" smtClean="0"/>
              <a:t>The </a:t>
            </a:r>
            <a:r>
              <a:rPr lang="en-US" sz="2400" dirty="0"/>
              <a:t>pigment cells have tentacle-like processes that extend into the </a:t>
            </a:r>
            <a:r>
              <a:rPr lang="en-US" sz="2400" b="1" dirty="0"/>
              <a:t>photoreceptor layer</a:t>
            </a:r>
            <a:r>
              <a:rPr lang="en-US" sz="2400" dirty="0"/>
              <a:t> </a:t>
            </a:r>
            <a:r>
              <a:rPr lang="en-US" sz="2400" b="1" dirty="0"/>
              <a:t>(layer 2) </a:t>
            </a:r>
            <a:r>
              <a:rPr lang="en-US" sz="2400" dirty="0"/>
              <a:t>and surround the outer segments of the rods and cones. </a:t>
            </a:r>
            <a:endParaRPr lang="en-US" sz="2400" dirty="0" smtClean="0"/>
          </a:p>
          <a:p>
            <a:r>
              <a:rPr lang="en-US" sz="2400" dirty="0" smtClean="0"/>
              <a:t>These </a:t>
            </a:r>
            <a:r>
              <a:rPr lang="en-US" sz="2400" dirty="0"/>
              <a:t>processes prevent transverse scatter of light between photoreceptors. </a:t>
            </a:r>
            <a:endParaRPr lang="en-US" sz="2400" dirty="0" smtClean="0"/>
          </a:p>
          <a:p>
            <a:r>
              <a:rPr lang="en-US" sz="2400" dirty="0" smtClean="0"/>
              <a:t>Further, They </a:t>
            </a:r>
            <a:r>
              <a:rPr lang="en-US" sz="2400" dirty="0"/>
              <a:t>serve a mechanical function in maintaining contact between layers 1 and 2 so that the pigmented epithelium </a:t>
            </a:r>
            <a:r>
              <a:rPr lang="en-US" sz="2400" dirty="0" smtClean="0"/>
              <a:t>can:</a:t>
            </a:r>
          </a:p>
          <a:p>
            <a:r>
              <a:rPr lang="en-US" sz="2400" b="1" dirty="0" smtClean="0"/>
              <a:t> </a:t>
            </a:r>
            <a:r>
              <a:rPr lang="en-US" sz="2400" b="1" dirty="0"/>
              <a:t>(1) provide nutrients and remove waste from the photoreceptors; </a:t>
            </a:r>
            <a:endParaRPr lang="en-US" sz="2400" b="1" dirty="0" smtClean="0"/>
          </a:p>
          <a:p>
            <a:r>
              <a:rPr lang="en-US" sz="2400" b="1" dirty="0" smtClean="0"/>
              <a:t>(</a:t>
            </a:r>
            <a:r>
              <a:rPr lang="en-US" sz="2400" b="1" dirty="0"/>
              <a:t>2) phagocytose the ends of the outer segments of the rods, which are continuously shed</a:t>
            </a:r>
            <a:r>
              <a:rPr lang="en-US" sz="2400" b="1" dirty="0" smtClean="0"/>
              <a:t>; </a:t>
            </a:r>
          </a:p>
          <a:p>
            <a:r>
              <a:rPr lang="en-US" sz="2400" b="1" dirty="0" smtClean="0"/>
              <a:t>(</a:t>
            </a:r>
            <a:r>
              <a:rPr lang="en-US" sz="2400" b="1" dirty="0"/>
              <a:t>3) reconvert metabolized </a:t>
            </a:r>
            <a:r>
              <a:rPr lang="en-US" sz="2400" b="1" dirty="0" err="1"/>
              <a:t>photopigment</a:t>
            </a:r>
            <a:r>
              <a:rPr lang="en-US" sz="2400" b="1" dirty="0"/>
              <a:t> into a form that can be reused after it is transported back to the photoreceptors.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Retina</a:t>
            </a:r>
            <a:endParaRPr lang="en-US" dirty="0"/>
          </a:p>
        </p:txBody>
      </p:sp>
      <p:sp>
        <p:nvSpPr>
          <p:cNvPr id="3" name="Content Placeholder 2"/>
          <p:cNvSpPr>
            <a:spLocks noGrp="1"/>
          </p:cNvSpPr>
          <p:nvPr>
            <p:ph idx="1"/>
          </p:nvPr>
        </p:nvSpPr>
        <p:spPr/>
        <p:txBody>
          <a:bodyPr/>
          <a:lstStyle/>
          <a:p>
            <a:r>
              <a:rPr lang="en-US" dirty="0"/>
              <a:t>Retinal glial cells, known as </a:t>
            </a:r>
            <a:r>
              <a:rPr lang="en-US" b="1" dirty="0"/>
              <a:t>Müller cells,</a:t>
            </a:r>
            <a:r>
              <a:rPr lang="en-US" dirty="0"/>
              <a:t> play an important role in maintaining the internal geometry of the retina. </a:t>
            </a:r>
            <a:endParaRPr lang="en-US" dirty="0" smtClean="0"/>
          </a:p>
          <a:p>
            <a:r>
              <a:rPr lang="en-US" dirty="0" smtClean="0"/>
              <a:t>Müller </a:t>
            </a:r>
            <a:r>
              <a:rPr lang="en-US" dirty="0"/>
              <a:t>cells are oriented radially, parallel to the light path through the retina. </a:t>
            </a:r>
            <a:endParaRPr lang="en-US" dirty="0" smtClean="0"/>
          </a:p>
          <a:p>
            <a:r>
              <a:rPr lang="en-US" dirty="0" smtClean="0"/>
              <a:t>The </a:t>
            </a:r>
            <a:r>
              <a:rPr lang="en-US" dirty="0"/>
              <a:t>outer ends of Müller cells form tight junctions with the inner segments of the photoreceptors. The numerous connections made between Müller cells and the inner segments give the appearance of a continuous layer, the </a:t>
            </a:r>
            <a:r>
              <a:rPr lang="en-US" b="1" dirty="0"/>
              <a:t>outer limiting membrane</a:t>
            </a:r>
            <a:r>
              <a:rPr lang="en-US" dirty="0"/>
              <a:t> (</a:t>
            </a:r>
            <a:r>
              <a:rPr lang="en-US" b="1" dirty="0"/>
              <a:t>layer 3 of the retina</a:t>
            </a:r>
            <a:r>
              <a:rPr lang="en-US" dirty="0"/>
              <a:t>).</a:t>
            </a:r>
          </a:p>
        </p:txBody>
      </p:sp>
      <p:sp>
        <p:nvSpPr>
          <p:cNvPr id="4" name="Slide Number Placeholder 3"/>
          <p:cNvSpPr>
            <a:spLocks noGrp="1"/>
          </p:cNvSpPr>
          <p:nvPr>
            <p:ph type="sldNum" sz="quarter" idx="12"/>
          </p:nvPr>
        </p:nvSpPr>
        <p:spPr/>
        <p:txBody>
          <a:bodyPr/>
          <a:lstStyle/>
          <a:p>
            <a:fld id="{5CFD0AA0-7829-4368-90FD-8FF297E1E8C9}" type="slidenum">
              <a:rPr lang="en-US" smtClean="0"/>
              <a:pPr/>
              <a:t>14</a:t>
            </a:fld>
            <a:endParaRPr lang="en-US" dirty="0"/>
          </a:p>
        </p:txBody>
      </p:sp>
    </p:spTree>
    <p:extLst>
      <p:ext uri="{BB962C8B-B14F-4D97-AF65-F5344CB8AC3E}">
        <p14:creationId xmlns:p14="http://schemas.microsoft.com/office/powerpoint/2010/main" val="324235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Retina</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Inside the external limiting membrane is a layer of nuclei called the </a:t>
            </a:r>
            <a:r>
              <a:rPr lang="en-US" b="1" dirty="0"/>
              <a:t>outer nuclear layer</a:t>
            </a:r>
            <a:r>
              <a:rPr lang="en-US" dirty="0"/>
              <a:t> (</a:t>
            </a:r>
            <a:r>
              <a:rPr lang="en-US" b="1" dirty="0"/>
              <a:t>layer 4 of the retina</a:t>
            </a:r>
            <a:r>
              <a:rPr lang="en-US" dirty="0"/>
              <a:t>) that contains the </a:t>
            </a:r>
            <a:r>
              <a:rPr lang="en-US" b="1" dirty="0"/>
              <a:t>cell bodies and nuclei </a:t>
            </a:r>
            <a:r>
              <a:rPr lang="en-US" dirty="0"/>
              <a:t>of the rods and cones. </a:t>
            </a:r>
            <a:endParaRPr lang="en-US" dirty="0" smtClean="0"/>
          </a:p>
          <a:p>
            <a:r>
              <a:rPr lang="en-US" dirty="0" smtClean="0"/>
              <a:t>The </a:t>
            </a:r>
            <a:r>
              <a:rPr lang="en-US" dirty="0"/>
              <a:t>next layer of the retina (layer 5) is called the </a:t>
            </a:r>
            <a:r>
              <a:rPr lang="en-US" b="1" dirty="0"/>
              <a:t>outer plexiform </a:t>
            </a:r>
            <a:r>
              <a:rPr lang="en-US" b="1" dirty="0" smtClean="0"/>
              <a:t>layer,</a:t>
            </a:r>
            <a:r>
              <a:rPr lang="en-US" dirty="0" smtClean="0"/>
              <a:t> it </a:t>
            </a:r>
            <a:r>
              <a:rPr lang="en-US" dirty="0"/>
              <a:t>contains synapses between the photoreceptors and retinal interneurons, including the bipolar cells and horizontal cells, whose cell bodies are found in the </a:t>
            </a:r>
            <a:r>
              <a:rPr lang="en-US" b="1" dirty="0"/>
              <a:t>inner nuclear layer</a:t>
            </a:r>
            <a:r>
              <a:rPr lang="en-US" dirty="0"/>
              <a:t> (layer 6 of the retina). </a:t>
            </a:r>
            <a:endParaRPr lang="en-US" dirty="0" smtClean="0"/>
          </a:p>
          <a:p>
            <a:r>
              <a:rPr lang="en-US" dirty="0" smtClean="0"/>
              <a:t>This </a:t>
            </a:r>
            <a:r>
              <a:rPr lang="en-US" dirty="0"/>
              <a:t>layer also contains the cell bodies of other retinal interneurons (the </a:t>
            </a:r>
            <a:r>
              <a:rPr lang="en-US" dirty="0" err="1"/>
              <a:t>amacrine</a:t>
            </a:r>
            <a:r>
              <a:rPr lang="en-US" dirty="0"/>
              <a:t> and </a:t>
            </a:r>
            <a:r>
              <a:rPr lang="en-US" dirty="0" err="1"/>
              <a:t>interplexiform</a:t>
            </a:r>
            <a:r>
              <a:rPr lang="en-US" dirty="0"/>
              <a:t> cells) and the Müller cells</a:t>
            </a:r>
          </a:p>
        </p:txBody>
      </p:sp>
      <p:sp>
        <p:nvSpPr>
          <p:cNvPr id="4" name="Slide Number Placeholder 3"/>
          <p:cNvSpPr>
            <a:spLocks noGrp="1"/>
          </p:cNvSpPr>
          <p:nvPr>
            <p:ph type="sldNum" sz="quarter" idx="12"/>
          </p:nvPr>
        </p:nvSpPr>
        <p:spPr/>
        <p:txBody>
          <a:bodyPr/>
          <a:lstStyle/>
          <a:p>
            <a:fld id="{5CFD0AA0-7829-4368-90FD-8FF297E1E8C9}" type="slidenum">
              <a:rPr lang="en-US" smtClean="0"/>
              <a:pPr/>
              <a:t>15</a:t>
            </a:fld>
            <a:endParaRPr lang="en-US" dirty="0"/>
          </a:p>
        </p:txBody>
      </p:sp>
    </p:spTree>
    <p:extLst>
      <p:ext uri="{BB962C8B-B14F-4D97-AF65-F5344CB8AC3E}">
        <p14:creationId xmlns:p14="http://schemas.microsoft.com/office/powerpoint/2010/main" val="232379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228600"/>
            <a:ext cx="7848600" cy="838200"/>
          </a:xfrm>
        </p:spPr>
        <p:txBody>
          <a:bodyPr/>
          <a:lstStyle/>
          <a:p>
            <a:r>
              <a:rPr lang="en-US" dirty="0" smtClean="0"/>
              <a:t>Layers of the Retin</a:t>
            </a:r>
            <a:r>
              <a:rPr lang="en-US" dirty="0"/>
              <a:t>a</a:t>
            </a:r>
          </a:p>
        </p:txBody>
      </p:sp>
      <p:sp>
        <p:nvSpPr>
          <p:cNvPr id="3" name="Content Placeholder 2"/>
          <p:cNvSpPr>
            <a:spLocks noGrp="1"/>
          </p:cNvSpPr>
          <p:nvPr>
            <p:ph idx="1"/>
          </p:nvPr>
        </p:nvSpPr>
        <p:spPr>
          <a:xfrm>
            <a:off x="963168" y="533400"/>
            <a:ext cx="8055864" cy="6400800"/>
          </a:xfrm>
        </p:spPr>
        <p:txBody>
          <a:bodyPr>
            <a:normAutofit fontScale="85000" lnSpcReduction="20000"/>
          </a:bodyPr>
          <a:lstStyle/>
          <a:p>
            <a:r>
              <a:rPr lang="en-US" dirty="0"/>
              <a:t>The next layer is the </a:t>
            </a:r>
            <a:r>
              <a:rPr lang="en-US" b="1" dirty="0"/>
              <a:t>inner plexiform layer (layer 7 of the retina). </a:t>
            </a:r>
            <a:r>
              <a:rPr lang="en-US" dirty="0"/>
              <a:t>It contains synapses between the retinal neurons of the inner nuclear layer, including the bipolar and </a:t>
            </a:r>
            <a:r>
              <a:rPr lang="en-US" dirty="0" err="1"/>
              <a:t>amacrine</a:t>
            </a:r>
            <a:r>
              <a:rPr lang="en-US" dirty="0"/>
              <a:t> cells, and the ganglion cells. </a:t>
            </a:r>
            <a:endParaRPr lang="en-US" dirty="0" smtClean="0"/>
          </a:p>
          <a:p>
            <a:r>
              <a:rPr lang="en-US" b="1" dirty="0" smtClean="0"/>
              <a:t>Layer </a:t>
            </a:r>
            <a:r>
              <a:rPr lang="en-US" b="1" dirty="0"/>
              <a:t>8 </a:t>
            </a:r>
            <a:r>
              <a:rPr lang="en-US" dirty="0"/>
              <a:t>of the retina is the </a:t>
            </a:r>
            <a:r>
              <a:rPr lang="en-US" b="1" dirty="0"/>
              <a:t>ganglion cell layer.</a:t>
            </a:r>
            <a:r>
              <a:rPr lang="en-US" dirty="0"/>
              <a:t> </a:t>
            </a:r>
            <a:r>
              <a:rPr lang="en-US" dirty="0" smtClean="0"/>
              <a:t>The ganglion </a:t>
            </a:r>
            <a:r>
              <a:rPr lang="en-US" dirty="0"/>
              <a:t>cells are the output cells of the retina; it is their axons that transmit visual information to the brain. </a:t>
            </a:r>
            <a:endParaRPr lang="en-US" dirty="0" smtClean="0"/>
          </a:p>
          <a:p>
            <a:r>
              <a:rPr lang="en-US" dirty="0" smtClean="0"/>
              <a:t>These </a:t>
            </a:r>
            <a:r>
              <a:rPr lang="en-US" dirty="0"/>
              <a:t>axons form the </a:t>
            </a:r>
            <a:r>
              <a:rPr lang="en-US" b="1" dirty="0"/>
              <a:t>optic fiber layer</a:t>
            </a:r>
            <a:r>
              <a:rPr lang="en-US" dirty="0"/>
              <a:t> (</a:t>
            </a:r>
            <a:r>
              <a:rPr lang="en-US" b="1" dirty="0"/>
              <a:t>layer 9</a:t>
            </a:r>
            <a:r>
              <a:rPr lang="en-US" dirty="0"/>
              <a:t> of the retina), pass along the vitreous surface of the retina while avoiding the fovea, and enter the optic disc, where they leave the eye in the optic nerve. </a:t>
            </a:r>
            <a:endParaRPr lang="en-US" dirty="0" smtClean="0"/>
          </a:p>
          <a:p>
            <a:r>
              <a:rPr lang="en-US" dirty="0" smtClean="0"/>
              <a:t>The </a:t>
            </a:r>
            <a:r>
              <a:rPr lang="en-US" dirty="0"/>
              <a:t>portions of the ganglion cell axons that </a:t>
            </a:r>
            <a:r>
              <a:rPr lang="en-US" b="1" dirty="0"/>
              <a:t>are in the optic fiber layer remain unmyelinated, but the axons become myelinated after they reach the optic disc</a:t>
            </a:r>
            <a:r>
              <a:rPr lang="en-US" dirty="0"/>
              <a:t>. The lack of myelin where the axons cross the retina </a:t>
            </a:r>
            <a:r>
              <a:rPr lang="en-US" b="1" u="sng" dirty="0"/>
              <a:t>is a specialization that helps permit light to pass through the inner retina with minimal distortion</a:t>
            </a:r>
            <a:r>
              <a:rPr lang="en-US" b="1" u="sng" dirty="0" smtClean="0"/>
              <a:t>.</a:t>
            </a:r>
          </a:p>
          <a:p>
            <a:r>
              <a:rPr lang="en-US" dirty="0"/>
              <a:t>The innermost layer of the retina is the </a:t>
            </a:r>
            <a:r>
              <a:rPr lang="en-US" b="1" dirty="0"/>
              <a:t>inner limiting membrane</a:t>
            </a:r>
            <a:r>
              <a:rPr lang="en-US" dirty="0"/>
              <a:t> (layer 10 of the retina). This layer is formed by the end-feet of Müller cells</a:t>
            </a:r>
            <a:endParaRPr lang="en-US" b="1" u="sng"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16</a:t>
            </a:fld>
            <a:endParaRPr lang="en-US" dirty="0"/>
          </a:p>
        </p:txBody>
      </p:sp>
    </p:spTree>
    <p:extLst>
      <p:ext uri="{BB962C8B-B14F-4D97-AF65-F5344CB8AC3E}">
        <p14:creationId xmlns:p14="http://schemas.microsoft.com/office/powerpoint/2010/main" val="247333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1382407" y="228600"/>
            <a:ext cx="7165848" cy="6893016"/>
          </a:xfrm>
          <a:prstGeom prst="rect">
            <a:avLst/>
          </a:prstGeom>
        </p:spPr>
      </p:pic>
    </p:spTree>
    <p:extLst>
      <p:ext uri="{BB962C8B-B14F-4D97-AF65-F5344CB8AC3E}">
        <p14:creationId xmlns:p14="http://schemas.microsoft.com/office/powerpoint/2010/main" val="2172093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none" dirty="0"/>
              <a:t>Structure of Photoreceptors: Rods and Cones</a:t>
            </a:r>
          </a:p>
        </p:txBody>
      </p:sp>
      <p:sp>
        <p:nvSpPr>
          <p:cNvPr id="3" name="Content Placeholder 2"/>
          <p:cNvSpPr>
            <a:spLocks noGrp="1"/>
          </p:cNvSpPr>
          <p:nvPr>
            <p:ph idx="1"/>
          </p:nvPr>
        </p:nvSpPr>
        <p:spPr/>
        <p:txBody>
          <a:bodyPr>
            <a:normAutofit lnSpcReduction="10000"/>
          </a:bodyPr>
          <a:lstStyle/>
          <a:p>
            <a:r>
              <a:rPr lang="en-US" dirty="0"/>
              <a:t>Each rod or cone photoreceptor cell </a:t>
            </a:r>
            <a:r>
              <a:rPr lang="en-US" dirty="0" smtClean="0"/>
              <a:t>is </a:t>
            </a:r>
            <a:r>
              <a:rPr lang="en-US" dirty="0"/>
              <a:t>composed of </a:t>
            </a:r>
            <a:r>
              <a:rPr lang="en-US" dirty="0" smtClean="0"/>
              <a:t>: </a:t>
            </a:r>
            <a:r>
              <a:rPr lang="en-US" b="1" dirty="0" smtClean="0"/>
              <a:t>cell </a:t>
            </a:r>
            <a:r>
              <a:rPr lang="en-US" b="1" dirty="0"/>
              <a:t>body </a:t>
            </a:r>
            <a:r>
              <a:rPr lang="en-US" dirty="0" smtClean="0"/>
              <a:t>,an </a:t>
            </a:r>
            <a:r>
              <a:rPr lang="en-US" b="1" dirty="0"/>
              <a:t>inner segment</a:t>
            </a:r>
            <a:r>
              <a:rPr lang="en-US" dirty="0"/>
              <a:t> and an </a:t>
            </a:r>
            <a:r>
              <a:rPr lang="en-US" b="1" dirty="0"/>
              <a:t>outer </a:t>
            </a:r>
            <a:r>
              <a:rPr lang="en-US" b="1" dirty="0" smtClean="0"/>
              <a:t>segment</a:t>
            </a:r>
            <a:r>
              <a:rPr lang="en-US" dirty="0" smtClean="0"/>
              <a:t>, </a:t>
            </a:r>
            <a:r>
              <a:rPr lang="en-US" dirty="0"/>
              <a:t>and a </a:t>
            </a:r>
            <a:r>
              <a:rPr lang="en-US" b="1" dirty="0"/>
              <a:t>synaptic </a:t>
            </a:r>
            <a:r>
              <a:rPr lang="en-US" b="1" dirty="0" smtClean="0"/>
              <a:t>terminal</a:t>
            </a:r>
            <a:r>
              <a:rPr lang="en-US" dirty="0" smtClean="0"/>
              <a:t>.</a:t>
            </a:r>
          </a:p>
          <a:p>
            <a:pPr marL="0" indent="0">
              <a:buNone/>
            </a:pPr>
            <a:endParaRPr lang="en-US" dirty="0" smtClean="0"/>
          </a:p>
          <a:p>
            <a:r>
              <a:rPr lang="en-US" dirty="0" smtClean="0"/>
              <a:t>1.The </a:t>
            </a:r>
            <a:r>
              <a:rPr lang="en-US" dirty="0"/>
              <a:t>outer segment contains stacks of disc membranes </a:t>
            </a:r>
            <a:r>
              <a:rPr lang="en-US" dirty="0" smtClean="0"/>
              <a:t>, it is short in Cones and long in Rods</a:t>
            </a:r>
          </a:p>
          <a:p>
            <a:r>
              <a:rPr lang="en-US" dirty="0" smtClean="0"/>
              <a:t>These discs are </a:t>
            </a:r>
            <a:r>
              <a:rPr lang="en-US" dirty="0"/>
              <a:t>rich in </a:t>
            </a:r>
            <a:r>
              <a:rPr lang="en-US" dirty="0" err="1"/>
              <a:t>photopigment</a:t>
            </a:r>
            <a:r>
              <a:rPr lang="en-US" dirty="0"/>
              <a:t> molecules, but the greater </a:t>
            </a:r>
            <a:r>
              <a:rPr lang="en-US" dirty="0" err="1"/>
              <a:t>photopigment</a:t>
            </a:r>
            <a:r>
              <a:rPr lang="en-US" dirty="0"/>
              <a:t> density of rods accounts for their greater sensitivity to </a:t>
            </a:r>
            <a:r>
              <a:rPr lang="en-US" dirty="0" smtClean="0"/>
              <a:t>light, </a:t>
            </a:r>
            <a:r>
              <a:rPr lang="en-US" b="1" dirty="0" smtClean="0"/>
              <a:t>single </a:t>
            </a:r>
            <a:r>
              <a:rPr lang="en-US" b="1" dirty="0"/>
              <a:t>photon can elicit a rod response, whereas several hundred photons may be required for a cone response.</a:t>
            </a:r>
          </a:p>
        </p:txBody>
      </p:sp>
      <p:sp>
        <p:nvSpPr>
          <p:cNvPr id="4" name="Slide Number Placeholder 3"/>
          <p:cNvSpPr>
            <a:spLocks noGrp="1"/>
          </p:cNvSpPr>
          <p:nvPr>
            <p:ph type="sldNum" sz="quarter" idx="12"/>
          </p:nvPr>
        </p:nvSpPr>
        <p:spPr/>
        <p:txBody>
          <a:bodyPr/>
          <a:lstStyle/>
          <a:p>
            <a:fld id="{5CFD0AA0-7829-4368-90FD-8FF297E1E8C9}" type="slidenum">
              <a:rPr lang="en-US" smtClean="0"/>
              <a:pPr/>
              <a:t>18</a:t>
            </a:fld>
            <a:endParaRPr lang="en-US" dirty="0"/>
          </a:p>
        </p:txBody>
      </p:sp>
    </p:spTree>
    <p:extLst>
      <p:ext uri="{BB962C8B-B14F-4D97-AF65-F5344CB8AC3E}">
        <p14:creationId xmlns:p14="http://schemas.microsoft.com/office/powerpoint/2010/main" val="2450350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none" dirty="0"/>
              <a:t>Structure of Photoreceptors: Rods and Cones</a:t>
            </a:r>
            <a:endParaRPr lang="en-US" dirty="0"/>
          </a:p>
        </p:txBody>
      </p:sp>
      <p:sp>
        <p:nvSpPr>
          <p:cNvPr id="3" name="Content Placeholder 2"/>
          <p:cNvSpPr>
            <a:spLocks noGrp="1"/>
          </p:cNvSpPr>
          <p:nvPr>
            <p:ph idx="1"/>
          </p:nvPr>
        </p:nvSpPr>
        <p:spPr/>
        <p:txBody>
          <a:bodyPr>
            <a:normAutofit/>
          </a:bodyPr>
          <a:lstStyle/>
          <a:p>
            <a:r>
              <a:rPr lang="en-US" dirty="0"/>
              <a:t>2. The inner segments of the photoreceptors are connected to the outer segments by a modified cilium </a:t>
            </a:r>
            <a:r>
              <a:rPr lang="en-US" dirty="0" smtClean="0"/>
              <a:t>.</a:t>
            </a:r>
          </a:p>
          <a:p>
            <a:r>
              <a:rPr lang="en-US" dirty="0" smtClean="0"/>
              <a:t>The </a:t>
            </a:r>
            <a:r>
              <a:rPr lang="en-US" dirty="0"/>
              <a:t>inner segments contain a number of organelles, including numerous mitochondria.</a:t>
            </a:r>
            <a:endParaRPr lang="en-US" dirty="0" smtClean="0"/>
          </a:p>
          <a:p>
            <a:endParaRPr lang="en-US" dirty="0"/>
          </a:p>
          <a:p>
            <a:r>
              <a:rPr lang="en-US" dirty="0" smtClean="0"/>
              <a:t>The </a:t>
            </a:r>
            <a:r>
              <a:rPr lang="en-US" dirty="0" err="1"/>
              <a:t>photopigment</a:t>
            </a:r>
            <a:r>
              <a:rPr lang="en-US" dirty="0"/>
              <a:t> is synthesized in the inner segment and incorporated into the membranes of the outer segment. </a:t>
            </a:r>
            <a:endParaRPr lang="en-US"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19</a:t>
            </a:fld>
            <a:endParaRPr lang="en-US" dirty="0"/>
          </a:p>
        </p:txBody>
      </p:sp>
    </p:spTree>
    <p:extLst>
      <p:ext uri="{BB962C8B-B14F-4D97-AF65-F5344CB8AC3E}">
        <p14:creationId xmlns:p14="http://schemas.microsoft.com/office/powerpoint/2010/main" val="3442063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Vision is one of the most important special senses in humans and, along with audition, is the basis for most human communication. </a:t>
            </a:r>
            <a:endParaRPr lang="en-US" dirty="0" smtClean="0"/>
          </a:p>
          <a:p>
            <a:r>
              <a:rPr lang="en-US" dirty="0" smtClean="0"/>
              <a:t>The </a:t>
            </a:r>
            <a:r>
              <a:rPr lang="en-US" dirty="0"/>
              <a:t>visual system detects and interprets electromagnetic waves between </a:t>
            </a:r>
            <a:r>
              <a:rPr lang="en-US" u="sng" dirty="0"/>
              <a:t>400 and 750 </a:t>
            </a:r>
            <a:r>
              <a:rPr lang="en-US" dirty="0"/>
              <a:t>nm long, which constitutes </a:t>
            </a:r>
            <a:r>
              <a:rPr lang="en-US" b="1" dirty="0"/>
              <a:t>visible light</a:t>
            </a:r>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a:t>
            </a:fld>
            <a:endParaRPr lang="en-US" dirty="0"/>
          </a:p>
        </p:txBody>
      </p:sp>
    </p:spTree>
    <p:extLst>
      <p:ext uri="{BB962C8B-B14F-4D97-AF65-F5344CB8AC3E}">
        <p14:creationId xmlns:p14="http://schemas.microsoft.com/office/powerpoint/2010/main" val="389964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
            <a:ext cx="7866888" cy="6934200"/>
          </a:xfrm>
        </p:spPr>
        <p:txBody>
          <a:bodyPr>
            <a:normAutofit fontScale="40000" lnSpcReduction="20000"/>
          </a:bodyPr>
          <a:lstStyle/>
          <a:p>
            <a:pPr marL="365125">
              <a:lnSpc>
                <a:spcPts val="3400"/>
              </a:lnSpc>
              <a:buFont typeface="Courier New" pitchFamily="49" charset="0"/>
              <a:buChar char="o"/>
            </a:pPr>
            <a:r>
              <a:rPr lang="en-US" sz="5500" dirty="0" smtClean="0">
                <a:latin typeface="Arial" panose="020B0604020202020204" pitchFamily="34" charset="0"/>
                <a:cs typeface="Arial" panose="020B0604020202020204" pitchFamily="34" charset="0"/>
              </a:rPr>
              <a:t>rods and cones synapse on bipolar cells, which synapse on the ganglion cells.</a:t>
            </a:r>
          </a:p>
          <a:p>
            <a:pPr marL="228600" lvl="1" indent="0">
              <a:lnSpc>
                <a:spcPts val="3400"/>
              </a:lnSpc>
              <a:buNone/>
            </a:pPr>
            <a:r>
              <a:rPr lang="en-US" sz="5500" dirty="0" smtClean="0">
                <a:latin typeface="Arial" panose="020B0604020202020204" pitchFamily="34" charset="0"/>
                <a:cs typeface="Arial" panose="020B0604020202020204" pitchFamily="34" charset="0"/>
              </a:rPr>
              <a:t>1.</a:t>
            </a:r>
            <a:r>
              <a:rPr lang="en-US" sz="5500" i="1" dirty="0" smtClean="0">
                <a:latin typeface="Arial" panose="020B0604020202020204" pitchFamily="34" charset="0"/>
                <a:cs typeface="Arial" panose="020B0604020202020204" pitchFamily="34" charset="0"/>
              </a:rPr>
              <a:t>Few cones synapse on a single bipolar cell, </a:t>
            </a:r>
            <a:r>
              <a:rPr lang="en-US" sz="5500" dirty="0" smtClean="0">
                <a:latin typeface="Arial" panose="020B0604020202020204" pitchFamily="34" charset="0"/>
                <a:cs typeface="Arial" panose="020B0604020202020204" pitchFamily="34" charset="0"/>
              </a:rPr>
              <a:t>which synapses on a single ganglion cell.</a:t>
            </a:r>
            <a:r>
              <a:rPr lang="en-US" sz="5500" i="1" dirty="0" smtClean="0">
                <a:latin typeface="Arial" panose="020B0604020202020204" pitchFamily="34" charset="0"/>
                <a:cs typeface="Arial" panose="020B0604020202020204" pitchFamily="34" charset="0"/>
              </a:rPr>
              <a:t> </a:t>
            </a:r>
            <a:r>
              <a:rPr lang="en-US" sz="5500" dirty="0" smtClean="0">
                <a:latin typeface="Arial" panose="020B0604020202020204" pitchFamily="34" charset="0"/>
                <a:cs typeface="Arial" panose="020B0604020202020204" pitchFamily="34" charset="0"/>
              </a:rPr>
              <a:t>This arrangement is the basis for the </a:t>
            </a:r>
            <a:r>
              <a:rPr lang="en-US" sz="5500" b="1" dirty="0" smtClean="0">
                <a:latin typeface="Arial" panose="020B0604020202020204" pitchFamily="34" charset="0"/>
                <a:cs typeface="Arial" panose="020B0604020202020204" pitchFamily="34" charset="0"/>
              </a:rPr>
              <a:t>high acuity </a:t>
            </a:r>
            <a:r>
              <a:rPr lang="en-US" sz="5500" dirty="0" smtClean="0">
                <a:latin typeface="Arial" panose="020B0604020202020204" pitchFamily="34" charset="0"/>
                <a:cs typeface="Arial" panose="020B0604020202020204" pitchFamily="34" charset="0"/>
              </a:rPr>
              <a:t>and</a:t>
            </a:r>
            <a:r>
              <a:rPr lang="en-US" sz="5500" b="1" dirty="0" smtClean="0">
                <a:latin typeface="Arial" panose="020B0604020202020204" pitchFamily="34" charset="0"/>
                <a:cs typeface="Arial" panose="020B0604020202020204" pitchFamily="34" charset="0"/>
              </a:rPr>
              <a:t> low sensitivity </a:t>
            </a:r>
            <a:r>
              <a:rPr lang="en-US" sz="5500" dirty="0" smtClean="0">
                <a:latin typeface="Arial" panose="020B0604020202020204" pitchFamily="34" charset="0"/>
                <a:cs typeface="Arial" panose="020B0604020202020204" pitchFamily="34" charset="0"/>
              </a:rPr>
              <a:t>of the cones.</a:t>
            </a:r>
            <a:r>
              <a:rPr lang="en-US" sz="5500" b="1" dirty="0" smtClean="0">
                <a:latin typeface="Arial" panose="020B0604020202020204" pitchFamily="34" charset="0"/>
                <a:cs typeface="Arial" panose="020B0604020202020204" pitchFamily="34" charset="0"/>
              </a:rPr>
              <a:t> </a:t>
            </a:r>
            <a:r>
              <a:rPr lang="en-US" sz="5500" dirty="0" smtClean="0">
                <a:latin typeface="Arial" panose="020B0604020202020204" pitchFamily="34" charset="0"/>
                <a:cs typeface="Arial" panose="020B0604020202020204" pitchFamily="34" charset="0"/>
              </a:rPr>
              <a:t>In</a:t>
            </a:r>
            <a:r>
              <a:rPr lang="en-US" sz="5500" b="1" dirty="0" smtClean="0">
                <a:latin typeface="Arial" panose="020B0604020202020204" pitchFamily="34" charset="0"/>
                <a:cs typeface="Arial" panose="020B0604020202020204" pitchFamily="34" charset="0"/>
              </a:rPr>
              <a:t> </a:t>
            </a:r>
            <a:r>
              <a:rPr lang="en-US" sz="5500" dirty="0" smtClean="0">
                <a:latin typeface="Arial" panose="020B0604020202020204" pitchFamily="34" charset="0"/>
                <a:cs typeface="Arial" panose="020B0604020202020204" pitchFamily="34" charset="0"/>
              </a:rPr>
              <a:t>the fovea, where acuity is highest, the ratio of cones to bipolar cells is 1:1.</a:t>
            </a:r>
          </a:p>
          <a:p>
            <a:pPr marL="228600" lvl="1" indent="0">
              <a:lnSpc>
                <a:spcPts val="3400"/>
              </a:lnSpc>
              <a:buNone/>
            </a:pPr>
            <a:r>
              <a:rPr lang="en-US" sz="5500" dirty="0" smtClean="0">
                <a:latin typeface="Arial" panose="020B0604020202020204" pitchFamily="34" charset="0"/>
                <a:cs typeface="Arial" panose="020B0604020202020204" pitchFamily="34" charset="0"/>
              </a:rPr>
              <a:t>2. Many rods synapse on a single bipolar cell. As a result, there is </a:t>
            </a:r>
            <a:r>
              <a:rPr lang="en-US" sz="5500" b="1" dirty="0" smtClean="0">
                <a:latin typeface="Arial" panose="020B0604020202020204" pitchFamily="34" charset="0"/>
                <a:cs typeface="Arial" panose="020B0604020202020204" pitchFamily="34" charset="0"/>
              </a:rPr>
              <a:t>less acuity </a:t>
            </a:r>
            <a:r>
              <a:rPr lang="en-US" sz="5500" dirty="0" smtClean="0">
                <a:latin typeface="Arial" panose="020B0604020202020204" pitchFamily="34" charset="0"/>
                <a:cs typeface="Arial" panose="020B0604020202020204" pitchFamily="34" charset="0"/>
              </a:rPr>
              <a:t>in the rods than in the cones. There is also </a:t>
            </a:r>
            <a:r>
              <a:rPr lang="en-US" sz="5500" b="1" dirty="0" smtClean="0">
                <a:latin typeface="Arial" panose="020B0604020202020204" pitchFamily="34" charset="0"/>
                <a:cs typeface="Arial" panose="020B0604020202020204" pitchFamily="34" charset="0"/>
              </a:rPr>
              <a:t>greater sensitivity </a:t>
            </a:r>
            <a:r>
              <a:rPr lang="en-US" sz="5500" dirty="0" smtClean="0">
                <a:latin typeface="Arial" panose="020B0604020202020204" pitchFamily="34" charset="0"/>
                <a:cs typeface="Arial" panose="020B0604020202020204" pitchFamily="34" charset="0"/>
              </a:rPr>
              <a:t>in the rods because light striking any one of the rods will activate the bipolar cell.</a:t>
            </a:r>
          </a:p>
          <a:p>
            <a:pPr>
              <a:lnSpc>
                <a:spcPct val="150000"/>
              </a:lnSpc>
            </a:pPr>
            <a:r>
              <a:rPr lang="en-US" sz="5500" b="1" dirty="0">
                <a:latin typeface="Arial" panose="020B0604020202020204" pitchFamily="34" charset="0"/>
                <a:cs typeface="Arial" panose="020B0604020202020204" pitchFamily="34" charset="0"/>
              </a:rPr>
              <a:t>Horizontal and </a:t>
            </a:r>
            <a:r>
              <a:rPr lang="en-US" sz="5500" b="1" dirty="0" err="1">
                <a:latin typeface="Arial" panose="020B0604020202020204" pitchFamily="34" charset="0"/>
                <a:cs typeface="Arial" panose="020B0604020202020204" pitchFamily="34" charset="0"/>
              </a:rPr>
              <a:t>amacrine</a:t>
            </a:r>
            <a:r>
              <a:rPr lang="en-US" sz="5500" b="1" dirty="0">
                <a:latin typeface="Arial" panose="020B0604020202020204" pitchFamily="34" charset="0"/>
                <a:cs typeface="Arial" panose="020B0604020202020204" pitchFamily="34" charset="0"/>
              </a:rPr>
              <a:t> cells </a:t>
            </a:r>
            <a:r>
              <a:rPr lang="en-US" sz="5500" dirty="0">
                <a:latin typeface="Arial" panose="020B0604020202020204" pitchFamily="34" charset="0"/>
                <a:cs typeface="Arial" panose="020B0604020202020204" pitchFamily="34" charset="0"/>
              </a:rPr>
              <a:t>form local circuits with the bipolar cells.</a:t>
            </a:r>
          </a:p>
          <a:p>
            <a:pPr>
              <a:lnSpc>
                <a:spcPct val="150000"/>
              </a:lnSpc>
            </a:pPr>
            <a:endParaRPr lang="en-US" sz="5500" dirty="0">
              <a:latin typeface="Arial" panose="020B0604020202020204" pitchFamily="34" charset="0"/>
              <a:cs typeface="Arial" panose="020B0604020202020204" pitchFamily="34" charset="0"/>
            </a:endParaRPr>
          </a:p>
          <a:p>
            <a:pPr marL="571500" lvl="1" indent="-342900">
              <a:lnSpc>
                <a:spcPts val="3400"/>
              </a:lnSpc>
              <a:buFont typeface="+mj-lt"/>
              <a:buAutoNum type="arabicPeriod"/>
            </a:pPr>
            <a:endParaRPr lang="en-US" sz="2400"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20</a:t>
            </a:fld>
            <a:endParaRPr lang="en-US" dirty="0"/>
          </a:p>
        </p:txBody>
      </p:sp>
    </p:spTree>
    <p:extLst>
      <p:ext uri="{BB962C8B-B14F-4D97-AF65-F5344CB8AC3E}">
        <p14:creationId xmlns:p14="http://schemas.microsoft.com/office/powerpoint/2010/main" val="2209850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Regional Variations in the Retina</a:t>
            </a:r>
          </a:p>
        </p:txBody>
      </p:sp>
      <p:sp>
        <p:nvSpPr>
          <p:cNvPr id="3" name="Content Placeholder 2"/>
          <p:cNvSpPr>
            <a:spLocks noGrp="1"/>
          </p:cNvSpPr>
          <p:nvPr>
            <p:ph idx="1"/>
          </p:nvPr>
        </p:nvSpPr>
        <p:spPr>
          <a:xfrm>
            <a:off x="972312" y="838200"/>
            <a:ext cx="7943088" cy="6172200"/>
          </a:xfrm>
        </p:spPr>
        <p:txBody>
          <a:bodyPr>
            <a:normAutofit fontScale="92500" lnSpcReduction="20000"/>
          </a:bodyPr>
          <a:lstStyle/>
          <a:p>
            <a:r>
              <a:rPr lang="en-US" dirty="0"/>
              <a:t>The </a:t>
            </a:r>
            <a:r>
              <a:rPr lang="en-US" b="1" dirty="0"/>
              <a:t>macula </a:t>
            </a:r>
            <a:r>
              <a:rPr lang="en-US" b="1" dirty="0" err="1"/>
              <a:t>lutea</a:t>
            </a:r>
            <a:r>
              <a:rPr lang="en-US" dirty="0"/>
              <a:t> is the area of central vision and is characterized by a slight thickening and a pale color, </a:t>
            </a:r>
            <a:r>
              <a:rPr lang="en-US" dirty="0" smtClean="0"/>
              <a:t>the </a:t>
            </a:r>
            <a:r>
              <a:rPr lang="en-US" dirty="0"/>
              <a:t>thickness is due to the high concentration of photoreceptors and interneurons, which are needed for high-resolution vision. The pale color is a consequence of the fact that both optic nerve fibers and blood vessels are routed around it</a:t>
            </a:r>
            <a:r>
              <a:rPr lang="en-US" dirty="0" smtClean="0"/>
              <a:t>.</a:t>
            </a:r>
          </a:p>
          <a:p>
            <a:r>
              <a:rPr lang="en-US" b="1" dirty="0"/>
              <a:t>The fovea</a:t>
            </a:r>
            <a:r>
              <a:rPr lang="en-US" dirty="0"/>
              <a:t>, which is a depression in the macula </a:t>
            </a:r>
            <a:r>
              <a:rPr lang="en-US" dirty="0" err="1"/>
              <a:t>lutea</a:t>
            </a:r>
            <a:r>
              <a:rPr lang="en-US" dirty="0"/>
              <a:t>, is the region of the retina that has the very highest visual resolution</a:t>
            </a:r>
            <a:r>
              <a:rPr lang="en-US" dirty="0" smtClean="0"/>
              <a:t>. </a:t>
            </a:r>
            <a:r>
              <a:rPr lang="en-US" dirty="0"/>
              <a:t>The fovea has cones with unusually long and thin outer segments. This cone shape permits high packing density. In fact, cone density is maximal in the fovea, and this high density provides for high visual resolution, as well as high quality of the </a:t>
            </a:r>
            <a:r>
              <a:rPr lang="en-US" dirty="0" smtClean="0"/>
              <a:t>image</a:t>
            </a:r>
          </a:p>
          <a:p>
            <a:r>
              <a:rPr lang="en-US" b="1" dirty="0"/>
              <a:t>The optic disc </a:t>
            </a:r>
            <a:r>
              <a:rPr lang="en-US" b="1" dirty="0" smtClean="0"/>
              <a:t>,</a:t>
            </a:r>
            <a:r>
              <a:rPr lang="en-US" dirty="0" smtClean="0"/>
              <a:t>lacks </a:t>
            </a:r>
            <a:r>
              <a:rPr lang="en-US" dirty="0"/>
              <a:t>photoreceptors and therefore lacks photosensitivity. Thus, the optic disc is a "blind spot" in the visual surface of the retina.</a:t>
            </a:r>
          </a:p>
        </p:txBody>
      </p:sp>
      <p:sp>
        <p:nvSpPr>
          <p:cNvPr id="4" name="Slide Number Placeholder 3"/>
          <p:cNvSpPr>
            <a:spLocks noGrp="1"/>
          </p:cNvSpPr>
          <p:nvPr>
            <p:ph type="sldNum" sz="quarter" idx="12"/>
          </p:nvPr>
        </p:nvSpPr>
        <p:spPr/>
        <p:txBody>
          <a:bodyPr/>
          <a:lstStyle/>
          <a:p>
            <a:fld id="{5CFD0AA0-7829-4368-90FD-8FF297E1E8C9}" type="slidenum">
              <a:rPr lang="en-US" smtClean="0"/>
              <a:pPr/>
              <a:t>21</a:t>
            </a:fld>
            <a:endParaRPr lang="en-US" dirty="0"/>
          </a:p>
        </p:txBody>
      </p:sp>
    </p:spTree>
    <p:extLst>
      <p:ext uri="{BB962C8B-B14F-4D97-AF65-F5344CB8AC3E}">
        <p14:creationId xmlns:p14="http://schemas.microsoft.com/office/powerpoint/2010/main" val="411787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9556" y="972126"/>
            <a:ext cx="7943088" cy="5752523"/>
          </a:xfrm>
        </p:spPr>
        <p:txBody>
          <a:bodyPr>
            <a:normAutofit fontScale="92500" lnSpcReduction="10000"/>
          </a:bodyPr>
          <a:lstStyle/>
          <a:p>
            <a:r>
              <a:rPr lang="en-US" dirty="0"/>
              <a:t>The pigment found in the outer segments of rods is </a:t>
            </a:r>
            <a:r>
              <a:rPr lang="en-US" b="1" dirty="0" smtClean="0"/>
              <a:t>rhodopsin</a:t>
            </a:r>
            <a:r>
              <a:rPr lang="en-US" dirty="0" smtClean="0"/>
              <a:t>. </a:t>
            </a:r>
            <a:r>
              <a:rPr lang="en-US" dirty="0"/>
              <a:t>Rhodopsin is comprised of </a:t>
            </a:r>
            <a:r>
              <a:rPr lang="en-US" b="1" dirty="0"/>
              <a:t>retinal,</a:t>
            </a:r>
            <a:r>
              <a:rPr lang="en-US" dirty="0"/>
              <a:t> an </a:t>
            </a:r>
            <a:r>
              <a:rPr lang="en-US" dirty="0" smtClean="0"/>
              <a:t>aldehyde of vitamin A, and a protein called </a:t>
            </a:r>
            <a:r>
              <a:rPr lang="en-US" b="1" dirty="0" smtClean="0"/>
              <a:t>opsin (Absorb at </a:t>
            </a:r>
            <a:r>
              <a:rPr lang="en-US" dirty="0" smtClean="0"/>
              <a:t>500 nm)</a:t>
            </a:r>
          </a:p>
          <a:p>
            <a:endParaRPr lang="en-US" dirty="0" smtClean="0"/>
          </a:p>
          <a:p>
            <a:r>
              <a:rPr lang="en-US" dirty="0"/>
              <a:t>Three variants of visual pigment </a:t>
            </a:r>
            <a:r>
              <a:rPr lang="en-US" dirty="0" smtClean="0"/>
              <a:t>(each </a:t>
            </a:r>
            <a:r>
              <a:rPr lang="en-US" dirty="0"/>
              <a:t>contains retinal and an </a:t>
            </a:r>
            <a:r>
              <a:rPr lang="en-US" dirty="0" smtClean="0"/>
              <a:t>opsin) are </a:t>
            </a:r>
            <a:r>
              <a:rPr lang="en-US" dirty="0"/>
              <a:t>found in cones, and these cone pigments absorb best at 437 nm (blue), 533 nm (green), or 564 nm (red). </a:t>
            </a:r>
            <a:endParaRPr lang="en-US" dirty="0" smtClean="0"/>
          </a:p>
          <a:p>
            <a:endParaRPr lang="en-US" b="1" dirty="0"/>
          </a:p>
          <a:p>
            <a:r>
              <a:rPr lang="en-US" dirty="0"/>
              <a:t>A few retinal ganglion </a:t>
            </a:r>
            <a:r>
              <a:rPr lang="en-US" dirty="0" smtClean="0"/>
              <a:t>cells contain</a:t>
            </a:r>
            <a:r>
              <a:rPr lang="en-US" dirty="0"/>
              <a:t> </a:t>
            </a:r>
            <a:r>
              <a:rPr lang="en-US" b="1" dirty="0" err="1"/>
              <a:t>melanopsin</a:t>
            </a:r>
            <a:r>
              <a:rPr lang="en-US" dirty="0"/>
              <a:t> rather than rhodopsin or cone pigments. The axons of these neurons project to the </a:t>
            </a:r>
            <a:r>
              <a:rPr lang="en-US" dirty="0" err="1"/>
              <a:t>suprachiasmatic</a:t>
            </a:r>
            <a:r>
              <a:rPr lang="en-US" dirty="0"/>
              <a:t> nuclei of the hypothalamus</a:t>
            </a:r>
            <a:endParaRPr lang="af-ZA" b="1"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22</a:t>
            </a:fld>
            <a:endParaRPr lang="en-US" dirty="0"/>
          </a:p>
        </p:txBody>
      </p:sp>
      <p:sp>
        <p:nvSpPr>
          <p:cNvPr id="5" name="Title 1"/>
          <p:cNvSpPr>
            <a:spLocks noGrp="1"/>
          </p:cNvSpPr>
          <p:nvPr>
            <p:ph type="title"/>
          </p:nvPr>
        </p:nvSpPr>
        <p:spPr>
          <a:xfrm>
            <a:off x="1066800" y="76200"/>
            <a:ext cx="7848600" cy="838200"/>
          </a:xfrm>
        </p:spPr>
        <p:txBody>
          <a:bodyPr>
            <a:normAutofit fontScale="90000"/>
          </a:bodyPr>
          <a:lstStyle/>
          <a:p>
            <a:r>
              <a:rPr lang="af-ZA" dirty="0" smtClean="0"/>
              <a:t>Pigments in the photoreceptors</a:t>
            </a:r>
            <a:r>
              <a:rPr lang="af-ZA" dirty="0"/>
              <a:t/>
            </a:r>
            <a:br>
              <a:rPr lang="af-ZA" dirty="0"/>
            </a:br>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Pigments in the Photoreceptors</a:t>
            </a:r>
            <a:endParaRPr lang="en-US" dirty="0"/>
          </a:p>
        </p:txBody>
      </p:sp>
      <p:sp>
        <p:nvSpPr>
          <p:cNvPr id="3" name="Content Placeholder 2"/>
          <p:cNvSpPr>
            <a:spLocks noGrp="1"/>
          </p:cNvSpPr>
          <p:nvPr>
            <p:ph idx="1"/>
          </p:nvPr>
        </p:nvSpPr>
        <p:spPr/>
        <p:txBody>
          <a:bodyPr/>
          <a:lstStyle/>
          <a:p>
            <a:r>
              <a:rPr lang="en-US" dirty="0"/>
              <a:t>Rhodopsin is formed when a retinal isomer, 11-</a:t>
            </a:r>
            <a:r>
              <a:rPr lang="en-US" i="1" dirty="0"/>
              <a:t>cis</a:t>
            </a:r>
            <a:r>
              <a:rPr lang="en-US" dirty="0"/>
              <a:t> retinal, is combined with a glycoprotein </a:t>
            </a:r>
            <a:r>
              <a:rPr lang="en-US" dirty="0" smtClean="0"/>
              <a:t>opsin</a:t>
            </a:r>
            <a:r>
              <a:rPr lang="en-US" dirty="0"/>
              <a:t>. </a:t>
            </a:r>
            <a:endParaRPr lang="en-US" dirty="0" smtClean="0"/>
          </a:p>
          <a:p>
            <a:r>
              <a:rPr lang="en-US" dirty="0" smtClean="0"/>
              <a:t>When </a:t>
            </a:r>
            <a:r>
              <a:rPr lang="en-US" dirty="0"/>
              <a:t>rhodopsin absorbs light, it is "boosted" to a higher energy state. This boost causes a series of chemical changes that lead to isomerization of 11-</a:t>
            </a:r>
            <a:r>
              <a:rPr lang="en-US" i="1" dirty="0"/>
              <a:t>cis</a:t>
            </a:r>
            <a:r>
              <a:rPr lang="en-US" dirty="0"/>
              <a:t> retinal to all-</a:t>
            </a:r>
            <a:r>
              <a:rPr lang="en-US" i="1" dirty="0"/>
              <a:t>trans</a:t>
            </a:r>
            <a:r>
              <a:rPr lang="en-US" dirty="0"/>
              <a:t> </a:t>
            </a:r>
            <a:r>
              <a:rPr lang="en-US" dirty="0" smtClean="0"/>
              <a:t>retinal. </a:t>
            </a:r>
          </a:p>
          <a:p>
            <a:r>
              <a:rPr lang="en-US" dirty="0" smtClean="0"/>
              <a:t>Separation </a:t>
            </a:r>
            <a:r>
              <a:rPr lang="en-US" dirty="0"/>
              <a:t>of all-</a:t>
            </a:r>
            <a:r>
              <a:rPr lang="en-US" i="1" dirty="0"/>
              <a:t>trans</a:t>
            </a:r>
            <a:r>
              <a:rPr lang="en-US" dirty="0"/>
              <a:t> retinal from opsin causes bleaching of the visual </a:t>
            </a:r>
            <a:r>
              <a:rPr lang="en-US" dirty="0" smtClean="0"/>
              <a:t>pigment</a:t>
            </a:r>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23</a:t>
            </a:fld>
            <a:endParaRPr lang="en-US" dirty="0"/>
          </a:p>
        </p:txBody>
      </p:sp>
    </p:spTree>
    <p:extLst>
      <p:ext uri="{BB962C8B-B14F-4D97-AF65-F5344CB8AC3E}">
        <p14:creationId xmlns:p14="http://schemas.microsoft.com/office/powerpoint/2010/main" val="4293877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0"/>
            <a:ext cx="4191000" cy="838200"/>
          </a:xfrm>
        </p:spPr>
        <p:txBody>
          <a:bodyPr>
            <a:noAutofit/>
          </a:bodyPr>
          <a:lstStyle/>
          <a:p>
            <a:r>
              <a:rPr lang="en-US" sz="4000" u="none" dirty="0" smtClean="0"/>
              <a:t>Optic Pathway</a:t>
            </a:r>
            <a:endParaRPr lang="en-US" sz="4000" u="none"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24</a:t>
            </a:fld>
            <a:endParaRPr lang="en-US" dirty="0"/>
          </a:p>
        </p:txBody>
      </p:sp>
    </p:spTree>
    <p:extLst>
      <p:ext uri="{BB962C8B-B14F-4D97-AF65-F5344CB8AC3E}">
        <p14:creationId xmlns:p14="http://schemas.microsoft.com/office/powerpoint/2010/main" val="2772795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4754499" y="76200"/>
            <a:ext cx="4029075" cy="6519862"/>
          </a:xfrm>
          <a:prstGeom prst="rect">
            <a:avLst/>
          </a:prstGeom>
        </p:spPr>
      </p:pic>
      <p:sp>
        <p:nvSpPr>
          <p:cNvPr id="2" name="Rectangle 1"/>
          <p:cNvSpPr/>
          <p:nvPr/>
        </p:nvSpPr>
        <p:spPr>
          <a:xfrm>
            <a:off x="990600" y="169009"/>
            <a:ext cx="4038600" cy="7109639"/>
          </a:xfrm>
          <a:prstGeom prst="rect">
            <a:avLst/>
          </a:prstGeom>
        </p:spPr>
        <p:txBody>
          <a:bodyPr wrap="square">
            <a:spAutoFit/>
          </a:bodyPr>
          <a:lstStyle/>
          <a:p>
            <a:r>
              <a:rPr lang="en-US" sz="2000" dirty="0"/>
              <a:t>The axons of the ganglion cells pass caudally in the optic nerve and </a:t>
            </a:r>
            <a:r>
              <a:rPr lang="en-US" sz="2000" b="1" dirty="0"/>
              <a:t>optic tract</a:t>
            </a:r>
            <a:r>
              <a:rPr lang="en-US" sz="2000" dirty="0"/>
              <a:t> to end in the </a:t>
            </a:r>
            <a:r>
              <a:rPr lang="en-US" sz="2000" b="1" dirty="0"/>
              <a:t>lateral geniculate body</a:t>
            </a:r>
            <a:r>
              <a:rPr lang="en-US" sz="2000" dirty="0"/>
              <a:t> in the thalamus </a:t>
            </a:r>
            <a:r>
              <a:rPr lang="en-US" sz="2000" dirty="0" smtClean="0"/>
              <a:t>.</a:t>
            </a:r>
          </a:p>
          <a:p>
            <a:endParaRPr lang="en-US" sz="2000" dirty="0" smtClean="0"/>
          </a:p>
          <a:p>
            <a:r>
              <a:rPr lang="en-US" sz="2000" dirty="0" smtClean="0"/>
              <a:t>*The </a:t>
            </a:r>
            <a:r>
              <a:rPr lang="en-US" sz="2000" dirty="0"/>
              <a:t>fibers from each nasal </a:t>
            </a:r>
            <a:r>
              <a:rPr lang="en-US" sz="2000" dirty="0" err="1"/>
              <a:t>hemiretina</a:t>
            </a:r>
            <a:r>
              <a:rPr lang="en-US" sz="2000" dirty="0"/>
              <a:t> decussate in the </a:t>
            </a:r>
            <a:r>
              <a:rPr lang="en-US" sz="2000" b="1" dirty="0"/>
              <a:t>optic chiasm.</a:t>
            </a:r>
            <a:r>
              <a:rPr lang="en-US" sz="2000" dirty="0"/>
              <a:t> </a:t>
            </a:r>
            <a:endParaRPr lang="en-US" sz="2000" dirty="0" smtClean="0"/>
          </a:p>
          <a:p>
            <a:endParaRPr lang="en-US" sz="2000" dirty="0"/>
          </a:p>
          <a:p>
            <a:r>
              <a:rPr lang="en-US" sz="2000" dirty="0" smtClean="0"/>
              <a:t>From the thalamus, </a:t>
            </a:r>
            <a:r>
              <a:rPr lang="en-US" sz="2000" dirty="0"/>
              <a:t>the </a:t>
            </a:r>
            <a:r>
              <a:rPr lang="en-US" sz="2000" b="1" dirty="0"/>
              <a:t>lateral geniculate body</a:t>
            </a:r>
            <a:r>
              <a:rPr lang="en-US" sz="2000" dirty="0"/>
              <a:t> </a:t>
            </a:r>
            <a:r>
              <a:rPr lang="en-US" sz="2000" dirty="0" smtClean="0"/>
              <a:t>will form the </a:t>
            </a:r>
          </a:p>
          <a:p>
            <a:r>
              <a:rPr lang="en-US" sz="2000" b="1" dirty="0" smtClean="0"/>
              <a:t>Optic radiation </a:t>
            </a:r>
            <a:r>
              <a:rPr lang="en-US" sz="2000" dirty="0" smtClean="0"/>
              <a:t>that will end up in the Visual cortex in the Occipital lobe</a:t>
            </a:r>
          </a:p>
          <a:p>
            <a:endParaRPr lang="en-US" sz="2000" dirty="0" smtClean="0"/>
          </a:p>
          <a:p>
            <a:r>
              <a:rPr lang="en-US" sz="2000" dirty="0" smtClean="0"/>
              <a:t> The visual radiation fans out, upper </a:t>
            </a:r>
            <a:r>
              <a:rPr lang="en-US" sz="2000" dirty="0"/>
              <a:t>visual </a:t>
            </a:r>
            <a:r>
              <a:rPr lang="en-US" sz="2000" dirty="0" smtClean="0"/>
              <a:t>field </a:t>
            </a:r>
            <a:r>
              <a:rPr lang="en-US" sz="2000" dirty="0"/>
              <a:t>project to the </a:t>
            </a:r>
            <a:r>
              <a:rPr lang="en-US" sz="2000" b="1" dirty="0"/>
              <a:t>lingual </a:t>
            </a:r>
            <a:r>
              <a:rPr lang="en-US" sz="2000" b="1" dirty="0" smtClean="0"/>
              <a:t>gyrus, </a:t>
            </a:r>
            <a:r>
              <a:rPr lang="en-US" sz="2000" dirty="0"/>
              <a:t>below the </a:t>
            </a:r>
            <a:r>
              <a:rPr lang="en-US" sz="2000" dirty="0" err="1"/>
              <a:t>calcarine</a:t>
            </a:r>
            <a:r>
              <a:rPr lang="en-US" sz="2000" dirty="0"/>
              <a:t> </a:t>
            </a:r>
            <a:r>
              <a:rPr lang="en-US" sz="2000" dirty="0" smtClean="0"/>
              <a:t>fissure, whereas</a:t>
            </a:r>
            <a:r>
              <a:rPr lang="en-US" sz="2000" dirty="0"/>
              <a:t>, lower visual field project to the adjacent </a:t>
            </a:r>
            <a:r>
              <a:rPr lang="en-US" sz="2000" b="1" dirty="0"/>
              <a:t>cuneus gyrus,</a:t>
            </a:r>
            <a:r>
              <a:rPr lang="en-US" sz="2000" dirty="0"/>
              <a:t> which lies just above the </a:t>
            </a:r>
            <a:r>
              <a:rPr lang="en-US" sz="2000" dirty="0" err="1"/>
              <a:t>calcarine</a:t>
            </a:r>
            <a:r>
              <a:rPr lang="en-US" sz="2000" dirty="0"/>
              <a:t> fissure</a:t>
            </a:r>
            <a:endParaRPr lang="en-US" sz="2000" dirty="0" smtClean="0"/>
          </a:p>
          <a:p>
            <a:endParaRPr lang="en-US" sz="2000" dirty="0" smtClean="0"/>
          </a:p>
          <a:p>
            <a:r>
              <a:rPr lang="en-US" sz="2000" dirty="0"/>
              <a:t> </a:t>
            </a:r>
          </a:p>
        </p:txBody>
      </p:sp>
    </p:spTree>
    <p:extLst>
      <p:ext uri="{BB962C8B-B14F-4D97-AF65-F5344CB8AC3E}">
        <p14:creationId xmlns:p14="http://schemas.microsoft.com/office/powerpoint/2010/main" val="4184042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33600"/>
            <a:ext cx="7848600" cy="1676400"/>
          </a:xfrm>
        </p:spPr>
        <p:txBody>
          <a:bodyPr>
            <a:normAutofit fontScale="90000"/>
          </a:bodyPr>
          <a:lstStyle/>
          <a:p>
            <a:pPr algn="ctr">
              <a:lnSpc>
                <a:spcPct val="150000"/>
              </a:lnSpc>
            </a:pPr>
            <a:r>
              <a:rPr lang="en-US" sz="3600" dirty="0" smtClean="0"/>
              <a:t>Steps of photoreception </a:t>
            </a:r>
            <a:br>
              <a:rPr lang="en-US" sz="3600" dirty="0" smtClean="0"/>
            </a:br>
            <a:r>
              <a:rPr lang="en-US" sz="3600" dirty="0" smtClean="0"/>
              <a:t>in the rods</a:t>
            </a:r>
            <a:endParaRPr lang="ar-JO" sz="36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darkness, photoreceptors are slightly depolarized (around -40 mV) because cGMP-gated Na</a:t>
            </a:r>
            <a:r>
              <a:rPr lang="en-US" baseline="30000" dirty="0"/>
              <a:t>+</a:t>
            </a:r>
            <a:r>
              <a:rPr lang="en-US" dirty="0"/>
              <a:t> channels </a:t>
            </a:r>
            <a:r>
              <a:rPr lang="en-US" dirty="0" smtClean="0"/>
              <a:t>in </a:t>
            </a:r>
            <a:r>
              <a:rPr lang="en-US" dirty="0"/>
              <a:t>their outer segments are open, thereby increasing </a:t>
            </a:r>
            <a:r>
              <a:rPr lang="en-US" dirty="0" smtClean="0"/>
              <a:t>the membrane </a:t>
            </a:r>
            <a:r>
              <a:rPr lang="en-US" dirty="0"/>
              <a:t>potential toward the Na</a:t>
            </a:r>
            <a:r>
              <a:rPr lang="en-US" baseline="30000" dirty="0"/>
              <a:t>+</a:t>
            </a:r>
            <a:r>
              <a:rPr lang="en-US" dirty="0"/>
              <a:t> equilibrium potential. This net influx of Na</a:t>
            </a:r>
            <a:r>
              <a:rPr lang="en-US" baseline="30000" dirty="0"/>
              <a:t>+</a:t>
            </a:r>
            <a:r>
              <a:rPr lang="en-US" dirty="0"/>
              <a:t> results in a continuous current, called the </a:t>
            </a:r>
            <a:r>
              <a:rPr lang="en-US" b="1" dirty="0"/>
              <a:t>dark current</a:t>
            </a:r>
            <a:r>
              <a:rPr lang="en-US" dirty="0"/>
              <a:t>. </a:t>
            </a:r>
          </a:p>
        </p:txBody>
      </p:sp>
      <p:sp>
        <p:nvSpPr>
          <p:cNvPr id="4" name="Slide Number Placeholder 3"/>
          <p:cNvSpPr>
            <a:spLocks noGrp="1"/>
          </p:cNvSpPr>
          <p:nvPr>
            <p:ph type="sldNum" sz="quarter" idx="12"/>
          </p:nvPr>
        </p:nvSpPr>
        <p:spPr/>
        <p:txBody>
          <a:bodyPr/>
          <a:lstStyle/>
          <a:p>
            <a:fld id="{5CFD0AA0-7829-4368-90FD-8FF297E1E8C9}" type="slidenum">
              <a:rPr lang="en-US" smtClean="0"/>
              <a:pPr/>
              <a:t>27</a:t>
            </a:fld>
            <a:endParaRPr lang="en-US" dirty="0"/>
          </a:p>
        </p:txBody>
      </p:sp>
    </p:spTree>
    <p:extLst>
      <p:ext uri="{BB962C8B-B14F-4D97-AF65-F5344CB8AC3E}">
        <p14:creationId xmlns:p14="http://schemas.microsoft.com/office/powerpoint/2010/main" val="381237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43088" cy="6324600"/>
          </a:xfrm>
        </p:spPr>
        <p:txBody>
          <a:bodyPr>
            <a:normAutofit/>
          </a:bodyPr>
          <a:lstStyle/>
          <a:p>
            <a:pPr>
              <a:lnSpc>
                <a:spcPts val="3600"/>
              </a:lnSpc>
            </a:pPr>
            <a:endParaRPr lang="af-ZA" dirty="0" smtClean="0"/>
          </a:p>
          <a:p>
            <a:pPr marL="342900" indent="-342900">
              <a:lnSpc>
                <a:spcPts val="3600"/>
              </a:lnSpc>
              <a:buFont typeface="+mj-lt"/>
              <a:buAutoNum type="arabicPeriod"/>
            </a:pPr>
            <a:r>
              <a:rPr lang="en-US" b="1" dirty="0" smtClean="0"/>
              <a:t>Light </a:t>
            </a:r>
            <a:r>
              <a:rPr lang="en-US" dirty="0" smtClean="0"/>
              <a:t>on the retina converts </a:t>
            </a:r>
            <a:r>
              <a:rPr lang="en-US" b="1" dirty="0" smtClean="0"/>
              <a:t>11-</a:t>
            </a:r>
            <a:r>
              <a:rPr lang="en-US" b="1" i="1" dirty="0" smtClean="0"/>
              <a:t>cis </a:t>
            </a:r>
            <a:r>
              <a:rPr lang="en-US" dirty="0" smtClean="0"/>
              <a:t>retinal</a:t>
            </a:r>
            <a:r>
              <a:rPr lang="en-US" b="1" dirty="0" smtClean="0"/>
              <a:t> to </a:t>
            </a:r>
            <a:r>
              <a:rPr lang="en-US" b="1" i="1" dirty="0" smtClean="0"/>
              <a:t>all-trans </a:t>
            </a:r>
            <a:r>
              <a:rPr lang="en-US" dirty="0" smtClean="0"/>
              <a:t>retinal</a:t>
            </a:r>
            <a:r>
              <a:rPr lang="en-US" b="1" i="1" dirty="0" smtClean="0"/>
              <a:t>, </a:t>
            </a:r>
            <a:r>
              <a:rPr lang="en-US" dirty="0" smtClean="0"/>
              <a:t>a process called </a:t>
            </a:r>
            <a:r>
              <a:rPr lang="en-US" b="1" u="sng" dirty="0" err="1" smtClean="0"/>
              <a:t>photoisomerization</a:t>
            </a:r>
            <a:r>
              <a:rPr lang="en-US" b="1" dirty="0" smtClean="0"/>
              <a:t>. </a:t>
            </a:r>
            <a:endParaRPr lang="en-US" b="1" dirty="0"/>
          </a:p>
          <a:p>
            <a:pPr>
              <a:lnSpc>
                <a:spcPts val="3600"/>
              </a:lnSpc>
              <a:buFont typeface="Arial" panose="020B0604020202020204" pitchFamily="34" charset="0"/>
              <a:buChar char="•"/>
            </a:pPr>
            <a:r>
              <a:rPr lang="en-US" dirty="0" smtClean="0"/>
              <a:t>      A series of intermediates is then formed, one of     which is </a:t>
            </a:r>
            <a:r>
              <a:rPr lang="af-ZA" b="1" dirty="0" smtClean="0"/>
              <a:t>metarhodopsin II.</a:t>
            </a:r>
          </a:p>
          <a:p>
            <a:pPr marL="228600" lvl="1" indent="0">
              <a:lnSpc>
                <a:spcPts val="3600"/>
              </a:lnSpc>
              <a:buNone/>
            </a:pPr>
            <a:r>
              <a:rPr lang="en-US" sz="2800" b="1" dirty="0" smtClean="0"/>
              <a:t>* Vitamin </a:t>
            </a:r>
            <a:r>
              <a:rPr lang="en-US" sz="2800" dirty="0" smtClean="0"/>
              <a:t>A is necessary for the regeneration of 11</a:t>
            </a:r>
            <a:r>
              <a:rPr lang="en-US" sz="2800" i="1" dirty="0" smtClean="0"/>
              <a:t>-cis</a:t>
            </a:r>
            <a:r>
              <a:rPr lang="en-US" sz="2800" dirty="0" smtClean="0"/>
              <a:t> rhodopsin. Deficiency of vitamin</a:t>
            </a:r>
            <a:r>
              <a:rPr lang="en-US" sz="2800" b="1" i="1" dirty="0" smtClean="0"/>
              <a:t> </a:t>
            </a:r>
            <a:r>
              <a:rPr lang="af-ZA" sz="2800" dirty="0" smtClean="0"/>
              <a:t>A causes </a:t>
            </a:r>
            <a:r>
              <a:rPr lang="af-ZA" sz="2800" b="1" dirty="0" smtClean="0"/>
              <a:t>night blindness.</a:t>
            </a:r>
            <a:endParaRPr lang="ar-JO" sz="28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312" y="381000"/>
            <a:ext cx="7943088" cy="6629400"/>
          </a:xfrm>
        </p:spPr>
        <p:txBody>
          <a:bodyPr>
            <a:normAutofit/>
          </a:bodyPr>
          <a:lstStyle/>
          <a:p>
            <a:pPr marL="514350" indent="-342900">
              <a:lnSpc>
                <a:spcPts val="3400"/>
              </a:lnSpc>
              <a:buFont typeface="+mj-lt"/>
              <a:buAutoNum type="arabicPeriod" startAt="2"/>
            </a:pPr>
            <a:r>
              <a:rPr lang="en-US" sz="2600" dirty="0" err="1" smtClean="0"/>
              <a:t>Metarhodopsin</a:t>
            </a:r>
            <a:r>
              <a:rPr lang="en-US" sz="2600" dirty="0" smtClean="0"/>
              <a:t> II activates a G protein called </a:t>
            </a:r>
            <a:r>
              <a:rPr lang="en-US" sz="2600" b="1" dirty="0" err="1" smtClean="0"/>
              <a:t>transducin</a:t>
            </a:r>
            <a:r>
              <a:rPr lang="en-US" sz="2600" b="1" dirty="0" smtClean="0"/>
              <a:t> (G</a:t>
            </a:r>
            <a:r>
              <a:rPr lang="en-US" sz="2600" b="1" baseline="-25000" dirty="0" smtClean="0"/>
              <a:t>t</a:t>
            </a:r>
            <a:r>
              <a:rPr lang="en-US" sz="2600" b="1" dirty="0" smtClean="0"/>
              <a:t>), </a:t>
            </a:r>
            <a:r>
              <a:rPr lang="en-US" sz="2600" dirty="0" smtClean="0"/>
              <a:t>which in turn activates a </a:t>
            </a:r>
            <a:r>
              <a:rPr lang="en-US" sz="2400" b="1" dirty="0" smtClean="0"/>
              <a:t>cyclic </a:t>
            </a:r>
            <a:r>
              <a:rPr lang="en-US" sz="2400" b="1" dirty="0"/>
              <a:t>guanosine monophosphate phosphodiesterase</a:t>
            </a:r>
            <a:r>
              <a:rPr lang="af-ZA" sz="2600" dirty="0" smtClean="0"/>
              <a:t>.</a:t>
            </a:r>
          </a:p>
          <a:p>
            <a:pPr marL="514350" indent="-342900">
              <a:lnSpc>
                <a:spcPts val="3400"/>
              </a:lnSpc>
              <a:buFont typeface="+mj-lt"/>
              <a:buAutoNum type="arabicPeriod" startAt="2"/>
            </a:pPr>
            <a:endParaRPr lang="af-ZA" sz="2600" dirty="0" smtClean="0"/>
          </a:p>
          <a:p>
            <a:pPr marL="514350" indent="-342900">
              <a:lnSpc>
                <a:spcPts val="3400"/>
              </a:lnSpc>
              <a:buFont typeface="+mj-lt"/>
              <a:buAutoNum type="arabicPeriod" startAt="2"/>
            </a:pPr>
            <a:r>
              <a:rPr lang="en-US" sz="2600" dirty="0" err="1" smtClean="0"/>
              <a:t>Phosphodiesterase</a:t>
            </a:r>
            <a:r>
              <a:rPr lang="en-US" sz="2600" dirty="0" smtClean="0"/>
              <a:t> catalyzes the conversion of cyclic </a:t>
            </a:r>
            <a:r>
              <a:rPr lang="en-US" sz="2600" dirty="0" err="1" smtClean="0"/>
              <a:t>guanosine</a:t>
            </a:r>
            <a:r>
              <a:rPr lang="en-US" sz="2600" dirty="0" smtClean="0"/>
              <a:t> </a:t>
            </a:r>
            <a:r>
              <a:rPr lang="en-US" sz="2600" dirty="0" err="1" smtClean="0"/>
              <a:t>monophosphate</a:t>
            </a:r>
            <a:r>
              <a:rPr lang="en-US" sz="2600" dirty="0" smtClean="0"/>
              <a:t> (</a:t>
            </a:r>
            <a:r>
              <a:rPr lang="en-US" sz="2600" dirty="0" err="1" smtClean="0"/>
              <a:t>cGMP</a:t>
            </a:r>
            <a:r>
              <a:rPr lang="en-US" sz="2600" dirty="0" smtClean="0"/>
              <a:t>) to 5′-GMP, and </a:t>
            </a:r>
            <a:r>
              <a:rPr lang="en-US" sz="2600" b="1" dirty="0" err="1" smtClean="0"/>
              <a:t>cGMP</a:t>
            </a:r>
            <a:r>
              <a:rPr lang="en-US" sz="2600" b="1" dirty="0" smtClean="0"/>
              <a:t> levels decrease.</a:t>
            </a:r>
          </a:p>
          <a:p>
            <a:pPr marL="514350" indent="-342900">
              <a:lnSpc>
                <a:spcPts val="3400"/>
              </a:lnSpc>
              <a:buFont typeface="+mj-lt"/>
              <a:buAutoNum type="arabicPeriod" startAt="2"/>
            </a:pPr>
            <a:endParaRPr lang="en-US" sz="2600" b="1" dirty="0" smtClean="0"/>
          </a:p>
          <a:p>
            <a:pPr marL="514350" indent="-342900">
              <a:lnSpc>
                <a:spcPts val="3400"/>
              </a:lnSpc>
              <a:buFont typeface="+mj-lt"/>
              <a:buAutoNum type="arabicPeriod" startAt="2"/>
            </a:pPr>
            <a:r>
              <a:rPr lang="en-US" sz="2600" b="1" dirty="0" smtClean="0"/>
              <a:t>Decreased levels of </a:t>
            </a:r>
            <a:r>
              <a:rPr lang="en-US" sz="2600" b="1" dirty="0" err="1" smtClean="0"/>
              <a:t>cGMP</a:t>
            </a:r>
            <a:r>
              <a:rPr lang="en-US" sz="2600" b="1" dirty="0" smtClean="0"/>
              <a:t> cause closure of Na</a:t>
            </a:r>
            <a:r>
              <a:rPr lang="en-US" sz="2600" b="1" baseline="30000" dirty="0" smtClean="0"/>
              <a:t>+</a:t>
            </a:r>
            <a:r>
              <a:rPr lang="en-US" sz="2600" b="1" dirty="0" smtClean="0"/>
              <a:t> channels, decreased inward Na</a:t>
            </a:r>
            <a:r>
              <a:rPr lang="en-US" sz="2600" b="1" baseline="30000" dirty="0" smtClean="0"/>
              <a:t>+</a:t>
            </a:r>
            <a:r>
              <a:rPr lang="en-US" sz="2600" b="1" dirty="0" smtClean="0"/>
              <a:t> </a:t>
            </a:r>
            <a:r>
              <a:rPr lang="en-US" sz="2600" dirty="0" smtClean="0"/>
              <a:t>current, and, as a result, </a:t>
            </a:r>
            <a:r>
              <a:rPr lang="en-US" sz="2600" b="1" dirty="0" err="1" smtClean="0"/>
              <a:t>hyperpolarization</a:t>
            </a:r>
            <a:r>
              <a:rPr lang="en-US" sz="2600" b="1" dirty="0" smtClean="0"/>
              <a:t> of the photoreceptor cell membrane. </a:t>
            </a:r>
            <a:r>
              <a:rPr lang="en-US" sz="2600" dirty="0" smtClean="0"/>
              <a:t>Increasing light intensity increases the degree of </a:t>
            </a:r>
            <a:r>
              <a:rPr lang="en-US" sz="2600" dirty="0" err="1" smtClean="0"/>
              <a:t>hyperpolarization</a:t>
            </a:r>
            <a:r>
              <a:rPr lang="en-US" sz="2600" dirty="0" smtClean="0"/>
              <a:t>.</a:t>
            </a:r>
            <a:endParaRPr lang="ar-JO" sz="26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The eye can distinguish two aspects of light, its </a:t>
            </a:r>
            <a:r>
              <a:rPr lang="en-US" b="1" dirty="0"/>
              <a:t>brightness</a:t>
            </a:r>
            <a:r>
              <a:rPr lang="en-US" dirty="0"/>
              <a:t> (or luminance) and its </a:t>
            </a:r>
            <a:r>
              <a:rPr lang="en-US" b="1" dirty="0"/>
              <a:t>wavelength</a:t>
            </a:r>
            <a:r>
              <a:rPr lang="en-US" dirty="0"/>
              <a:t> (or color). </a:t>
            </a:r>
            <a:endParaRPr lang="en-US" dirty="0" smtClean="0"/>
          </a:p>
          <a:p>
            <a:r>
              <a:rPr lang="en-US" dirty="0" smtClean="0"/>
              <a:t>Light </a:t>
            </a:r>
            <a:r>
              <a:rPr lang="en-US" dirty="0"/>
              <a:t>enters the eye and </a:t>
            </a:r>
            <a:r>
              <a:rPr lang="en-US" dirty="0" smtClean="0"/>
              <a:t>impinge on</a:t>
            </a:r>
            <a:r>
              <a:rPr lang="en-US" dirty="0"/>
              <a:t> </a:t>
            </a:r>
            <a:r>
              <a:rPr lang="en-US" b="1" dirty="0"/>
              <a:t>photoreceptors</a:t>
            </a:r>
            <a:r>
              <a:rPr lang="en-US" dirty="0"/>
              <a:t> in a specialized sensory epithelium, the </a:t>
            </a:r>
            <a:r>
              <a:rPr lang="en-US" b="1" dirty="0"/>
              <a:t>retina.</a:t>
            </a:r>
            <a:r>
              <a:rPr lang="en-US" dirty="0"/>
              <a:t> </a:t>
            </a:r>
            <a:endParaRPr lang="en-US" dirty="0" smtClean="0"/>
          </a:p>
          <a:p>
            <a:r>
              <a:rPr lang="en-US" dirty="0" smtClean="0"/>
              <a:t>The </a:t>
            </a:r>
            <a:r>
              <a:rPr lang="en-US" dirty="0"/>
              <a:t>photoreceptors include rods and cones. </a:t>
            </a:r>
            <a:endParaRPr lang="en-US" dirty="0" smtClean="0"/>
          </a:p>
          <a:p>
            <a:r>
              <a:rPr lang="en-US" b="1" dirty="0" smtClean="0"/>
              <a:t>Rods</a:t>
            </a:r>
            <a:r>
              <a:rPr lang="en-US" dirty="0"/>
              <a:t> have high sensitivity for detecting low light intensities but do not provide well-defined visual images, nor do they contribute to color vision. Rods operate best under conditions of reduced lighting </a:t>
            </a:r>
            <a:r>
              <a:rPr lang="en-US" b="1" dirty="0"/>
              <a:t>(scotopic vision). </a:t>
            </a:r>
            <a:endParaRPr lang="en-US" b="1" dirty="0" smtClean="0"/>
          </a:p>
          <a:p>
            <a:r>
              <a:rPr lang="en-US" b="1" dirty="0" smtClean="0"/>
              <a:t>Cones</a:t>
            </a:r>
            <a:r>
              <a:rPr lang="en-US" b="1" dirty="0"/>
              <a:t>,</a:t>
            </a:r>
            <a:r>
              <a:rPr lang="en-US" dirty="0"/>
              <a:t> by contrast, are not as sensitive to light as rods are and thus operate best under daylight conditions </a:t>
            </a:r>
            <a:r>
              <a:rPr lang="en-US" b="1" dirty="0"/>
              <a:t>(</a:t>
            </a:r>
            <a:r>
              <a:rPr lang="en-US" b="1" dirty="0" err="1"/>
              <a:t>photopic</a:t>
            </a:r>
            <a:r>
              <a:rPr lang="en-US" b="1" dirty="0"/>
              <a:t> vision).</a:t>
            </a:r>
            <a:r>
              <a:rPr lang="en-US" dirty="0"/>
              <a:t> Cones are responsible for high visual acuity and color vision</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a:t>
            </a:fld>
            <a:endParaRPr lang="en-US" dirty="0"/>
          </a:p>
        </p:txBody>
      </p:sp>
    </p:spTree>
    <p:extLst>
      <p:ext uri="{BB962C8B-B14F-4D97-AF65-F5344CB8AC3E}">
        <p14:creationId xmlns:p14="http://schemas.microsoft.com/office/powerpoint/2010/main" val="3782805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943088" cy="6629400"/>
          </a:xfrm>
        </p:spPr>
        <p:txBody>
          <a:bodyPr>
            <a:normAutofit lnSpcReduction="10000"/>
          </a:bodyPr>
          <a:lstStyle/>
          <a:p>
            <a:pPr marL="285750" indent="-285750">
              <a:buFont typeface="+mj-lt"/>
              <a:buAutoNum type="arabicPeriod" startAt="5"/>
            </a:pPr>
            <a:r>
              <a:rPr lang="en-US" sz="2600" dirty="0" smtClean="0"/>
              <a:t>When the photoreceptor is hyperpolarized, there is </a:t>
            </a:r>
            <a:r>
              <a:rPr lang="en-US" sz="2600" b="1" i="1" dirty="0" smtClean="0"/>
              <a:t>decreased release of the excitatory transmitter glutamate</a:t>
            </a:r>
            <a:r>
              <a:rPr lang="en-US" sz="2600" dirty="0" smtClean="0"/>
              <a:t>. There are two types of glutamate receptors on bipolar and horizontal cells, which determine whether the cell is excited or inhibited.</a:t>
            </a:r>
          </a:p>
          <a:p>
            <a:endParaRPr lang="en-US" sz="2600" dirty="0" smtClean="0"/>
          </a:p>
          <a:p>
            <a:pPr marL="457200" lvl="1" indent="-228600"/>
            <a:r>
              <a:rPr lang="en-US" sz="2400" b="1" dirty="0" err="1" smtClean="0"/>
              <a:t>Ionotropic</a:t>
            </a:r>
            <a:r>
              <a:rPr lang="en-US" sz="2400" b="1" dirty="0" smtClean="0"/>
              <a:t> glutamate receptors are excitatory. </a:t>
            </a:r>
            <a:r>
              <a:rPr lang="en-US" sz="2400" dirty="0" smtClean="0"/>
              <a:t>If decreased release of glutamate from the photoreceptors interacts with </a:t>
            </a:r>
            <a:r>
              <a:rPr lang="en-US" sz="2400" dirty="0" err="1" smtClean="0"/>
              <a:t>ionotropic</a:t>
            </a:r>
            <a:r>
              <a:rPr lang="en-US" sz="2400" dirty="0" smtClean="0"/>
              <a:t> receptors, there will be </a:t>
            </a:r>
            <a:r>
              <a:rPr lang="en-US" sz="2400" dirty="0" err="1" smtClean="0"/>
              <a:t>hyperpolarization</a:t>
            </a:r>
            <a:r>
              <a:rPr lang="en-US" sz="2400" dirty="0" smtClean="0"/>
              <a:t> (inhibition) because there is </a:t>
            </a:r>
            <a:r>
              <a:rPr lang="en-US" sz="2400" i="1" dirty="0" smtClean="0"/>
              <a:t>decreased excitation.</a:t>
            </a:r>
          </a:p>
          <a:p>
            <a:pPr marL="457200" lvl="1" indent="-228600"/>
            <a:endParaRPr lang="en-US" sz="2400" i="1" dirty="0" smtClean="0"/>
          </a:p>
          <a:p>
            <a:pPr marL="457200" lvl="1" indent="-228600"/>
            <a:r>
              <a:rPr lang="en-US" sz="2400" b="1" dirty="0" err="1" smtClean="0"/>
              <a:t>Metabotropic</a:t>
            </a:r>
            <a:r>
              <a:rPr lang="en-US" sz="2400" b="1" dirty="0" smtClean="0"/>
              <a:t> glutamate receptors are inhibitory. </a:t>
            </a:r>
            <a:r>
              <a:rPr lang="en-US" sz="2400" dirty="0" smtClean="0"/>
              <a:t>If decreased release of glutamate from photoreceptors interacts with </a:t>
            </a:r>
            <a:r>
              <a:rPr lang="en-US" sz="2400" dirty="0" err="1" smtClean="0"/>
              <a:t>metabotropic</a:t>
            </a:r>
            <a:r>
              <a:rPr lang="en-US" sz="2400" dirty="0" smtClean="0"/>
              <a:t> receptors, there will be depolarization (excitation) because there is </a:t>
            </a:r>
            <a:r>
              <a:rPr lang="en-US" sz="2400" i="1" dirty="0" smtClean="0"/>
              <a:t>decreased inhibition.</a:t>
            </a:r>
            <a:endParaRPr lang="ar-JO" sz="24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609600" y="146523"/>
            <a:ext cx="8320087" cy="6711477"/>
          </a:xfrm>
          <a:prstGeom prst="rect">
            <a:avLst/>
          </a:prstGeom>
        </p:spPr>
      </p:pic>
    </p:spTree>
    <p:extLst>
      <p:ext uri="{BB962C8B-B14F-4D97-AF65-F5344CB8AC3E}">
        <p14:creationId xmlns:p14="http://schemas.microsoft.com/office/powerpoint/2010/main" val="1764326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32</a:t>
            </a:fld>
            <a:endParaRPr lang="en-US" dirty="0"/>
          </a:p>
        </p:txBody>
      </p:sp>
      <p:pic>
        <p:nvPicPr>
          <p:cNvPr id="7" name="Content Placeholder 6" descr="photoception in rods.png"/>
          <p:cNvPicPr>
            <a:picLocks noGrp="1" noChangeAspect="1"/>
          </p:cNvPicPr>
          <p:nvPr>
            <p:ph idx="1"/>
          </p:nvPr>
        </p:nvPicPr>
        <p:blipFill rotWithShape="1">
          <a:blip r:embed="rId2" cstate="print">
            <a:lum bright="-8000" contrast="21000"/>
          </a:blip>
          <a:srcRect l="62024"/>
          <a:stretch/>
        </p:blipFill>
        <p:spPr>
          <a:xfrm>
            <a:off x="3200400" y="0"/>
            <a:ext cx="3691954"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362200"/>
            <a:ext cx="4267200" cy="838200"/>
          </a:xfrm>
        </p:spPr>
        <p:txBody>
          <a:bodyPr>
            <a:noAutofit/>
          </a:bodyPr>
          <a:lstStyle/>
          <a:p>
            <a:r>
              <a:rPr lang="en-US" sz="4000" u="none" dirty="0"/>
              <a:t>Color Vision</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33</a:t>
            </a:fld>
            <a:endParaRPr lang="en-US" dirty="0"/>
          </a:p>
        </p:txBody>
      </p:sp>
    </p:spTree>
    <p:extLst>
      <p:ext uri="{BB962C8B-B14F-4D97-AF65-F5344CB8AC3E}">
        <p14:creationId xmlns:p14="http://schemas.microsoft.com/office/powerpoint/2010/main" val="148812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trichromacy</a:t>
            </a:r>
            <a:r>
              <a:rPr lang="en-US" dirty="0"/>
              <a:t> theory</a:t>
            </a:r>
          </a:p>
        </p:txBody>
      </p:sp>
      <p:sp>
        <p:nvSpPr>
          <p:cNvPr id="3" name="Content Placeholder 2"/>
          <p:cNvSpPr>
            <a:spLocks noGrp="1"/>
          </p:cNvSpPr>
          <p:nvPr>
            <p:ph idx="1"/>
          </p:nvPr>
        </p:nvSpPr>
        <p:spPr>
          <a:xfrm>
            <a:off x="1066800" y="1066800"/>
            <a:ext cx="8009763" cy="5657850"/>
          </a:xfrm>
        </p:spPr>
        <p:txBody>
          <a:bodyPr>
            <a:normAutofit/>
          </a:bodyPr>
          <a:lstStyle/>
          <a:p>
            <a:r>
              <a:rPr lang="en-US" dirty="0"/>
              <a:t>The three visual pigments in the cone outer segments have opsins that differ from the opsin found in rhodopsin. As a result of these differences, the three types of cone pigments absorb light best at different </a:t>
            </a:r>
            <a:r>
              <a:rPr lang="en-US" dirty="0" smtClean="0"/>
              <a:t>wavelengths (Blue, Green, and Red).</a:t>
            </a:r>
          </a:p>
          <a:p>
            <a:r>
              <a:rPr lang="en-US" dirty="0" smtClean="0"/>
              <a:t>These </a:t>
            </a:r>
            <a:r>
              <a:rPr lang="en-US" dirty="0"/>
              <a:t>differences in absorption efficiency are presumed to account for </a:t>
            </a:r>
            <a:r>
              <a:rPr lang="en-US" b="1" dirty="0"/>
              <a:t>color vision </a:t>
            </a:r>
            <a:r>
              <a:rPr lang="en-US" dirty="0"/>
              <a:t>because a suitable </a:t>
            </a:r>
            <a:r>
              <a:rPr lang="en-US" b="1" dirty="0"/>
              <a:t>mixture of three colors </a:t>
            </a:r>
            <a:r>
              <a:rPr lang="en-US" dirty="0"/>
              <a:t>can produce any other color</a:t>
            </a:r>
            <a:r>
              <a:rPr lang="en-US" dirty="0" smtClean="0"/>
              <a:t>.</a:t>
            </a:r>
          </a:p>
          <a:p>
            <a:r>
              <a:rPr lang="en-US" dirty="0" smtClean="0"/>
              <a:t>At </a:t>
            </a:r>
            <a:r>
              <a:rPr lang="en-US" dirty="0"/>
              <a:t>least two different kinds of cones are required for color vision.</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34</a:t>
            </a:fld>
            <a:endParaRPr lang="en-US" dirty="0"/>
          </a:p>
        </p:txBody>
      </p:sp>
    </p:spTree>
    <p:extLst>
      <p:ext uri="{BB962C8B-B14F-4D97-AF65-F5344CB8AC3E}">
        <p14:creationId xmlns:p14="http://schemas.microsoft.com/office/powerpoint/2010/main" val="1278061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opponent process theory</a:t>
            </a:r>
          </a:p>
        </p:txBody>
      </p:sp>
      <p:sp>
        <p:nvSpPr>
          <p:cNvPr id="3" name="Content Placeholder 2"/>
          <p:cNvSpPr>
            <a:spLocks noGrp="1"/>
          </p:cNvSpPr>
          <p:nvPr>
            <p:ph idx="1"/>
          </p:nvPr>
        </p:nvSpPr>
        <p:spPr/>
        <p:txBody>
          <a:bodyPr>
            <a:normAutofit fontScale="92500"/>
          </a:bodyPr>
          <a:lstStyle/>
          <a:p>
            <a:r>
              <a:rPr lang="en-US" dirty="0" smtClean="0"/>
              <a:t>It is based </a:t>
            </a:r>
            <a:r>
              <a:rPr lang="en-US" dirty="0"/>
              <a:t>on observations that certain pairs of colors seem to activate opposing neural processes. </a:t>
            </a:r>
            <a:endParaRPr lang="en-US" dirty="0" smtClean="0"/>
          </a:p>
          <a:p>
            <a:r>
              <a:rPr lang="en-US" dirty="0" smtClean="0"/>
              <a:t>Green </a:t>
            </a:r>
            <a:r>
              <a:rPr lang="en-US" dirty="0"/>
              <a:t>and red are opposed, as are yellow and blue, as well as black and white. </a:t>
            </a:r>
            <a:endParaRPr lang="en-US" dirty="0" smtClean="0"/>
          </a:p>
          <a:p>
            <a:r>
              <a:rPr lang="en-US" dirty="0" smtClean="0"/>
              <a:t> </a:t>
            </a:r>
            <a:r>
              <a:rPr lang="en-US" dirty="0"/>
              <a:t>Furthermore, a greenish red or a bluish yellow color </a:t>
            </a:r>
            <a:r>
              <a:rPr lang="en-US" b="1" dirty="0"/>
              <a:t>does not exist</a:t>
            </a:r>
            <a:r>
              <a:rPr lang="en-US" dirty="0"/>
              <a:t>. These observations are supported by findings that neurons activated by green are inhibited by red. Similarly, neurons excited by blue may be inhibited by yellow. Neurons with these characteristics are found both in the retina and at higher levels of the visual pathway and seem to serve to increase our ability to see the contrast between opposing colors</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35</a:t>
            </a:fld>
            <a:endParaRPr lang="en-US" dirty="0"/>
          </a:p>
        </p:txBody>
      </p:sp>
    </p:spTree>
    <p:extLst>
      <p:ext uri="{BB962C8B-B14F-4D97-AF65-F5344CB8AC3E}">
        <p14:creationId xmlns:p14="http://schemas.microsoft.com/office/powerpoint/2010/main" val="2839105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14600"/>
            <a:ext cx="6400800" cy="838200"/>
          </a:xfrm>
        </p:spPr>
        <p:txBody>
          <a:bodyPr>
            <a:noAutofit/>
          </a:bodyPr>
          <a:lstStyle/>
          <a:p>
            <a:r>
              <a:rPr lang="en-US" sz="4400" u="none" dirty="0"/>
              <a:t>Visual Adaptation</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36</a:t>
            </a:fld>
            <a:endParaRPr lang="en-US" dirty="0"/>
          </a:p>
        </p:txBody>
      </p:sp>
    </p:spTree>
    <p:extLst>
      <p:ext uri="{BB962C8B-B14F-4D97-AF65-F5344CB8AC3E}">
        <p14:creationId xmlns:p14="http://schemas.microsoft.com/office/powerpoint/2010/main" val="1083549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Light adaptation</a:t>
            </a:r>
            <a:r>
              <a:rPr lang="en-US" dirty="0"/>
              <a:t> is associated with a reduction in the amount of </a:t>
            </a:r>
            <a:r>
              <a:rPr lang="en-US" dirty="0" smtClean="0"/>
              <a:t>rhodopsin </a:t>
            </a:r>
            <a:r>
              <a:rPr lang="en-US" dirty="0"/>
              <a:t>and the resulting reduced photosensitivity. </a:t>
            </a:r>
            <a:endParaRPr lang="en-US" dirty="0" smtClean="0"/>
          </a:p>
          <a:p>
            <a:r>
              <a:rPr lang="en-US" b="1" dirty="0" smtClean="0"/>
              <a:t>Light </a:t>
            </a:r>
            <a:r>
              <a:rPr lang="en-US" b="1" dirty="0"/>
              <a:t>adaptation</a:t>
            </a:r>
            <a:r>
              <a:rPr lang="en-US" dirty="0"/>
              <a:t>, which occurs rapidly, within seconds, favors cone vision because the rhodopsin in rods bleaches (separates from its opsin) more readily than the cone pigments do.</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37</a:t>
            </a:fld>
            <a:endParaRPr lang="en-US" dirty="0"/>
          </a:p>
        </p:txBody>
      </p:sp>
    </p:spTree>
    <p:extLst>
      <p:ext uri="{BB962C8B-B14F-4D97-AF65-F5344CB8AC3E}">
        <p14:creationId xmlns:p14="http://schemas.microsoft.com/office/powerpoint/2010/main" val="1985633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a:t>
            </a:r>
            <a:r>
              <a:rPr lang="en-US" dirty="0" smtClean="0"/>
              <a:t>n</a:t>
            </a:r>
            <a:r>
              <a:rPr lang="en-US" dirty="0"/>
              <a:t> </a:t>
            </a:r>
            <a:r>
              <a:rPr lang="en-US" b="1" dirty="0"/>
              <a:t>dark adaptation,</a:t>
            </a:r>
            <a:r>
              <a:rPr lang="en-US" dirty="0"/>
              <a:t> a process that results in an increase in visual sensitivity. Cones adapt more rapidly to darkness than rods do, but their adapted threshold is relatively high. Thus, cones do not function when the ambient light level is low. By contrast, rods adapt to darkness slowly, but their sensitivity increases. Within 10 minutes in a dark room, rod vision is more sensitive than cone vision</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38</a:t>
            </a:fld>
            <a:endParaRPr lang="en-US" dirty="0"/>
          </a:p>
        </p:txBody>
      </p:sp>
    </p:spTree>
    <p:extLst>
      <p:ext uri="{BB962C8B-B14F-4D97-AF65-F5344CB8AC3E}">
        <p14:creationId xmlns:p14="http://schemas.microsoft.com/office/powerpoint/2010/main" val="3710674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14600"/>
            <a:ext cx="7848600" cy="838200"/>
          </a:xfrm>
        </p:spPr>
        <p:txBody>
          <a:bodyPr>
            <a:normAutofit/>
          </a:bodyPr>
          <a:lstStyle/>
          <a:p>
            <a:pPr algn="ctr"/>
            <a:r>
              <a:rPr lang="en-US" sz="3600" dirty="0" smtClean="0"/>
              <a:t>Visual receptive fields</a:t>
            </a:r>
            <a:endParaRPr lang="ar-JO" sz="36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3850"/>
            <a:ext cx="8458200" cy="6400800"/>
          </a:xfrm>
        </p:spPr>
        <p:txBody>
          <a:bodyPr>
            <a:normAutofit fontScale="92500" lnSpcReduction="20000"/>
          </a:bodyPr>
          <a:lstStyle/>
          <a:p>
            <a:r>
              <a:rPr lang="en-US" dirty="0"/>
              <a:t>Information processing within the retina is performed by </a:t>
            </a:r>
            <a:r>
              <a:rPr lang="en-US" b="1" u="sng" dirty="0"/>
              <a:t>retinal interneurons,</a:t>
            </a:r>
            <a:r>
              <a:rPr lang="en-US" dirty="0"/>
              <a:t> and the output signals are carried to the brain by the axons of </a:t>
            </a:r>
            <a:r>
              <a:rPr lang="en-US" b="1" u="sng" dirty="0"/>
              <a:t>retinal ganglion cells.</a:t>
            </a:r>
            <a:r>
              <a:rPr lang="en-US" u="sng" dirty="0"/>
              <a:t> </a:t>
            </a:r>
            <a:endParaRPr lang="en-US" u="sng" dirty="0" smtClean="0"/>
          </a:p>
          <a:p>
            <a:r>
              <a:rPr lang="en-US" dirty="0" smtClean="0"/>
              <a:t>The </a:t>
            </a:r>
            <a:r>
              <a:rPr lang="en-US" dirty="0"/>
              <a:t>axons travel in the </a:t>
            </a:r>
            <a:r>
              <a:rPr lang="en-US" b="1" u="sng" dirty="0"/>
              <a:t>optic nerves</a:t>
            </a:r>
            <a:r>
              <a:rPr lang="en-US" b="1" dirty="0"/>
              <a:t>;</a:t>
            </a:r>
            <a:r>
              <a:rPr lang="en-US" dirty="0"/>
              <a:t> there is a partial crossing in the optic chiasm that results in all input from one side of the visual space being directed to the opposite side of the brain. </a:t>
            </a:r>
            <a:endParaRPr lang="en-US" dirty="0" smtClean="0"/>
          </a:p>
          <a:p>
            <a:r>
              <a:rPr lang="en-US" dirty="0" smtClean="0"/>
              <a:t>Posterior </a:t>
            </a:r>
            <a:r>
              <a:rPr lang="en-US" dirty="0"/>
              <a:t>to the </a:t>
            </a:r>
            <a:r>
              <a:rPr lang="en-US" b="1" u="sng" dirty="0"/>
              <a:t>optic chiasm</a:t>
            </a:r>
            <a:r>
              <a:rPr lang="en-US" b="1" dirty="0"/>
              <a:t>,</a:t>
            </a:r>
            <a:r>
              <a:rPr lang="en-US" dirty="0"/>
              <a:t> the axons of retinal ganglion cells pass through the </a:t>
            </a:r>
            <a:r>
              <a:rPr lang="en-US" b="1" u="sng" dirty="0"/>
              <a:t>optic tracts</a:t>
            </a:r>
            <a:r>
              <a:rPr lang="en-US" dirty="0"/>
              <a:t> and synapse in nuclei of the brain. </a:t>
            </a:r>
            <a:endParaRPr lang="en-US" dirty="0" smtClean="0"/>
          </a:p>
          <a:p>
            <a:r>
              <a:rPr lang="en-US" dirty="0" smtClean="0"/>
              <a:t>The </a:t>
            </a:r>
            <a:r>
              <a:rPr lang="en-US" dirty="0"/>
              <a:t>main visual pathway in humans is through the </a:t>
            </a:r>
            <a:r>
              <a:rPr lang="en-US" b="1" u="sng" dirty="0"/>
              <a:t>lateral geniculate nucleus (LGN)</a:t>
            </a:r>
            <a:r>
              <a:rPr lang="en-US" dirty="0"/>
              <a:t> of the thalamus. This nucleus projects through the </a:t>
            </a:r>
            <a:r>
              <a:rPr lang="en-US" b="1" u="sng" dirty="0"/>
              <a:t>visual radiation </a:t>
            </a:r>
            <a:r>
              <a:rPr lang="en-US" dirty="0"/>
              <a:t>to the visual cortex. </a:t>
            </a:r>
            <a:endParaRPr lang="en-US" dirty="0" smtClean="0"/>
          </a:p>
          <a:p>
            <a:r>
              <a:rPr lang="en-US" dirty="0" smtClean="0"/>
              <a:t>Other </a:t>
            </a:r>
            <a:r>
              <a:rPr lang="en-US" dirty="0"/>
              <a:t>visual pathways project to the </a:t>
            </a:r>
            <a:r>
              <a:rPr lang="en-US" b="1" u="sng" dirty="0"/>
              <a:t>superior colliculus, </a:t>
            </a:r>
            <a:r>
              <a:rPr lang="en-US" b="1" u="sng" dirty="0" err="1"/>
              <a:t>pretectum</a:t>
            </a:r>
            <a:r>
              <a:rPr lang="en-US" b="1" u="sng" dirty="0"/>
              <a:t>,</a:t>
            </a:r>
            <a:r>
              <a:rPr lang="en-US" u="sng" dirty="0"/>
              <a:t> and </a:t>
            </a:r>
            <a:r>
              <a:rPr lang="en-US" b="1" u="sng" dirty="0"/>
              <a:t>hypothalamus</a:t>
            </a:r>
            <a:r>
              <a:rPr lang="en-US" b="1" dirty="0"/>
              <a:t>,</a:t>
            </a:r>
            <a:r>
              <a:rPr lang="en-US" dirty="0"/>
              <a:t> and these structures participate in orientation of the eyes, control of pupil size, and circadian rhythms, respectively.</a:t>
            </a:r>
          </a:p>
        </p:txBody>
      </p:sp>
      <p:sp>
        <p:nvSpPr>
          <p:cNvPr id="4" name="Slide Number Placeholder 3"/>
          <p:cNvSpPr>
            <a:spLocks noGrp="1"/>
          </p:cNvSpPr>
          <p:nvPr>
            <p:ph type="sldNum" sz="quarter" idx="12"/>
          </p:nvPr>
        </p:nvSpPr>
        <p:spPr/>
        <p:txBody>
          <a:bodyPr/>
          <a:lstStyle/>
          <a:p>
            <a:fld id="{5CFD0AA0-7829-4368-90FD-8FF297E1E8C9}" type="slidenum">
              <a:rPr lang="en-US" smtClean="0"/>
              <a:pPr/>
              <a:t>4</a:t>
            </a:fld>
            <a:endParaRPr lang="en-US" dirty="0"/>
          </a:p>
        </p:txBody>
      </p:sp>
    </p:spTree>
    <p:extLst>
      <p:ext uri="{BB962C8B-B14F-4D97-AF65-F5344CB8AC3E}">
        <p14:creationId xmlns:p14="http://schemas.microsoft.com/office/powerpoint/2010/main" val="2750865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914400"/>
          </a:xfrm>
        </p:spPr>
        <p:txBody>
          <a:bodyPr>
            <a:normAutofit/>
          </a:bodyPr>
          <a:lstStyle/>
          <a:p>
            <a:r>
              <a:rPr lang="en-GB" sz="2800" b="0" dirty="0" smtClean="0"/>
              <a:t>Photoreceptor, horizontal cells and bipolar cells</a:t>
            </a:r>
            <a:endParaRPr lang="en-GB" sz="2800" b="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40</a:t>
            </a:fld>
            <a:endParaRPr lang="en-US" dirty="0"/>
          </a:p>
        </p:txBody>
      </p:sp>
      <p:sp>
        <p:nvSpPr>
          <p:cNvPr id="3" name="Content Placeholder 2"/>
          <p:cNvSpPr>
            <a:spLocks noGrp="1"/>
          </p:cNvSpPr>
          <p:nvPr>
            <p:ph idx="1"/>
          </p:nvPr>
        </p:nvSpPr>
        <p:spPr/>
        <p:txBody>
          <a:bodyPr>
            <a:normAutofit lnSpcReduction="10000"/>
          </a:bodyPr>
          <a:lstStyle/>
          <a:p>
            <a:r>
              <a:rPr lang="en-US" dirty="0"/>
              <a:t>A characteristic of </a:t>
            </a:r>
            <a:r>
              <a:rPr lang="en-US" b="1" dirty="0"/>
              <a:t>the bipolar and ganglion </a:t>
            </a:r>
            <a:r>
              <a:rPr lang="en-US" b="1" dirty="0" smtClean="0"/>
              <a:t>cells, </a:t>
            </a:r>
            <a:r>
              <a:rPr lang="en-US" dirty="0" smtClean="0"/>
              <a:t>is </a:t>
            </a:r>
            <a:r>
              <a:rPr lang="en-US" dirty="0"/>
              <a:t>that they </a:t>
            </a:r>
            <a:r>
              <a:rPr lang="en-US" b="1" dirty="0"/>
              <a:t>respond best </a:t>
            </a:r>
            <a:r>
              <a:rPr lang="en-US" dirty="0"/>
              <a:t>to a </a:t>
            </a:r>
            <a:r>
              <a:rPr lang="en-US" b="1" dirty="0"/>
              <a:t>small, circular stimulus</a:t>
            </a:r>
            <a:r>
              <a:rPr lang="en-US" dirty="0"/>
              <a:t> and that, within their receptive field, </a:t>
            </a:r>
            <a:r>
              <a:rPr lang="en-US" b="1" dirty="0"/>
              <a:t>an annulus of light around </a:t>
            </a:r>
            <a:r>
              <a:rPr lang="en-US" dirty="0"/>
              <a:t>the center (surround illumination) </a:t>
            </a:r>
            <a:r>
              <a:rPr lang="en-US" b="1" dirty="0"/>
              <a:t>antagonizes</a:t>
            </a:r>
            <a:r>
              <a:rPr lang="en-US" dirty="0"/>
              <a:t> the response to the central spot </a:t>
            </a:r>
            <a:endParaRPr lang="en-US" dirty="0" smtClean="0"/>
          </a:p>
          <a:p>
            <a:endParaRPr lang="en-US" dirty="0"/>
          </a:p>
          <a:p>
            <a:r>
              <a:rPr lang="en-US" dirty="0"/>
              <a:t>The characteristics of the receptive fields of </a:t>
            </a:r>
            <a:r>
              <a:rPr lang="en-US" b="1" dirty="0"/>
              <a:t>retinal ganglion cells </a:t>
            </a:r>
            <a:r>
              <a:rPr lang="en-US" dirty="0"/>
              <a:t>constitute an important step in visual information processing because it is this processed information about visual events that is conveyed to the brain.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848600" cy="914400"/>
          </a:xfrm>
        </p:spPr>
        <p:txBody>
          <a:bodyPr>
            <a:normAutofit fontScale="90000"/>
          </a:bodyPr>
          <a:lstStyle/>
          <a:p>
            <a:r>
              <a:rPr lang="en-US" sz="3300" dirty="0" smtClean="0"/>
              <a:t>Ganglion cells and lateral </a:t>
            </a:r>
            <a:r>
              <a:rPr lang="en-US" sz="3300" dirty="0" err="1" smtClean="0"/>
              <a:t>geniculate</a:t>
            </a:r>
            <a:r>
              <a:rPr lang="en-US" sz="3300" dirty="0" smtClean="0"/>
              <a:t> cells</a:t>
            </a:r>
            <a:r>
              <a:rPr lang="en-US" dirty="0" smtClean="0"/>
              <a:t/>
            </a:r>
            <a:br>
              <a:rPr lang="en-US" dirty="0" smtClean="0"/>
            </a:br>
            <a:endParaRPr lang="ar-JO" dirty="0"/>
          </a:p>
        </p:txBody>
      </p:sp>
      <p:sp>
        <p:nvSpPr>
          <p:cNvPr id="3" name="Content Placeholder 2"/>
          <p:cNvSpPr>
            <a:spLocks noGrp="1"/>
          </p:cNvSpPr>
          <p:nvPr>
            <p:ph idx="1"/>
          </p:nvPr>
        </p:nvSpPr>
        <p:spPr>
          <a:xfrm>
            <a:off x="1048512" y="1371600"/>
            <a:ext cx="7943088" cy="5410200"/>
          </a:xfrm>
        </p:spPr>
        <p:txBody>
          <a:bodyPr>
            <a:normAutofit/>
          </a:bodyPr>
          <a:lstStyle/>
          <a:p>
            <a:pPr>
              <a:lnSpc>
                <a:spcPts val="4400"/>
              </a:lnSpc>
            </a:pPr>
            <a:r>
              <a:rPr lang="en-US" sz="2600" dirty="0" smtClean="0"/>
              <a:t>Each bipolar cell receives input from many receptor cells. In turn, each ganglion cell receives input from many bipolar cells. The receptor cells connected to a ganglion cell form the </a:t>
            </a:r>
            <a:r>
              <a:rPr lang="en-US" sz="2600" b="1" dirty="0" smtClean="0"/>
              <a:t>center of its receptor field. </a:t>
            </a:r>
            <a:r>
              <a:rPr lang="en-US" sz="2600" dirty="0" smtClean="0"/>
              <a:t>The receptor cells connected to ganglion cells via </a:t>
            </a:r>
            <a:r>
              <a:rPr lang="en-US" sz="2600" b="1" dirty="0" smtClean="0"/>
              <a:t>horizontal cells </a:t>
            </a:r>
            <a:r>
              <a:rPr lang="en-US" sz="2600" dirty="0" smtClean="0"/>
              <a:t>form the </a:t>
            </a:r>
            <a:r>
              <a:rPr lang="en-US" sz="2600" b="1" dirty="0" smtClean="0"/>
              <a:t>surround of its receptive field. </a:t>
            </a:r>
            <a:r>
              <a:rPr lang="en-US" sz="2600" dirty="0" smtClean="0"/>
              <a:t>The response of bipolar and horizontal cells to light depends on whether that cell </a:t>
            </a:r>
            <a:r>
              <a:rPr lang="en-US" sz="2600" b="1" dirty="0" smtClean="0"/>
              <a:t>has </a:t>
            </a:r>
            <a:r>
              <a:rPr lang="en-US" sz="2600" b="1" dirty="0" err="1" smtClean="0"/>
              <a:t>ionotropic</a:t>
            </a:r>
            <a:r>
              <a:rPr lang="en-US" sz="2600" b="1" dirty="0" smtClean="0"/>
              <a:t> or </a:t>
            </a:r>
            <a:r>
              <a:rPr lang="en-US" sz="2600" b="1" dirty="0" err="1" smtClean="0"/>
              <a:t>metabotropic</a:t>
            </a:r>
            <a:r>
              <a:rPr lang="en-US" sz="2600" b="1" dirty="0" smtClean="0"/>
              <a:t> receptors).</a:t>
            </a:r>
            <a:endParaRPr lang="ar-JO" sz="2600" b="1"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7943088" cy="6477000"/>
          </a:xfrm>
        </p:spPr>
        <p:txBody>
          <a:bodyPr>
            <a:normAutofit/>
          </a:bodyPr>
          <a:lstStyle/>
          <a:p>
            <a:pPr marL="285750" indent="-285750">
              <a:lnSpc>
                <a:spcPts val="4400"/>
              </a:lnSpc>
            </a:pPr>
            <a:r>
              <a:rPr lang="en-US" sz="2600" b="1" dirty="0" smtClean="0"/>
              <a:t>On-center, off-surround </a:t>
            </a:r>
            <a:r>
              <a:rPr lang="en-US" sz="2600" dirty="0" smtClean="0"/>
              <a:t>is one pattern of a ganglion cell receptive field. Light striking the center of the receptive field depolarizes (excites) the ganglion cell, whereas light striking the surround of the receptive field hyperpolarizes (inhibits) the ganglion cell. </a:t>
            </a:r>
            <a:r>
              <a:rPr lang="en-US" sz="2600" b="1" dirty="0" smtClean="0"/>
              <a:t>Off-center, on-surround </a:t>
            </a:r>
            <a:r>
              <a:rPr lang="en-US" sz="2600" dirty="0" smtClean="0"/>
              <a:t>is another possible pattern.</a:t>
            </a:r>
          </a:p>
          <a:p>
            <a:pPr marL="285750" indent="-285750">
              <a:lnSpc>
                <a:spcPts val="4400"/>
              </a:lnSpc>
            </a:pPr>
            <a:endParaRPr lang="en-US" sz="2600" dirty="0" smtClean="0"/>
          </a:p>
          <a:p>
            <a:pPr marL="285750" indent="-285750">
              <a:lnSpc>
                <a:spcPts val="4400"/>
              </a:lnSpc>
            </a:pPr>
            <a:r>
              <a:rPr lang="en-US" sz="2600" dirty="0" smtClean="0"/>
              <a:t>Lateral </a:t>
            </a:r>
            <a:r>
              <a:rPr lang="en-US" sz="2600" dirty="0" err="1" smtClean="0"/>
              <a:t>geniculate</a:t>
            </a:r>
            <a:r>
              <a:rPr lang="en-US" sz="2600" dirty="0" smtClean="0"/>
              <a:t> cells of the thalamus retain the on-center, off-surround or off-center, on-surround pattern that is transmitted from the ganglion cell.</a:t>
            </a:r>
            <a:endParaRPr lang="ar-JO" sz="2600"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Receptive fields of the visual cortex</a:t>
            </a:r>
            <a:endParaRPr lang="ar-JO" dirty="0"/>
          </a:p>
        </p:txBody>
      </p:sp>
      <p:sp>
        <p:nvSpPr>
          <p:cNvPr id="3" name="Content Placeholder 2"/>
          <p:cNvSpPr>
            <a:spLocks noGrp="1"/>
          </p:cNvSpPr>
          <p:nvPr>
            <p:ph idx="1"/>
          </p:nvPr>
        </p:nvSpPr>
        <p:spPr>
          <a:xfrm>
            <a:off x="990600" y="1066800"/>
            <a:ext cx="7943088" cy="5410200"/>
          </a:xfrm>
        </p:spPr>
        <p:txBody>
          <a:bodyPr>
            <a:normAutofit/>
          </a:bodyPr>
          <a:lstStyle/>
          <a:p>
            <a:pPr marL="285750" indent="-285750">
              <a:lnSpc>
                <a:spcPts val="3500"/>
              </a:lnSpc>
            </a:pPr>
            <a:r>
              <a:rPr lang="en-US" dirty="0" smtClean="0"/>
              <a:t>Neurons in the visual cortex detect shape and orientation of figures.</a:t>
            </a:r>
          </a:p>
          <a:p>
            <a:pPr marL="285750" indent="-285750">
              <a:lnSpc>
                <a:spcPts val="3500"/>
              </a:lnSpc>
            </a:pPr>
            <a:r>
              <a:rPr lang="en-US" dirty="0" smtClean="0"/>
              <a:t> Three cortical cell types are involved:</a:t>
            </a:r>
          </a:p>
          <a:p>
            <a:pPr lvl="1">
              <a:lnSpc>
                <a:spcPts val="3500"/>
              </a:lnSpc>
            </a:pPr>
            <a:r>
              <a:rPr lang="en-US" i="1" dirty="0" smtClean="0"/>
              <a:t>Simple cells </a:t>
            </a:r>
            <a:r>
              <a:rPr lang="en-US" dirty="0" smtClean="0"/>
              <a:t>have center-surround, on-off patterns, but are elongated rods rather than concentric circles. They respond best to bars of light that have the correct position </a:t>
            </a:r>
            <a:r>
              <a:rPr lang="af-ZA" dirty="0" smtClean="0"/>
              <a:t>and orientation.</a:t>
            </a:r>
          </a:p>
          <a:p>
            <a:pPr lvl="1">
              <a:lnSpc>
                <a:spcPts val="3500"/>
              </a:lnSpc>
            </a:pPr>
            <a:r>
              <a:rPr lang="en-US" i="1" dirty="0" smtClean="0"/>
              <a:t>Complex cells </a:t>
            </a:r>
            <a:r>
              <a:rPr lang="en-US" dirty="0" smtClean="0"/>
              <a:t>respond best to </a:t>
            </a:r>
            <a:r>
              <a:rPr lang="en-US" b="1" dirty="0" smtClean="0"/>
              <a:t>moving bars </a:t>
            </a:r>
            <a:r>
              <a:rPr lang="en-US" dirty="0" smtClean="0"/>
              <a:t>or </a:t>
            </a:r>
            <a:r>
              <a:rPr lang="en-US" b="1" dirty="0" smtClean="0"/>
              <a:t>edges of light</a:t>
            </a:r>
            <a:r>
              <a:rPr lang="en-US" dirty="0" smtClean="0"/>
              <a:t> with the correct </a:t>
            </a:r>
            <a:r>
              <a:rPr lang="af-ZA" dirty="0" smtClean="0"/>
              <a:t>orientation.</a:t>
            </a:r>
          </a:p>
          <a:p>
            <a:pPr lvl="1">
              <a:lnSpc>
                <a:spcPts val="3500"/>
              </a:lnSpc>
            </a:pPr>
            <a:r>
              <a:rPr lang="en-US" i="1" dirty="0" err="1" smtClean="0"/>
              <a:t>Hypercomplex</a:t>
            </a:r>
            <a:r>
              <a:rPr lang="en-US" i="1" dirty="0" smtClean="0"/>
              <a:t> cells </a:t>
            </a:r>
            <a:r>
              <a:rPr lang="en-US" dirty="0" smtClean="0"/>
              <a:t>respond best to lines with particular </a:t>
            </a:r>
            <a:r>
              <a:rPr lang="en-US" b="1" dirty="0" smtClean="0"/>
              <a:t>length</a:t>
            </a:r>
            <a:r>
              <a:rPr lang="en-US" dirty="0" smtClean="0"/>
              <a:t> and to </a:t>
            </a:r>
            <a:r>
              <a:rPr lang="en-US" b="1" dirty="0" smtClean="0"/>
              <a:t>curves and </a:t>
            </a:r>
            <a:r>
              <a:rPr lang="af-ZA" b="1" dirty="0" smtClean="0"/>
              <a:t>angles.</a:t>
            </a:r>
            <a:endParaRPr lang="ar-JO" b="1"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38" y="228600"/>
            <a:ext cx="7848600" cy="838200"/>
          </a:xfrm>
        </p:spPr>
        <p:txBody>
          <a:bodyPr>
            <a:normAutofit fontScale="90000"/>
          </a:bodyPr>
          <a:lstStyle/>
          <a:p>
            <a:r>
              <a:rPr lang="en-US" u="none" dirty="0"/>
              <a:t>PROCESSING OF VISUAL INFORMATION IN THE RETINA</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a sense, the processing of visual information in the retina involves the formation of three images. </a:t>
            </a:r>
            <a:r>
              <a:rPr lang="en-US" b="1" dirty="0"/>
              <a:t>The first image</a:t>
            </a:r>
            <a:r>
              <a:rPr lang="en-US" dirty="0"/>
              <a:t>, formed by the action of light on the</a:t>
            </a:r>
            <a:r>
              <a:rPr lang="en-US" b="1" dirty="0"/>
              <a:t> photoreceptors</a:t>
            </a:r>
            <a:r>
              <a:rPr lang="en-US" dirty="0"/>
              <a:t>, is changed to a </a:t>
            </a:r>
            <a:r>
              <a:rPr lang="en-US" b="1" dirty="0"/>
              <a:t>second image</a:t>
            </a:r>
            <a:r>
              <a:rPr lang="en-US" dirty="0"/>
              <a:t> in the</a:t>
            </a:r>
            <a:r>
              <a:rPr lang="en-US" b="1" dirty="0"/>
              <a:t> bipolar cells</a:t>
            </a:r>
            <a:r>
              <a:rPr lang="en-US" dirty="0"/>
              <a:t>, and this in turn is converted to a </a:t>
            </a:r>
            <a:r>
              <a:rPr lang="en-US" b="1" dirty="0"/>
              <a:t>third image </a:t>
            </a:r>
            <a:r>
              <a:rPr lang="en-US" dirty="0"/>
              <a:t>in the </a:t>
            </a:r>
            <a:r>
              <a:rPr lang="en-US" b="1" dirty="0"/>
              <a:t>ganglion cells</a:t>
            </a:r>
            <a:r>
              <a:rPr lang="en-US" dirty="0"/>
              <a:t>. </a:t>
            </a:r>
            <a:endParaRPr lang="en-US" dirty="0" smtClean="0"/>
          </a:p>
          <a:p>
            <a:r>
              <a:rPr lang="en-US" dirty="0" smtClean="0"/>
              <a:t>In </a:t>
            </a:r>
            <a:r>
              <a:rPr lang="en-US" dirty="0"/>
              <a:t>the </a:t>
            </a:r>
            <a:r>
              <a:rPr lang="en-US" b="1" dirty="0"/>
              <a:t>formation of the second image, </a:t>
            </a:r>
            <a:r>
              <a:rPr lang="en-US" dirty="0"/>
              <a:t>the signal is </a:t>
            </a:r>
            <a:r>
              <a:rPr lang="en-US" b="1" dirty="0"/>
              <a:t>altered by the horizontal cells</a:t>
            </a:r>
            <a:r>
              <a:rPr lang="en-US" dirty="0"/>
              <a:t>, and in the formation of the</a:t>
            </a:r>
            <a:r>
              <a:rPr lang="en-US" b="1" dirty="0"/>
              <a:t> third</a:t>
            </a:r>
            <a:r>
              <a:rPr lang="en-US" dirty="0"/>
              <a:t>, it is altered by the </a:t>
            </a:r>
            <a:r>
              <a:rPr lang="en-US" b="1" dirty="0" err="1"/>
              <a:t>amacrine</a:t>
            </a:r>
            <a:r>
              <a:rPr lang="en-US" b="1" dirty="0"/>
              <a:t> cells</a:t>
            </a:r>
            <a:r>
              <a:rPr lang="en-US" dirty="0"/>
              <a:t>. There is little change in the impulse pattern in the lateral geniculate bodies, so the </a:t>
            </a:r>
            <a:r>
              <a:rPr lang="en-US" b="1" dirty="0"/>
              <a:t>third image reaches the occipital cortex.</a:t>
            </a:r>
          </a:p>
          <a:p>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44</a:t>
            </a:fld>
            <a:endParaRPr lang="en-US" dirty="0"/>
          </a:p>
        </p:txBody>
      </p:sp>
    </p:spTree>
    <p:extLst>
      <p:ext uri="{BB962C8B-B14F-4D97-AF65-F5344CB8AC3E}">
        <p14:creationId xmlns:p14="http://schemas.microsoft.com/office/powerpoint/2010/main" val="2568041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2875"/>
            <a:ext cx="7848600" cy="838200"/>
          </a:xfrm>
        </p:spPr>
        <p:txBody>
          <a:bodyPr/>
          <a:lstStyle/>
          <a:p>
            <a:r>
              <a:rPr lang="en-US" dirty="0" smtClean="0"/>
              <a:t>Clinical Insight</a:t>
            </a:r>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45</a:t>
            </a:fld>
            <a:endParaRPr lang="en-US" dirty="0"/>
          </a:p>
        </p:txBody>
      </p:sp>
      <p:sp>
        <p:nvSpPr>
          <p:cNvPr id="7" name="Rectangle 6"/>
          <p:cNvSpPr/>
          <p:nvPr/>
        </p:nvSpPr>
        <p:spPr>
          <a:xfrm>
            <a:off x="1295400" y="990600"/>
            <a:ext cx="7620000" cy="1569660"/>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Glaucoma </a:t>
            </a:r>
            <a:r>
              <a:rPr lang="en-US" sz="2400" dirty="0">
                <a:latin typeface="Arial" panose="020B0604020202020204" pitchFamily="34" charset="0"/>
                <a:cs typeface="Arial" panose="020B0604020202020204" pitchFamily="34" charset="0"/>
              </a:rPr>
              <a:t>is caused by poor drainage of the aqueous humor through the filtration angle formed between the iris and the cornea. </a:t>
            </a: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left untreated, glaucoma can lead to blindness.</a:t>
            </a:r>
          </a:p>
        </p:txBody>
      </p:sp>
      <p:sp>
        <p:nvSpPr>
          <p:cNvPr id="3" name="Rectangle 2"/>
          <p:cNvSpPr/>
          <p:nvPr/>
        </p:nvSpPr>
        <p:spPr>
          <a:xfrm>
            <a:off x="1333500" y="533400"/>
            <a:ext cx="75438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333500" y="2952750"/>
            <a:ext cx="7543800" cy="3676650"/>
          </a:xfrm>
          <a:prstGeom prst="rect">
            <a:avLst/>
          </a:prstGeom>
          <a:ln w="44450">
            <a:solidFill>
              <a:schemeClr val="tx1"/>
            </a:solidFill>
          </a:ln>
        </p:spPr>
      </p:pic>
    </p:spTree>
    <p:extLst>
      <p:ext uri="{BB962C8B-B14F-4D97-AF65-F5344CB8AC3E}">
        <p14:creationId xmlns:p14="http://schemas.microsoft.com/office/powerpoint/2010/main" val="507046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Insight</a:t>
            </a:r>
            <a:endParaRPr lang="en-US"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46</a:t>
            </a:fld>
            <a:endParaRPr lang="en-US" dirty="0"/>
          </a:p>
        </p:txBody>
      </p:sp>
      <p:pic>
        <p:nvPicPr>
          <p:cNvPr id="5" name="Picture 4"/>
          <p:cNvPicPr>
            <a:picLocks noChangeAspect="1"/>
          </p:cNvPicPr>
          <p:nvPr/>
        </p:nvPicPr>
        <p:blipFill>
          <a:blip r:embed="rId2"/>
          <a:stretch>
            <a:fillRect/>
          </a:stretch>
        </p:blipFill>
        <p:spPr>
          <a:xfrm>
            <a:off x="1079218" y="1752601"/>
            <a:ext cx="7836182" cy="3657600"/>
          </a:xfrm>
          <a:prstGeom prst="rect">
            <a:avLst/>
          </a:prstGeom>
          <a:ln w="28575">
            <a:solidFill>
              <a:schemeClr val="tx1"/>
            </a:solidFill>
          </a:ln>
        </p:spPr>
      </p:pic>
    </p:spTree>
    <p:extLst>
      <p:ext uri="{BB962C8B-B14F-4D97-AF65-F5344CB8AC3E}">
        <p14:creationId xmlns:p14="http://schemas.microsoft.com/office/powerpoint/2010/main" val="15337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structure</a:t>
            </a:r>
            <a:endParaRPr lang="en-US" dirty="0"/>
          </a:p>
        </p:txBody>
      </p:sp>
      <p:sp>
        <p:nvSpPr>
          <p:cNvPr id="3" name="Content Placeholder 2"/>
          <p:cNvSpPr>
            <a:spLocks noGrp="1"/>
          </p:cNvSpPr>
          <p:nvPr>
            <p:ph idx="1"/>
          </p:nvPr>
        </p:nvSpPr>
        <p:spPr>
          <a:xfrm>
            <a:off x="990600" y="762000"/>
            <a:ext cx="8229600" cy="5962650"/>
          </a:xfrm>
        </p:spPr>
        <p:txBody>
          <a:bodyPr>
            <a:normAutofit fontScale="85000" lnSpcReduction="20000"/>
          </a:bodyPr>
          <a:lstStyle/>
          <a:p>
            <a:r>
              <a:rPr lang="en-US" dirty="0"/>
              <a:t>The wall of the eye is composed of three concentric </a:t>
            </a:r>
            <a:r>
              <a:rPr lang="en-US" dirty="0" smtClean="0"/>
              <a:t>layers: </a:t>
            </a:r>
          </a:p>
          <a:p>
            <a:r>
              <a:rPr lang="en-US" dirty="0" smtClean="0"/>
              <a:t>1. The </a:t>
            </a:r>
            <a:r>
              <a:rPr lang="en-US" dirty="0"/>
              <a:t>outer layer, or the fibrous coat, includes the transparent </a:t>
            </a:r>
            <a:r>
              <a:rPr lang="en-US" b="1" dirty="0"/>
              <a:t>cornea,</a:t>
            </a:r>
            <a:r>
              <a:rPr lang="en-US" dirty="0"/>
              <a:t> with its epithelium (the </a:t>
            </a:r>
            <a:r>
              <a:rPr lang="en-US" b="1" dirty="0"/>
              <a:t>conjunctiva</a:t>
            </a:r>
            <a:r>
              <a:rPr lang="en-US" dirty="0"/>
              <a:t>), and the opaque </a:t>
            </a:r>
            <a:r>
              <a:rPr lang="en-US" b="1" dirty="0"/>
              <a:t>sclera.</a:t>
            </a:r>
            <a:r>
              <a:rPr lang="en-US" dirty="0"/>
              <a:t> </a:t>
            </a:r>
            <a:endParaRPr lang="en-US" dirty="0" smtClean="0"/>
          </a:p>
          <a:p>
            <a:r>
              <a:rPr lang="en-US" dirty="0" smtClean="0"/>
              <a:t>2.The </a:t>
            </a:r>
            <a:r>
              <a:rPr lang="en-US" dirty="0"/>
              <a:t>middle layer, or vascular coat, includes the iris and the choroid. The </a:t>
            </a:r>
            <a:r>
              <a:rPr lang="en-US" b="1" dirty="0"/>
              <a:t>iris</a:t>
            </a:r>
            <a:r>
              <a:rPr lang="en-US" dirty="0"/>
              <a:t> contains both radially and circularly oriented smooth muscle fibers, which make up the pupillary dilator and sphincter muscles. The </a:t>
            </a:r>
            <a:r>
              <a:rPr lang="en-US" b="1" dirty="0"/>
              <a:t>choroid</a:t>
            </a:r>
            <a:r>
              <a:rPr lang="en-US" dirty="0"/>
              <a:t> is rich in blood vessels that support the outer layers of the retina, and it also contains pigment. </a:t>
            </a:r>
            <a:endParaRPr lang="en-US" dirty="0" smtClean="0"/>
          </a:p>
          <a:p>
            <a:r>
              <a:rPr lang="en-US" dirty="0" smtClean="0"/>
              <a:t>3. The </a:t>
            </a:r>
            <a:r>
              <a:rPr lang="en-US" dirty="0"/>
              <a:t>innermost layer of the eye is the retina, which is </a:t>
            </a:r>
            <a:r>
              <a:rPr lang="en-US" dirty="0" err="1"/>
              <a:t>embryologically</a:t>
            </a:r>
            <a:r>
              <a:rPr lang="en-US" dirty="0"/>
              <a:t> derived from the </a:t>
            </a:r>
            <a:r>
              <a:rPr lang="en-US" b="1" dirty="0"/>
              <a:t>diencephalon</a:t>
            </a:r>
            <a:r>
              <a:rPr lang="en-US" dirty="0"/>
              <a:t> and </a:t>
            </a:r>
            <a:r>
              <a:rPr lang="en-US" b="1" dirty="0"/>
              <a:t>is therefore part of the central nervous system (CNS). </a:t>
            </a:r>
            <a:endParaRPr lang="en-US" b="1" dirty="0" smtClean="0"/>
          </a:p>
          <a:p>
            <a:r>
              <a:rPr lang="en-US" dirty="0" smtClean="0"/>
              <a:t>The </a:t>
            </a:r>
            <a:r>
              <a:rPr lang="en-US" dirty="0"/>
              <a:t>functional part of the retina covers the entire posterior aspect of the eye except for the </a:t>
            </a:r>
            <a:r>
              <a:rPr lang="en-US" b="1" dirty="0"/>
              <a:t>optic nerve head </a:t>
            </a:r>
            <a:r>
              <a:rPr lang="en-US" dirty="0"/>
              <a:t>or </a:t>
            </a:r>
            <a:r>
              <a:rPr lang="en-US" b="1" dirty="0"/>
              <a:t>optic disc,</a:t>
            </a:r>
            <a:r>
              <a:rPr lang="en-US" dirty="0"/>
              <a:t> which is where the optic nerve axons leave the retina. Because there are </a:t>
            </a:r>
            <a:r>
              <a:rPr lang="en-US" b="1" dirty="0"/>
              <a:t>no receptors </a:t>
            </a:r>
            <a:r>
              <a:rPr lang="en-US" dirty="0"/>
              <a:t>at this location, it is often referred to as the anatomic "</a:t>
            </a:r>
            <a:r>
              <a:rPr lang="en-US" b="1" dirty="0"/>
              <a:t>blind spot</a:t>
            </a:r>
            <a:r>
              <a:rPr lang="en-US" dirty="0"/>
              <a:t>" </a:t>
            </a:r>
          </a:p>
        </p:txBody>
      </p:sp>
      <p:sp>
        <p:nvSpPr>
          <p:cNvPr id="4" name="Slide Number Placeholder 3"/>
          <p:cNvSpPr>
            <a:spLocks noGrp="1"/>
          </p:cNvSpPr>
          <p:nvPr>
            <p:ph type="sldNum" sz="quarter" idx="12"/>
          </p:nvPr>
        </p:nvSpPr>
        <p:spPr/>
        <p:txBody>
          <a:bodyPr/>
          <a:lstStyle/>
          <a:p>
            <a:fld id="{5CFD0AA0-7829-4368-90FD-8FF297E1E8C9}" type="slidenum">
              <a:rPr lang="en-US" smtClean="0"/>
              <a:pPr/>
              <a:t>5</a:t>
            </a:fld>
            <a:endParaRPr lang="en-US" dirty="0"/>
          </a:p>
        </p:txBody>
      </p:sp>
    </p:spTree>
    <p:extLst>
      <p:ext uri="{BB962C8B-B14F-4D97-AF65-F5344CB8AC3E}">
        <p14:creationId xmlns:p14="http://schemas.microsoft.com/office/powerpoint/2010/main" val="65834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943088" cy="6553200"/>
          </a:xfrm>
        </p:spPr>
        <p:txBody>
          <a:bodyPr>
            <a:normAutofit fontScale="85000" lnSpcReduction="20000"/>
          </a:bodyPr>
          <a:lstStyle/>
          <a:p>
            <a:r>
              <a:rPr lang="en-US" dirty="0"/>
              <a:t>Light enters the eye through the cornea and passes through a series of transparent fluids and structures that are collectively called the </a:t>
            </a:r>
            <a:r>
              <a:rPr lang="en-US" b="1" dirty="0"/>
              <a:t>dioptric media.</a:t>
            </a:r>
            <a:r>
              <a:rPr lang="en-US" dirty="0"/>
              <a:t> </a:t>
            </a:r>
            <a:endParaRPr lang="en-US" dirty="0" smtClean="0"/>
          </a:p>
          <a:p>
            <a:r>
              <a:rPr lang="en-US" dirty="0" smtClean="0"/>
              <a:t>These </a:t>
            </a:r>
            <a:r>
              <a:rPr lang="en-US" dirty="0"/>
              <a:t>fluids and structures consist of the </a:t>
            </a:r>
            <a:r>
              <a:rPr lang="en-US" b="1" dirty="0" smtClean="0"/>
              <a:t>cornea</a:t>
            </a:r>
            <a:r>
              <a:rPr lang="en-US" dirty="0" smtClean="0"/>
              <a:t> (major refractive area), </a:t>
            </a:r>
            <a:r>
              <a:rPr lang="en-US" b="1" dirty="0"/>
              <a:t>aqueous humor</a:t>
            </a:r>
            <a:r>
              <a:rPr lang="en-US" dirty="0"/>
              <a:t>, </a:t>
            </a:r>
            <a:r>
              <a:rPr lang="en-US" b="1" dirty="0"/>
              <a:t>lens </a:t>
            </a:r>
            <a:r>
              <a:rPr lang="en-US" dirty="0"/>
              <a:t>(can change shape and vary its refractive power </a:t>
            </a:r>
            <a:r>
              <a:rPr lang="en-US" dirty="0" smtClean="0"/>
              <a:t>,thus</a:t>
            </a:r>
            <a:r>
              <a:rPr lang="en-US" dirty="0"/>
              <a:t>, the lens is responsible for adjusting the optical focus of the </a:t>
            </a:r>
            <a:r>
              <a:rPr lang="en-US" dirty="0" smtClean="0"/>
              <a:t>eye), </a:t>
            </a:r>
            <a:r>
              <a:rPr lang="en-US" dirty="0"/>
              <a:t>and </a:t>
            </a:r>
            <a:r>
              <a:rPr lang="en-US" b="1" dirty="0"/>
              <a:t>vitreous humor. </a:t>
            </a:r>
            <a:endParaRPr lang="en-US" b="1" dirty="0" smtClean="0"/>
          </a:p>
          <a:p>
            <a:r>
              <a:rPr lang="en-US" dirty="0" smtClean="0"/>
              <a:t>The </a:t>
            </a:r>
            <a:r>
              <a:rPr lang="en-US" dirty="0"/>
              <a:t>aqueous humor, located in the </a:t>
            </a:r>
            <a:r>
              <a:rPr lang="en-US" b="1" dirty="0"/>
              <a:t>anterior</a:t>
            </a:r>
            <a:r>
              <a:rPr lang="en-US" dirty="0"/>
              <a:t> and </a:t>
            </a:r>
            <a:r>
              <a:rPr lang="en-US" b="1" dirty="0"/>
              <a:t>posterior chambers</a:t>
            </a:r>
            <a:r>
              <a:rPr lang="en-US" dirty="0"/>
              <a:t> and the vitreous humor in the space behind the lens, respectively, help maintain the shape of the eye. The </a:t>
            </a:r>
            <a:r>
              <a:rPr lang="en-US" b="1" dirty="0"/>
              <a:t>aqueous humor</a:t>
            </a:r>
            <a:r>
              <a:rPr lang="en-US" dirty="0"/>
              <a:t> is secreted by the epithelium of the </a:t>
            </a:r>
            <a:r>
              <a:rPr lang="en-US" b="1" dirty="0"/>
              <a:t>ciliary body</a:t>
            </a:r>
            <a:r>
              <a:rPr lang="en-US" dirty="0"/>
              <a:t> into the posterior chamber of the eye. It then circulates through the pupil and into the anterior chamber, where it is drained into the venous system by the </a:t>
            </a:r>
            <a:r>
              <a:rPr lang="en-US" b="1" dirty="0"/>
              <a:t>canal of </a:t>
            </a:r>
            <a:r>
              <a:rPr lang="en-US" b="1" dirty="0" err="1"/>
              <a:t>Schlemm</a:t>
            </a:r>
            <a:r>
              <a:rPr lang="en-US" b="1" dirty="0"/>
              <a:t>.</a:t>
            </a:r>
            <a:r>
              <a:rPr lang="en-US" dirty="0"/>
              <a:t> </a:t>
            </a:r>
            <a:endParaRPr lang="en-US" dirty="0" smtClean="0"/>
          </a:p>
          <a:p>
            <a:r>
              <a:rPr lang="en-US" dirty="0" smtClean="0"/>
              <a:t>Aqueous </a:t>
            </a:r>
            <a:r>
              <a:rPr lang="en-US" dirty="0"/>
              <a:t>humor pressure, which is normally </a:t>
            </a:r>
            <a:r>
              <a:rPr lang="en-US" b="1" dirty="0"/>
              <a:t>less than 22 mm</a:t>
            </a:r>
            <a:r>
              <a:rPr lang="en-US" dirty="0"/>
              <a:t> </a:t>
            </a:r>
            <a:r>
              <a:rPr lang="en-US" b="1" dirty="0"/>
              <a:t>Hg, </a:t>
            </a:r>
            <a:r>
              <a:rPr lang="en-US" dirty="0"/>
              <a:t>determines the pressure within the eye. </a:t>
            </a:r>
            <a:endParaRPr lang="en-US" dirty="0" smtClean="0"/>
          </a:p>
          <a:p>
            <a:r>
              <a:rPr lang="en-US" dirty="0" smtClean="0"/>
              <a:t>The</a:t>
            </a:r>
            <a:r>
              <a:rPr lang="en-US" dirty="0"/>
              <a:t> </a:t>
            </a:r>
            <a:r>
              <a:rPr lang="en-US" b="1" dirty="0"/>
              <a:t>vitreous humor</a:t>
            </a:r>
            <a:r>
              <a:rPr lang="en-US" dirty="0"/>
              <a:t> is a gel composed of extracellular fluid that contains collagen and hyaluronic acid; unlike aqueous humor, however, </a:t>
            </a:r>
            <a:r>
              <a:rPr lang="en-US" b="1" dirty="0"/>
              <a:t>it turns over very slowly</a:t>
            </a:r>
            <a:r>
              <a:rPr lang="en-US" dirty="0"/>
              <a:t>.</a:t>
            </a:r>
          </a:p>
        </p:txBody>
      </p:sp>
      <p:sp>
        <p:nvSpPr>
          <p:cNvPr id="4" name="Slide Number Placeholder 3"/>
          <p:cNvSpPr>
            <a:spLocks noGrp="1"/>
          </p:cNvSpPr>
          <p:nvPr>
            <p:ph type="sldNum" sz="quarter" idx="12"/>
          </p:nvPr>
        </p:nvSpPr>
        <p:spPr/>
        <p:txBody>
          <a:bodyPr/>
          <a:lstStyle/>
          <a:p>
            <a:fld id="{5CFD0AA0-7829-4368-90FD-8FF297E1E8C9}" type="slidenum">
              <a:rPr lang="en-US" smtClean="0"/>
              <a:pPr/>
              <a:t>6</a:t>
            </a:fld>
            <a:endParaRPr lang="en-US" dirty="0"/>
          </a:p>
        </p:txBody>
      </p:sp>
    </p:spTree>
    <p:extLst>
      <p:ext uri="{BB962C8B-B14F-4D97-AF65-F5344CB8AC3E}">
        <p14:creationId xmlns:p14="http://schemas.microsoft.com/office/powerpoint/2010/main" val="225410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control of the eye</a:t>
            </a:r>
            <a:endParaRPr lang="en-US" dirty="0"/>
          </a:p>
        </p:txBody>
      </p:sp>
      <p:sp>
        <p:nvSpPr>
          <p:cNvPr id="3" name="Content Placeholder 2"/>
          <p:cNvSpPr>
            <a:spLocks noGrp="1"/>
          </p:cNvSpPr>
          <p:nvPr>
            <p:ph idx="1"/>
          </p:nvPr>
        </p:nvSpPr>
        <p:spPr>
          <a:xfrm>
            <a:off x="990600" y="838200"/>
            <a:ext cx="8229600" cy="5791200"/>
          </a:xfrm>
        </p:spPr>
        <p:txBody>
          <a:bodyPr>
            <a:normAutofit fontScale="92500" lnSpcReduction="10000"/>
          </a:bodyPr>
          <a:lstStyle/>
          <a:p>
            <a:r>
              <a:rPr lang="en-US" dirty="0"/>
              <a:t>A number of functions of the eyes are under muscular control. </a:t>
            </a:r>
            <a:endParaRPr lang="en-US" dirty="0" smtClean="0"/>
          </a:p>
          <a:p>
            <a:pPr marL="514350" indent="-514350">
              <a:buFont typeface="+mj-lt"/>
              <a:buAutoNum type="arabicPeriod"/>
            </a:pPr>
            <a:r>
              <a:rPr lang="en-US" dirty="0" smtClean="0"/>
              <a:t>Externally </a:t>
            </a:r>
            <a:r>
              <a:rPr lang="en-US" dirty="0" smtClean="0"/>
              <a:t>attached </a:t>
            </a:r>
            <a:r>
              <a:rPr lang="en-US" dirty="0" smtClean="0"/>
              <a:t>extraocular </a:t>
            </a:r>
            <a:r>
              <a:rPr lang="en-US" dirty="0" smtClean="0"/>
              <a:t>muscles ( </a:t>
            </a:r>
            <a:r>
              <a:rPr lang="en-US" dirty="0" smtClean="0"/>
              <a:t>aim the eyes toward an appropriate visual target and are </a:t>
            </a:r>
            <a:r>
              <a:rPr lang="en-US" dirty="0"/>
              <a:t>innervated by the </a:t>
            </a:r>
            <a:r>
              <a:rPr lang="en-US" b="1" dirty="0"/>
              <a:t>oculomotor (cranial nerve [CN] III), trochlear (CN IV),</a:t>
            </a:r>
            <a:r>
              <a:rPr lang="en-US" dirty="0"/>
              <a:t> and </a:t>
            </a:r>
            <a:r>
              <a:rPr lang="en-US" b="1" dirty="0" smtClean="0"/>
              <a:t>abducens </a:t>
            </a:r>
            <a:r>
              <a:rPr lang="en-US" b="1" dirty="0"/>
              <a:t>(CN VI)</a:t>
            </a:r>
            <a:r>
              <a:rPr lang="en-US" dirty="0"/>
              <a:t> nerves. </a:t>
            </a:r>
            <a:endParaRPr lang="en-US" dirty="0" smtClean="0"/>
          </a:p>
          <a:p>
            <a:pPr marL="514350" indent="-514350">
              <a:buFont typeface="+mj-lt"/>
              <a:buAutoNum type="arabicPeriod"/>
            </a:pPr>
            <a:r>
              <a:rPr lang="en-US" dirty="0" smtClean="0"/>
              <a:t>The</a:t>
            </a:r>
            <a:r>
              <a:rPr lang="en-US" dirty="0"/>
              <a:t> </a:t>
            </a:r>
            <a:r>
              <a:rPr lang="en-US" b="1" dirty="0"/>
              <a:t>muscles in the ciliary body</a:t>
            </a:r>
            <a:r>
              <a:rPr lang="en-US" dirty="0"/>
              <a:t> control lens shape and thereby the focus of images on the </a:t>
            </a:r>
            <a:r>
              <a:rPr lang="en-US" dirty="0" smtClean="0"/>
              <a:t>retina.</a:t>
            </a:r>
            <a:endParaRPr lang="en-US" dirty="0" smtClean="0"/>
          </a:p>
          <a:p>
            <a:pPr marL="514350" indent="-514350">
              <a:buFont typeface="+mj-lt"/>
              <a:buAutoNum type="arabicPeriod"/>
            </a:pPr>
            <a:r>
              <a:rPr lang="en-US" dirty="0" smtClean="0"/>
              <a:t>The</a:t>
            </a:r>
            <a:r>
              <a:rPr lang="en-US" dirty="0"/>
              <a:t> </a:t>
            </a:r>
            <a:r>
              <a:rPr lang="en-US" b="1" dirty="0"/>
              <a:t>pupillary dilator</a:t>
            </a:r>
            <a:r>
              <a:rPr lang="en-US" dirty="0"/>
              <a:t> and </a:t>
            </a:r>
            <a:r>
              <a:rPr lang="en-US" b="1" dirty="0"/>
              <a:t>sphincter</a:t>
            </a:r>
            <a:r>
              <a:rPr lang="en-US" dirty="0"/>
              <a:t> muscles allow the iris to control the amount of light entering the eye, similar to the diaphragm of a camera. The dilator is activated by the sympathetic nervous system, whereas the sphincter and ciliary muscles are controlled by the parasympathetic nervous system (through the oculomotor nerve)</a:t>
            </a:r>
          </a:p>
        </p:txBody>
      </p:sp>
      <p:sp>
        <p:nvSpPr>
          <p:cNvPr id="4" name="Slide Number Placeholder 3"/>
          <p:cNvSpPr>
            <a:spLocks noGrp="1"/>
          </p:cNvSpPr>
          <p:nvPr>
            <p:ph type="sldNum" sz="quarter" idx="12"/>
          </p:nvPr>
        </p:nvSpPr>
        <p:spPr/>
        <p:txBody>
          <a:bodyPr/>
          <a:lstStyle/>
          <a:p>
            <a:fld id="{5CFD0AA0-7829-4368-90FD-8FF297E1E8C9}" type="slidenum">
              <a:rPr lang="en-US" smtClean="0"/>
              <a:pPr/>
              <a:t>7</a:t>
            </a:fld>
            <a:endParaRPr lang="en-US" dirty="0"/>
          </a:p>
        </p:txBody>
      </p:sp>
    </p:spTree>
    <p:extLst>
      <p:ext uri="{BB962C8B-B14F-4D97-AF65-F5344CB8AC3E}">
        <p14:creationId xmlns:p14="http://schemas.microsoft.com/office/powerpoint/2010/main" val="313903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B0F0"/>
                </a:solidFill>
              </a:rPr>
              <a:t>4.</a:t>
            </a:r>
            <a:r>
              <a:rPr lang="en-US" b="1" dirty="0" smtClean="0"/>
              <a:t>Suspensory </a:t>
            </a:r>
            <a:r>
              <a:rPr lang="en-US" b="1" dirty="0"/>
              <a:t>ligaments</a:t>
            </a:r>
            <a:r>
              <a:rPr lang="en-US" dirty="0"/>
              <a:t> (or </a:t>
            </a:r>
            <a:r>
              <a:rPr lang="en-US" b="1" dirty="0" err="1"/>
              <a:t>zonule</a:t>
            </a:r>
            <a:r>
              <a:rPr lang="en-US" b="1" dirty="0"/>
              <a:t> fibers</a:t>
            </a:r>
            <a:r>
              <a:rPr lang="en-US" dirty="0"/>
              <a:t>), which attach to the wall of the eye at the ciliary </a:t>
            </a:r>
            <a:r>
              <a:rPr lang="en-US" dirty="0" smtClean="0"/>
              <a:t>body, hold </a:t>
            </a:r>
            <a:r>
              <a:rPr lang="en-US" dirty="0"/>
              <a:t>the lens in place. </a:t>
            </a:r>
            <a:endParaRPr lang="en-US" dirty="0" smtClean="0"/>
          </a:p>
          <a:p>
            <a:r>
              <a:rPr lang="en-US" dirty="0" smtClean="0"/>
              <a:t>When </a:t>
            </a:r>
            <a:r>
              <a:rPr lang="en-US" dirty="0"/>
              <a:t>the muscles in the ciliary body are relaxed, the tension exerted by the suspensory ligaments flattens the lens. When the ciliary muscles contract, the tension on the suspensory ligaments is reduced; this process allows the somewhat elastic lens to assume a more spherical shape.</a:t>
            </a:r>
          </a:p>
        </p:txBody>
      </p:sp>
      <p:sp>
        <p:nvSpPr>
          <p:cNvPr id="4" name="Slide Number Placeholder 3"/>
          <p:cNvSpPr>
            <a:spLocks noGrp="1"/>
          </p:cNvSpPr>
          <p:nvPr>
            <p:ph type="sldNum" sz="quarter" idx="12"/>
          </p:nvPr>
        </p:nvSpPr>
        <p:spPr/>
        <p:txBody>
          <a:bodyPr/>
          <a:lstStyle/>
          <a:p>
            <a:fld id="{5CFD0AA0-7829-4368-90FD-8FF297E1E8C9}" type="slidenum">
              <a:rPr lang="en-US" smtClean="0"/>
              <a:pPr/>
              <a:t>8</a:t>
            </a:fld>
            <a:endParaRPr lang="en-US" dirty="0"/>
          </a:p>
        </p:txBody>
      </p:sp>
    </p:spTree>
    <p:extLst>
      <p:ext uri="{BB962C8B-B14F-4D97-AF65-F5344CB8AC3E}">
        <p14:creationId xmlns:p14="http://schemas.microsoft.com/office/powerpoint/2010/main" val="423317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17786" y="76200"/>
            <a:ext cx="8978462" cy="592743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5768</TotalTime>
  <Words>1550</Words>
  <Application>Microsoft Office PowerPoint</Application>
  <PresentationFormat>On-screen Show (4:3)</PresentationFormat>
  <Paragraphs>200</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Courier New</vt:lpstr>
      <vt:lpstr>Gill Sans MT</vt:lpstr>
      <vt:lpstr>Majalla UI</vt:lpstr>
      <vt:lpstr>Trebuchet MS</vt:lpstr>
      <vt:lpstr>Verdana</vt:lpstr>
      <vt:lpstr>Wingdings 2</vt:lpstr>
      <vt:lpstr>Solstice</vt:lpstr>
      <vt:lpstr>Special senses –  Vision</vt:lpstr>
      <vt:lpstr>Introduction</vt:lpstr>
      <vt:lpstr>PowerPoint Presentation</vt:lpstr>
      <vt:lpstr>PowerPoint Presentation</vt:lpstr>
      <vt:lpstr>The Eye structure</vt:lpstr>
      <vt:lpstr>PowerPoint Presentation</vt:lpstr>
      <vt:lpstr>Muscular control of the eye</vt:lpstr>
      <vt:lpstr>PowerPoint Presentation</vt:lpstr>
      <vt:lpstr>PowerPoint Presentation</vt:lpstr>
      <vt:lpstr>Eye protection</vt:lpstr>
      <vt:lpstr>PowerPoint Presentation</vt:lpstr>
      <vt:lpstr>Retina</vt:lpstr>
      <vt:lpstr>Layers of the Retina</vt:lpstr>
      <vt:lpstr>Layers of the Retina</vt:lpstr>
      <vt:lpstr>Layers of the Retina</vt:lpstr>
      <vt:lpstr>Layers of the Retina</vt:lpstr>
      <vt:lpstr>PowerPoint Presentation</vt:lpstr>
      <vt:lpstr>Structure of Photoreceptors: Rods and Cones</vt:lpstr>
      <vt:lpstr>Structure of Photoreceptors: Rods and Cones</vt:lpstr>
      <vt:lpstr>PowerPoint Presentation</vt:lpstr>
      <vt:lpstr>Regional Variations in the Retina</vt:lpstr>
      <vt:lpstr>Pigments in the photoreceptors </vt:lpstr>
      <vt:lpstr>Pigments in the Photoreceptors</vt:lpstr>
      <vt:lpstr>Optic Pathway</vt:lpstr>
      <vt:lpstr>PowerPoint Presentation</vt:lpstr>
      <vt:lpstr>Steps of photoreception  in the rods</vt:lpstr>
      <vt:lpstr>PowerPoint Presentation</vt:lpstr>
      <vt:lpstr>PowerPoint Presentation</vt:lpstr>
      <vt:lpstr>PowerPoint Presentation</vt:lpstr>
      <vt:lpstr>PowerPoint Presentation</vt:lpstr>
      <vt:lpstr>PowerPoint Presentation</vt:lpstr>
      <vt:lpstr>PowerPoint Presentation</vt:lpstr>
      <vt:lpstr>Color Vision</vt:lpstr>
      <vt:lpstr>trichromacy theory</vt:lpstr>
      <vt:lpstr>opponent process theory</vt:lpstr>
      <vt:lpstr>Visual Adaptation</vt:lpstr>
      <vt:lpstr>PowerPoint Presentation</vt:lpstr>
      <vt:lpstr>PowerPoint Presentation</vt:lpstr>
      <vt:lpstr>Visual receptive fields</vt:lpstr>
      <vt:lpstr>Photoreceptor, horizontal cells and bipolar cells</vt:lpstr>
      <vt:lpstr>Ganglion cells and lateral geniculate cells </vt:lpstr>
      <vt:lpstr>PowerPoint Presentation</vt:lpstr>
      <vt:lpstr>Receptive fields of the visual cortex</vt:lpstr>
      <vt:lpstr>PROCESSING OF VISUAL INFORMATION IN THE RETINA </vt:lpstr>
      <vt:lpstr>Clinical Insight</vt:lpstr>
      <vt:lpstr>Clinical Insight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Introduction to Physiology:  The Cell and General Physiology</dc:title>
  <dc:creator>rstinson</dc:creator>
  <cp:lastModifiedBy>lenovo</cp:lastModifiedBy>
  <cp:revision>309</cp:revision>
  <dcterms:created xsi:type="dcterms:W3CDTF">2010-10-14T16:13:00Z</dcterms:created>
  <dcterms:modified xsi:type="dcterms:W3CDTF">2021-03-24T11:08:37Z</dcterms:modified>
</cp:coreProperties>
</file>