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86" r:id="rId3"/>
    <p:sldId id="258" r:id="rId4"/>
    <p:sldId id="257" r:id="rId5"/>
    <p:sldId id="302" r:id="rId6"/>
    <p:sldId id="266" r:id="rId7"/>
    <p:sldId id="259" r:id="rId8"/>
    <p:sldId id="260" r:id="rId9"/>
    <p:sldId id="303" r:id="rId10"/>
    <p:sldId id="287" r:id="rId11"/>
    <p:sldId id="261" r:id="rId12"/>
    <p:sldId id="290" r:id="rId13"/>
    <p:sldId id="263" r:id="rId14"/>
    <p:sldId id="264" r:id="rId15"/>
    <p:sldId id="265" r:id="rId16"/>
    <p:sldId id="269" r:id="rId17"/>
    <p:sldId id="288" r:id="rId18"/>
    <p:sldId id="268" r:id="rId19"/>
    <p:sldId id="301" r:id="rId20"/>
    <p:sldId id="267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1" r:id="rId32"/>
    <p:sldId id="293" r:id="rId33"/>
    <p:sldId id="294" r:id="rId34"/>
    <p:sldId id="295" r:id="rId35"/>
    <p:sldId id="296" r:id="rId36"/>
    <p:sldId id="297" r:id="rId37"/>
    <p:sldId id="304" r:id="rId38"/>
    <p:sldId id="298" r:id="rId39"/>
    <p:sldId id="299" r:id="rId40"/>
    <p:sldId id="292" r:id="rId41"/>
    <p:sldId id="280" r:id="rId42"/>
    <p:sldId id="282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5FE938-5253-4A0D-9369-4DE88BFB0F62}" type="datetimeFigureOut">
              <a:rPr lang="ar-JO" smtClean="0"/>
              <a:pPr/>
              <a:t>16/08/1442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9546A8-3C12-4C4B-88A7-C2E28DA204D8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8416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 algn="l" rtl="0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 rtl="0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28995" y="6248400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AD6E-A3F9-4E25-8173-841667BB0E9D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168-4EC6-4C81-B9BB-0A9045BDC985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066800"/>
          </a:xfrm>
        </p:spPr>
        <p:txBody>
          <a:bodyPr>
            <a:normAutofit/>
          </a:bodyPr>
          <a:lstStyle>
            <a:lvl1pPr algn="l" rtl="0">
              <a:defRPr sz="3200" b="0" u="sng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898136"/>
          </a:xfrm>
        </p:spPr>
        <p:txBody>
          <a:bodyPr>
            <a:normAutofit/>
          </a:bodyPr>
          <a:lstStyle>
            <a:lvl1pPr marL="223838" indent="-223838" algn="l" rtl="0">
              <a:defRPr sz="2800">
                <a:latin typeface="Trebuchet MS" pitchFamily="34" charset="0"/>
              </a:defRPr>
            </a:lvl1pPr>
            <a:lvl2pPr marL="466725" indent="-242888" algn="l" rtl="0">
              <a:defRPr sz="28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2pPr>
            <a:lvl3pPr marL="635000" indent="-242888" algn="l" rtl="0">
              <a:defRPr sz="2400">
                <a:latin typeface="Trebuchet MS" pitchFamily="34" charset="0"/>
              </a:defRPr>
            </a:lvl3pPr>
            <a:lvl4pPr algn="l" rtl="0">
              <a:defRPr sz="2400">
                <a:latin typeface="Trebuchet MS" pitchFamily="34" charset="0"/>
              </a:defRPr>
            </a:lvl4pPr>
            <a:lvl5pPr algn="l" rtl="0">
              <a:defRPr sz="2400"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4731-7BDC-4E9B-A817-05E7B4C20E25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382000" y="6492240"/>
            <a:ext cx="762000" cy="365760"/>
          </a:xfrm>
        </p:spPr>
        <p:txBody>
          <a:bodyPr/>
          <a:lstStyle>
            <a:lvl1pPr>
              <a:defRPr sz="20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AF0A-6AE0-40F8-8D78-1C8D4795FE13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FCAF-E099-4B54-8882-887914E1813E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90398F-48F6-4961-AE65-3EA6C81838DB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D62EA0A-25B1-49C7-AC0F-5516EFBFB999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DC04-3236-4602-9A99-BEBA138F8695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9B88-A3F5-4C3E-A10F-944797BDA988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BFA8-F5AC-49AB-B696-ED213C6F3A23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823AED-144F-4A1C-9A53-B0B400ECEE34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23050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Autonomic </a:t>
            </a:r>
            <a:br>
              <a:rPr lang="en-US" sz="4800" b="1" dirty="0" smtClean="0"/>
            </a:br>
            <a:r>
              <a:rPr lang="en-US" sz="4800" b="1" dirty="0" smtClean="0"/>
              <a:t>nervous system (ANS) </a:t>
            </a:r>
            <a:r>
              <a:rPr lang="en-US" b="1" i="1" dirty="0">
                <a:solidFill>
                  <a:srgbClr val="002060"/>
                </a:solidFill>
              </a:rPr>
              <a:t/>
            </a:r>
            <a:br>
              <a:rPr lang="en-US" b="1" i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966892"/>
            <a:ext cx="7162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Dr.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Ejlal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Abu-EL-Rub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Physiology and Pathophysiology, Department of Basic Medical Sciences, faculty of Medicine, Yarmouk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Chapter 10 Berne and Levy, Chapter 12 Guyton</a:t>
            </a:r>
            <a:endParaRPr lang="ar-JO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6464"/>
            <a:ext cx="8763000" cy="5126736"/>
          </a:xfrm>
        </p:spPr>
        <p:txBody>
          <a:bodyPr/>
          <a:lstStyle/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en-US" sz="2600" dirty="0" smtClean="0"/>
              <a:t>There is </a:t>
            </a:r>
            <a:r>
              <a:rPr lang="af-ZA" sz="2600" dirty="0" smtClean="0"/>
              <a:t>overlap in </a:t>
            </a:r>
            <a:r>
              <a:rPr lang="en-US" sz="2600" dirty="0" smtClean="0"/>
              <a:t>the branching networks from different postganglionic neurons, such that target tissues may be innervated by </a:t>
            </a:r>
            <a:r>
              <a:rPr lang="af-ZA" sz="2600" dirty="0" smtClean="0"/>
              <a:t>many postganglionic neurons.</a:t>
            </a:r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endParaRPr lang="af-ZA" sz="2600" dirty="0" smtClean="0"/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af-ZA" sz="2600" dirty="0" smtClean="0"/>
              <a:t>In the </a:t>
            </a:r>
            <a:r>
              <a:rPr lang="en-US" sz="2600" dirty="0" smtClean="0"/>
              <a:t>ANS, postsynaptic receptors are widely distributed on the target </a:t>
            </a:r>
            <a:r>
              <a:rPr lang="en-US" sz="2600" dirty="0" smtClean="0"/>
              <a:t>tissues.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029200"/>
          </a:xfrm>
        </p:spPr>
        <p:txBody>
          <a:bodyPr>
            <a:normAutofit/>
          </a:bodyPr>
          <a:lstStyle/>
          <a:p>
            <a:pPr marL="392113" indent="-392113">
              <a:lnSpc>
                <a:spcPts val="4000"/>
              </a:lnSpc>
              <a:buFont typeface="+mj-lt"/>
              <a:buAutoNum type="arabicPeriod" startAt="4"/>
            </a:pPr>
            <a:r>
              <a:rPr lang="en-US" b="1" dirty="0" smtClean="0"/>
              <a:t>Adrenal medulla </a:t>
            </a:r>
            <a:r>
              <a:rPr lang="en-US" dirty="0" smtClean="0"/>
              <a:t>is a specialized ganglion of the sympathetic nervous system.</a:t>
            </a:r>
          </a:p>
          <a:p>
            <a:pPr>
              <a:lnSpc>
                <a:spcPts val="4000"/>
              </a:lnSpc>
            </a:pPr>
            <a:endParaRPr lang="en-US" dirty="0" smtClean="0"/>
          </a:p>
          <a:p>
            <a:pPr marL="577850" lvl="1" indent="-241300">
              <a:lnSpc>
                <a:spcPts val="4000"/>
              </a:lnSpc>
              <a:buFont typeface="Arial" pitchFamily="34" charset="0"/>
              <a:buChar char="•"/>
            </a:pPr>
            <a:r>
              <a:rPr lang="en-US" dirty="0" smtClean="0"/>
              <a:t>The cell bodies of its </a:t>
            </a:r>
            <a:r>
              <a:rPr lang="en-US" dirty="0" err="1" smtClean="0"/>
              <a:t>preganglionic</a:t>
            </a:r>
            <a:r>
              <a:rPr lang="en-US" dirty="0" smtClean="0"/>
              <a:t> neurons are located in the </a:t>
            </a:r>
            <a:r>
              <a:rPr lang="en-US" b="1" dirty="0" smtClean="0"/>
              <a:t>thoracic</a:t>
            </a:r>
            <a:r>
              <a:rPr lang="en-US" dirty="0" smtClean="0"/>
              <a:t> spinal cord.</a:t>
            </a:r>
          </a:p>
          <a:p>
            <a:pPr marL="577850" lvl="1" indent="-241300">
              <a:lnSpc>
                <a:spcPts val="4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577850" lvl="1" indent="-241300">
              <a:lnSpc>
                <a:spcPts val="4000"/>
              </a:lnSpc>
              <a:buFont typeface="Arial" pitchFamily="34" charset="0"/>
              <a:buChar char="•"/>
            </a:pPr>
            <a:r>
              <a:rPr lang="en-US" dirty="0" err="1" smtClean="0"/>
              <a:t>Preganglionic</a:t>
            </a:r>
            <a:r>
              <a:rPr lang="en-US" dirty="0" smtClean="0"/>
              <a:t> fibers synapse directly on </a:t>
            </a:r>
            <a:r>
              <a:rPr lang="en-US" b="1" dirty="0" err="1" smtClean="0"/>
              <a:t>chromaffin</a:t>
            </a:r>
            <a:r>
              <a:rPr lang="en-US" b="1" dirty="0" smtClean="0"/>
              <a:t> cells in the adrenal medulla.</a:t>
            </a:r>
          </a:p>
          <a:p>
            <a:pPr marL="635000" lvl="1" indent="-298450">
              <a:buFont typeface="Arial" pitchFamily="34" charset="0"/>
              <a:buChar char="•"/>
            </a:pPr>
            <a:endParaRPr lang="en-US" sz="2600" b="1" dirty="0" smtClean="0"/>
          </a:p>
          <a:p>
            <a:pPr marL="635000" lvl="1" indent="-298450">
              <a:buFont typeface="Arial" pitchFamily="34" charset="0"/>
              <a:buChar char="•"/>
            </a:pPr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381000"/>
            <a:ext cx="9220200" cy="6477000"/>
          </a:xfrm>
        </p:spPr>
        <p:txBody>
          <a:bodyPr>
            <a:normAutofit fontScale="92500"/>
          </a:bodyPr>
          <a:lstStyle/>
          <a:p>
            <a:pPr marL="635000" lvl="1" indent="-298450">
              <a:buNone/>
            </a:pPr>
            <a:endParaRPr lang="en-US" sz="2600" b="1" dirty="0" smtClean="0"/>
          </a:p>
          <a:p>
            <a:pPr marL="577850" lvl="1" indent="-241300">
              <a:lnSpc>
                <a:spcPts val="3400"/>
              </a:lnSpc>
              <a:buFont typeface="Arial" pitchFamily="34" charset="0"/>
              <a:buChar char="•"/>
            </a:pPr>
            <a:r>
              <a:rPr lang="en-US" sz="2600" dirty="0" smtClean="0"/>
              <a:t>The </a:t>
            </a:r>
            <a:r>
              <a:rPr lang="en-US" sz="2600" dirty="0" err="1" smtClean="0"/>
              <a:t>chromaffin</a:t>
            </a:r>
            <a:r>
              <a:rPr lang="en-US" sz="2600" dirty="0" smtClean="0"/>
              <a:t> cells secrete </a:t>
            </a:r>
            <a:r>
              <a:rPr lang="en-US" sz="2600" b="1" dirty="0" smtClean="0"/>
              <a:t>epinephrine </a:t>
            </a:r>
            <a:r>
              <a:rPr lang="en-US" sz="2600" dirty="0" smtClean="0"/>
              <a:t>(80%) and </a:t>
            </a:r>
            <a:r>
              <a:rPr lang="en-US" sz="2600" dirty="0" err="1" smtClean="0"/>
              <a:t>norepinephrine</a:t>
            </a:r>
            <a:r>
              <a:rPr lang="en-US" sz="2600" dirty="0" smtClean="0"/>
              <a:t> (20%) into the circulation </a:t>
            </a:r>
            <a:r>
              <a:rPr lang="en-US" sz="2600" i="1" dirty="0" smtClean="0"/>
              <a:t>(in contrast with sympathetic postganglionic neurons, which release only </a:t>
            </a:r>
            <a:r>
              <a:rPr lang="en-US" sz="2600" i="1" dirty="0" err="1" smtClean="0"/>
              <a:t>norepinephrine</a:t>
            </a:r>
            <a:r>
              <a:rPr lang="en-US" sz="2600" i="1" dirty="0" smtClean="0"/>
              <a:t>).</a:t>
            </a:r>
          </a:p>
          <a:p>
            <a:pPr marL="577850" lvl="1" indent="-241300">
              <a:lnSpc>
                <a:spcPts val="3400"/>
              </a:lnSpc>
              <a:buFont typeface="Arial" pitchFamily="34" charset="0"/>
              <a:buChar char="•"/>
            </a:pPr>
            <a:endParaRPr lang="en-US" sz="2600" dirty="0" smtClean="0"/>
          </a:p>
          <a:p>
            <a:pPr marL="801688" lvl="2" indent="-279400">
              <a:lnSpc>
                <a:spcPts val="3400"/>
              </a:lnSpc>
            </a:pPr>
            <a:r>
              <a:rPr lang="af-ZA" b="1" dirty="0" smtClean="0"/>
              <a:t>phenylethanolamine-</a:t>
            </a:r>
            <a:r>
              <a:rPr lang="en-US" b="1" i="1" dirty="0" smtClean="0"/>
              <a:t>N-</a:t>
            </a:r>
            <a:r>
              <a:rPr lang="en-US" b="1" i="1" dirty="0" err="1" smtClean="0"/>
              <a:t>methyltransferase</a:t>
            </a:r>
            <a:r>
              <a:rPr lang="en-US" b="1" i="1" dirty="0" smtClean="0"/>
              <a:t> (PNMT) in the adrenal medulla </a:t>
            </a:r>
            <a:r>
              <a:rPr lang="en-US" dirty="0" smtClean="0"/>
              <a:t>but not in sympathetic postganglionic adrenergic </a:t>
            </a:r>
            <a:r>
              <a:rPr lang="af-ZA" dirty="0" smtClean="0"/>
              <a:t>neurons.</a:t>
            </a:r>
          </a:p>
          <a:p>
            <a:pPr marL="801688" lvl="2" indent="-279400">
              <a:lnSpc>
                <a:spcPts val="3400"/>
              </a:lnSpc>
            </a:pPr>
            <a:endParaRPr lang="af-ZA" dirty="0" smtClean="0"/>
          </a:p>
          <a:p>
            <a:pPr marL="801688" lvl="2" indent="-279400">
              <a:lnSpc>
                <a:spcPts val="3400"/>
              </a:lnSpc>
            </a:pPr>
            <a:r>
              <a:rPr lang="af-ZA" dirty="0" smtClean="0"/>
              <a:t>PNMT </a:t>
            </a:r>
            <a:r>
              <a:rPr lang="af-ZA" b="1" dirty="0" smtClean="0"/>
              <a:t>catalyzes the conversion </a:t>
            </a:r>
            <a:r>
              <a:rPr lang="en-US" b="1" dirty="0" smtClean="0"/>
              <a:t>of </a:t>
            </a:r>
            <a:r>
              <a:rPr lang="en-US" b="1" dirty="0" err="1" smtClean="0"/>
              <a:t>norepinephrine</a:t>
            </a:r>
            <a:r>
              <a:rPr lang="en-US" b="1" dirty="0" smtClean="0"/>
              <a:t> to epinephrine</a:t>
            </a:r>
            <a:r>
              <a:rPr lang="en-US" dirty="0" smtClean="0"/>
              <a:t>, a step that, interestingly, requires </a:t>
            </a:r>
            <a:r>
              <a:rPr lang="en-US" dirty="0" err="1" smtClean="0"/>
              <a:t>cortisol</a:t>
            </a:r>
            <a:r>
              <a:rPr lang="en-US" dirty="0" smtClean="0"/>
              <a:t> from the nearby adrenal </a:t>
            </a:r>
            <a:r>
              <a:rPr lang="en-US" i="1" dirty="0" smtClean="0"/>
              <a:t>cortex; </a:t>
            </a:r>
            <a:r>
              <a:rPr lang="en-US" dirty="0" err="1" smtClean="0"/>
              <a:t>cortisol</a:t>
            </a:r>
            <a:r>
              <a:rPr lang="en-US" dirty="0" smtClean="0"/>
              <a:t> is supplied to the adrenal medulla in venous effluent from the adrenal cortex.</a:t>
            </a:r>
          </a:p>
          <a:p>
            <a:pPr marL="635000" lvl="1" indent="-298450">
              <a:buFont typeface="Arial" pitchFamily="34" charset="0"/>
              <a:buChar char="•"/>
            </a:pPr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rganization of ANS - tabl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772270" y="1143000"/>
            <a:ext cx="7609730" cy="531178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ganization of ANS - figur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10000"/>
          </a:blip>
          <a:stretch>
            <a:fillRect/>
          </a:stretch>
        </p:blipFill>
        <p:spPr>
          <a:xfrm>
            <a:off x="838200" y="700227"/>
            <a:ext cx="7239000" cy="608157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4582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u="none" dirty="0" smtClean="0"/>
              <a:t>Neurotransmitters of the ANS</a:t>
            </a:r>
            <a:endParaRPr lang="ar-JO" sz="4400" b="1" u="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9264"/>
            <a:ext cx="8763000" cy="5660136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b="1" dirty="0" smtClean="0"/>
              <a:t>Adrenergic </a:t>
            </a:r>
            <a:r>
              <a:rPr lang="en-US" sz="2600" b="1" dirty="0" smtClean="0"/>
              <a:t>neurons </a:t>
            </a:r>
            <a:r>
              <a:rPr lang="en-US" sz="2600" dirty="0" smtClean="0"/>
              <a:t>release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norepinephrine</a:t>
            </a:r>
            <a:r>
              <a:rPr lang="en-US" sz="2600" b="1" dirty="0" smtClean="0"/>
              <a:t> </a:t>
            </a:r>
            <a:r>
              <a:rPr lang="en-US" sz="2600" dirty="0" smtClean="0"/>
              <a:t>as the neurotransmitter.</a:t>
            </a:r>
          </a:p>
          <a:p>
            <a:pPr>
              <a:lnSpc>
                <a:spcPts val="3600"/>
              </a:lnSpc>
            </a:pPr>
            <a:endParaRPr lang="en-US" sz="2600" dirty="0" smtClean="0"/>
          </a:p>
          <a:p>
            <a:pPr>
              <a:lnSpc>
                <a:spcPts val="3600"/>
              </a:lnSpc>
            </a:pPr>
            <a:r>
              <a:rPr lang="en-US" sz="2600" b="1" dirty="0" smtClean="0"/>
              <a:t>Cholinergic neurons, </a:t>
            </a:r>
            <a:r>
              <a:rPr lang="en-US" sz="2600" dirty="0" smtClean="0"/>
              <a:t>whether in the sympathetic or parasympathetic nervous system</a:t>
            </a:r>
            <a:r>
              <a:rPr lang="en-US" sz="2600" b="1" dirty="0" smtClean="0"/>
              <a:t>, </a:t>
            </a:r>
            <a:r>
              <a:rPr lang="en-US" sz="2600" dirty="0" smtClean="0"/>
              <a:t>release </a:t>
            </a:r>
            <a:r>
              <a:rPr lang="en-US" sz="2600" b="1" dirty="0" smtClean="0"/>
              <a:t>acetylcholine (</a:t>
            </a:r>
            <a:r>
              <a:rPr lang="en-US" sz="2600" b="1" dirty="0" err="1" smtClean="0"/>
              <a:t>ACh</a:t>
            </a:r>
            <a:r>
              <a:rPr lang="en-US" sz="2600" b="1" dirty="0" smtClean="0"/>
              <a:t>) </a:t>
            </a:r>
            <a:r>
              <a:rPr lang="en-US" sz="2600" dirty="0" smtClean="0"/>
              <a:t>as the neurotransmitter.</a:t>
            </a:r>
          </a:p>
          <a:p>
            <a:pPr>
              <a:lnSpc>
                <a:spcPts val="3600"/>
              </a:lnSpc>
            </a:pPr>
            <a:endParaRPr lang="en-US" sz="2600" dirty="0" smtClean="0"/>
          </a:p>
          <a:p>
            <a:pPr>
              <a:lnSpc>
                <a:spcPts val="3600"/>
              </a:lnSpc>
            </a:pPr>
            <a:r>
              <a:rPr lang="af-ZA" sz="2600" b="1" dirty="0" smtClean="0"/>
              <a:t>Nonadrenergic, noncholinergic </a:t>
            </a:r>
            <a:r>
              <a:rPr lang="af-ZA" sz="2600" dirty="0" smtClean="0"/>
              <a:t>neurons include </a:t>
            </a:r>
            <a:r>
              <a:rPr lang="af-ZA" sz="2600" i="1" dirty="0" smtClean="0"/>
              <a:t>some </a:t>
            </a:r>
            <a:r>
              <a:rPr lang="af-ZA" sz="2600" dirty="0" smtClean="0"/>
              <a:t>postganglionic parasympathetic neurons </a:t>
            </a:r>
            <a:r>
              <a:rPr lang="en-US" sz="2600" dirty="0" smtClean="0"/>
              <a:t>of the gastrointestinal tract, which release substance P, </a:t>
            </a:r>
            <a:r>
              <a:rPr lang="en-US" sz="2600" dirty="0" err="1" smtClean="0"/>
              <a:t>vasoactive</a:t>
            </a:r>
            <a:r>
              <a:rPr lang="en-US" sz="2600" dirty="0" smtClean="0"/>
              <a:t> intestinal peptide (VIP), or nitric oxide (NO).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b="1" dirty="0" err="1" smtClean="0"/>
              <a:t>Preganglionic</a:t>
            </a:r>
            <a:r>
              <a:rPr lang="en-US" sz="2400" b="1" dirty="0" smtClean="0"/>
              <a:t> neurons </a:t>
            </a:r>
            <a:r>
              <a:rPr lang="en-US" sz="2400" dirty="0" smtClean="0"/>
              <a:t>of the sympathetic division are</a:t>
            </a:r>
            <a:r>
              <a:rPr lang="en-US" sz="2400" b="1" dirty="0" smtClean="0"/>
              <a:t> </a:t>
            </a:r>
            <a:r>
              <a:rPr lang="af-ZA" sz="2400" dirty="0" smtClean="0"/>
              <a:t>always </a:t>
            </a:r>
            <a:r>
              <a:rPr lang="af-ZA" sz="2400" b="1" dirty="0" smtClean="0"/>
              <a:t>cholinergic. </a:t>
            </a:r>
            <a:r>
              <a:rPr lang="en-US" sz="2400" dirty="0" smtClean="0"/>
              <a:t>They release </a:t>
            </a:r>
            <a:r>
              <a:rPr lang="en-US" sz="2400" dirty="0" err="1" smtClean="0"/>
              <a:t>ACh</a:t>
            </a:r>
            <a:r>
              <a:rPr lang="en-US" sz="2400" dirty="0" smtClean="0"/>
              <a:t>, which interacts with nicotinic (N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receptors on the cell bodies of </a:t>
            </a:r>
            <a:r>
              <a:rPr lang="af-ZA" sz="2400" dirty="0" smtClean="0"/>
              <a:t>postganglionic neurons.</a:t>
            </a:r>
          </a:p>
          <a:p>
            <a:pPr>
              <a:lnSpc>
                <a:spcPts val="3400"/>
              </a:lnSpc>
            </a:pPr>
            <a:endParaRPr lang="af-ZA" sz="2400" dirty="0" smtClean="0"/>
          </a:p>
          <a:p>
            <a:pPr>
              <a:lnSpc>
                <a:spcPts val="3400"/>
              </a:lnSpc>
            </a:pPr>
            <a:r>
              <a:rPr lang="af-ZA" sz="2400" b="1" dirty="0" smtClean="0"/>
              <a:t>Postganglionic neurons of the </a:t>
            </a:r>
            <a:r>
              <a:rPr lang="en-US" sz="2400" dirty="0" smtClean="0"/>
              <a:t>sympathetic division are adrenergic in all of the effector organs, </a:t>
            </a:r>
            <a:r>
              <a:rPr lang="en-US" sz="2400" i="1" dirty="0" smtClean="0"/>
              <a:t>except </a:t>
            </a:r>
            <a:r>
              <a:rPr lang="en-US" sz="2400" dirty="0" smtClean="0"/>
              <a:t>in the thermoregulatory sweat glands </a:t>
            </a:r>
            <a:r>
              <a:rPr lang="af-ZA" sz="2400" dirty="0" smtClean="0"/>
              <a:t>(where they are cholinergic).</a:t>
            </a:r>
          </a:p>
          <a:p>
            <a:pPr>
              <a:lnSpc>
                <a:spcPts val="3400"/>
              </a:lnSpc>
            </a:pPr>
            <a:endParaRPr lang="af-ZA" sz="2400" dirty="0" smtClean="0"/>
          </a:p>
          <a:p>
            <a:pPr>
              <a:lnSpc>
                <a:spcPts val="3400"/>
              </a:lnSpc>
            </a:pPr>
            <a:r>
              <a:rPr lang="af-ZA" sz="2400" dirty="0" smtClean="0"/>
              <a:t>Most </a:t>
            </a:r>
            <a:r>
              <a:rPr lang="af-ZA" sz="2400" b="1" dirty="0" smtClean="0"/>
              <a:t>postganglionic neurons </a:t>
            </a:r>
            <a:r>
              <a:rPr lang="en-US" sz="2400" dirty="0" smtClean="0"/>
              <a:t>of the parasympathetic division are </a:t>
            </a:r>
            <a:r>
              <a:rPr lang="en-US" sz="2400" b="1" dirty="0" smtClean="0"/>
              <a:t>cholinergic. </a:t>
            </a:r>
            <a:r>
              <a:rPr lang="en-US" sz="2400" dirty="0" smtClean="0"/>
              <a:t>Receptors for </a:t>
            </a:r>
            <a:r>
              <a:rPr lang="en-US" sz="2400" dirty="0" err="1" smtClean="0"/>
              <a:t>ACh</a:t>
            </a:r>
            <a:r>
              <a:rPr lang="en-US" sz="2400" dirty="0" smtClean="0"/>
              <a:t> in the effector organs are </a:t>
            </a:r>
            <a:r>
              <a:rPr lang="en-US" sz="2400" dirty="0" err="1" smtClean="0"/>
              <a:t>muscarinic</a:t>
            </a:r>
            <a:r>
              <a:rPr lang="en-US" sz="2400" dirty="0" smtClean="0"/>
              <a:t> receptors rather than nicotinic receptors.</a:t>
            </a:r>
            <a:endParaRPr lang="af-ZA" sz="2400" dirty="0" smtClean="0"/>
          </a:p>
          <a:p>
            <a:endParaRPr lang="af-ZA" dirty="0" smtClean="0"/>
          </a:p>
          <a:p>
            <a:endParaRPr lang="af-ZA" b="1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4582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u="none" dirty="0" smtClean="0"/>
              <a:t>Receptor types in the ANS</a:t>
            </a:r>
            <a:endParaRPr lang="ar-JO" sz="4400" b="1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6864"/>
            <a:ext cx="8686800" cy="5888736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sz="2600" dirty="0" smtClean="0"/>
              <a:t>Autonomic receptors are </a:t>
            </a:r>
            <a:r>
              <a:rPr lang="en-US" sz="2600" b="1" dirty="0" smtClean="0"/>
              <a:t>G protein–</a:t>
            </a:r>
            <a:r>
              <a:rPr lang="af-ZA" sz="2600" b="1" dirty="0" smtClean="0"/>
              <a:t>linked receptors.</a:t>
            </a:r>
          </a:p>
          <a:p>
            <a:pPr>
              <a:lnSpc>
                <a:spcPts val="3800"/>
              </a:lnSpc>
            </a:pPr>
            <a:endParaRPr lang="af-ZA" sz="2600" b="1" dirty="0" smtClean="0"/>
          </a:p>
          <a:p>
            <a:pPr>
              <a:lnSpc>
                <a:spcPts val="3800"/>
              </a:lnSpc>
            </a:pPr>
            <a:r>
              <a:rPr lang="af-ZA" sz="2600" dirty="0" smtClean="0"/>
              <a:t>G proteins couple G protein–linked autonomic </a:t>
            </a:r>
            <a:r>
              <a:rPr lang="en-US" sz="2600" dirty="0" smtClean="0"/>
              <a:t>receptors to </a:t>
            </a:r>
            <a:r>
              <a:rPr lang="en-US" sz="2600" dirty="0" err="1" smtClean="0"/>
              <a:t>adenylyl</a:t>
            </a:r>
            <a:r>
              <a:rPr lang="en-US" sz="2600" dirty="0" smtClean="0"/>
              <a:t> </a:t>
            </a:r>
            <a:r>
              <a:rPr lang="en-US" sz="2600" dirty="0" err="1" smtClean="0"/>
              <a:t>cyclase</a:t>
            </a:r>
            <a:r>
              <a:rPr lang="en-US" sz="2600" dirty="0" smtClean="0"/>
              <a:t> or </a:t>
            </a:r>
            <a:r>
              <a:rPr lang="en-US" sz="2600" dirty="0" err="1" smtClean="0"/>
              <a:t>phospholipase</a:t>
            </a:r>
            <a:r>
              <a:rPr lang="en-US" sz="2600" dirty="0" smtClean="0"/>
              <a:t> C, which, when activated, generate a second messenger (cyclic adenosine </a:t>
            </a:r>
            <a:r>
              <a:rPr lang="en-US" sz="2600" dirty="0" err="1" smtClean="0"/>
              <a:t>monophosphate</a:t>
            </a:r>
            <a:r>
              <a:rPr lang="en-US" sz="2600" dirty="0" smtClean="0"/>
              <a:t> [</a:t>
            </a:r>
            <a:r>
              <a:rPr lang="en-US" sz="2600" dirty="0" err="1" smtClean="0"/>
              <a:t>cAMP</a:t>
            </a:r>
            <a:r>
              <a:rPr lang="en-US" sz="2600" dirty="0" smtClean="0"/>
              <a:t>] or IP3, </a:t>
            </a:r>
            <a:r>
              <a:rPr lang="af-ZA" sz="2600" dirty="0" smtClean="0"/>
              <a:t>respectively).</a:t>
            </a:r>
          </a:p>
          <a:p>
            <a:pPr>
              <a:lnSpc>
                <a:spcPts val="3800"/>
              </a:lnSpc>
              <a:buNone/>
            </a:pPr>
            <a:endParaRPr lang="af-ZA" sz="2600" dirty="0" smtClean="0"/>
          </a:p>
          <a:p>
            <a:pPr>
              <a:lnSpc>
                <a:spcPts val="3800"/>
              </a:lnSpc>
            </a:pPr>
            <a:r>
              <a:rPr lang="af-ZA" sz="2600" dirty="0" smtClean="0"/>
              <a:t>In </a:t>
            </a:r>
            <a:r>
              <a:rPr lang="en-US" sz="2600" dirty="0" smtClean="0"/>
              <a:t>some cases (e.g., certain </a:t>
            </a:r>
            <a:r>
              <a:rPr lang="en-US" sz="2600" dirty="0" err="1" smtClean="0"/>
              <a:t>muscarinic</a:t>
            </a:r>
            <a:r>
              <a:rPr lang="en-US" sz="2600" dirty="0" smtClean="0"/>
              <a:t> receptors), the G protein directly alters the function of an ion channel without the mediation of a second messenger.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1066800"/>
          </a:xfrm>
        </p:spPr>
        <p:txBody>
          <a:bodyPr/>
          <a:lstStyle/>
          <a:p>
            <a:r>
              <a:rPr lang="en-US" dirty="0" smtClean="0"/>
              <a:t>Autonomic nervous system (ANS)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474573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600" dirty="0" smtClean="0">
                <a:latin typeface="Trebuchet MS" pitchFamily="34" charset="0"/>
              </a:rPr>
              <a:t>Is a set of pathways to and from the central nervous system (CNS) that innervates and regulates </a:t>
            </a:r>
            <a:r>
              <a:rPr lang="en-US" sz="2600" b="1" dirty="0" smtClean="0">
                <a:latin typeface="Trebuchet MS" pitchFamily="34" charset="0"/>
              </a:rPr>
              <a:t>smooth muscle, cardiac muscle, and glands.</a:t>
            </a:r>
          </a:p>
          <a:p>
            <a:pPr>
              <a:lnSpc>
                <a:spcPts val="3400"/>
              </a:lnSpc>
            </a:pPr>
            <a:endParaRPr lang="en-US" sz="2600" b="1" dirty="0" smtClean="0">
              <a:latin typeface="Trebuchet MS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600" dirty="0" smtClean="0">
                <a:latin typeface="Trebuchet MS" pitchFamily="34" charset="0"/>
              </a:rPr>
              <a:t>It is distinct from the somatic nervous system, which is a voluntary motor system </a:t>
            </a:r>
            <a:r>
              <a:rPr lang="en-US" sz="2600" dirty="0" smtClean="0"/>
              <a:t>under conscious control and </a:t>
            </a:r>
            <a:r>
              <a:rPr lang="en-US" sz="2600" dirty="0" smtClean="0">
                <a:latin typeface="Trebuchet MS" pitchFamily="34" charset="0"/>
              </a:rPr>
              <a:t>innervates skeletal muscle.</a:t>
            </a:r>
          </a:p>
          <a:p>
            <a:pPr>
              <a:lnSpc>
                <a:spcPts val="3400"/>
              </a:lnSpc>
            </a:pPr>
            <a:endParaRPr lang="en-US" sz="2600" dirty="0" smtClean="0">
              <a:latin typeface="Trebuchet MS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600" dirty="0" smtClean="0">
                <a:latin typeface="Trebuchet MS" pitchFamily="34" charset="0"/>
              </a:rPr>
              <a:t>It  has three divisions: </a:t>
            </a:r>
            <a:r>
              <a:rPr lang="en-US" sz="2600" b="1" dirty="0" smtClean="0">
                <a:latin typeface="Trebuchet MS" pitchFamily="34" charset="0"/>
              </a:rPr>
              <a:t>sympathetic, parasympathetic, and enteric.</a:t>
            </a:r>
            <a:endParaRPr lang="ar-JO" sz="2600" dirty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458200" cy="1066800"/>
          </a:xfrm>
        </p:spPr>
        <p:txBody>
          <a:bodyPr/>
          <a:lstStyle/>
          <a:p>
            <a:r>
              <a:rPr lang="af-ZA" dirty="0" smtClean="0"/>
              <a:t>Adrenergic receptors (adrenoreceptors)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876800"/>
          </a:xfrm>
        </p:spPr>
        <p:txBody>
          <a:bodyPr>
            <a:normAutofit/>
          </a:bodyPr>
          <a:lstStyle/>
          <a:p>
            <a:pPr marL="392113" indent="-392113">
              <a:buFont typeface="+mj-lt"/>
              <a:buAutoNum type="arabicPeriod"/>
            </a:pP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af-ZA" b="1" baseline="-25000" dirty="0" smtClean="0">
                <a:latin typeface="Times New Roman"/>
                <a:cs typeface="Times New Roman"/>
              </a:rPr>
              <a:t>1</a:t>
            </a:r>
            <a:r>
              <a:rPr lang="af-ZA" b="1" dirty="0" smtClean="0">
                <a:latin typeface="Times New Roman"/>
                <a:cs typeface="Times New Roman"/>
              </a:rPr>
              <a:t> </a:t>
            </a:r>
            <a:r>
              <a:rPr lang="af-ZA" b="1" dirty="0" smtClean="0"/>
              <a:t>Receptors</a:t>
            </a:r>
          </a:p>
          <a:p>
            <a:pPr marL="514350" indent="-514350">
              <a:buFont typeface="+mj-lt"/>
              <a:buAutoNum type="arabicPeriod"/>
            </a:pPr>
            <a:endParaRPr lang="af-ZA" b="1" dirty="0" smtClean="0"/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en-US" dirty="0" smtClean="0"/>
              <a:t>are located on vascular smooth muscle of the skin and </a:t>
            </a:r>
            <a:r>
              <a:rPr lang="en-US" dirty="0" err="1" smtClean="0"/>
              <a:t>splanchnic</a:t>
            </a:r>
            <a:r>
              <a:rPr lang="en-US" dirty="0" smtClean="0"/>
              <a:t> regions, the gastrointestinal (GI) and bladder sphincters, and the radial muscle of the iris.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af-ZA" dirty="0" smtClean="0"/>
              <a:t> produce </a:t>
            </a:r>
            <a:r>
              <a:rPr lang="af-ZA" b="1" dirty="0" smtClean="0"/>
              <a:t>excitation (e.g., contraction or constriction).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334000"/>
          </a:xfrm>
        </p:spPr>
        <p:txBody>
          <a:bodyPr>
            <a:normAutofit/>
          </a:bodyPr>
          <a:lstStyle/>
          <a:p>
            <a:pPr marL="392113" indent="-392113">
              <a:buFont typeface="+mj-lt"/>
              <a:buAutoNum type="arabicPeriod"/>
            </a:pP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af-ZA" b="1" baseline="-25000" dirty="0" smtClean="0">
                <a:latin typeface="Times New Roman"/>
                <a:cs typeface="Times New Roman"/>
              </a:rPr>
              <a:t>1</a:t>
            </a:r>
            <a:r>
              <a:rPr lang="af-ZA" b="1" dirty="0" smtClean="0">
                <a:latin typeface="Times New Roman"/>
                <a:cs typeface="Times New Roman"/>
              </a:rPr>
              <a:t> </a:t>
            </a:r>
            <a:r>
              <a:rPr lang="af-ZA" b="1" dirty="0" smtClean="0"/>
              <a:t>Receptors</a:t>
            </a:r>
          </a:p>
          <a:p>
            <a:pPr marL="392113" indent="-392113">
              <a:buFont typeface="+mj-lt"/>
              <a:buAutoNum type="arabicPeriod"/>
            </a:pPr>
            <a:endParaRPr lang="af-ZA" b="1" dirty="0" smtClean="0"/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en-US" sz="2600" dirty="0" smtClean="0"/>
              <a:t>are equally sensitive to </a:t>
            </a:r>
            <a:r>
              <a:rPr lang="en-US" sz="2600" dirty="0" err="1" smtClean="0"/>
              <a:t>norepinephrine</a:t>
            </a:r>
            <a:r>
              <a:rPr lang="en-US" sz="2600" dirty="0" smtClean="0"/>
              <a:t> and epinephrine. However, only </a:t>
            </a:r>
            <a:r>
              <a:rPr lang="en-US" sz="2600" dirty="0" err="1" smtClean="0"/>
              <a:t>norepinephrine</a:t>
            </a:r>
            <a:r>
              <a:rPr lang="en-US" sz="2600" dirty="0" smtClean="0"/>
              <a:t> released from adrenergic neurons is present in high enough concentrations </a:t>
            </a:r>
            <a:r>
              <a:rPr lang="af-ZA" sz="2600" dirty="0" smtClean="0"/>
              <a:t>to activate </a:t>
            </a:r>
            <a:r>
              <a:rPr lang="el-GR" sz="2600" b="1" dirty="0" smtClean="0">
                <a:latin typeface="Times New Roman"/>
                <a:cs typeface="Times New Roman"/>
              </a:rPr>
              <a:t>α</a:t>
            </a:r>
            <a:r>
              <a:rPr lang="af-ZA" sz="2600" b="1" baseline="-25000" dirty="0" smtClean="0">
                <a:latin typeface="Times New Roman"/>
                <a:cs typeface="Times New Roman"/>
              </a:rPr>
              <a:t>1</a:t>
            </a:r>
            <a:r>
              <a:rPr lang="af-ZA" sz="2600" dirty="0" smtClean="0"/>
              <a:t> </a:t>
            </a:r>
            <a:r>
              <a:rPr lang="el-GR" sz="2600" dirty="0" smtClean="0"/>
              <a:t> </a:t>
            </a:r>
            <a:r>
              <a:rPr lang="af-ZA" sz="2600" dirty="0" smtClean="0"/>
              <a:t>receptors.</a:t>
            </a:r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endParaRPr lang="af-ZA" sz="2600" dirty="0" smtClean="0"/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en-US" sz="2600" b="1" dirty="0" smtClean="0"/>
              <a:t>Mechanism of action: </a:t>
            </a:r>
            <a:r>
              <a:rPr lang="en-US" sz="2600" b="1" dirty="0" err="1" smtClean="0"/>
              <a:t>G</a:t>
            </a:r>
            <a:r>
              <a:rPr lang="en-US" sz="2600" b="1" baseline="-25000" dirty="0" err="1" smtClean="0"/>
              <a:t>q</a:t>
            </a:r>
            <a:r>
              <a:rPr lang="en-US" sz="2600" b="1" dirty="0" smtClean="0"/>
              <a:t> protein, </a:t>
            </a:r>
            <a:r>
              <a:rPr lang="en-US" sz="2600" dirty="0" smtClean="0"/>
              <a:t>stimulation of </a:t>
            </a:r>
            <a:r>
              <a:rPr lang="en-US" sz="2600" dirty="0" err="1" smtClean="0"/>
              <a:t>phospholipase</a:t>
            </a:r>
            <a:r>
              <a:rPr lang="en-US" sz="2600" dirty="0" smtClean="0"/>
              <a:t> C and increase in </a:t>
            </a:r>
            <a:r>
              <a:rPr lang="en-US" sz="2600" dirty="0" err="1" smtClean="0"/>
              <a:t>inositol</a:t>
            </a:r>
            <a:r>
              <a:rPr lang="en-US" sz="2600" dirty="0" smtClean="0"/>
              <a:t> 1,4,5-triphosphate </a:t>
            </a:r>
            <a:r>
              <a:rPr lang="en-US" sz="2600" b="1" dirty="0" smtClean="0"/>
              <a:t>(IP3) </a:t>
            </a:r>
            <a:r>
              <a:rPr lang="en-US" sz="2600" dirty="0" smtClean="0"/>
              <a:t>and intracellular [Ca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]</a:t>
            </a:r>
            <a:r>
              <a:rPr lang="en-US" sz="2600" b="1" dirty="0" smtClean="0"/>
              <a:t>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>
            <a:normAutofit/>
          </a:bodyPr>
          <a:lstStyle/>
          <a:p>
            <a:pPr marL="392113" indent="-392113">
              <a:buFont typeface="+mj-lt"/>
              <a:buAutoNum type="arabicPeriod" startAt="2"/>
            </a:pP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af-ZA" b="1" baseline="-25000" dirty="0" smtClean="0">
                <a:latin typeface="Times New Roman"/>
                <a:cs typeface="Times New Roman"/>
              </a:rPr>
              <a:t>2</a:t>
            </a:r>
            <a:r>
              <a:rPr lang="af-ZA" b="1" dirty="0" smtClean="0">
                <a:latin typeface="Times New Roman"/>
                <a:cs typeface="Times New Roman"/>
              </a:rPr>
              <a:t> </a:t>
            </a:r>
            <a:r>
              <a:rPr lang="af-ZA" b="1" dirty="0" smtClean="0"/>
              <a:t>Receptors</a:t>
            </a:r>
          </a:p>
          <a:p>
            <a:pPr marL="392113" indent="-392113">
              <a:buFont typeface="+mj-lt"/>
              <a:buAutoNum type="arabicPeriod" startAt="2"/>
            </a:pPr>
            <a:endParaRPr lang="af-ZA" b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are located on sympathetic postganglionic nerve terminals (</a:t>
            </a:r>
            <a:r>
              <a:rPr lang="en-US" dirty="0" err="1" smtClean="0"/>
              <a:t>autoreceptors</a:t>
            </a:r>
            <a:r>
              <a:rPr lang="en-US" dirty="0" smtClean="0"/>
              <a:t>), platelets, fat cells, and the walls of the GI tract (</a:t>
            </a:r>
            <a:r>
              <a:rPr lang="en-US" dirty="0" err="1" smtClean="0"/>
              <a:t>heteroreceptors</a:t>
            </a:r>
            <a:r>
              <a:rPr lang="en-US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often produce </a:t>
            </a:r>
            <a:r>
              <a:rPr lang="en-US" b="1" dirty="0" smtClean="0"/>
              <a:t>inhibition</a:t>
            </a:r>
            <a:r>
              <a:rPr lang="en-US" dirty="0" smtClean="0"/>
              <a:t> (e.g., relaxation or dilation).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Mechanism of action: G</a:t>
            </a:r>
            <a:r>
              <a:rPr lang="en-US" b="1" baseline="-25000" dirty="0" smtClean="0"/>
              <a:t>I</a:t>
            </a:r>
            <a:r>
              <a:rPr lang="en-US" b="1" dirty="0" smtClean="0"/>
              <a:t> protein,</a:t>
            </a:r>
            <a:r>
              <a:rPr lang="en-US" dirty="0" smtClean="0"/>
              <a:t> inhibition of </a:t>
            </a:r>
            <a:r>
              <a:rPr lang="en-US" dirty="0" err="1" smtClean="0"/>
              <a:t>adenylate</a:t>
            </a:r>
            <a:r>
              <a:rPr lang="en-US" dirty="0" smtClean="0"/>
              <a:t> </a:t>
            </a:r>
            <a:r>
              <a:rPr lang="en-US" dirty="0" err="1" smtClean="0"/>
              <a:t>cyclase</a:t>
            </a:r>
            <a:r>
              <a:rPr lang="en-US" dirty="0" smtClean="0"/>
              <a:t> and</a:t>
            </a:r>
            <a:r>
              <a:rPr lang="en-US" b="1" dirty="0" smtClean="0"/>
              <a:t> decrease in cyclic </a:t>
            </a:r>
            <a:r>
              <a:rPr lang="af-ZA" b="1" dirty="0" smtClean="0"/>
              <a:t>adenosine monophosphate (cAMP).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096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b="1" dirty="0" smtClean="0">
                <a:latin typeface="Times New Roman"/>
                <a:cs typeface="Times New Roman"/>
              </a:rPr>
              <a:t>β</a:t>
            </a:r>
            <a:r>
              <a:rPr lang="en-US" b="1" baseline="-25000" dirty="0" smtClean="0">
                <a:latin typeface="Times New Roman"/>
                <a:cs typeface="Times New Roman"/>
              </a:rPr>
              <a:t>1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af-ZA" b="1" dirty="0" smtClean="0"/>
              <a:t>Receptors</a:t>
            </a:r>
          </a:p>
          <a:p>
            <a:pPr marL="392113" indent="-392113">
              <a:buFont typeface="+mj-lt"/>
              <a:buAutoNum type="arabicPeriod" startAt="3"/>
            </a:pPr>
            <a:endParaRPr lang="af-ZA" b="1" dirty="0" smtClean="0"/>
          </a:p>
          <a:p>
            <a:pPr marL="336550" lvl="1" indent="-223838">
              <a:lnSpc>
                <a:spcPts val="3600"/>
              </a:lnSpc>
              <a:buFont typeface="Arial" pitchFamily="34" charset="0"/>
              <a:buChar char="•"/>
            </a:pPr>
            <a:r>
              <a:rPr lang="en-US" sz="2600" dirty="0" smtClean="0"/>
              <a:t>Are located in the </a:t>
            </a:r>
            <a:r>
              <a:rPr lang="en-US" sz="2600" dirty="0" err="1" smtClean="0"/>
              <a:t>sinoatrial</a:t>
            </a:r>
            <a:r>
              <a:rPr lang="en-US" sz="2600" dirty="0" smtClean="0"/>
              <a:t> (SA) node, </a:t>
            </a:r>
            <a:r>
              <a:rPr lang="en-US" sz="2600" dirty="0" err="1" smtClean="0"/>
              <a:t>atrioventricular</a:t>
            </a:r>
            <a:r>
              <a:rPr lang="en-US" sz="2600" dirty="0" smtClean="0"/>
              <a:t> (AV) node, and ventricular </a:t>
            </a:r>
            <a:r>
              <a:rPr lang="af-ZA" sz="2600" dirty="0" smtClean="0"/>
              <a:t>muscle of the </a:t>
            </a:r>
            <a:r>
              <a:rPr lang="af-ZA" sz="2600" b="1" dirty="0" smtClean="0"/>
              <a:t>heart.</a:t>
            </a:r>
          </a:p>
          <a:p>
            <a:pPr marL="336550" lvl="1" indent="-223838">
              <a:lnSpc>
                <a:spcPts val="3600"/>
              </a:lnSpc>
              <a:buFont typeface="Arial" pitchFamily="34" charset="0"/>
              <a:buChar char="•"/>
            </a:pPr>
            <a:r>
              <a:rPr lang="af-ZA" sz="2600" b="1" dirty="0" smtClean="0"/>
              <a:t>p</a:t>
            </a:r>
            <a:r>
              <a:rPr lang="en-US" sz="2600" dirty="0" err="1" smtClean="0"/>
              <a:t>roduce</a:t>
            </a:r>
            <a:r>
              <a:rPr lang="en-US" sz="2600" dirty="0" smtClean="0"/>
              <a:t> </a:t>
            </a:r>
            <a:r>
              <a:rPr lang="en-US" sz="2600" b="1" dirty="0" smtClean="0"/>
              <a:t>excitation (e.g., increased heart rate, increased conduction velocity, </a:t>
            </a:r>
            <a:r>
              <a:rPr lang="af-ZA" sz="2600" dirty="0" smtClean="0"/>
              <a:t>increased contractility).</a:t>
            </a:r>
          </a:p>
          <a:p>
            <a:pPr marL="336550" lvl="1" indent="-223838">
              <a:lnSpc>
                <a:spcPts val="3600"/>
              </a:lnSpc>
              <a:buFont typeface="Arial" pitchFamily="34" charset="0"/>
              <a:buChar char="•"/>
            </a:pPr>
            <a:r>
              <a:rPr lang="af-ZA" sz="2600" dirty="0" smtClean="0"/>
              <a:t>a</a:t>
            </a:r>
            <a:r>
              <a:rPr lang="en-US" sz="2600" dirty="0" smtClean="0"/>
              <a:t>re sensitive to both </a:t>
            </a:r>
            <a:r>
              <a:rPr lang="en-US" sz="2600" dirty="0" err="1" smtClean="0"/>
              <a:t>norepinephrine</a:t>
            </a:r>
            <a:r>
              <a:rPr lang="en-US" sz="2600" dirty="0" smtClean="0"/>
              <a:t> and epinephrine, and are more sensitive than </a:t>
            </a:r>
            <a:r>
              <a:rPr lang="af-ZA" sz="2600" dirty="0" smtClean="0"/>
              <a:t>the </a:t>
            </a:r>
            <a:r>
              <a:rPr lang="el-GR" sz="2600" dirty="0" smtClean="0"/>
              <a:t>α</a:t>
            </a:r>
            <a:r>
              <a:rPr lang="el-GR" sz="2600" baseline="-25000" dirty="0" smtClean="0"/>
              <a:t>1</a:t>
            </a:r>
            <a:r>
              <a:rPr lang="el-GR" sz="2600" dirty="0" smtClean="0"/>
              <a:t> </a:t>
            </a:r>
            <a:r>
              <a:rPr lang="af-ZA" sz="2600" dirty="0" smtClean="0"/>
              <a:t>receptors.</a:t>
            </a:r>
          </a:p>
          <a:p>
            <a:pPr marL="336550" lvl="1" indent="-223838">
              <a:lnSpc>
                <a:spcPts val="3600"/>
              </a:lnSpc>
              <a:buFont typeface="Arial" pitchFamily="34" charset="0"/>
              <a:buChar char="•"/>
            </a:pPr>
            <a:endParaRPr lang="af-ZA" sz="2600" dirty="0" smtClean="0"/>
          </a:p>
          <a:p>
            <a:pPr marL="336550" lvl="1" indent="-223838">
              <a:lnSpc>
                <a:spcPts val="3600"/>
              </a:lnSpc>
              <a:buFont typeface="Arial" pitchFamily="34" charset="0"/>
              <a:buChar char="•"/>
            </a:pPr>
            <a:r>
              <a:rPr lang="af-ZA" sz="2600" b="1" dirty="0" smtClean="0"/>
              <a:t>M</a:t>
            </a:r>
            <a:r>
              <a:rPr lang="en-US" sz="2600" b="1" dirty="0" err="1" smtClean="0"/>
              <a:t>echanism</a:t>
            </a:r>
            <a:r>
              <a:rPr lang="en-US" sz="2600" b="1" dirty="0" smtClean="0"/>
              <a:t> of action: </a:t>
            </a:r>
            <a:r>
              <a:rPr lang="en-US" sz="2600" dirty="0" smtClean="0"/>
              <a:t>G</a:t>
            </a:r>
            <a:r>
              <a:rPr lang="en-US" sz="2600" baseline="-25000" dirty="0" smtClean="0"/>
              <a:t>s</a:t>
            </a:r>
            <a:r>
              <a:rPr lang="en-US" sz="2600" dirty="0" smtClean="0"/>
              <a:t> protein, stimulation of </a:t>
            </a:r>
            <a:r>
              <a:rPr lang="en-US" sz="2600" dirty="0" err="1" smtClean="0"/>
              <a:t>adenylate</a:t>
            </a:r>
            <a:r>
              <a:rPr lang="en-US" sz="2600" dirty="0" smtClean="0"/>
              <a:t> </a:t>
            </a:r>
            <a:r>
              <a:rPr lang="en-US" sz="2600" dirty="0" err="1" smtClean="0"/>
              <a:t>cyclase</a:t>
            </a:r>
            <a:r>
              <a:rPr lang="en-US" sz="2600" dirty="0" smtClean="0"/>
              <a:t> and increase in </a:t>
            </a:r>
            <a:r>
              <a:rPr lang="en-US" sz="2600" dirty="0" err="1" smtClean="0"/>
              <a:t>cAMP</a:t>
            </a:r>
            <a:r>
              <a:rPr lang="en-US" sz="2600" dirty="0" smtClean="0"/>
              <a:t>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096000"/>
          </a:xfrm>
        </p:spPr>
        <p:txBody>
          <a:bodyPr>
            <a:normAutofit/>
          </a:bodyPr>
          <a:lstStyle/>
          <a:p>
            <a:pPr marL="392113" indent="-392113">
              <a:buFont typeface="+mj-lt"/>
              <a:buAutoNum type="arabicPeriod" startAt="4"/>
            </a:pPr>
            <a:r>
              <a:rPr lang="el-GR" b="1" dirty="0" smtClean="0">
                <a:latin typeface="Times New Roman"/>
                <a:cs typeface="Times New Roman"/>
              </a:rPr>
              <a:t>β</a:t>
            </a:r>
            <a:r>
              <a:rPr lang="en-US" b="1" baseline="-25000" dirty="0" smtClean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af-ZA" b="1" dirty="0" smtClean="0"/>
              <a:t>Receptors</a:t>
            </a:r>
          </a:p>
          <a:p>
            <a:pPr marL="392113" indent="-392113">
              <a:buNone/>
            </a:pPr>
            <a:endParaRPr lang="af-ZA" b="1" dirty="0" smtClean="0"/>
          </a:p>
          <a:p>
            <a:pPr marL="336550" lvl="1" indent="-168275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/>
              <a:t>are located on vascular smooth muscle of skeletal muscle, bronchial smooth muscle, and in the walls of the GI tract and bladder.</a:t>
            </a:r>
          </a:p>
          <a:p>
            <a:pPr marL="336550" lvl="1" indent="-168275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/>
              <a:t>produce </a:t>
            </a:r>
            <a:r>
              <a:rPr lang="en-US" sz="2400" b="1" dirty="0" smtClean="0"/>
              <a:t>relaxation (e.g., dilation of vascular smooth muscle, dilation of bronchioles, </a:t>
            </a:r>
            <a:r>
              <a:rPr lang="en-US" sz="2400" dirty="0" smtClean="0"/>
              <a:t>relaxation of the bladder wall).</a:t>
            </a:r>
          </a:p>
          <a:p>
            <a:pPr marL="336550" lvl="1" indent="-168275">
              <a:lnSpc>
                <a:spcPts val="32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336550" lvl="1" indent="-168275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/>
              <a:t>are more sensitive to epinephrine than to </a:t>
            </a:r>
            <a:r>
              <a:rPr lang="en-US" sz="2400" dirty="0" err="1" smtClean="0"/>
              <a:t>norepinephrine</a:t>
            </a:r>
            <a:r>
              <a:rPr lang="en-US" sz="2400" dirty="0" smtClean="0"/>
              <a:t>.</a:t>
            </a:r>
          </a:p>
          <a:p>
            <a:pPr marL="336550" lvl="1" indent="-168275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/>
              <a:t>are more sensitive to epinephrine than the α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receptors.</a:t>
            </a:r>
          </a:p>
          <a:p>
            <a:pPr marL="336550" lvl="1" indent="-168275">
              <a:lnSpc>
                <a:spcPts val="32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336550" lvl="1" indent="-168275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/>
              <a:t>Mechanism of action: same as for </a:t>
            </a:r>
            <a:r>
              <a:rPr lang="el-GR" sz="2400" b="1" dirty="0" smtClean="0">
                <a:latin typeface="Times New Roman"/>
                <a:cs typeface="Times New Roman"/>
              </a:rPr>
              <a:t>β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b="1" dirty="0" smtClean="0"/>
              <a:t> receptors.</a:t>
            </a:r>
            <a:endParaRPr lang="af-ZA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Cholinergic receptors (</a:t>
            </a:r>
            <a:r>
              <a:rPr lang="en-US" dirty="0" err="1" smtClean="0"/>
              <a:t>cholinoreceptors</a:t>
            </a:r>
            <a:r>
              <a:rPr lang="en-US" dirty="0" smtClean="0"/>
              <a:t>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Nicotinic receptors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are located in the </a:t>
            </a:r>
            <a:r>
              <a:rPr lang="en-US" sz="2600" b="1" dirty="0" smtClean="0"/>
              <a:t>autonomic ganglia (N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/N</a:t>
            </a:r>
            <a:r>
              <a:rPr lang="en-US" sz="2600" b="1" baseline="-25000" dirty="0" smtClean="0"/>
              <a:t>N</a:t>
            </a:r>
            <a:r>
              <a:rPr lang="en-US" sz="2600" b="1" dirty="0" smtClean="0"/>
              <a:t>) of the sympathetic and parasympathetic </a:t>
            </a:r>
            <a:r>
              <a:rPr lang="en-US" sz="2600" dirty="0" smtClean="0"/>
              <a:t>nervous systems, at the </a:t>
            </a:r>
            <a:r>
              <a:rPr lang="en-US" sz="2600" b="1" dirty="0" smtClean="0"/>
              <a:t>neuromuscular junction (N</a:t>
            </a:r>
            <a:r>
              <a:rPr lang="en-US" sz="2600" b="1" baseline="-25000" dirty="0" smtClean="0"/>
              <a:t>1</a:t>
            </a:r>
            <a:r>
              <a:rPr lang="en-US" sz="2600" b="1" dirty="0" smtClean="0"/>
              <a:t>/N</a:t>
            </a:r>
            <a:r>
              <a:rPr lang="en-US" sz="2600" b="1" baseline="-25000" dirty="0" smtClean="0"/>
              <a:t>M</a:t>
            </a:r>
            <a:r>
              <a:rPr lang="en-US" sz="2600" b="1" dirty="0" smtClean="0"/>
              <a:t>), and in the adrenal medulla (N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/N</a:t>
            </a:r>
            <a:r>
              <a:rPr lang="en-US" sz="2600" b="1" baseline="-25000" dirty="0" smtClean="0"/>
              <a:t>N</a:t>
            </a:r>
            <a:r>
              <a:rPr lang="en-US" sz="2600" b="1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The receptors at these locations are similar, but not identical.</a:t>
            </a:r>
          </a:p>
          <a:p>
            <a:pPr lvl="1">
              <a:buFont typeface="Arial" pitchFamily="34" charset="0"/>
              <a:buChar char="•"/>
            </a:pP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are </a:t>
            </a:r>
            <a:r>
              <a:rPr lang="en-US" sz="2600" b="1" dirty="0" smtClean="0"/>
              <a:t>activated by </a:t>
            </a:r>
            <a:r>
              <a:rPr lang="en-US" sz="2600" b="1" dirty="0" err="1" smtClean="0"/>
              <a:t>ACh</a:t>
            </a:r>
            <a:r>
              <a:rPr lang="en-US" sz="2600" b="1" dirty="0" smtClean="0"/>
              <a:t> or nicotine.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>
            <a:normAutofit/>
          </a:bodyPr>
          <a:lstStyle/>
          <a:p>
            <a:pPr marL="392113" indent="-392113">
              <a:buFont typeface="+mj-lt"/>
              <a:buAutoNum type="arabicPeriod"/>
            </a:pPr>
            <a:r>
              <a:rPr lang="en-US" dirty="0" smtClean="0"/>
              <a:t>Nicotinic receptors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>
              <a:lnSpc>
                <a:spcPts val="3400"/>
              </a:lnSpc>
              <a:buFont typeface="Arial" pitchFamily="34" charset="0"/>
              <a:buChar char="•"/>
            </a:pPr>
            <a:r>
              <a:rPr lang="af-ZA" sz="2600" dirty="0" smtClean="0"/>
              <a:t>produce </a:t>
            </a:r>
            <a:r>
              <a:rPr lang="af-ZA" sz="2600" b="1" dirty="0" smtClean="0"/>
              <a:t>excitation.</a:t>
            </a:r>
          </a:p>
          <a:p>
            <a:pPr lvl="1">
              <a:lnSpc>
                <a:spcPts val="3400"/>
              </a:lnSpc>
              <a:buFont typeface="Arial" pitchFamily="34" charset="0"/>
              <a:buChar char="•"/>
            </a:pPr>
            <a:endParaRPr lang="af-ZA" sz="2600" b="1" dirty="0" smtClean="0"/>
          </a:p>
          <a:p>
            <a:pPr lvl="1">
              <a:lnSpc>
                <a:spcPts val="3800"/>
              </a:lnSpc>
              <a:buFont typeface="Arial" pitchFamily="34" charset="0"/>
              <a:buChar char="•"/>
            </a:pPr>
            <a:r>
              <a:rPr lang="af-ZA" sz="2600" dirty="0" smtClean="0"/>
              <a:t>ar</a:t>
            </a:r>
            <a:r>
              <a:rPr lang="en-US" sz="2600" dirty="0" smtClean="0"/>
              <a:t>e blocked by </a:t>
            </a:r>
            <a:r>
              <a:rPr lang="en-US" sz="2600" b="1" dirty="0" err="1" smtClean="0"/>
              <a:t>ganglionic</a:t>
            </a:r>
            <a:r>
              <a:rPr lang="en-US" sz="2600" b="1" dirty="0" smtClean="0"/>
              <a:t> blockers (e.g., </a:t>
            </a:r>
            <a:r>
              <a:rPr lang="en-US" sz="2600" b="1" dirty="0" err="1" smtClean="0"/>
              <a:t>hexamethonium</a:t>
            </a:r>
            <a:r>
              <a:rPr lang="en-US" sz="2600" b="1" dirty="0" smtClean="0"/>
              <a:t>) in the autonomic ganglia, </a:t>
            </a:r>
            <a:r>
              <a:rPr lang="en-US" sz="2600" dirty="0" smtClean="0"/>
              <a:t>but not at the neuromuscular junction.</a:t>
            </a:r>
          </a:p>
          <a:p>
            <a:pPr lvl="1">
              <a:lnSpc>
                <a:spcPts val="3400"/>
              </a:lnSpc>
              <a:buFont typeface="Arial" pitchFamily="34" charset="0"/>
              <a:buChar char="•"/>
            </a:pPr>
            <a:endParaRPr lang="en-US" sz="2600" dirty="0" smtClean="0"/>
          </a:p>
          <a:p>
            <a:pPr lvl="1">
              <a:lnSpc>
                <a:spcPts val="3600"/>
              </a:lnSpc>
              <a:buFont typeface="Arial" pitchFamily="34" charset="0"/>
              <a:buChar char="•"/>
            </a:pPr>
            <a:r>
              <a:rPr lang="en-US" sz="2600" b="1" dirty="0" smtClean="0"/>
              <a:t>Mechanism of action: </a:t>
            </a:r>
            <a:r>
              <a:rPr lang="en-US" sz="2600" b="1" dirty="0" err="1" smtClean="0"/>
              <a:t>ACh</a:t>
            </a:r>
            <a:r>
              <a:rPr lang="en-US" sz="2600" b="1" dirty="0" smtClean="0"/>
              <a:t> binds to </a:t>
            </a:r>
            <a:r>
              <a:rPr lang="el-GR" sz="2600" b="1" dirty="0" smtClean="0">
                <a:latin typeface="Times New Roman"/>
                <a:cs typeface="Times New Roman"/>
              </a:rPr>
              <a:t>α</a:t>
            </a:r>
            <a:r>
              <a:rPr lang="en-US" sz="2600" b="1" dirty="0" smtClean="0"/>
              <a:t> subunits of the nicotinic </a:t>
            </a:r>
            <a:r>
              <a:rPr lang="en-US" sz="2600" b="1" dirty="0" err="1" smtClean="0"/>
              <a:t>ACh</a:t>
            </a:r>
            <a:r>
              <a:rPr lang="en-US" sz="2600" b="1" dirty="0" smtClean="0"/>
              <a:t> receptor. The nicotinic </a:t>
            </a:r>
            <a:r>
              <a:rPr lang="en-US" sz="2600" dirty="0" err="1" smtClean="0"/>
              <a:t>ACh</a:t>
            </a:r>
            <a:r>
              <a:rPr lang="en-US" sz="2600" dirty="0" smtClean="0"/>
              <a:t> receptors are ion channels for 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and 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763000" cy="5867400"/>
          </a:xfrm>
        </p:spPr>
        <p:txBody>
          <a:bodyPr>
            <a:normAutofit/>
          </a:bodyPr>
          <a:lstStyle/>
          <a:p>
            <a:pPr marL="514350" indent="-458788">
              <a:buFont typeface="+mj-lt"/>
              <a:buAutoNum type="arabicPeriod" startAt="2"/>
            </a:pPr>
            <a:r>
              <a:rPr lang="en-US" dirty="0" err="1" smtClean="0"/>
              <a:t>Muscarinic</a:t>
            </a:r>
            <a:r>
              <a:rPr lang="en-US" dirty="0" smtClean="0"/>
              <a:t> receptors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lvl="1">
              <a:lnSpc>
                <a:spcPts val="3600"/>
              </a:lnSpc>
              <a:buFont typeface="Arial" pitchFamily="34" charset="0"/>
              <a:buChar char="•"/>
            </a:pPr>
            <a:r>
              <a:rPr lang="af-ZA" sz="2600" dirty="0" smtClean="0"/>
              <a:t>A</a:t>
            </a:r>
            <a:r>
              <a:rPr lang="en-US" sz="2600" dirty="0" smtClean="0"/>
              <a:t>re located in the </a:t>
            </a:r>
            <a:r>
              <a:rPr lang="en-US" sz="2600" b="1" dirty="0" smtClean="0"/>
              <a:t>heart (M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), smooth muscle (M</a:t>
            </a:r>
            <a:r>
              <a:rPr lang="en-US" sz="2600" b="1" baseline="-25000" dirty="0" smtClean="0"/>
              <a:t>3</a:t>
            </a:r>
            <a:r>
              <a:rPr lang="en-US" sz="2600" b="1" dirty="0" smtClean="0"/>
              <a:t>), and glands (M</a:t>
            </a:r>
            <a:r>
              <a:rPr lang="en-US" sz="2600" b="1" baseline="-25000" dirty="0" smtClean="0"/>
              <a:t>3</a:t>
            </a:r>
            <a:r>
              <a:rPr lang="en-US" sz="2600" b="1" dirty="0" smtClean="0"/>
              <a:t>).</a:t>
            </a:r>
          </a:p>
          <a:p>
            <a:pPr lvl="1">
              <a:lnSpc>
                <a:spcPts val="3600"/>
              </a:lnSpc>
              <a:buFont typeface="Arial" pitchFamily="34" charset="0"/>
              <a:buChar char="•"/>
            </a:pPr>
            <a:endParaRPr lang="en-US" sz="2600" b="1" dirty="0" smtClean="0"/>
          </a:p>
          <a:p>
            <a:pPr lvl="1">
              <a:lnSpc>
                <a:spcPts val="3600"/>
              </a:lnSpc>
              <a:buFont typeface="Arial" pitchFamily="34" charset="0"/>
              <a:buChar char="•"/>
            </a:pPr>
            <a:r>
              <a:rPr lang="en-US" sz="2600" dirty="0" smtClean="0"/>
              <a:t>are </a:t>
            </a:r>
            <a:r>
              <a:rPr lang="en-US" sz="2600" b="1" dirty="0" smtClean="0"/>
              <a:t>inhibitory in the heart </a:t>
            </a:r>
            <a:r>
              <a:rPr lang="en-US" sz="2600" dirty="0" smtClean="0"/>
              <a:t>(e.g., decreased heart rate, decreased conduction velocity </a:t>
            </a:r>
            <a:r>
              <a:rPr lang="af-ZA" sz="2600" dirty="0" smtClean="0"/>
              <a:t>in AV node).</a:t>
            </a:r>
          </a:p>
          <a:p>
            <a:pPr lvl="1">
              <a:lnSpc>
                <a:spcPts val="3600"/>
              </a:lnSpc>
              <a:buFont typeface="Arial" pitchFamily="34" charset="0"/>
              <a:buChar char="•"/>
            </a:pPr>
            <a:r>
              <a:rPr lang="af-ZA" sz="2600" dirty="0" smtClean="0"/>
              <a:t>a</a:t>
            </a:r>
            <a:r>
              <a:rPr lang="en-US" sz="2600" dirty="0" smtClean="0"/>
              <a:t>re </a:t>
            </a:r>
            <a:r>
              <a:rPr lang="en-US" sz="2600" b="1" dirty="0" smtClean="0"/>
              <a:t>excitatory in smooth muscle </a:t>
            </a:r>
            <a:r>
              <a:rPr lang="en-US" sz="2600" dirty="0" smtClean="0"/>
              <a:t>and</a:t>
            </a:r>
            <a:r>
              <a:rPr lang="en-US" sz="2600" b="1" dirty="0" smtClean="0"/>
              <a:t> glands </a:t>
            </a:r>
            <a:r>
              <a:rPr lang="en-US" sz="2600" dirty="0" smtClean="0"/>
              <a:t>(e.g., increased GI motility, increased </a:t>
            </a:r>
            <a:r>
              <a:rPr lang="af-ZA" sz="2600" dirty="0" smtClean="0"/>
              <a:t>secretion).</a:t>
            </a:r>
          </a:p>
          <a:p>
            <a:pPr lvl="1">
              <a:lnSpc>
                <a:spcPts val="3600"/>
              </a:lnSpc>
              <a:buFont typeface="Arial" pitchFamily="34" charset="0"/>
              <a:buChar char="•"/>
            </a:pPr>
            <a:endParaRPr lang="af-ZA" sz="2600" dirty="0" smtClean="0"/>
          </a:p>
          <a:p>
            <a:pPr lvl="1">
              <a:lnSpc>
                <a:spcPts val="3600"/>
              </a:lnSpc>
              <a:buFont typeface="Arial" pitchFamily="34" charset="0"/>
              <a:buChar char="•"/>
            </a:pPr>
            <a:r>
              <a:rPr lang="af-ZA" sz="2600" dirty="0" smtClean="0"/>
              <a:t>a</a:t>
            </a:r>
            <a:r>
              <a:rPr lang="en-US" sz="2600" dirty="0" smtClean="0"/>
              <a:t>re </a:t>
            </a:r>
            <a:r>
              <a:rPr lang="en-US" sz="2600" b="1" dirty="0" smtClean="0"/>
              <a:t>activated by </a:t>
            </a:r>
            <a:r>
              <a:rPr lang="en-US" sz="2600" b="1" dirty="0" err="1" smtClean="0"/>
              <a:t>ACh</a:t>
            </a:r>
            <a:r>
              <a:rPr lang="en-US" sz="2600" b="1" dirty="0" smtClean="0"/>
              <a:t> </a:t>
            </a:r>
            <a:r>
              <a:rPr lang="en-US" sz="2600" dirty="0" smtClean="0"/>
              <a:t>and </a:t>
            </a:r>
            <a:r>
              <a:rPr lang="en-US" sz="2600" b="1" dirty="0" err="1" smtClean="0"/>
              <a:t>muscarine</a:t>
            </a:r>
            <a:r>
              <a:rPr lang="en-US" sz="2600" b="1" dirty="0" smtClean="0"/>
              <a:t>.</a:t>
            </a:r>
          </a:p>
          <a:p>
            <a:pPr lvl="1">
              <a:lnSpc>
                <a:spcPts val="3600"/>
              </a:lnSpc>
              <a:buFont typeface="Arial" pitchFamily="34" charset="0"/>
              <a:buChar char="•"/>
            </a:pPr>
            <a:r>
              <a:rPr lang="en-US" sz="2600" dirty="0" smtClean="0"/>
              <a:t>are</a:t>
            </a:r>
            <a:r>
              <a:rPr lang="en-US" sz="2600" b="1" dirty="0" smtClean="0"/>
              <a:t> </a:t>
            </a:r>
            <a:r>
              <a:rPr lang="af-ZA" sz="2600" dirty="0" smtClean="0"/>
              <a:t>blocked by </a:t>
            </a:r>
            <a:r>
              <a:rPr lang="af-ZA" sz="2600" b="1" dirty="0" smtClean="0"/>
              <a:t>atropine.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867400"/>
          </a:xfrm>
        </p:spPr>
        <p:txBody>
          <a:bodyPr>
            <a:normAutofit/>
          </a:bodyPr>
          <a:lstStyle/>
          <a:p>
            <a:pPr marL="514350" indent="-458788">
              <a:buFont typeface="+mj-lt"/>
              <a:buAutoNum type="arabicPeriod" startAt="2"/>
            </a:pPr>
            <a:r>
              <a:rPr lang="en-US" dirty="0" err="1" smtClean="0"/>
              <a:t>Muscarinic</a:t>
            </a:r>
            <a:r>
              <a:rPr lang="en-US" dirty="0" smtClean="0"/>
              <a:t> receptors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af-ZA" sz="2600" b="1" dirty="0" smtClean="0"/>
              <a:t>Mechanism of action:</a:t>
            </a:r>
          </a:p>
          <a:p>
            <a:pPr lvl="1">
              <a:buFont typeface="Arial" pitchFamily="34" charset="0"/>
              <a:buChar char="•"/>
            </a:pPr>
            <a:endParaRPr lang="af-ZA" b="1" dirty="0" smtClean="0"/>
          </a:p>
          <a:p>
            <a:pPr lvl="2" indent="-298450">
              <a:lnSpc>
                <a:spcPts val="3400"/>
              </a:lnSpc>
              <a:buFont typeface="Wingdings" pitchFamily="2" charset="2"/>
              <a:buChar char="ü"/>
            </a:pPr>
            <a:r>
              <a:rPr lang="en-US" sz="2600" b="1" i="1" dirty="0" smtClean="0"/>
              <a:t>Heart SA node: </a:t>
            </a:r>
            <a:r>
              <a:rPr lang="en-US" sz="2600" b="1" dirty="0" smtClean="0"/>
              <a:t>G</a:t>
            </a:r>
            <a:r>
              <a:rPr lang="en-US" sz="2600" b="1" baseline="-25000" dirty="0" smtClean="0"/>
              <a:t>I</a:t>
            </a:r>
            <a:r>
              <a:rPr lang="en-US" sz="2600" b="1" dirty="0" smtClean="0"/>
              <a:t> protein, </a:t>
            </a:r>
            <a:r>
              <a:rPr lang="en-US" sz="2600" dirty="0" smtClean="0"/>
              <a:t>inhibition of </a:t>
            </a:r>
            <a:r>
              <a:rPr lang="en-US" sz="2600" dirty="0" err="1" smtClean="0"/>
              <a:t>adenylate</a:t>
            </a:r>
            <a:r>
              <a:rPr lang="en-US" sz="2600" dirty="0" smtClean="0"/>
              <a:t> </a:t>
            </a:r>
            <a:r>
              <a:rPr lang="en-US" sz="2600" dirty="0" err="1" smtClean="0"/>
              <a:t>cyclase</a:t>
            </a:r>
            <a:r>
              <a:rPr lang="en-US" sz="2600" dirty="0" smtClean="0"/>
              <a:t>, which leads to opening of 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channels, slowing of the rate of spontaneous Phase 4 depolarization, and </a:t>
            </a:r>
            <a:r>
              <a:rPr lang="af-ZA" sz="2600" dirty="0" smtClean="0"/>
              <a:t>decreased heart rate.</a:t>
            </a:r>
          </a:p>
          <a:p>
            <a:pPr lvl="2" indent="-298450">
              <a:lnSpc>
                <a:spcPts val="3400"/>
              </a:lnSpc>
              <a:buFont typeface="Wingdings" pitchFamily="2" charset="2"/>
              <a:buChar char="ü"/>
            </a:pPr>
            <a:endParaRPr lang="af-ZA" sz="2600" dirty="0" smtClean="0"/>
          </a:p>
          <a:p>
            <a:pPr lvl="2" indent="-298450">
              <a:lnSpc>
                <a:spcPts val="3400"/>
              </a:lnSpc>
              <a:buFont typeface="Wingdings" pitchFamily="2" charset="2"/>
              <a:buChar char="ü"/>
            </a:pPr>
            <a:r>
              <a:rPr lang="en-US" sz="2600" b="1" i="1" dirty="0" smtClean="0"/>
              <a:t>Smooth muscle and glands: </a:t>
            </a:r>
            <a:r>
              <a:rPr lang="en-US" sz="2600" b="1" i="1" dirty="0" err="1" smtClean="0"/>
              <a:t>G</a:t>
            </a:r>
            <a:r>
              <a:rPr lang="en-US" sz="2600" b="1" i="1" baseline="-25000" dirty="0" err="1" smtClean="0"/>
              <a:t>q</a:t>
            </a:r>
            <a:r>
              <a:rPr lang="en-US" sz="2600" b="1" i="1" dirty="0" smtClean="0"/>
              <a:t> protein, </a:t>
            </a:r>
            <a:r>
              <a:rPr lang="en-US" sz="2600" dirty="0" smtClean="0"/>
              <a:t>stimulation of </a:t>
            </a:r>
            <a:r>
              <a:rPr lang="en-US" sz="2600" dirty="0" err="1" smtClean="0"/>
              <a:t>phospholipase</a:t>
            </a:r>
            <a:r>
              <a:rPr lang="en-US" sz="2600" dirty="0" smtClean="0"/>
              <a:t> C, and increase in IP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and intracellular [Ca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].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ceptors of ANS - tabl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6000" contrast="11000"/>
          </a:blip>
          <a:stretch>
            <a:fillRect/>
          </a:stretch>
        </p:blipFill>
        <p:spPr>
          <a:xfrm>
            <a:off x="160898" y="1034535"/>
            <a:ext cx="8678302" cy="52578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4582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u="none" dirty="0" smtClean="0"/>
              <a:t>Organization of the ANS</a:t>
            </a:r>
            <a:endParaRPr lang="ar-JO" sz="4400" b="1" u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458200" cy="1371600"/>
          </a:xfrm>
        </p:spPr>
        <p:txBody>
          <a:bodyPr>
            <a:noAutofit/>
          </a:bodyPr>
          <a:lstStyle/>
          <a:p>
            <a:pPr algn="ctr"/>
            <a:r>
              <a:rPr lang="en-US" sz="4400" b="1" u="none" dirty="0" smtClean="0"/>
              <a:t>Effects of the ANS </a:t>
            </a:r>
            <a:br>
              <a:rPr lang="en-US" sz="4400" b="1" u="none" dirty="0" smtClean="0"/>
            </a:br>
            <a:r>
              <a:rPr lang="en-US" sz="4400" b="1" u="none" dirty="0" smtClean="0"/>
              <a:t>on various organ systems</a:t>
            </a:r>
            <a:endParaRPr lang="ar-JO" sz="4400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458200" cy="1066800"/>
          </a:xfrm>
        </p:spPr>
        <p:txBody>
          <a:bodyPr/>
          <a:lstStyle/>
          <a:p>
            <a:r>
              <a:rPr lang="en-US" dirty="0" smtClean="0"/>
              <a:t>Sympathetic nervous system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610600" cy="5334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overall function of the sympathetic nervous system is to </a:t>
            </a:r>
            <a:r>
              <a:rPr lang="en-US" sz="2600" b="1" dirty="0" smtClean="0"/>
              <a:t>mobilize the body for activity.</a:t>
            </a:r>
          </a:p>
          <a:p>
            <a:pPr>
              <a:buNone/>
            </a:pPr>
            <a:endParaRPr lang="en-US" sz="2600" b="1" dirty="0" smtClean="0"/>
          </a:p>
          <a:p>
            <a:r>
              <a:rPr lang="en-US" sz="2600" b="1" dirty="0" smtClean="0"/>
              <a:t>Stressful situation </a:t>
            </a:r>
            <a:r>
              <a:rPr lang="en-US" sz="2600" b="1" dirty="0" smtClean="0">
                <a:sym typeface="Wingdings" pitchFamily="2" charset="2"/>
              </a:rPr>
              <a:t> “fight or flight”</a:t>
            </a:r>
          </a:p>
          <a:p>
            <a:endParaRPr lang="en-US" sz="2600" b="1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af-ZA" sz="2600" dirty="0" smtClean="0"/>
              <a:t>Increased </a:t>
            </a:r>
            <a:r>
              <a:rPr lang="en-US" sz="2600" dirty="0" smtClean="0"/>
              <a:t>arterial pressure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increased blood flow to active muscles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increased metabolic rate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increased blood glucose concentration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increased mental activity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600" dirty="0" smtClean="0"/>
              <a:t>The sympathetic nervous system operates continuously to modulate the functions of many organ systems.</a:t>
            </a:r>
            <a:endParaRPr lang="ar-JO" sz="6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1066800"/>
          </a:xfrm>
        </p:spPr>
        <p:txBody>
          <a:bodyPr/>
          <a:lstStyle/>
          <a:p>
            <a:r>
              <a:rPr lang="en-US" dirty="0" smtClean="0"/>
              <a:t>Parasympathetic nervous system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9864"/>
            <a:ext cx="8763000" cy="489813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The overall function of the parasympathetic nervous system is </a:t>
            </a:r>
            <a:r>
              <a:rPr lang="en-US" b="1" dirty="0" smtClean="0"/>
              <a:t>restorative, to conserve energy.</a:t>
            </a:r>
          </a:p>
          <a:p>
            <a:pPr>
              <a:lnSpc>
                <a:spcPts val="4000"/>
              </a:lnSpc>
            </a:pPr>
            <a:endParaRPr lang="en-US" b="1" dirty="0" smtClean="0"/>
          </a:p>
          <a:p>
            <a:pPr>
              <a:lnSpc>
                <a:spcPts val="4000"/>
              </a:lnSpc>
            </a:pPr>
            <a:r>
              <a:rPr lang="af-ZA" dirty="0" smtClean="0"/>
              <a:t>The parasympathetic cholinergic </a:t>
            </a:r>
            <a:r>
              <a:rPr lang="af-ZA" b="1" dirty="0" smtClean="0"/>
              <a:t>varicosities </a:t>
            </a:r>
            <a:r>
              <a:rPr lang="en-US" dirty="0" smtClean="0"/>
              <a:t>release both the classic neurotransmitter (</a:t>
            </a:r>
            <a:r>
              <a:rPr lang="en-US" dirty="0" err="1" smtClean="0"/>
              <a:t>ACh</a:t>
            </a:r>
            <a:r>
              <a:rPr lang="en-US" dirty="0" smtClean="0"/>
              <a:t>) and </a:t>
            </a:r>
            <a:r>
              <a:rPr lang="af-ZA" dirty="0" smtClean="0"/>
              <a:t>nonclassic neurotransmitters (e.g., vasoactive intestinal peptide [VIP], NO).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6864"/>
            <a:ext cx="8458200" cy="1066800"/>
          </a:xfrm>
        </p:spPr>
        <p:txBody>
          <a:bodyPr>
            <a:normAutofit/>
          </a:bodyPr>
          <a:lstStyle/>
          <a:p>
            <a:r>
              <a:rPr lang="af-ZA" sz="3000" i="1" dirty="0" smtClean="0"/>
              <a:t>Reciprocal Functions – Sympathetic and Parasympathetic</a:t>
            </a:r>
            <a:endParaRPr lang="ar-JO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21864"/>
            <a:ext cx="8763000" cy="45171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Most organs have both sympathetic and parasympathetic </a:t>
            </a:r>
            <a:r>
              <a:rPr lang="en-US" dirty="0" err="1" smtClean="0"/>
              <a:t>innervation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These innervations operate </a:t>
            </a:r>
            <a:r>
              <a:rPr lang="en-US" b="1" dirty="0" smtClean="0"/>
              <a:t>reciprocally </a:t>
            </a:r>
            <a:r>
              <a:rPr lang="en-US" dirty="0" smtClean="0"/>
              <a:t>or </a:t>
            </a:r>
            <a:r>
              <a:rPr lang="en-US" b="1" dirty="0" smtClean="0"/>
              <a:t>synergistically to produce coordinated </a:t>
            </a:r>
            <a:r>
              <a:rPr lang="af-ZA" dirty="0" smtClean="0"/>
              <a:t>responses.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1066800"/>
          </a:xfrm>
        </p:spPr>
        <p:txBody>
          <a:bodyPr/>
          <a:lstStyle/>
          <a:p>
            <a:r>
              <a:rPr lang="en-US" dirty="0" err="1" smtClean="0"/>
              <a:t>Sinoatrial</a:t>
            </a:r>
            <a:r>
              <a:rPr lang="en-US" dirty="0" smtClean="0"/>
              <a:t> (SA) node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638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/>
              <a:t>The SA node is the normal pacemaker of the heart, and its rate of depolarization determines the overall heart rate.</a:t>
            </a:r>
          </a:p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r>
              <a:rPr lang="en-US" sz="2400" dirty="0" smtClean="0"/>
              <a:t>The SA node has both sympathetic and parasympathetic innervations, which function reciprocally to modulate the heart rate.</a:t>
            </a:r>
          </a:p>
          <a:p>
            <a:pPr marL="631825"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/>
              <a:t>sympathetic activity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latin typeface="Yu Gothic Medium"/>
                <a:ea typeface="Yu Gothic Medium"/>
                <a:sym typeface="Wingdings" pitchFamily="2" charset="2"/>
              </a:rPr>
              <a:t>↑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/>
              <a:t>heart rate</a:t>
            </a:r>
          </a:p>
          <a:p>
            <a:pPr marL="631825"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/>
              <a:t>parasympathetic activity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latin typeface="Yu Gothic Medium"/>
                <a:ea typeface="Yu Gothic Medium"/>
                <a:sym typeface="Wingdings" pitchFamily="2" charset="2"/>
              </a:rPr>
              <a:t>↓</a:t>
            </a:r>
            <a:r>
              <a:rPr lang="af-ZA" sz="2400" dirty="0" smtClean="0"/>
              <a:t>heart rate</a:t>
            </a:r>
          </a:p>
          <a:p>
            <a:pPr marL="168275" indent="-168275">
              <a:lnSpc>
                <a:spcPts val="3200"/>
              </a:lnSpc>
              <a:buFont typeface="Arial" pitchFamily="34" charset="0"/>
              <a:buChar char="•"/>
            </a:pPr>
            <a:r>
              <a:rPr lang="af-ZA" sz="2400" b="1" dirty="0" smtClean="0">
                <a:latin typeface="Yu Gothic Medium"/>
                <a:ea typeface="Yu Gothic Medium"/>
              </a:rPr>
              <a:t>↓</a:t>
            </a:r>
            <a:r>
              <a:rPr lang="af-ZA" sz="2400" dirty="0" smtClean="0"/>
              <a:t>in BP </a:t>
            </a:r>
            <a:r>
              <a:rPr lang="af-ZA" sz="2400" dirty="0" smtClean="0">
                <a:sym typeface="Wingdings" pitchFamily="2" charset="2"/>
              </a:rPr>
              <a:t> vasomotor centers in the brain stem </a:t>
            </a:r>
            <a:r>
              <a:rPr lang="af-ZA" sz="2400" b="1" dirty="0" smtClean="0">
                <a:latin typeface="Yu Gothic Medium"/>
                <a:ea typeface="Yu Gothic Medium"/>
                <a:sym typeface="Wingdings" pitchFamily="2" charset="2"/>
              </a:rPr>
              <a:t>↑</a:t>
            </a:r>
            <a:r>
              <a:rPr lang="af-ZA" sz="2400" dirty="0" smtClean="0">
                <a:sym typeface="Wingdings" pitchFamily="2" charset="2"/>
              </a:rPr>
              <a:t>sympathetic activity and </a:t>
            </a:r>
            <a:r>
              <a:rPr lang="af-ZA" sz="2400" b="1" dirty="0" smtClean="0">
                <a:latin typeface="Yu Gothic Medium"/>
                <a:ea typeface="Yu Gothic Medium"/>
                <a:sym typeface="Wingdings" pitchFamily="2" charset="2"/>
              </a:rPr>
              <a:t>↓</a:t>
            </a:r>
            <a:r>
              <a:rPr lang="af-ZA" sz="2400" dirty="0" smtClean="0">
                <a:sym typeface="Wingdings" pitchFamily="2" charset="2"/>
              </a:rPr>
              <a:t> parasympathetic activity  </a:t>
            </a:r>
            <a:r>
              <a:rPr lang="af-ZA" sz="2400" b="1" dirty="0" smtClean="0">
                <a:latin typeface="Yu Gothic Medium"/>
                <a:ea typeface="Yu Gothic Medium"/>
                <a:sym typeface="Wingdings" pitchFamily="2" charset="2"/>
              </a:rPr>
              <a:t>↑</a:t>
            </a:r>
            <a:r>
              <a:rPr lang="af-ZA" sz="2400" dirty="0" smtClean="0">
                <a:sym typeface="Wingdings" pitchFamily="2" charset="2"/>
              </a:rPr>
              <a:t>HR</a:t>
            </a:r>
          </a:p>
          <a:p>
            <a:pPr marL="514350" indent="-401638">
              <a:lnSpc>
                <a:spcPts val="3200"/>
              </a:lnSpc>
              <a:buFont typeface="Wingdings" pitchFamily="2" charset="2"/>
              <a:buChar char="Ø"/>
            </a:pPr>
            <a:r>
              <a:rPr lang="af-ZA" sz="2400" dirty="0" smtClean="0">
                <a:sym typeface="Wingdings" pitchFamily="2" charset="2"/>
              </a:rPr>
              <a:t>Synergistic effect</a:t>
            </a: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066800"/>
          </a:xfrm>
        </p:spPr>
        <p:txBody>
          <a:bodyPr/>
          <a:lstStyle/>
          <a:p>
            <a:r>
              <a:rPr lang="en-US" dirty="0" smtClean="0"/>
              <a:t>Urinary bladder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5053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2400" dirty="0" smtClean="0"/>
              <a:t>In adults, </a:t>
            </a:r>
            <a:r>
              <a:rPr lang="en-US" sz="2400" b="1" dirty="0" smtClean="0"/>
              <a:t>micturition </a:t>
            </a:r>
            <a:r>
              <a:rPr lang="en-US" sz="2400" dirty="0" smtClean="0"/>
              <a:t>(= emptying of the bladder) is under voluntary control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the external sphincter is composed of skeletal muscle.</a:t>
            </a:r>
          </a:p>
          <a:p>
            <a:pPr>
              <a:lnSpc>
                <a:spcPts val="3000"/>
              </a:lnSpc>
            </a:pPr>
            <a:endParaRPr lang="en-US" sz="2400" dirty="0" smtClean="0"/>
          </a:p>
          <a:p>
            <a:pPr>
              <a:lnSpc>
                <a:spcPts val="3000"/>
              </a:lnSpc>
            </a:pPr>
            <a:r>
              <a:rPr lang="en-US" sz="2400" dirty="0" smtClean="0"/>
              <a:t>However, the micturition </a:t>
            </a:r>
            <a:r>
              <a:rPr lang="en-US" sz="2400" i="1" dirty="0" smtClean="0"/>
              <a:t>reflex</a:t>
            </a:r>
            <a:r>
              <a:rPr lang="en-US" sz="2400" dirty="0" smtClean="0"/>
              <a:t> itself is controlled by the autonomic nervous system (when the bladder is sensed as being “full”)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af-ZA" sz="2400" dirty="0" smtClean="0">
                <a:sym typeface="Wingdings" pitchFamily="2" charset="2"/>
              </a:rPr>
              <a:t>t</a:t>
            </a:r>
            <a:r>
              <a:rPr lang="af-ZA" sz="2400" dirty="0" smtClean="0"/>
              <a:t>he detrusor </a:t>
            </a:r>
            <a:r>
              <a:rPr lang="en-US" sz="2400" dirty="0" smtClean="0"/>
              <a:t>muscle of the bladder wall and the internal bladder sphincter are composed of smooth muscle.</a:t>
            </a:r>
          </a:p>
          <a:p>
            <a:pPr>
              <a:lnSpc>
                <a:spcPts val="3000"/>
              </a:lnSpc>
            </a:pPr>
            <a:endParaRPr lang="en-US" sz="2400" dirty="0" smtClean="0"/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US" sz="2400" dirty="0" smtClean="0"/>
              <a:t>Sympathetic innervation </a:t>
            </a:r>
            <a:r>
              <a:rPr lang="en-US" sz="2400" dirty="0" smtClean="0">
                <a:sym typeface="Wingdings" pitchFamily="2" charset="2"/>
              </a:rPr>
              <a:t> L1-L3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Parasympathetic innervation  S2-S4</a:t>
            </a: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066800"/>
          </a:xfrm>
        </p:spPr>
        <p:txBody>
          <a:bodyPr/>
          <a:lstStyle/>
          <a:p>
            <a:r>
              <a:rPr lang="en-US" dirty="0" smtClean="0"/>
              <a:t>Urinary bladder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the </a:t>
            </a:r>
            <a:r>
              <a:rPr lang="en-US" sz="2400" b="1" dirty="0" smtClean="0"/>
              <a:t>bladder is filling </a:t>
            </a:r>
            <a:r>
              <a:rPr lang="en-US" sz="2400" dirty="0" smtClean="0"/>
              <a:t>with urine</a:t>
            </a:r>
            <a:r>
              <a:rPr lang="en-US" sz="2400" b="1" dirty="0" smtClean="0"/>
              <a:t>, sympathetic </a:t>
            </a:r>
            <a:r>
              <a:rPr lang="en-US" sz="2400" dirty="0" smtClean="0"/>
              <a:t>control predominates</a:t>
            </a:r>
          </a:p>
          <a:p>
            <a:pPr marL="577850" lvl="1" indent="-354013">
              <a:buFont typeface="Wingdings" pitchFamily="2" charset="2"/>
              <a:buChar char="Ø"/>
            </a:pPr>
            <a:r>
              <a:rPr lang="en-US" sz="2400" dirty="0" smtClean="0"/>
              <a:t>relaxation of the </a:t>
            </a:r>
            <a:r>
              <a:rPr lang="en-US" sz="2400" dirty="0" err="1" smtClean="0"/>
              <a:t>detrusor</a:t>
            </a:r>
            <a:r>
              <a:rPr lang="en-US" sz="2400" dirty="0" smtClean="0"/>
              <a:t> muscle via β2 receptors</a:t>
            </a:r>
          </a:p>
          <a:p>
            <a:pPr marL="577850" lvl="1" indent="-354013">
              <a:buFont typeface="Wingdings" pitchFamily="2" charset="2"/>
              <a:buChar char="Ø"/>
            </a:pPr>
            <a:r>
              <a:rPr lang="en-US" sz="2400" dirty="0" smtClean="0"/>
              <a:t>contraction of the internal sphincter muscle via α1 receptors. </a:t>
            </a:r>
          </a:p>
          <a:p>
            <a:pPr marL="577850" lvl="1" indent="-354013">
              <a:buNone/>
            </a:pPr>
            <a:endParaRPr lang="en-US" sz="2400" dirty="0" smtClean="0"/>
          </a:p>
          <a:p>
            <a:r>
              <a:rPr lang="en-US" sz="2400" dirty="0" smtClean="0"/>
              <a:t>When the </a:t>
            </a:r>
            <a:r>
              <a:rPr lang="en-US" sz="2400" b="1" dirty="0" smtClean="0"/>
              <a:t>bladder is full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 </a:t>
            </a:r>
            <a:r>
              <a:rPr lang="en-US" sz="2400" dirty="0" smtClean="0"/>
              <a:t>sensed by mechanoreceptors in the bladder wall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afferent neurons transmit this signal to the spinal cord and then brain stem. </a:t>
            </a:r>
            <a:r>
              <a:rPr lang="en-US" sz="2400" b="1" dirty="0" smtClean="0"/>
              <a:t>Parasympathetic </a:t>
            </a:r>
            <a:r>
              <a:rPr lang="af-ZA" sz="2400" dirty="0" smtClean="0"/>
              <a:t>control predominates </a:t>
            </a:r>
          </a:p>
          <a:p>
            <a:pPr marL="577850" lvl="1" indent="-354013">
              <a:buFont typeface="Wingdings" pitchFamily="2" charset="2"/>
              <a:buChar char="Ø"/>
            </a:pPr>
            <a:r>
              <a:rPr lang="en-US" sz="2400" dirty="0" smtClean="0"/>
              <a:t>contraction of the </a:t>
            </a:r>
            <a:r>
              <a:rPr lang="en-US" sz="2400" dirty="0" err="1" smtClean="0"/>
              <a:t>detrusor</a:t>
            </a:r>
            <a:r>
              <a:rPr lang="en-US" sz="2400" dirty="0" smtClean="0"/>
              <a:t> muscle (to increase pressure and eject urine) </a:t>
            </a:r>
          </a:p>
          <a:p>
            <a:pPr marL="577850" lvl="1" indent="-354013">
              <a:buFont typeface="Wingdings" pitchFamily="2" charset="2"/>
              <a:buChar char="Ø"/>
            </a:pPr>
            <a:r>
              <a:rPr lang="en-US" sz="2400" dirty="0" smtClean="0"/>
              <a:t>relaxation of the internal sphincters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45804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066800"/>
          </a:xfrm>
        </p:spPr>
        <p:txBody>
          <a:bodyPr/>
          <a:lstStyle/>
          <a:p>
            <a:r>
              <a:rPr lang="en-US" dirty="0" smtClean="0"/>
              <a:t>Pupil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size of the pupil </a:t>
            </a:r>
            <a:r>
              <a:rPr lang="en-US" sz="2400" dirty="0" smtClean="0"/>
              <a:t>is reciprocally controlled by two muscles of the iris: the </a:t>
            </a:r>
            <a:r>
              <a:rPr lang="en-US" sz="2400" dirty="0" err="1" smtClean="0"/>
              <a:t>pupillary</a:t>
            </a:r>
            <a:r>
              <a:rPr lang="en-US" sz="2400" dirty="0" smtClean="0"/>
              <a:t> dilator (radial) muscle and </a:t>
            </a:r>
            <a:r>
              <a:rPr lang="en-US" sz="2400" dirty="0" err="1" smtClean="0"/>
              <a:t>pupillary</a:t>
            </a:r>
            <a:r>
              <a:rPr lang="en-US" sz="2400" dirty="0" smtClean="0"/>
              <a:t> constrictor (sphincter) muscle. 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err="1" smtClean="0"/>
              <a:t>pupillary</a:t>
            </a:r>
            <a:r>
              <a:rPr lang="en-US" sz="2400" b="1" dirty="0" smtClean="0"/>
              <a:t> dilator muscle </a:t>
            </a:r>
            <a:r>
              <a:rPr lang="en-US" sz="2400" dirty="0" smtClean="0"/>
              <a:t>is controlled by </a:t>
            </a:r>
            <a:r>
              <a:rPr lang="en-US" sz="2400" b="1" dirty="0" smtClean="0"/>
              <a:t>sympathetic </a:t>
            </a:r>
            <a:r>
              <a:rPr lang="en-US" sz="2400" dirty="0" err="1" smtClean="0"/>
              <a:t>innervation</a:t>
            </a:r>
            <a:r>
              <a:rPr lang="en-US" sz="2400" dirty="0" smtClean="0"/>
              <a:t> through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receptors. Activation of these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receptors causes </a:t>
            </a:r>
            <a:r>
              <a:rPr lang="en-US" sz="2400" i="1" dirty="0" smtClean="0"/>
              <a:t>constriction of the radial muscle, </a:t>
            </a:r>
            <a:r>
              <a:rPr lang="en-US" sz="2400" dirty="0" smtClean="0"/>
              <a:t>which causes </a:t>
            </a:r>
            <a:r>
              <a:rPr lang="en-US" sz="2400" i="1" dirty="0" smtClean="0"/>
              <a:t>dilation </a:t>
            </a:r>
            <a:r>
              <a:rPr lang="en-US" sz="2400" dirty="0" smtClean="0"/>
              <a:t>of the pupil (</a:t>
            </a:r>
            <a:r>
              <a:rPr lang="en-US" sz="2400" dirty="0" err="1" smtClean="0"/>
              <a:t>mydriasis</a:t>
            </a:r>
            <a:r>
              <a:rPr lang="en-US" sz="2400" dirty="0" smtClean="0"/>
              <a:t>). </a:t>
            </a:r>
          </a:p>
          <a:p>
            <a:pPr>
              <a:buNone/>
            </a:pPr>
            <a:endParaRPr lang="en-US" sz="2400" i="1" dirty="0" smtClean="0"/>
          </a:p>
          <a:p>
            <a:r>
              <a:rPr lang="en-US" sz="2400" i="1" dirty="0" smtClean="0"/>
              <a:t>The </a:t>
            </a:r>
            <a:r>
              <a:rPr lang="en-US" sz="2400" b="1" dirty="0" err="1" smtClean="0"/>
              <a:t>pupillary</a:t>
            </a:r>
            <a:r>
              <a:rPr lang="en-US" sz="2400" b="1" dirty="0" smtClean="0"/>
              <a:t> constrictor muscle </a:t>
            </a:r>
            <a:r>
              <a:rPr lang="en-US" sz="2400" dirty="0" smtClean="0"/>
              <a:t>is controlled by </a:t>
            </a:r>
            <a:r>
              <a:rPr lang="en-US" sz="2400" b="1" dirty="0" smtClean="0"/>
              <a:t>parasympathetic</a:t>
            </a:r>
            <a:r>
              <a:rPr lang="en-US" sz="2400" dirty="0" smtClean="0"/>
              <a:t> </a:t>
            </a:r>
            <a:r>
              <a:rPr lang="af-ZA" sz="2400" dirty="0" smtClean="0"/>
              <a:t>innervation through muscarinic receptors. </a:t>
            </a:r>
            <a:r>
              <a:rPr lang="en-US" sz="2400" dirty="0" smtClean="0"/>
              <a:t>Activation of these </a:t>
            </a:r>
            <a:r>
              <a:rPr lang="en-US" sz="2400" dirty="0" err="1" smtClean="0"/>
              <a:t>muscarinic</a:t>
            </a:r>
            <a:r>
              <a:rPr lang="en-US" sz="2400" dirty="0" smtClean="0"/>
              <a:t> receptors causes </a:t>
            </a:r>
            <a:r>
              <a:rPr lang="en-US" sz="2400" i="1" dirty="0" smtClean="0"/>
              <a:t>constriction </a:t>
            </a:r>
            <a:r>
              <a:rPr lang="en-US" sz="2400" dirty="0" smtClean="0"/>
              <a:t>of the sphincter muscle, which causes </a:t>
            </a:r>
            <a:r>
              <a:rPr lang="en-US" sz="2400" i="1" dirty="0" smtClean="0"/>
              <a:t>constriction </a:t>
            </a:r>
            <a:r>
              <a:rPr lang="en-US" sz="2400" dirty="0" smtClean="0"/>
              <a:t>of the pupil, or </a:t>
            </a:r>
            <a:r>
              <a:rPr lang="en-US" sz="2400" dirty="0" err="1" smtClean="0"/>
              <a:t>miosis</a:t>
            </a:r>
            <a:r>
              <a:rPr lang="en-US" sz="2400" dirty="0" smtClean="0"/>
              <a:t>.</a:t>
            </a: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There are some notable </a:t>
            </a:r>
            <a:r>
              <a:rPr lang="en-US" i="1" dirty="0" smtClean="0"/>
              <a:t>exceptions </a:t>
            </a:r>
            <a:r>
              <a:rPr lang="en-US" dirty="0" smtClean="0"/>
              <a:t>to the generalization of reciprocal </a:t>
            </a:r>
            <a:r>
              <a:rPr lang="en-US" dirty="0" err="1" smtClean="0"/>
              <a:t>innervation</a:t>
            </a:r>
            <a:r>
              <a:rPr lang="en-US" dirty="0" smtClean="0"/>
              <a:t>.</a:t>
            </a:r>
          </a:p>
          <a:p>
            <a:pPr>
              <a:lnSpc>
                <a:spcPts val="3800"/>
              </a:lnSpc>
              <a:buNone/>
            </a:pPr>
            <a:endParaRPr lang="en-US" dirty="0" smtClean="0"/>
          </a:p>
          <a:p>
            <a:pPr>
              <a:lnSpc>
                <a:spcPts val="3800"/>
              </a:lnSpc>
            </a:pPr>
            <a:r>
              <a:rPr lang="en-US" dirty="0" smtClean="0"/>
              <a:t>Several organs have </a:t>
            </a:r>
            <a:r>
              <a:rPr lang="en-US" b="1" i="1" dirty="0" smtClean="0"/>
              <a:t>only </a:t>
            </a:r>
            <a:r>
              <a:rPr lang="en-US" b="1" dirty="0" smtClean="0"/>
              <a:t>sympathetic </a:t>
            </a:r>
            <a:r>
              <a:rPr lang="en-US" b="1" dirty="0" err="1" smtClean="0"/>
              <a:t>innervation</a:t>
            </a:r>
            <a:r>
              <a:rPr lang="en-US" b="1" dirty="0" smtClean="0"/>
              <a:t>:</a:t>
            </a:r>
          </a:p>
          <a:p>
            <a:pPr lvl="1">
              <a:lnSpc>
                <a:spcPts val="3800"/>
              </a:lnSpc>
              <a:buFont typeface="Arial" pitchFamily="34" charset="0"/>
              <a:buChar char="•"/>
            </a:pPr>
            <a:r>
              <a:rPr lang="en-US" dirty="0" smtClean="0"/>
              <a:t>sweat glands </a:t>
            </a:r>
          </a:p>
          <a:p>
            <a:pPr lvl="1">
              <a:lnSpc>
                <a:spcPts val="3800"/>
              </a:lnSpc>
              <a:buFont typeface="Arial" pitchFamily="34" charset="0"/>
              <a:buChar char="•"/>
            </a:pPr>
            <a:r>
              <a:rPr lang="en-US" dirty="0" smtClean="0"/>
              <a:t>vascular</a:t>
            </a:r>
            <a:r>
              <a:rPr lang="en-US" b="1" dirty="0" smtClean="0"/>
              <a:t> </a:t>
            </a:r>
            <a:r>
              <a:rPr lang="en-US" dirty="0" smtClean="0"/>
              <a:t>smooth muscle </a:t>
            </a:r>
          </a:p>
          <a:p>
            <a:pPr lvl="1">
              <a:lnSpc>
                <a:spcPts val="3800"/>
              </a:lnSpc>
              <a:buFont typeface="Arial" pitchFamily="34" charset="0"/>
              <a:buChar char="•"/>
            </a:pPr>
            <a:r>
              <a:rPr lang="en-US" dirty="0" err="1" smtClean="0"/>
              <a:t>pilomotor</a:t>
            </a:r>
            <a:r>
              <a:rPr lang="en-US" dirty="0" smtClean="0"/>
              <a:t> muscles of the skin</a:t>
            </a:r>
          </a:p>
          <a:p>
            <a:pPr lvl="1">
              <a:lnSpc>
                <a:spcPts val="3800"/>
              </a:lnSpc>
              <a:buFont typeface="Arial" pitchFamily="34" charset="0"/>
              <a:buChar char="•"/>
            </a:pPr>
            <a:r>
              <a:rPr lang="en-US" dirty="0" smtClean="0"/>
              <a:t>liver</a:t>
            </a:r>
          </a:p>
          <a:p>
            <a:pPr lvl="1">
              <a:lnSpc>
                <a:spcPts val="3800"/>
              </a:lnSpc>
              <a:buFont typeface="Arial" pitchFamily="34" charset="0"/>
              <a:buChar char="•"/>
            </a:pPr>
            <a:r>
              <a:rPr lang="af-ZA" dirty="0" smtClean="0"/>
              <a:t>adipose tissue </a:t>
            </a:r>
          </a:p>
          <a:p>
            <a:pPr lvl="1">
              <a:lnSpc>
                <a:spcPts val="3800"/>
              </a:lnSpc>
              <a:buFont typeface="Arial" pitchFamily="34" charset="0"/>
              <a:buChar char="•"/>
            </a:pPr>
            <a:r>
              <a:rPr lang="af-ZA" dirty="0" smtClean="0"/>
              <a:t>kidney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1066800"/>
          </a:xfrm>
        </p:spPr>
        <p:txBody>
          <a:bodyPr/>
          <a:lstStyle/>
          <a:p>
            <a:r>
              <a:rPr lang="en-US" dirty="0" smtClean="0"/>
              <a:t>Autonomic nervous system (ANS)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1600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Each pathway in the ANS consists of two neurons: a </a:t>
            </a:r>
            <a:r>
              <a:rPr lang="en-US" i="1" dirty="0" smtClean="0"/>
              <a:t>preganglionic neuron </a:t>
            </a:r>
            <a:r>
              <a:rPr lang="en-US" dirty="0" smtClean="0"/>
              <a:t>and a </a:t>
            </a:r>
            <a:r>
              <a:rPr lang="en-US" i="1" dirty="0" smtClean="0"/>
              <a:t>postganglionic neuro</a:t>
            </a:r>
            <a:r>
              <a:rPr lang="en-US" dirty="0" smtClean="0"/>
              <a:t>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5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848600" cy="298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0" name="Content Placeholder 9" descr="Connections_of_the_Sympathetic_Nervous_Syste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7000" contrast="25000"/>
          </a:blip>
          <a:stretch>
            <a:fillRect/>
          </a:stretch>
        </p:blipFill>
        <p:spPr>
          <a:xfrm>
            <a:off x="76200" y="76200"/>
            <a:ext cx="9131929" cy="6781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ffects of ANS - tabl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6000" contrast="12000"/>
          </a:blip>
          <a:stretch>
            <a:fillRect/>
          </a:stretch>
        </p:blipFill>
        <p:spPr>
          <a:xfrm>
            <a:off x="1071482" y="685801"/>
            <a:ext cx="6777118" cy="609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458200" cy="1752600"/>
          </a:xfrm>
        </p:spPr>
        <p:txBody>
          <a:bodyPr>
            <a:noAutofit/>
          </a:bodyPr>
          <a:lstStyle/>
          <a:p>
            <a:pPr algn="ctr"/>
            <a:r>
              <a:rPr lang="en-US" sz="4400" b="1" u="none" dirty="0" smtClean="0"/>
              <a:t>Autonomic centers- </a:t>
            </a:r>
            <a:br>
              <a:rPr lang="en-US" sz="4400" b="1" u="none" dirty="0" smtClean="0"/>
            </a:br>
            <a:r>
              <a:rPr lang="en-US" sz="4400" b="1" u="none" dirty="0" smtClean="0"/>
              <a:t>brain stem and hypothalamus</a:t>
            </a:r>
            <a:endParaRPr lang="ar-JO" sz="4400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2819400" cy="5791200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en-US" sz="2600" dirty="0" smtClean="0"/>
              <a:t>Centers in the hypothalamus and brain stem coordinate the autonomic regulation of organ system functions.</a:t>
            </a:r>
            <a:endParaRPr lang="ar-JO" sz="2600" dirty="0"/>
          </a:p>
        </p:txBody>
      </p:sp>
      <p:pic>
        <p:nvPicPr>
          <p:cNvPr id="5" name="Picture 4" descr="brain autonomic centers.png"/>
          <p:cNvPicPr>
            <a:picLocks noChangeAspect="1"/>
          </p:cNvPicPr>
          <p:nvPr/>
        </p:nvPicPr>
        <p:blipFill>
          <a:blip r:embed="rId2" cstate="print">
            <a:lum bright="-7000" contrast="20000"/>
          </a:blip>
          <a:stretch>
            <a:fillRect/>
          </a:stretch>
        </p:blipFill>
        <p:spPr>
          <a:xfrm>
            <a:off x="2889432" y="457200"/>
            <a:ext cx="6102168" cy="63595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i="1" dirty="0" smtClean="0"/>
              <a:t>cell body </a:t>
            </a:r>
            <a:r>
              <a:rPr lang="en-US" dirty="0" smtClean="0"/>
              <a:t>of each </a:t>
            </a:r>
            <a:r>
              <a:rPr lang="en-US" dirty="0" err="1" smtClean="0"/>
              <a:t>preganglionic</a:t>
            </a:r>
            <a:r>
              <a:rPr lang="en-US" dirty="0" smtClean="0"/>
              <a:t> neuron resides in the CNS. The </a:t>
            </a:r>
            <a:r>
              <a:rPr lang="en-US" i="1" dirty="0" smtClean="0"/>
              <a:t>axons</a:t>
            </a:r>
            <a:r>
              <a:rPr lang="en-US" dirty="0" smtClean="0"/>
              <a:t> of these </a:t>
            </a:r>
            <a:r>
              <a:rPr lang="en-US" dirty="0" err="1" smtClean="0"/>
              <a:t>preganglionic</a:t>
            </a:r>
            <a:r>
              <a:rPr lang="en-US" dirty="0" smtClean="0"/>
              <a:t> neurons synapse on the cell bodies of postganglionic neurons in one of several </a:t>
            </a:r>
            <a:r>
              <a:rPr lang="en-US" b="1" dirty="0" smtClean="0"/>
              <a:t>autonomic ganglia </a:t>
            </a:r>
            <a:r>
              <a:rPr lang="en-US" dirty="0" smtClean="0"/>
              <a:t>located outside the CNS.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i="1" dirty="0" smtClean="0"/>
              <a:t>axons</a:t>
            </a:r>
            <a:r>
              <a:rPr lang="en-US" dirty="0" smtClean="0"/>
              <a:t> of the postganglionic neurons then travel to the periphery, where they synapse on visceral effector organs such as the heart, bronchioles, vascular smooth muscle…etc.</a:t>
            </a:r>
          </a:p>
          <a:p>
            <a:endParaRPr lang="ar-JO" dirty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3733800"/>
          </a:xfrm>
        </p:spPr>
        <p:txBody>
          <a:bodyPr>
            <a:normAutofit/>
          </a:bodyPr>
          <a:lstStyle/>
          <a:p>
            <a:pPr marL="392113" indent="-392113">
              <a:buFont typeface="+mj-lt"/>
              <a:buAutoNum type="arabicPeriod"/>
            </a:pPr>
            <a:r>
              <a:rPr lang="en-US" b="1" dirty="0" smtClean="0"/>
              <a:t>Synapses between neurons are made in the autonomic ganglia.</a:t>
            </a:r>
          </a:p>
          <a:p>
            <a:endParaRPr lang="en-US" b="1" dirty="0" smtClean="0"/>
          </a:p>
          <a:p>
            <a:pPr marL="635000" lvl="1">
              <a:buFont typeface="Arial" pitchFamily="34" charset="0"/>
              <a:buChar char="•"/>
            </a:pPr>
            <a:r>
              <a:rPr lang="en-US" b="1" dirty="0" smtClean="0"/>
              <a:t>Parasympathetic ganglia </a:t>
            </a:r>
            <a:r>
              <a:rPr lang="en-US" dirty="0" smtClean="0"/>
              <a:t>are located in or near the effector organs.</a:t>
            </a:r>
          </a:p>
          <a:p>
            <a:pPr marL="635000" lvl="1">
              <a:buFont typeface="Arial" pitchFamily="34" charset="0"/>
              <a:buChar char="•"/>
            </a:pPr>
            <a:endParaRPr lang="en-US" dirty="0" smtClean="0"/>
          </a:p>
          <a:p>
            <a:pPr marL="635000" lvl="1">
              <a:buFont typeface="Arial" pitchFamily="34" charset="0"/>
              <a:buChar char="•"/>
            </a:pPr>
            <a:r>
              <a:rPr lang="en-US" b="1" dirty="0" smtClean="0"/>
              <a:t>Sympathetic ganglia </a:t>
            </a:r>
            <a:r>
              <a:rPr lang="en-US" dirty="0" smtClean="0"/>
              <a:t>are located in the </a:t>
            </a:r>
            <a:r>
              <a:rPr lang="en-US" dirty="0" err="1" smtClean="0"/>
              <a:t>paravertebral</a:t>
            </a:r>
            <a:r>
              <a:rPr lang="en-US" dirty="0" smtClean="0"/>
              <a:t> chain.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410200"/>
          </a:xfrm>
        </p:spPr>
        <p:txBody>
          <a:bodyPr>
            <a:normAutofit/>
          </a:bodyPr>
          <a:lstStyle/>
          <a:p>
            <a:pPr marL="466725" indent="-466725">
              <a:lnSpc>
                <a:spcPts val="3600"/>
              </a:lnSpc>
              <a:buFont typeface="+mj-lt"/>
              <a:buAutoNum type="arabicPeriod" startAt="2"/>
            </a:pPr>
            <a:r>
              <a:rPr lang="en-US" b="1" dirty="0" err="1" smtClean="0"/>
              <a:t>Preganglionic</a:t>
            </a:r>
            <a:r>
              <a:rPr lang="en-US" b="1" dirty="0" smtClean="0"/>
              <a:t> neurons </a:t>
            </a:r>
            <a:r>
              <a:rPr lang="en-US" dirty="0" smtClean="0"/>
              <a:t>have their cell bodies in the CNS and synapse in autonomic </a:t>
            </a:r>
            <a:r>
              <a:rPr lang="af-ZA" dirty="0" smtClean="0"/>
              <a:t>ganglia.</a:t>
            </a:r>
          </a:p>
          <a:p>
            <a:pPr>
              <a:lnSpc>
                <a:spcPts val="3600"/>
              </a:lnSpc>
            </a:pPr>
            <a:endParaRPr lang="af-ZA" dirty="0" smtClean="0"/>
          </a:p>
          <a:p>
            <a:pPr marL="635000" lvl="1" indent="-298450">
              <a:lnSpc>
                <a:spcPts val="3600"/>
              </a:lnSpc>
              <a:buFont typeface="Arial" pitchFamily="34" charset="0"/>
              <a:buChar char="•"/>
            </a:pPr>
            <a:r>
              <a:rPr lang="en-US" dirty="0" smtClean="0"/>
              <a:t> </a:t>
            </a:r>
            <a:r>
              <a:rPr lang="en-US" dirty="0" err="1" smtClean="0"/>
              <a:t>Preganglionic</a:t>
            </a:r>
            <a:r>
              <a:rPr lang="en-US" dirty="0" smtClean="0"/>
              <a:t> neurons of the </a:t>
            </a:r>
            <a:r>
              <a:rPr lang="en-US" b="1" dirty="0" smtClean="0"/>
              <a:t>sympathetic nervous system </a:t>
            </a:r>
            <a:r>
              <a:rPr lang="en-US" dirty="0" smtClean="0"/>
              <a:t>originate in spinal cord segments T1–L3 or the </a:t>
            </a:r>
            <a:r>
              <a:rPr lang="en-US" b="1" dirty="0" err="1" smtClean="0"/>
              <a:t>thoracolumbar</a:t>
            </a:r>
            <a:r>
              <a:rPr lang="en-US" b="1" dirty="0" smtClean="0"/>
              <a:t> </a:t>
            </a:r>
            <a:r>
              <a:rPr lang="en-US" dirty="0" smtClean="0"/>
              <a:t>region</a:t>
            </a:r>
            <a:r>
              <a:rPr lang="en-US" b="1" dirty="0" smtClean="0"/>
              <a:t>.</a:t>
            </a:r>
          </a:p>
          <a:p>
            <a:pPr marL="635000" lvl="1" indent="-298450">
              <a:lnSpc>
                <a:spcPts val="3600"/>
              </a:lnSpc>
              <a:buFont typeface="Arial" pitchFamily="34" charset="0"/>
              <a:buChar char="•"/>
            </a:pPr>
            <a:endParaRPr lang="en-US" b="1" dirty="0" smtClean="0"/>
          </a:p>
          <a:p>
            <a:pPr marL="635000" lvl="1" indent="-298450">
              <a:lnSpc>
                <a:spcPts val="3600"/>
              </a:lnSpc>
              <a:buFont typeface="Arial" pitchFamily="34" charset="0"/>
              <a:buChar char="•"/>
            </a:pPr>
            <a:r>
              <a:rPr lang="en-US" dirty="0" err="1" smtClean="0"/>
              <a:t>Preganglionic</a:t>
            </a:r>
            <a:r>
              <a:rPr lang="en-US" dirty="0" smtClean="0"/>
              <a:t> neurons of the </a:t>
            </a:r>
            <a:r>
              <a:rPr lang="en-US" b="1" dirty="0" smtClean="0"/>
              <a:t>parasympathetic nervous system originate in the nuclei of </a:t>
            </a:r>
            <a:r>
              <a:rPr lang="en-US" dirty="0" smtClean="0"/>
              <a:t>cranial nerves and in spinal cord segments S2–S4 or the </a:t>
            </a:r>
            <a:r>
              <a:rPr lang="en-US" b="1" dirty="0" err="1" smtClean="0"/>
              <a:t>craniosacral</a:t>
            </a:r>
            <a:r>
              <a:rPr lang="en-US" b="1" dirty="0" smtClean="0"/>
              <a:t> region.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1664"/>
            <a:ext cx="8763000" cy="5736336"/>
          </a:xfrm>
        </p:spPr>
        <p:txBody>
          <a:bodyPr/>
          <a:lstStyle/>
          <a:p>
            <a:pPr marL="514350" indent="-458788">
              <a:lnSpc>
                <a:spcPts val="3800"/>
              </a:lnSpc>
              <a:buFont typeface="+mj-lt"/>
              <a:buAutoNum type="arabicPeriod" startAt="3"/>
            </a:pPr>
            <a:r>
              <a:rPr lang="en-US" sz="2600" b="1" dirty="0" smtClean="0"/>
              <a:t>Postganglionic neurons </a:t>
            </a:r>
            <a:r>
              <a:rPr lang="en-US" sz="2600" dirty="0" smtClean="0"/>
              <a:t>of both divisions have their cell bodies in the autonomic ganglia and synapse on effector organs (e.g., heart, blood vessels, sweat glands).</a:t>
            </a:r>
          </a:p>
          <a:p>
            <a:pPr marL="514350" indent="-458788">
              <a:lnSpc>
                <a:spcPts val="3800"/>
              </a:lnSpc>
              <a:buFont typeface="+mj-lt"/>
              <a:buAutoNum type="arabicPeriod" startAt="3"/>
            </a:pPr>
            <a:endParaRPr lang="en-US" sz="2600" dirty="0" smtClean="0"/>
          </a:p>
          <a:p>
            <a:pPr marL="635000" lvl="1">
              <a:lnSpc>
                <a:spcPts val="3800"/>
              </a:lnSpc>
              <a:buFont typeface="Arial" pitchFamily="34" charset="0"/>
              <a:buChar char="•"/>
            </a:pPr>
            <a:r>
              <a:rPr lang="en-US" sz="2600" dirty="0" smtClean="0"/>
              <a:t>In the ANS, post-</a:t>
            </a:r>
            <a:r>
              <a:rPr lang="en-US" sz="2600" dirty="0" err="1" smtClean="0"/>
              <a:t>ganglionic</a:t>
            </a:r>
            <a:r>
              <a:rPr lang="en-US" sz="2600" dirty="0" smtClean="0"/>
              <a:t> neurons that innervate target tissues form diffuse, branching networks. Beads (</a:t>
            </a:r>
            <a:r>
              <a:rPr lang="en-US" sz="2600" b="1" dirty="0" smtClean="0"/>
              <a:t>varicosities</a:t>
            </a:r>
            <a:r>
              <a:rPr lang="en-US" sz="2600" dirty="0" smtClean="0"/>
              <a:t>) line these branches and are sites of neurotransmitter synthesis, storage and release </a:t>
            </a:r>
            <a:r>
              <a:rPr lang="en-US" sz="2600" dirty="0" smtClean="0">
                <a:sym typeface="Wingdings" pitchFamily="2" charset="2"/>
              </a:rPr>
              <a:t> analogous to </a:t>
            </a:r>
            <a:r>
              <a:rPr lang="en-US" sz="2600" dirty="0" err="1" smtClean="0">
                <a:sym typeface="Wingdings" pitchFamily="2" charset="2"/>
              </a:rPr>
              <a:t>presynatic</a:t>
            </a:r>
            <a:r>
              <a:rPr lang="en-US" sz="2600" dirty="0" smtClean="0">
                <a:sym typeface="Wingdings" pitchFamily="2" charset="2"/>
              </a:rPr>
              <a:t> nerve terminals of the neuromuscular junction.</a:t>
            </a:r>
          </a:p>
          <a:p>
            <a:pPr marL="514350" indent="-458788"/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aricositie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6000" contrast="20000"/>
          </a:blip>
          <a:stretch>
            <a:fillRect/>
          </a:stretch>
        </p:blipFill>
        <p:spPr>
          <a:xfrm>
            <a:off x="1524000" y="1175150"/>
            <a:ext cx="5791200" cy="51803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4647</TotalTime>
  <Words>1810</Words>
  <Application>Microsoft Office PowerPoint</Application>
  <PresentationFormat>On-screen Show (4:3)</PresentationFormat>
  <Paragraphs>231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Yu Gothic Medium</vt:lpstr>
      <vt:lpstr>Arial</vt:lpstr>
      <vt:lpstr>Calibri</vt:lpstr>
      <vt:lpstr>Georgia</vt:lpstr>
      <vt:lpstr>Tahoma</vt:lpstr>
      <vt:lpstr>Times New Roman</vt:lpstr>
      <vt:lpstr>Trebuchet MS</vt:lpstr>
      <vt:lpstr>Wingdings</vt:lpstr>
      <vt:lpstr>Wingdings 2</vt:lpstr>
      <vt:lpstr>Urban</vt:lpstr>
      <vt:lpstr>Autonomic  nervous system (ANS)  </vt:lpstr>
      <vt:lpstr>Autonomic nervous system (ANS)</vt:lpstr>
      <vt:lpstr>Organization of the ANS</vt:lpstr>
      <vt:lpstr>Autonomic nervous system (ANS)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Neurotransmitters of the ANS</vt:lpstr>
      <vt:lpstr>PowerPoint Presentation</vt:lpstr>
      <vt:lpstr>PowerPoint Presentation</vt:lpstr>
      <vt:lpstr>Receptor types in the ANS</vt:lpstr>
      <vt:lpstr>PowerPoint Presentation</vt:lpstr>
      <vt:lpstr>Adrenergic receptors (adrenoreceptors)</vt:lpstr>
      <vt:lpstr>PowerPoint Presentation</vt:lpstr>
      <vt:lpstr>PowerPoint Presentation</vt:lpstr>
      <vt:lpstr>PowerPoint Presentation</vt:lpstr>
      <vt:lpstr>PowerPoint Presentation</vt:lpstr>
      <vt:lpstr>Cholinergic receptors (cholinoreceptors)</vt:lpstr>
      <vt:lpstr>PowerPoint Presentation</vt:lpstr>
      <vt:lpstr>PowerPoint Presentation</vt:lpstr>
      <vt:lpstr>PowerPoint Presentation</vt:lpstr>
      <vt:lpstr>PowerPoint Presentation</vt:lpstr>
      <vt:lpstr>Effects of the ANS  on various organ systems</vt:lpstr>
      <vt:lpstr>Sympathetic nervous system</vt:lpstr>
      <vt:lpstr>Parasympathetic nervous system</vt:lpstr>
      <vt:lpstr>Reciprocal Functions – Sympathetic and Parasympathetic</vt:lpstr>
      <vt:lpstr>Sinoatrial (SA) node</vt:lpstr>
      <vt:lpstr>Urinary bladder</vt:lpstr>
      <vt:lpstr>Urinary bladder</vt:lpstr>
      <vt:lpstr>PowerPoint Presentation</vt:lpstr>
      <vt:lpstr>Pupil</vt:lpstr>
      <vt:lpstr>PowerPoint Presentation</vt:lpstr>
      <vt:lpstr>PowerPoint Presentation</vt:lpstr>
      <vt:lpstr>PowerPoint Presentation</vt:lpstr>
      <vt:lpstr>Autonomic centers-  brain stem and hypothalamus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lenovo</cp:lastModifiedBy>
  <cp:revision>257</cp:revision>
  <dcterms:created xsi:type="dcterms:W3CDTF">2010-10-14T16:13:00Z</dcterms:created>
  <dcterms:modified xsi:type="dcterms:W3CDTF">2021-03-29T07:01:02Z</dcterms:modified>
</cp:coreProperties>
</file>