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303" r:id="rId3"/>
    <p:sldId id="306" r:id="rId4"/>
    <p:sldId id="259" r:id="rId5"/>
    <p:sldId id="260" r:id="rId6"/>
    <p:sldId id="304" r:id="rId7"/>
    <p:sldId id="305" r:id="rId8"/>
    <p:sldId id="261" r:id="rId9"/>
    <p:sldId id="307" r:id="rId10"/>
    <p:sldId id="308" r:id="rId11"/>
    <p:sldId id="264"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96" r:id="rId26"/>
    <p:sldId id="286" r:id="rId27"/>
    <p:sldId id="287" r:id="rId28"/>
    <p:sldId id="288" r:id="rId29"/>
    <p:sldId id="290" r:id="rId30"/>
    <p:sldId id="291" r:id="rId31"/>
    <p:sldId id="297" r:id="rId32"/>
    <p:sldId id="298" r:id="rId33"/>
    <p:sldId id="299" r:id="rId34"/>
    <p:sldId id="300" r:id="rId35"/>
    <p:sldId id="301"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JJoG7K5VecvhvKElmJh8KSF1X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1ba1dd3ff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1ba1dd3f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1ba1dd3ff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1ba1dd3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1ba1dd3ff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1ba1dd3f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74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1ba1dd3ff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1ba1dd3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67957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Teamwork</a:t>
            </a:r>
            <a:endParaRPr sz="5400"/>
          </a:p>
        </p:txBody>
      </p:sp>
      <p:sp>
        <p:nvSpPr>
          <p:cNvPr id="85" name="Google Shape;85;p1"/>
          <p:cNvSpPr txBox="1">
            <a:spLocks noGrp="1"/>
          </p:cNvSpPr>
          <p:nvPr>
            <p:ph type="subTitle" idx="1"/>
          </p:nvPr>
        </p:nvSpPr>
        <p:spPr>
          <a:xfrm>
            <a:off x="1371600" y="4648200"/>
            <a:ext cx="6400800" cy="990600"/>
          </a:xfrm>
          <a:prstGeom prst="rect">
            <a:avLst/>
          </a:prstGeom>
          <a:noFill/>
          <a:ln>
            <a:noFill/>
          </a:ln>
        </p:spPr>
        <p:txBody>
          <a:bodyPr spcFirstLastPara="1" wrap="square" lIns="91425" tIns="45700" rIns="91425" bIns="45700" anchor="t" anchorCtr="0">
            <a:normAutofit fontScale="85000" lnSpcReduction="20000"/>
          </a:bodyPr>
          <a:lstStyle/>
          <a:p>
            <a:r>
              <a:rPr lang="en-US" sz="2000" dirty="0" err="1"/>
              <a:t>Lec</a:t>
            </a:r>
            <a:r>
              <a:rPr lang="en-US" sz="2000"/>
              <a:t> </a:t>
            </a:r>
            <a:r>
              <a:rPr lang="en-US" sz="2000" smtClean="0"/>
              <a:t>6</a:t>
            </a:r>
            <a:endParaRPr lang="en-US" sz="2000" dirty="0"/>
          </a:p>
          <a:p>
            <a:r>
              <a:rPr lang="en-US" sz="2000" dirty="0"/>
              <a:t>MED 311</a:t>
            </a:r>
          </a:p>
          <a:p>
            <a:r>
              <a:rPr lang="en-US" sz="2000" dirty="0"/>
              <a:t>Dr. Ola </a:t>
            </a:r>
            <a:r>
              <a:rPr lang="en-US" sz="2000" dirty="0" err="1"/>
              <a:t>Soudah</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37" name="Google Shape;237;p22"/>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0B0F0"/>
              </a:buClr>
              <a:buSzPts val="2720"/>
              <a:buChar char="•"/>
            </a:pPr>
            <a:r>
              <a:rPr lang="en-US" sz="2720" b="1">
                <a:solidFill>
                  <a:srgbClr val="00B0F0"/>
                </a:solidFill>
              </a:rPr>
              <a:t>Some of the benefits/advantages of virtual teamwork:</a:t>
            </a:r>
            <a:endParaRPr/>
          </a:p>
          <a:p>
            <a:pPr marL="1143000" lvl="2" indent="-228600" algn="l" rtl="0">
              <a:lnSpc>
                <a:spcPct val="80000"/>
              </a:lnSpc>
              <a:spcBef>
                <a:spcPts val="408"/>
              </a:spcBef>
              <a:spcAft>
                <a:spcPts val="0"/>
              </a:spcAft>
              <a:buClr>
                <a:schemeClr val="dk1"/>
              </a:buClr>
              <a:buSzPts val="2040"/>
              <a:buChar char="•"/>
            </a:pPr>
            <a:r>
              <a:rPr lang="en-US" sz="2040"/>
              <a:t>Less interpersonal conflict. </a:t>
            </a:r>
            <a:endParaRPr/>
          </a:p>
          <a:p>
            <a:pPr marL="1143000" lvl="2" indent="-228600" algn="l" rtl="0">
              <a:lnSpc>
                <a:spcPct val="80000"/>
              </a:lnSpc>
              <a:spcBef>
                <a:spcPts val="408"/>
              </a:spcBef>
              <a:spcAft>
                <a:spcPts val="0"/>
              </a:spcAft>
              <a:buClr>
                <a:schemeClr val="dk1"/>
              </a:buClr>
              <a:buSzPts val="2040"/>
              <a:buChar char="•"/>
            </a:pPr>
            <a:r>
              <a:rPr lang="en-US" sz="2040"/>
              <a:t>Reduced travel.</a:t>
            </a:r>
            <a:endParaRPr/>
          </a:p>
          <a:p>
            <a:pPr marL="1143000" lvl="2" indent="-228600" algn="l" rtl="0">
              <a:lnSpc>
                <a:spcPct val="80000"/>
              </a:lnSpc>
              <a:spcBef>
                <a:spcPts val="408"/>
              </a:spcBef>
              <a:spcAft>
                <a:spcPts val="0"/>
              </a:spcAft>
              <a:buClr>
                <a:schemeClr val="dk1"/>
              </a:buClr>
              <a:buSzPts val="2040"/>
              <a:buChar char="•"/>
            </a:pPr>
            <a:r>
              <a:rPr lang="en-US" sz="2040"/>
              <a:t>Access to diverse employees and talents regardless of geography.</a:t>
            </a:r>
            <a:endParaRPr/>
          </a:p>
          <a:p>
            <a:pPr marL="1143000" lvl="2" indent="-228600" algn="l" rtl="0">
              <a:lnSpc>
                <a:spcPct val="80000"/>
              </a:lnSpc>
              <a:spcBef>
                <a:spcPts val="408"/>
              </a:spcBef>
              <a:spcAft>
                <a:spcPts val="0"/>
              </a:spcAft>
              <a:buClr>
                <a:schemeClr val="dk1"/>
              </a:buClr>
              <a:buSzPts val="2040"/>
              <a:buChar char="•"/>
            </a:pPr>
            <a:r>
              <a:rPr lang="en-US" sz="2040"/>
              <a:t>Cutting the cost: non–direct care sector can work remotely such areas as billing, and customer service.</a:t>
            </a:r>
            <a:endParaRPr/>
          </a:p>
          <a:p>
            <a:pPr marL="1143000" lvl="2" indent="-228600" algn="l" rtl="0">
              <a:lnSpc>
                <a:spcPct val="80000"/>
              </a:lnSpc>
              <a:spcBef>
                <a:spcPts val="408"/>
              </a:spcBef>
              <a:spcAft>
                <a:spcPts val="0"/>
              </a:spcAft>
              <a:buClr>
                <a:schemeClr val="dk1"/>
              </a:buClr>
              <a:buSzPts val="2040"/>
              <a:buChar char="•"/>
            </a:pPr>
            <a:r>
              <a:rPr lang="en-US" sz="2040"/>
              <a:t>Increase patients accessibility : such as in rural area, or spaceship … (Telemedicine). </a:t>
            </a:r>
            <a:endParaRPr/>
          </a:p>
          <a:p>
            <a:pPr marL="1143000" lvl="2" indent="-99060" algn="l" rtl="0">
              <a:lnSpc>
                <a:spcPct val="80000"/>
              </a:lnSpc>
              <a:spcBef>
                <a:spcPts val="408"/>
              </a:spcBef>
              <a:spcAft>
                <a:spcPts val="0"/>
              </a:spcAft>
              <a:buClr>
                <a:schemeClr val="dk1"/>
              </a:buClr>
              <a:buSzPts val="2040"/>
              <a:buNone/>
            </a:pPr>
            <a:endParaRPr sz="2040"/>
          </a:p>
          <a:p>
            <a:pPr marL="342900" lvl="0" indent="-342900" algn="l" rtl="0">
              <a:lnSpc>
                <a:spcPct val="80000"/>
              </a:lnSpc>
              <a:spcBef>
                <a:spcPts val="544"/>
              </a:spcBef>
              <a:spcAft>
                <a:spcPts val="0"/>
              </a:spcAft>
              <a:buClr>
                <a:srgbClr val="00B050"/>
              </a:buClr>
              <a:buSzPts val="2720"/>
              <a:buChar char="•"/>
            </a:pPr>
            <a:r>
              <a:rPr lang="en-US" sz="2720">
                <a:solidFill>
                  <a:srgbClr val="00B050"/>
                </a:solidFill>
              </a:rPr>
              <a:t>Electronic performance monitoring and control systems (EMPCS) : </a:t>
            </a:r>
            <a:r>
              <a:rPr lang="en-US" sz="2720"/>
              <a:t>Observation tools that enable an employer to keep an eye on its employees to ensure they remain productive.</a:t>
            </a:r>
            <a:endParaRPr sz="2720"/>
          </a:p>
        </p:txBody>
      </p:sp>
    </p:spTree>
    <p:extLst>
      <p:ext uri="{BB962C8B-B14F-4D97-AF65-F5344CB8AC3E}">
        <p14:creationId xmlns:p14="http://schemas.microsoft.com/office/powerpoint/2010/main" val="414482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buSzPts val="4400"/>
            </a:pPr>
            <a:r>
              <a:rPr lang="en-US" sz="3600" b="1" dirty="0">
                <a:solidFill>
                  <a:srgbClr val="0070C0"/>
                </a:solidFill>
              </a:rPr>
              <a:t>THE BENEFITS OF EFFECTIVE HEALTH</a:t>
            </a:r>
            <a:br>
              <a:rPr lang="en-US" sz="3600" b="1" dirty="0">
                <a:solidFill>
                  <a:srgbClr val="0070C0"/>
                </a:solidFill>
              </a:rPr>
            </a:br>
            <a:r>
              <a:rPr lang="en-US" sz="3600" b="1" dirty="0">
                <a:solidFill>
                  <a:srgbClr val="0070C0"/>
                </a:solidFill>
              </a:rPr>
              <a:t>CARE TEAMS</a:t>
            </a:r>
            <a:endParaRPr sz="3600" dirty="0"/>
          </a:p>
        </p:txBody>
      </p:sp>
      <p:sp>
        <p:nvSpPr>
          <p:cNvPr id="134" name="Google Shape;134;p6"/>
          <p:cNvSpPr txBox="1">
            <a:spLocks noGrp="1"/>
          </p:cNvSpPr>
          <p:nvPr>
            <p:ph type="body" idx="1"/>
          </p:nvPr>
        </p:nvSpPr>
        <p:spPr>
          <a:xfrm>
            <a:off x="457200" y="2224454"/>
            <a:ext cx="8229600" cy="4334607"/>
          </a:xfrm>
          <a:prstGeom prst="rect">
            <a:avLst/>
          </a:prstGeom>
          <a:noFill/>
          <a:ln>
            <a:noFill/>
          </a:ln>
        </p:spPr>
        <p:txBody>
          <a:bodyPr spcFirstLastPara="1" wrap="square" lIns="91425" tIns="45700" rIns="91425" bIns="45700" anchor="t" anchorCtr="0">
            <a:normAutofit/>
          </a:bodyPr>
          <a:lstStyle/>
          <a:p>
            <a:pPr marL="1143000" lvl="2" indent="-228600" algn="l" rtl="0">
              <a:lnSpc>
                <a:spcPct val="90000"/>
              </a:lnSpc>
              <a:spcBef>
                <a:spcPts val="444"/>
              </a:spcBef>
              <a:spcAft>
                <a:spcPts val="0"/>
              </a:spcAft>
              <a:buClr>
                <a:schemeClr val="dk1"/>
              </a:buClr>
              <a:buSzPts val="2220"/>
              <a:buChar char="•"/>
            </a:pPr>
            <a:r>
              <a:rPr lang="en-US" sz="2220" dirty="0" smtClean="0"/>
              <a:t>Improved </a:t>
            </a:r>
            <a:r>
              <a:rPr lang="en-US" sz="2220" dirty="0"/>
              <a:t>coordination of care.</a:t>
            </a:r>
            <a:endParaRPr sz="2220" dirty="0"/>
          </a:p>
          <a:p>
            <a:pPr marL="1143000" lvl="2" indent="-228600" algn="l" rtl="0">
              <a:lnSpc>
                <a:spcPct val="90000"/>
              </a:lnSpc>
              <a:spcBef>
                <a:spcPts val="444"/>
              </a:spcBef>
              <a:spcAft>
                <a:spcPts val="0"/>
              </a:spcAft>
              <a:buClr>
                <a:schemeClr val="dk1"/>
              </a:buClr>
              <a:buSzPts val="2220"/>
              <a:buChar char="•"/>
            </a:pPr>
            <a:r>
              <a:rPr lang="en-US" sz="2220" dirty="0"/>
              <a:t>Efficient use of health care services. </a:t>
            </a:r>
            <a:endParaRPr dirty="0"/>
          </a:p>
          <a:p>
            <a:pPr marL="1143000" lvl="2" indent="-228600" algn="l" rtl="0">
              <a:lnSpc>
                <a:spcPct val="90000"/>
              </a:lnSpc>
              <a:spcBef>
                <a:spcPts val="444"/>
              </a:spcBef>
              <a:spcAft>
                <a:spcPts val="0"/>
              </a:spcAft>
              <a:buClr>
                <a:schemeClr val="dk1"/>
              </a:buClr>
              <a:buSzPts val="2220"/>
              <a:buChar char="•"/>
            </a:pPr>
            <a:r>
              <a:rPr lang="en-US" sz="2220" dirty="0"/>
              <a:t>Increased job satisfaction among team members, and higher patient satisfaction.</a:t>
            </a:r>
            <a:endParaRPr dirty="0"/>
          </a:p>
          <a:p>
            <a:pPr marL="1143000" lvl="2" indent="-228600" algn="l" rtl="0">
              <a:lnSpc>
                <a:spcPct val="90000"/>
              </a:lnSpc>
              <a:spcBef>
                <a:spcPts val="444"/>
              </a:spcBef>
              <a:spcAft>
                <a:spcPts val="0"/>
              </a:spcAft>
              <a:buClr>
                <a:schemeClr val="dk1"/>
              </a:buClr>
              <a:buSzPts val="2220"/>
              <a:buChar char="•"/>
            </a:pPr>
            <a:r>
              <a:rPr lang="en-US" sz="2220" dirty="0"/>
              <a:t>Improve quality of care</a:t>
            </a:r>
            <a:r>
              <a:rPr lang="en-US" sz="2220" dirty="0" smtClean="0"/>
              <a:t>.</a:t>
            </a:r>
          </a:p>
          <a:p>
            <a:pPr marL="1143000" lvl="2" indent="-228600" algn="l" rtl="0">
              <a:lnSpc>
                <a:spcPct val="90000"/>
              </a:lnSpc>
              <a:spcBef>
                <a:spcPts val="444"/>
              </a:spcBef>
              <a:spcAft>
                <a:spcPts val="0"/>
              </a:spcAft>
              <a:buClr>
                <a:schemeClr val="dk1"/>
              </a:buClr>
              <a:buSzPts val="2220"/>
              <a:buChar char="•"/>
            </a:pPr>
            <a:r>
              <a:rPr lang="en-US" sz="2220" dirty="0" smtClean="0"/>
              <a:t>Sharing </a:t>
            </a:r>
            <a:r>
              <a:rPr lang="en-US" sz="2220" dirty="0"/>
              <a:t>different areas of knowledge and expertise, learning from different perspectives, and realizing innovative ideas that come from other team members.</a:t>
            </a:r>
            <a:endParaRPr dirty="0"/>
          </a:p>
          <a:p>
            <a:pPr marL="1143000" lvl="2" indent="-228600" algn="l" rtl="0">
              <a:lnSpc>
                <a:spcPct val="90000"/>
              </a:lnSpc>
              <a:spcBef>
                <a:spcPts val="444"/>
              </a:spcBef>
              <a:spcAft>
                <a:spcPts val="0"/>
              </a:spcAft>
              <a:buClr>
                <a:schemeClr val="dk1"/>
              </a:buClr>
              <a:buSzPts val="2220"/>
              <a:buChar char="•"/>
            </a:pPr>
            <a:r>
              <a:rPr lang="en-US" sz="2220" dirty="0"/>
              <a:t>Benefit from cross-functional team approaches that show increased trust among staff, shared goals, and greater patient satisfaction.</a:t>
            </a:r>
            <a:endParaRPr sz="2220" dirty="0"/>
          </a:p>
          <a:p>
            <a:pPr marL="342900" lvl="0" indent="-154940" algn="l" rtl="0">
              <a:lnSpc>
                <a:spcPct val="90000"/>
              </a:lnSpc>
              <a:spcBef>
                <a:spcPts val="592"/>
              </a:spcBef>
              <a:spcAft>
                <a:spcPts val="0"/>
              </a:spcAft>
              <a:buClr>
                <a:schemeClr val="dk1"/>
              </a:buClr>
              <a:buSzPts val="2960"/>
              <a:buNone/>
            </a:pPr>
            <a:endParaRPr sz="2960" dirty="0"/>
          </a:p>
          <a:p>
            <a:pPr marL="342900" lvl="0" indent="-154940" algn="l" rtl="0">
              <a:lnSpc>
                <a:spcPct val="90000"/>
              </a:lnSpc>
              <a:spcBef>
                <a:spcPts val="592"/>
              </a:spcBef>
              <a:spcAft>
                <a:spcPts val="0"/>
              </a:spcAft>
              <a:buClr>
                <a:schemeClr val="dk1"/>
              </a:buClr>
              <a:buSzPts val="2960"/>
              <a:buNone/>
            </a:pPr>
            <a:endParaRPr sz="2960" dirty="0"/>
          </a:p>
          <a:p>
            <a:pPr marL="342900" lvl="0" indent="-154940" algn="l" rtl="0">
              <a:lnSpc>
                <a:spcPct val="90000"/>
              </a:lnSpc>
              <a:spcBef>
                <a:spcPts val="592"/>
              </a:spcBef>
              <a:spcAft>
                <a:spcPts val="0"/>
              </a:spcAft>
              <a:buClr>
                <a:schemeClr val="dk1"/>
              </a:buClr>
              <a:buSzPts val="2960"/>
              <a:buNone/>
            </a:pPr>
            <a:endParaRPr sz="296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71ba1dd3ff_0_22"/>
          <p:cNvSpPr txBox="1">
            <a:spLocks noGrp="1"/>
          </p:cNvSpPr>
          <p:nvPr>
            <p:ph type="title"/>
          </p:nvPr>
        </p:nvSpPr>
        <p:spPr>
          <a:xfrm>
            <a:off x="457200" y="828554"/>
            <a:ext cx="8229600" cy="1143000"/>
          </a:xfrm>
          <a:prstGeom prst="rect">
            <a:avLst/>
          </a:prstGeom>
        </p:spPr>
        <p:txBody>
          <a:bodyPr spcFirstLastPara="1" wrap="square" lIns="91425" tIns="45700" rIns="91425" bIns="45700" anchor="ctr" anchorCtr="0">
            <a:noAutofit/>
          </a:bodyPr>
          <a:lstStyle/>
          <a:p>
            <a:r>
              <a:rPr lang="en-US" b="1" dirty="0">
                <a:solidFill>
                  <a:srgbClr val="00B0F0"/>
                </a:solidFill>
              </a:rPr>
              <a:t>Productive and effective team characteristics</a:t>
            </a:r>
            <a:br>
              <a:rPr lang="en-US" b="1" dirty="0">
                <a:solidFill>
                  <a:srgbClr val="00B0F0"/>
                </a:solidFill>
              </a:rPr>
            </a:br>
            <a:endParaRPr dirty="0"/>
          </a:p>
        </p:txBody>
      </p:sp>
      <p:sp>
        <p:nvSpPr>
          <p:cNvPr id="146" name="Google Shape;146;g71ba1dd3ff_0_2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400" dirty="0">
              <a:solidFill>
                <a:srgbClr val="000000"/>
              </a:solidFill>
            </a:endParaRPr>
          </a:p>
          <a:p>
            <a:pPr marL="457200" lvl="0" indent="-393700" algn="l" rtl="0">
              <a:spcBef>
                <a:spcPts val="0"/>
              </a:spcBef>
              <a:spcAft>
                <a:spcPts val="0"/>
              </a:spcAft>
              <a:buClr>
                <a:srgbClr val="000000"/>
              </a:buClr>
              <a:buSzPts val="2600"/>
              <a:buChar char="•"/>
            </a:pPr>
            <a:r>
              <a:rPr lang="en-US" sz="2600" dirty="0" smtClean="0">
                <a:solidFill>
                  <a:srgbClr val="000000"/>
                </a:solidFill>
              </a:rPr>
              <a:t>Had </a:t>
            </a:r>
            <a:r>
              <a:rPr lang="en-US" sz="2600" dirty="0">
                <a:solidFill>
                  <a:srgbClr val="000000"/>
                </a:solidFill>
              </a:rPr>
              <a:t>common , clear goals.</a:t>
            </a:r>
            <a:endParaRPr sz="2600" dirty="0">
              <a:solidFill>
                <a:srgbClr val="000000"/>
              </a:solidFill>
            </a:endParaRPr>
          </a:p>
          <a:p>
            <a:pPr marL="457200" lvl="0" indent="-393700" algn="l" rtl="0">
              <a:spcBef>
                <a:spcPts val="0"/>
              </a:spcBef>
              <a:spcAft>
                <a:spcPts val="0"/>
              </a:spcAft>
              <a:buClr>
                <a:srgbClr val="000000"/>
              </a:buClr>
              <a:buSzPts val="2600"/>
              <a:buChar char="•"/>
            </a:pPr>
            <a:r>
              <a:rPr lang="en-US" sz="2600" dirty="0">
                <a:solidFill>
                  <a:srgbClr val="000000"/>
                </a:solidFill>
              </a:rPr>
              <a:t>Injected humor into the process.</a:t>
            </a:r>
            <a:endParaRPr sz="2600" dirty="0">
              <a:solidFill>
                <a:srgbClr val="000000"/>
              </a:solidFill>
            </a:endParaRPr>
          </a:p>
          <a:p>
            <a:pPr marL="457200" lvl="0" indent="-393700" algn="l" rtl="0">
              <a:spcBef>
                <a:spcPts val="0"/>
              </a:spcBef>
              <a:spcAft>
                <a:spcPts val="0"/>
              </a:spcAft>
              <a:buClr>
                <a:srgbClr val="000000"/>
              </a:buClr>
              <a:buSzPts val="2600"/>
              <a:buChar char="•"/>
            </a:pPr>
            <a:r>
              <a:rPr lang="en-US" sz="2600" dirty="0">
                <a:solidFill>
                  <a:srgbClr val="000000"/>
                </a:solidFill>
              </a:rPr>
              <a:t>Maintained balanced power structures.</a:t>
            </a:r>
            <a:endParaRPr sz="2600" dirty="0">
              <a:solidFill>
                <a:srgbClr val="000000"/>
              </a:solidFill>
            </a:endParaRPr>
          </a:p>
          <a:p>
            <a:pPr marL="457200" lvl="0" indent="-393700" algn="l" rtl="0">
              <a:spcBef>
                <a:spcPts val="0"/>
              </a:spcBef>
              <a:spcAft>
                <a:spcPts val="0"/>
              </a:spcAft>
              <a:buClr>
                <a:srgbClr val="000000"/>
              </a:buClr>
              <a:buSzPts val="2600"/>
              <a:buChar char="•"/>
            </a:pPr>
            <a:r>
              <a:rPr lang="en-US" sz="2600" dirty="0">
                <a:solidFill>
                  <a:srgbClr val="000000"/>
                </a:solidFill>
              </a:rPr>
              <a:t>Kept focus on the facts and not on personalities in open dialogue</a:t>
            </a:r>
            <a:r>
              <a:rPr lang="en-US" sz="2600" dirty="0" smtClean="0">
                <a:solidFill>
                  <a:srgbClr val="000000"/>
                </a:solidFill>
              </a:rPr>
              <a:t>.</a:t>
            </a:r>
          </a:p>
          <a:p>
            <a:pPr lvl="0" indent="-393700">
              <a:spcBef>
                <a:spcPts val="0"/>
              </a:spcBef>
              <a:buClr>
                <a:srgbClr val="000000"/>
              </a:buClr>
              <a:buSzPts val="2600"/>
            </a:pPr>
            <a:r>
              <a:rPr lang="en-US" sz="2600" dirty="0">
                <a:solidFill>
                  <a:srgbClr val="000000"/>
                </a:solidFill>
              </a:rPr>
              <a:t>Motivated team </a:t>
            </a:r>
            <a:r>
              <a:rPr lang="en-US" sz="2600" dirty="0" smtClean="0">
                <a:solidFill>
                  <a:srgbClr val="000000"/>
                </a:solidFill>
              </a:rPr>
              <a:t>member.</a:t>
            </a:r>
          </a:p>
          <a:p>
            <a:pPr lvl="0" indent="-393700">
              <a:spcBef>
                <a:spcPts val="0"/>
              </a:spcBef>
              <a:buClr>
                <a:srgbClr val="000000"/>
              </a:buClr>
              <a:buSzPts val="2600"/>
            </a:pPr>
            <a:r>
              <a:rPr lang="en-US" sz="2600" dirty="0" smtClean="0">
                <a:solidFill>
                  <a:srgbClr val="000000"/>
                </a:solidFill>
              </a:rPr>
              <a:t>Clear </a:t>
            </a:r>
            <a:r>
              <a:rPr lang="en-US" sz="2600" dirty="0">
                <a:solidFill>
                  <a:srgbClr val="000000"/>
                </a:solidFill>
              </a:rPr>
              <a:t>job: Clarity regarding roles on the parts of all team members.</a:t>
            </a:r>
          </a:p>
          <a:p>
            <a:pPr lvl="0" indent="-393700">
              <a:spcBef>
                <a:spcPts val="0"/>
              </a:spcBef>
              <a:buClr>
                <a:srgbClr val="000000"/>
              </a:buClr>
              <a:buSzPts val="2600"/>
            </a:pPr>
            <a:r>
              <a:rPr lang="en-US" sz="2600" dirty="0">
                <a:solidFill>
                  <a:srgbClr val="000000"/>
                </a:solidFill>
              </a:rPr>
              <a:t>Trust, respect, value, and being valued within the teamwork setting.</a:t>
            </a:r>
          </a:p>
          <a:p>
            <a:pPr lvl="0" indent="-393700">
              <a:spcBef>
                <a:spcPts val="0"/>
              </a:spcBef>
              <a:buClr>
                <a:srgbClr val="000000"/>
              </a:buClr>
              <a:buSzPts val="2600"/>
            </a:pPr>
            <a:endParaRPr lang="en-US" sz="2600" dirty="0">
              <a:solidFill>
                <a:srgbClr val="000000"/>
              </a:solidFill>
            </a:endParaRPr>
          </a:p>
          <a:p>
            <a:pPr marL="457200" lvl="0" indent="-393700" algn="l" rtl="0">
              <a:spcBef>
                <a:spcPts val="0"/>
              </a:spcBef>
              <a:spcAft>
                <a:spcPts val="0"/>
              </a:spcAft>
              <a:buClr>
                <a:srgbClr val="000000"/>
              </a:buClr>
              <a:buSzPts val="2600"/>
              <a:buChar char="•"/>
            </a:pPr>
            <a:endParaRPr lang="en-US" sz="2600" dirty="0" smtClean="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457200" y="661499"/>
            <a:ext cx="8229600" cy="1143000"/>
          </a:xfrm>
          <a:prstGeom prst="rect">
            <a:avLst/>
          </a:prstGeom>
          <a:noFill/>
          <a:ln>
            <a:noFill/>
          </a:ln>
        </p:spPr>
        <p:txBody>
          <a:bodyPr spcFirstLastPara="1" wrap="square" lIns="91425" tIns="45700" rIns="91425" bIns="45700" anchor="ctr" anchorCtr="0">
            <a:normAutofit fontScale="90000"/>
          </a:bodyPr>
          <a:lstStyle/>
          <a:p>
            <a:pPr>
              <a:buSzPts val="4400"/>
            </a:pPr>
            <a:r>
              <a:rPr lang="en-US" b="1" dirty="0">
                <a:solidFill>
                  <a:srgbClr val="00B0F0"/>
                </a:solidFill>
              </a:rPr>
              <a:t>Un-successful (failed) </a:t>
            </a:r>
            <a:r>
              <a:rPr lang="en-US" b="1" dirty="0" smtClean="0">
                <a:solidFill>
                  <a:srgbClr val="00B0F0"/>
                </a:solidFill>
              </a:rPr>
              <a:t>teamwork </a:t>
            </a:r>
            <a:r>
              <a:rPr lang="en-US" b="1" dirty="0">
                <a:solidFill>
                  <a:srgbClr val="00B0F0"/>
                </a:solidFill>
              </a:rPr>
              <a:t>characteristics</a:t>
            </a:r>
            <a:r>
              <a:rPr lang="en-US" b="1" dirty="0" smtClean="0">
                <a:solidFill>
                  <a:srgbClr val="00B0F0"/>
                </a:solidFill>
              </a:rPr>
              <a:t> </a:t>
            </a:r>
            <a:r>
              <a:rPr lang="en-US" dirty="0"/>
              <a:t/>
            </a:r>
            <a:br>
              <a:rPr lang="en-US" dirty="0"/>
            </a:br>
            <a:endParaRPr dirty="0"/>
          </a:p>
        </p:txBody>
      </p:sp>
      <p:sp>
        <p:nvSpPr>
          <p:cNvPr id="152" name="Google Shape;152;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54940" algn="l" rtl="0">
              <a:lnSpc>
                <a:spcPct val="80000"/>
              </a:lnSpc>
              <a:spcBef>
                <a:spcPts val="592"/>
              </a:spcBef>
              <a:spcAft>
                <a:spcPts val="0"/>
              </a:spcAft>
              <a:buClr>
                <a:schemeClr val="dk1"/>
              </a:buClr>
              <a:buSzPts val="2960"/>
              <a:buNone/>
            </a:pPr>
            <a:endParaRPr sz="2960" dirty="0"/>
          </a:p>
          <a:p>
            <a:pPr marL="1143000" lvl="2" indent="-228600" algn="l" rtl="0">
              <a:lnSpc>
                <a:spcPct val="80000"/>
              </a:lnSpc>
              <a:spcBef>
                <a:spcPts val="444"/>
              </a:spcBef>
              <a:spcAft>
                <a:spcPts val="0"/>
              </a:spcAft>
              <a:buClr>
                <a:schemeClr val="dk1"/>
              </a:buClr>
              <a:buSzPts val="2220"/>
              <a:buChar char="•"/>
            </a:pPr>
            <a:r>
              <a:rPr lang="en-US" sz="2220" dirty="0"/>
              <a:t>Communication:  A lack of time to bring people together to reflect and to change.</a:t>
            </a:r>
            <a:endParaRPr sz="2220" dirty="0"/>
          </a:p>
          <a:p>
            <a:pPr marL="1143000" lvl="2" indent="-228600" algn="l" rtl="0">
              <a:lnSpc>
                <a:spcPct val="80000"/>
              </a:lnSpc>
              <a:spcBef>
                <a:spcPts val="444"/>
              </a:spcBef>
              <a:spcAft>
                <a:spcPts val="0"/>
              </a:spcAft>
              <a:buClr>
                <a:schemeClr val="dk1"/>
              </a:buClr>
              <a:buSzPts val="2220"/>
              <a:buChar char="•"/>
            </a:pPr>
            <a:r>
              <a:rPr lang="en-US" sz="2220" dirty="0"/>
              <a:t>Insufficient </a:t>
            </a:r>
            <a:r>
              <a:rPr lang="en-US" sz="2220" dirty="0" smtClean="0"/>
              <a:t>inter-professional </a:t>
            </a:r>
            <a:r>
              <a:rPr lang="en-US" sz="2220" dirty="0"/>
              <a:t>education, including continuing education, and the persistence of </a:t>
            </a:r>
            <a:r>
              <a:rPr lang="en-US" sz="2220" dirty="0" smtClean="0"/>
              <a:t>silos (comfort zone).</a:t>
            </a:r>
            <a:endParaRPr sz="2220" dirty="0"/>
          </a:p>
          <a:p>
            <a:pPr marL="1143000" lvl="2" indent="-228600" algn="l" rtl="0">
              <a:lnSpc>
                <a:spcPct val="80000"/>
              </a:lnSpc>
              <a:spcBef>
                <a:spcPts val="444"/>
              </a:spcBef>
              <a:spcAft>
                <a:spcPts val="0"/>
              </a:spcAft>
              <a:buClr>
                <a:schemeClr val="dk1"/>
              </a:buClr>
              <a:buSzPts val="2220"/>
              <a:buChar char="•"/>
            </a:pPr>
            <a:r>
              <a:rPr lang="en-US" sz="2220" dirty="0"/>
              <a:t>Systems of payment that do not reward collaboration.</a:t>
            </a:r>
            <a:endParaRPr sz="2220" dirty="0"/>
          </a:p>
          <a:p>
            <a:pPr marL="1143000" lvl="2" indent="-228600" algn="l" rtl="0">
              <a:lnSpc>
                <a:spcPct val="80000"/>
              </a:lnSpc>
              <a:spcBef>
                <a:spcPts val="444"/>
              </a:spcBef>
              <a:spcAft>
                <a:spcPts val="0"/>
              </a:spcAft>
              <a:buClr>
                <a:schemeClr val="dk1"/>
              </a:buClr>
              <a:buSzPts val="2220"/>
              <a:buChar char="•"/>
            </a:pPr>
            <a:r>
              <a:rPr lang="en-US" sz="2220" dirty="0"/>
              <a:t>Few links between collaborative practice and individual goals.</a:t>
            </a:r>
            <a:endParaRPr sz="2220" dirty="0"/>
          </a:p>
          <a:p>
            <a:pPr marL="1143000" lvl="2" indent="-228600" algn="l" rtl="0">
              <a:lnSpc>
                <a:spcPct val="80000"/>
              </a:lnSpc>
              <a:spcBef>
                <a:spcPts val="444"/>
              </a:spcBef>
              <a:spcAft>
                <a:spcPts val="0"/>
              </a:spcAft>
              <a:buClr>
                <a:schemeClr val="dk1"/>
              </a:buClr>
              <a:buSzPts val="2220"/>
              <a:buChar char="•"/>
            </a:pPr>
            <a:r>
              <a:rPr lang="en-US" sz="2220" dirty="0"/>
              <a:t>The absence of efforts to capture evidence for success and to communicate this to key stakeholders, including the public.</a:t>
            </a:r>
            <a:endParaRPr sz="222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Calibri"/>
              <a:buNone/>
            </a:pPr>
            <a:r>
              <a:rPr lang="en-US" b="1">
                <a:solidFill>
                  <a:srgbClr val="0070C0"/>
                </a:solidFill>
              </a:rPr>
              <a:t>5 stages of team development</a:t>
            </a:r>
            <a:endParaRPr b="1">
              <a:solidFill>
                <a:srgbClr val="0070C0"/>
              </a:solidFill>
            </a:endParaRPr>
          </a:p>
        </p:txBody>
      </p:sp>
      <p:sp>
        <p:nvSpPr>
          <p:cNvPr id="164" name="Google Shape;164;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Tuckman provided the following five stages that teams go through: </a:t>
            </a:r>
            <a:r>
              <a:rPr lang="en-US" b="1">
                <a:solidFill>
                  <a:srgbClr val="00B050"/>
                </a:solidFill>
              </a:rPr>
              <a:t>forming</a:t>
            </a:r>
            <a:r>
              <a:rPr lang="en-US">
                <a:solidFill>
                  <a:srgbClr val="00B050"/>
                </a:solidFill>
              </a:rPr>
              <a:t>, </a:t>
            </a:r>
            <a:r>
              <a:rPr lang="en-US" b="1">
                <a:solidFill>
                  <a:srgbClr val="00B050"/>
                </a:solidFill>
              </a:rPr>
              <a:t>storming</a:t>
            </a:r>
            <a:r>
              <a:rPr lang="en-US">
                <a:solidFill>
                  <a:srgbClr val="00B050"/>
                </a:solidFill>
              </a:rPr>
              <a:t>, </a:t>
            </a:r>
            <a:r>
              <a:rPr lang="en-US" b="1">
                <a:solidFill>
                  <a:srgbClr val="00B050"/>
                </a:solidFill>
              </a:rPr>
              <a:t>norming</a:t>
            </a:r>
            <a:r>
              <a:rPr lang="en-US">
                <a:solidFill>
                  <a:srgbClr val="00B050"/>
                </a:solidFill>
              </a:rPr>
              <a:t>, </a:t>
            </a:r>
            <a:r>
              <a:rPr lang="en-US" b="1">
                <a:solidFill>
                  <a:srgbClr val="00B050"/>
                </a:solidFill>
              </a:rPr>
              <a:t>performing</a:t>
            </a:r>
            <a:r>
              <a:rPr lang="en-US">
                <a:solidFill>
                  <a:srgbClr val="00B050"/>
                </a:solidFill>
              </a:rPr>
              <a:t>, </a:t>
            </a:r>
            <a:r>
              <a:rPr lang="en-US" b="1">
                <a:solidFill>
                  <a:srgbClr val="00B050"/>
                </a:solidFill>
              </a:rPr>
              <a:t>and adjourning</a:t>
            </a:r>
            <a:r>
              <a:rPr lang="en-US">
                <a:solidFill>
                  <a:srgbClr val="00B050"/>
                </a:solidFill>
              </a:rPr>
              <a:t>.</a:t>
            </a:r>
            <a:endParaRPr/>
          </a:p>
        </p:txBody>
      </p:sp>
      <p:pic>
        <p:nvPicPr>
          <p:cNvPr id="165" name="Google Shape;165;p10"/>
          <p:cNvPicPr preferRelativeResize="0"/>
          <p:nvPr/>
        </p:nvPicPr>
        <p:blipFill rotWithShape="1">
          <a:blip r:embed="rId3">
            <a:alphaModFix/>
          </a:blip>
          <a:srcRect/>
          <a:stretch/>
        </p:blipFill>
        <p:spPr>
          <a:xfrm>
            <a:off x="990600" y="4038600"/>
            <a:ext cx="7315200" cy="23622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B0F0"/>
              </a:buClr>
              <a:buSzPts val="3959"/>
              <a:buFont typeface="Calibri"/>
              <a:buNone/>
            </a:pPr>
            <a:r>
              <a:rPr lang="en-US" sz="3959" b="1">
                <a:solidFill>
                  <a:srgbClr val="00B0F0"/>
                </a:solidFill>
              </a:rPr>
              <a:t>Stage 1: Forming</a:t>
            </a:r>
            <a:r>
              <a:rPr lang="en-US" sz="3959"/>
              <a:t/>
            </a:r>
            <a:br>
              <a:rPr lang="en-US" sz="3959"/>
            </a:br>
            <a:endParaRPr sz="3959"/>
          </a:p>
        </p:txBody>
      </p:sp>
      <p:sp>
        <p:nvSpPr>
          <p:cNvPr id="171" name="Google Shape;171;p11"/>
          <p:cNvSpPr txBox="1">
            <a:spLocks noGrp="1"/>
          </p:cNvSpPr>
          <p:nvPr>
            <p:ph type="body" idx="1"/>
          </p:nvPr>
        </p:nvSpPr>
        <p:spPr>
          <a:xfrm>
            <a:off x="457200" y="1417638"/>
            <a:ext cx="8229600" cy="5440362"/>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00B050"/>
              </a:buClr>
              <a:buSzPts val="2960"/>
              <a:buChar char="•"/>
            </a:pPr>
            <a:r>
              <a:rPr lang="en-US" sz="2960" b="1" dirty="0">
                <a:solidFill>
                  <a:srgbClr val="00B050"/>
                </a:solidFill>
              </a:rPr>
              <a:t>Forming</a:t>
            </a:r>
            <a:r>
              <a:rPr lang="en-US" sz="2960" b="1" dirty="0"/>
              <a:t> </a:t>
            </a:r>
            <a:r>
              <a:rPr lang="en-US" sz="2960" dirty="0"/>
              <a:t>Team organizes, becomes oriented to team goals, and finds out what the tasks are, and who they will be working with.</a:t>
            </a:r>
            <a:endParaRPr dirty="0"/>
          </a:p>
          <a:p>
            <a:pPr marL="0" lvl="0" indent="0" algn="l" rtl="0">
              <a:spcBef>
                <a:spcPts val="592"/>
              </a:spcBef>
              <a:spcAft>
                <a:spcPts val="0"/>
              </a:spcAft>
              <a:buClr>
                <a:schemeClr val="dk1"/>
              </a:buClr>
              <a:buSzPts val="2960"/>
              <a:buNone/>
            </a:pPr>
            <a:endParaRPr sz="2960" dirty="0"/>
          </a:p>
          <a:p>
            <a:pPr marL="0" lvl="0" indent="0" algn="ctr" rtl="0">
              <a:spcBef>
                <a:spcPts val="592"/>
              </a:spcBef>
              <a:spcAft>
                <a:spcPts val="0"/>
              </a:spcAft>
              <a:buClr>
                <a:schemeClr val="dk1"/>
              </a:buClr>
              <a:buSzPts val="2960"/>
              <a:buNone/>
            </a:pPr>
            <a:r>
              <a:rPr lang="en-US" sz="2960" dirty="0">
                <a:solidFill>
                  <a:srgbClr val="C00000"/>
                </a:solidFill>
              </a:rPr>
              <a:t>The "forming" stage takes place when the team first meets each other. </a:t>
            </a:r>
            <a:endParaRPr lang="en-US" sz="2960" dirty="0" smtClean="0">
              <a:solidFill>
                <a:srgbClr val="C00000"/>
              </a:solidFill>
            </a:endParaRPr>
          </a:p>
          <a:p>
            <a:pPr marL="0" lvl="0" indent="0" algn="ctr" rtl="0">
              <a:spcBef>
                <a:spcPts val="592"/>
              </a:spcBef>
              <a:spcAft>
                <a:spcPts val="0"/>
              </a:spcAft>
              <a:buClr>
                <a:schemeClr val="dk1"/>
              </a:buClr>
              <a:buSzPts val="2960"/>
              <a:buNone/>
            </a:pPr>
            <a:endParaRPr sz="2960" dirty="0">
              <a:solidFill>
                <a:srgbClr val="C00000"/>
              </a:solidFill>
            </a:endParaRPr>
          </a:p>
          <a:p>
            <a:pPr marL="228600" lvl="0" indent="-228600">
              <a:spcBef>
                <a:spcPts val="444"/>
              </a:spcBef>
              <a:buSzPts val="2220"/>
            </a:pPr>
            <a:r>
              <a:rPr lang="en-US" dirty="0">
                <a:solidFill>
                  <a:srgbClr val="00B0F0"/>
                </a:solidFill>
              </a:rPr>
              <a:t>In this stage:</a:t>
            </a:r>
          </a:p>
          <a:p>
            <a:pPr marL="1143000" lvl="2" indent="-228600">
              <a:spcBef>
                <a:spcPts val="444"/>
              </a:spcBef>
              <a:buSzPts val="2220"/>
            </a:pPr>
            <a:r>
              <a:rPr lang="en-US" sz="2220" dirty="0" smtClean="0"/>
              <a:t>In </a:t>
            </a:r>
            <a:r>
              <a:rPr lang="en-US" sz="2220" dirty="0"/>
              <a:t>this first meeting, team members are introduced to each. They share information about their backgrounds, interests and experience and form first impressions of each other. </a:t>
            </a:r>
            <a:endParaRPr lang="en-US" sz="2220" dirty="0" smtClean="0"/>
          </a:p>
          <a:p>
            <a:pPr marL="1143000" lvl="2" indent="-228600">
              <a:spcBef>
                <a:spcPts val="444"/>
              </a:spcBef>
              <a:buSzPts val="2220"/>
            </a:pPr>
            <a:endParaRPr sz="2220" dirty="0"/>
          </a:p>
          <a:p>
            <a:pPr marL="1143000" lvl="2" indent="-228600">
              <a:spcBef>
                <a:spcPts val="444"/>
              </a:spcBef>
              <a:buSzPts val="2220"/>
            </a:pPr>
            <a:r>
              <a:rPr lang="en-US" sz="2220" dirty="0"/>
              <a:t>They learn about the project they will be working on, discuss the project's objectives/goals and start to think about what role they will play on the project team. </a:t>
            </a:r>
            <a:endParaRPr sz="2220" dirty="0"/>
          </a:p>
          <a:p>
            <a:pPr marL="342900" lvl="0" indent="-154940" algn="l" rtl="0">
              <a:spcBef>
                <a:spcPts val="592"/>
              </a:spcBef>
              <a:spcAft>
                <a:spcPts val="0"/>
              </a:spcAft>
              <a:buClr>
                <a:schemeClr val="dk1"/>
              </a:buClr>
              <a:buSzPts val="2960"/>
              <a:buNone/>
            </a:pPr>
            <a:endParaRPr sz="296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77" name="Google Shape;17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7030A0"/>
              </a:buClr>
              <a:buSzPts val="3200"/>
              <a:buNone/>
            </a:pPr>
            <a:r>
              <a:rPr lang="en-US">
                <a:solidFill>
                  <a:srgbClr val="7030A0"/>
                </a:solidFill>
              </a:rPr>
              <a:t>They are not yet working on the project. They are getting to know each other and to know the project they will work on. </a:t>
            </a:r>
            <a:endParaRPr/>
          </a:p>
          <a:p>
            <a:pPr marL="0" lvl="0" indent="0" algn="ctr" rtl="0">
              <a:spcBef>
                <a:spcPts val="640"/>
              </a:spcBef>
              <a:spcAft>
                <a:spcPts val="0"/>
              </a:spcAft>
              <a:buClr>
                <a:schemeClr val="dk1"/>
              </a:buClr>
              <a:buSzPts val="3200"/>
              <a:buNone/>
            </a:pPr>
            <a:endParaRPr/>
          </a:p>
          <a:p>
            <a:pPr marL="342900" lvl="0" indent="-342900" algn="l" rtl="0">
              <a:spcBef>
                <a:spcPts val="640"/>
              </a:spcBef>
              <a:spcAft>
                <a:spcPts val="0"/>
              </a:spcAft>
              <a:buClr>
                <a:srgbClr val="C00000"/>
              </a:buClr>
              <a:buSzPts val="3200"/>
              <a:buChar char="•"/>
            </a:pPr>
            <a:r>
              <a:rPr lang="en-US" b="1">
                <a:solidFill>
                  <a:srgbClr val="C00000"/>
                </a:solidFill>
              </a:rPr>
              <a:t>Team leader role </a:t>
            </a:r>
            <a:r>
              <a:rPr lang="en-US"/>
              <a:t>is to </a:t>
            </a:r>
            <a:endParaRPr/>
          </a:p>
          <a:p>
            <a:pPr marL="1143000" lvl="2" indent="-228600" algn="l" rtl="0">
              <a:spcBef>
                <a:spcPts val="480"/>
              </a:spcBef>
              <a:spcAft>
                <a:spcPts val="0"/>
              </a:spcAft>
              <a:buClr>
                <a:schemeClr val="dk1"/>
              </a:buClr>
              <a:buSzPts val="2400"/>
              <a:buChar char="•"/>
            </a:pPr>
            <a:r>
              <a:rPr lang="en-US"/>
              <a:t>Set the team goals as whole</a:t>
            </a:r>
            <a:endParaRPr/>
          </a:p>
          <a:p>
            <a:pPr marL="1143000" lvl="2" indent="-228600" algn="l" rtl="0">
              <a:spcBef>
                <a:spcPts val="480"/>
              </a:spcBef>
              <a:spcAft>
                <a:spcPts val="0"/>
              </a:spcAft>
              <a:buClr>
                <a:schemeClr val="dk1"/>
              </a:buClr>
              <a:buSzPts val="2400"/>
              <a:buChar char="•"/>
            </a:pPr>
            <a:r>
              <a:rPr lang="en-US"/>
              <a:t>To provide clear direction regarding the role and responsibilities of each individual in the team.  </a:t>
            </a:r>
            <a:endParaRPr/>
          </a:p>
          <a:p>
            <a:pPr marL="1143000" lvl="2" indent="-228600" algn="l" rtl="0">
              <a:spcBef>
                <a:spcPts val="480"/>
              </a:spcBef>
              <a:spcAft>
                <a:spcPts val="0"/>
              </a:spcAft>
              <a:buClr>
                <a:schemeClr val="dk1"/>
              </a:buClr>
              <a:buSzPts val="2400"/>
              <a:buChar char="•"/>
            </a:pPr>
            <a:r>
              <a:rPr lang="en-US"/>
              <a:t>Establish how they will work together ("team norms").</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B0F0"/>
              </a:buClr>
              <a:buSzPts val="3959"/>
              <a:buFont typeface="Calibri"/>
              <a:buNone/>
            </a:pPr>
            <a:r>
              <a:rPr lang="en-US" sz="3959" b="1">
                <a:solidFill>
                  <a:srgbClr val="00B0F0"/>
                </a:solidFill>
              </a:rPr>
              <a:t>Stage 2: Storming</a:t>
            </a:r>
            <a:r>
              <a:rPr lang="en-US" sz="3959"/>
              <a:t/>
            </a:r>
            <a:br>
              <a:rPr lang="en-US" sz="3959"/>
            </a:br>
            <a:endParaRPr sz="3959"/>
          </a:p>
        </p:txBody>
      </p:sp>
      <p:sp>
        <p:nvSpPr>
          <p:cNvPr id="183" name="Google Shape;183;p13"/>
          <p:cNvSpPr txBox="1">
            <a:spLocks noGrp="1"/>
          </p:cNvSpPr>
          <p:nvPr>
            <p:ph type="body" idx="1"/>
          </p:nvPr>
        </p:nvSpPr>
        <p:spPr>
          <a:xfrm>
            <a:off x="457200" y="1600199"/>
            <a:ext cx="8229600" cy="5169878"/>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0B050"/>
              </a:buClr>
              <a:buSzPts val="2720"/>
              <a:buChar char="•"/>
            </a:pPr>
            <a:r>
              <a:rPr lang="en-US" sz="2720" b="1" dirty="0">
                <a:solidFill>
                  <a:srgbClr val="00B050"/>
                </a:solidFill>
              </a:rPr>
              <a:t>Storming</a:t>
            </a:r>
            <a:r>
              <a:rPr lang="en-US" sz="2720" b="1" dirty="0"/>
              <a:t> </a:t>
            </a:r>
            <a:r>
              <a:rPr lang="en-US" sz="2720" dirty="0"/>
              <a:t>Intragroup conflict including attempts at dominance, passive-aggressive behaviors, withholding of information, and other forms of resistance to team tasks and goals.</a:t>
            </a:r>
            <a:endParaRPr dirty="0"/>
          </a:p>
          <a:p>
            <a:pPr marL="342900" lvl="0" indent="-170180" algn="l" rtl="0">
              <a:lnSpc>
                <a:spcPct val="80000"/>
              </a:lnSpc>
              <a:spcBef>
                <a:spcPts val="544"/>
              </a:spcBef>
              <a:spcAft>
                <a:spcPts val="0"/>
              </a:spcAft>
              <a:buClr>
                <a:schemeClr val="dk1"/>
              </a:buClr>
              <a:buSzPts val="2720"/>
              <a:buNone/>
            </a:pPr>
            <a:endParaRPr sz="2720" dirty="0"/>
          </a:p>
          <a:p>
            <a:pPr marL="0" lvl="0" indent="0" algn="ctr" rtl="0">
              <a:lnSpc>
                <a:spcPct val="80000"/>
              </a:lnSpc>
              <a:spcBef>
                <a:spcPts val="544"/>
              </a:spcBef>
              <a:spcAft>
                <a:spcPts val="0"/>
              </a:spcAft>
              <a:buClr>
                <a:srgbClr val="7030A0"/>
              </a:buClr>
              <a:buSzPts val="2720"/>
              <a:buNone/>
            </a:pPr>
            <a:r>
              <a:rPr lang="en-US" sz="2720" dirty="0">
                <a:solidFill>
                  <a:srgbClr val="7030A0"/>
                </a:solidFill>
              </a:rPr>
              <a:t>As the team begins to work together, they move into the "storming" </a:t>
            </a:r>
            <a:r>
              <a:rPr lang="en-US" sz="2720" dirty="0" smtClean="0">
                <a:solidFill>
                  <a:srgbClr val="7030A0"/>
                </a:solidFill>
              </a:rPr>
              <a:t>stage.</a:t>
            </a:r>
          </a:p>
          <a:p>
            <a:pPr marL="0" lvl="0" indent="0" algn="ctr" rtl="0">
              <a:lnSpc>
                <a:spcPct val="80000"/>
              </a:lnSpc>
              <a:spcBef>
                <a:spcPts val="544"/>
              </a:spcBef>
              <a:spcAft>
                <a:spcPts val="0"/>
              </a:spcAft>
              <a:buClr>
                <a:srgbClr val="7030A0"/>
              </a:buClr>
              <a:buSzPts val="2720"/>
              <a:buNone/>
            </a:pPr>
            <a:endParaRPr dirty="0"/>
          </a:p>
          <a:p>
            <a:pPr marL="342900" lvl="0" indent="-342900" algn="l" rtl="0">
              <a:lnSpc>
                <a:spcPct val="80000"/>
              </a:lnSpc>
              <a:spcBef>
                <a:spcPts val="544"/>
              </a:spcBef>
              <a:spcAft>
                <a:spcPts val="0"/>
              </a:spcAft>
              <a:buClr>
                <a:srgbClr val="00B0F0"/>
              </a:buClr>
              <a:buSzPts val="2720"/>
              <a:buChar char="•"/>
            </a:pPr>
            <a:r>
              <a:rPr lang="en-US" sz="2720" dirty="0">
                <a:solidFill>
                  <a:srgbClr val="00B0F0"/>
                </a:solidFill>
              </a:rPr>
              <a:t>In this stage</a:t>
            </a:r>
            <a:r>
              <a:rPr lang="en-US" sz="2720" dirty="0" smtClean="0">
                <a:solidFill>
                  <a:srgbClr val="00B0F0"/>
                </a:solidFill>
              </a:rPr>
              <a:t>:</a:t>
            </a:r>
            <a:endParaRPr sz="2720" dirty="0">
              <a:solidFill>
                <a:srgbClr val="00B0F0"/>
              </a:solidFill>
            </a:endParaRPr>
          </a:p>
          <a:p>
            <a:pPr marL="1143000" lvl="2" indent="-228600">
              <a:lnSpc>
                <a:spcPct val="80000"/>
              </a:lnSpc>
              <a:spcBef>
                <a:spcPts val="408"/>
              </a:spcBef>
              <a:buSzPts val="2040"/>
            </a:pPr>
            <a:r>
              <a:rPr lang="en-US" sz="2040" dirty="0"/>
              <a:t>The team members compete with each other for status and for acceptance of their ideas. </a:t>
            </a:r>
            <a:endParaRPr lang="en-US" sz="2040" dirty="0" smtClean="0"/>
          </a:p>
          <a:p>
            <a:pPr marL="1143000" lvl="2" indent="-228600">
              <a:lnSpc>
                <a:spcPct val="80000"/>
              </a:lnSpc>
              <a:spcBef>
                <a:spcPts val="408"/>
              </a:spcBef>
              <a:buSzPts val="2040"/>
            </a:pPr>
            <a:endParaRPr sz="2040" dirty="0"/>
          </a:p>
          <a:p>
            <a:pPr marL="1143000" lvl="2" indent="-228600">
              <a:lnSpc>
                <a:spcPct val="80000"/>
              </a:lnSpc>
              <a:spcBef>
                <a:spcPts val="408"/>
              </a:spcBef>
              <a:buSzPts val="2040"/>
            </a:pPr>
            <a:r>
              <a:rPr lang="en-US" sz="2040" dirty="0"/>
              <a:t>They have different opinions on what should be done and how it should be done - which causes conflict within the team. </a:t>
            </a:r>
            <a:endParaRPr sz="204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89" name="Google Shape;189;p14"/>
          <p:cNvSpPr txBox="1">
            <a:spLocks noGrp="1"/>
          </p:cNvSpPr>
          <p:nvPr>
            <p:ph type="body" idx="1"/>
          </p:nvPr>
        </p:nvSpPr>
        <p:spPr>
          <a:xfrm>
            <a:off x="457200" y="1600200"/>
            <a:ext cx="8229600" cy="4950069"/>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C00000"/>
              </a:buClr>
              <a:buSzPts val="2960"/>
              <a:buChar char="•"/>
            </a:pPr>
            <a:r>
              <a:rPr lang="en-US" sz="2960" b="1" dirty="0">
                <a:solidFill>
                  <a:srgbClr val="C00000"/>
                </a:solidFill>
              </a:rPr>
              <a:t>The team leader role is to :</a:t>
            </a:r>
            <a:endParaRPr dirty="0"/>
          </a:p>
          <a:p>
            <a:pPr marL="1143000" lvl="2" indent="-228600" algn="l" rtl="0">
              <a:lnSpc>
                <a:spcPct val="80000"/>
              </a:lnSpc>
              <a:spcBef>
                <a:spcPts val="444"/>
              </a:spcBef>
              <a:spcAft>
                <a:spcPts val="0"/>
              </a:spcAft>
              <a:buClr>
                <a:schemeClr val="dk1"/>
              </a:buClr>
              <a:buSzPts val="2220"/>
              <a:buChar char="•"/>
            </a:pPr>
            <a:r>
              <a:rPr lang="en-US" sz="2220" dirty="0"/>
              <a:t>Ensure the team members learn to listen to each other and respect their differences and ideas. </a:t>
            </a:r>
            <a:endParaRPr sz="2220" dirty="0"/>
          </a:p>
          <a:p>
            <a:pPr marL="1143000" lvl="2" indent="-228600" algn="l" rtl="0">
              <a:lnSpc>
                <a:spcPct val="80000"/>
              </a:lnSpc>
              <a:spcBef>
                <a:spcPts val="444"/>
              </a:spcBef>
              <a:spcAft>
                <a:spcPts val="0"/>
              </a:spcAft>
              <a:buClr>
                <a:schemeClr val="dk1"/>
              </a:buClr>
              <a:buSzPts val="2220"/>
              <a:buChar char="•"/>
            </a:pPr>
            <a:r>
              <a:rPr lang="en-US" sz="2220" dirty="0"/>
              <a:t>Coach team members to be more assertive and to be more effective listeners to solve problems.</a:t>
            </a:r>
            <a:endParaRPr dirty="0"/>
          </a:p>
          <a:p>
            <a:pPr marL="1143000" lvl="2" indent="-228600" algn="l" rtl="0">
              <a:lnSpc>
                <a:spcPct val="80000"/>
              </a:lnSpc>
              <a:spcBef>
                <a:spcPts val="444"/>
              </a:spcBef>
              <a:spcAft>
                <a:spcPts val="0"/>
              </a:spcAft>
              <a:buClr>
                <a:schemeClr val="dk1"/>
              </a:buClr>
              <a:buSzPts val="2220"/>
              <a:buChar char="•"/>
            </a:pPr>
            <a:r>
              <a:rPr lang="en-US" sz="2220" dirty="0"/>
              <a:t>Establish processes and structures.</a:t>
            </a:r>
            <a:endParaRPr dirty="0"/>
          </a:p>
          <a:p>
            <a:pPr marL="1143000" lvl="2" indent="-228600" algn="l" rtl="0">
              <a:lnSpc>
                <a:spcPct val="80000"/>
              </a:lnSpc>
              <a:spcBef>
                <a:spcPts val="444"/>
              </a:spcBef>
              <a:spcAft>
                <a:spcPts val="0"/>
              </a:spcAft>
              <a:buClr>
                <a:schemeClr val="dk1"/>
              </a:buClr>
              <a:buSzPts val="2220"/>
              <a:buChar char="•"/>
            </a:pPr>
            <a:r>
              <a:rPr lang="en-US" sz="2220" dirty="0"/>
              <a:t>Build trust  and good relationship  between team members.</a:t>
            </a:r>
            <a:endParaRPr dirty="0"/>
          </a:p>
          <a:p>
            <a:pPr marL="1143000" lvl="2" indent="-228600" algn="l" rtl="0">
              <a:lnSpc>
                <a:spcPct val="80000"/>
              </a:lnSpc>
              <a:spcBef>
                <a:spcPts val="444"/>
              </a:spcBef>
              <a:spcAft>
                <a:spcPts val="0"/>
              </a:spcAft>
              <a:buClr>
                <a:schemeClr val="dk1"/>
              </a:buClr>
              <a:buSzPts val="2220"/>
              <a:buChar char="•"/>
            </a:pPr>
            <a:r>
              <a:rPr lang="en-US" sz="2220" dirty="0"/>
              <a:t>Resolve conflict as they occur.</a:t>
            </a:r>
            <a:endParaRPr dirty="0"/>
          </a:p>
          <a:p>
            <a:pPr marL="1143000" lvl="2" indent="-228600" algn="l" rtl="0">
              <a:lnSpc>
                <a:spcPct val="80000"/>
              </a:lnSpc>
              <a:spcBef>
                <a:spcPts val="444"/>
              </a:spcBef>
              <a:spcAft>
                <a:spcPts val="0"/>
              </a:spcAft>
              <a:buClr>
                <a:schemeClr val="dk1"/>
              </a:buClr>
              <a:buSzPts val="2220"/>
              <a:buChar char="•"/>
            </a:pPr>
            <a:r>
              <a:rPr lang="en-US" sz="2220" dirty="0"/>
              <a:t>Remain positive and motivate </a:t>
            </a:r>
            <a:r>
              <a:rPr lang="en-US" sz="2220" dirty="0" smtClean="0"/>
              <a:t>your </a:t>
            </a:r>
            <a:r>
              <a:rPr lang="en-US" sz="2220" dirty="0"/>
              <a:t>team members.</a:t>
            </a:r>
            <a:endParaRPr sz="2220" dirty="0"/>
          </a:p>
          <a:p>
            <a:pPr marL="1143000" lvl="2" indent="-228600" algn="l" rtl="0">
              <a:lnSpc>
                <a:spcPct val="80000"/>
              </a:lnSpc>
              <a:spcBef>
                <a:spcPts val="444"/>
              </a:spcBef>
              <a:spcAft>
                <a:spcPts val="0"/>
              </a:spcAft>
              <a:buClr>
                <a:schemeClr val="dk1"/>
              </a:buClr>
              <a:buSzPts val="2220"/>
              <a:buChar char="•"/>
            </a:pPr>
            <a:r>
              <a:rPr lang="en-US" sz="2220" dirty="0"/>
              <a:t>Explain the "forming, storming, norming, and performing" idea.</a:t>
            </a:r>
            <a:endParaRPr dirty="0"/>
          </a:p>
          <a:p>
            <a:pPr marL="1143000" lvl="2" indent="-228600" algn="l" rtl="0">
              <a:lnSpc>
                <a:spcPct val="80000"/>
              </a:lnSpc>
              <a:spcBef>
                <a:spcPts val="444"/>
              </a:spcBef>
              <a:spcAft>
                <a:spcPts val="0"/>
              </a:spcAft>
              <a:buClr>
                <a:schemeClr val="dk1"/>
              </a:buClr>
              <a:buSzPts val="2220"/>
              <a:buChar char="•"/>
            </a:pPr>
            <a:r>
              <a:rPr lang="en-US" sz="2220" dirty="0"/>
              <a:t>Use psychometric indicators to help people learn about different work styles and strengths.</a:t>
            </a:r>
            <a:endParaRPr dirty="0"/>
          </a:p>
          <a:p>
            <a:pPr marL="342900" lvl="0" indent="-154940" algn="l" rtl="0">
              <a:lnSpc>
                <a:spcPct val="80000"/>
              </a:lnSpc>
              <a:spcBef>
                <a:spcPts val="592"/>
              </a:spcBef>
              <a:spcAft>
                <a:spcPts val="0"/>
              </a:spcAft>
              <a:buClr>
                <a:schemeClr val="dk1"/>
              </a:buClr>
              <a:buSzPts val="2960"/>
              <a:buNone/>
            </a:pPr>
            <a:endParaRPr sz="296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95" name="Google Shape;195;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960"/>
              <a:buChar char="•"/>
            </a:pPr>
            <a:r>
              <a:rPr lang="en-US" sz="2960" dirty="0"/>
              <a:t>This stage will come to a closure when the team becomes </a:t>
            </a:r>
            <a:r>
              <a:rPr lang="en-US" sz="2960" dirty="0">
                <a:solidFill>
                  <a:srgbClr val="C00000"/>
                </a:solidFill>
              </a:rPr>
              <a:t>more accepting </a:t>
            </a:r>
            <a:r>
              <a:rPr lang="en-US" sz="2960" dirty="0"/>
              <a:t>of each other and learns how to work together for the good of the project. </a:t>
            </a:r>
            <a:endParaRPr sz="2960" dirty="0"/>
          </a:p>
          <a:p>
            <a:pPr marL="342900" lvl="0" indent="-154940" algn="l" rtl="0">
              <a:lnSpc>
                <a:spcPct val="90000"/>
              </a:lnSpc>
              <a:spcBef>
                <a:spcPts val="592"/>
              </a:spcBef>
              <a:spcAft>
                <a:spcPts val="0"/>
              </a:spcAft>
              <a:buClr>
                <a:schemeClr val="dk1"/>
              </a:buClr>
              <a:buSzPts val="2960"/>
              <a:buNone/>
            </a:pPr>
            <a:endParaRPr sz="2960" dirty="0"/>
          </a:p>
          <a:p>
            <a:pPr marL="342900" lvl="0" indent="-342900" algn="l" rtl="0">
              <a:lnSpc>
                <a:spcPct val="90000"/>
              </a:lnSpc>
              <a:spcBef>
                <a:spcPts val="592"/>
              </a:spcBef>
              <a:spcAft>
                <a:spcPts val="0"/>
              </a:spcAft>
              <a:buClr>
                <a:schemeClr val="dk1"/>
              </a:buClr>
              <a:buSzPts val="2960"/>
              <a:buChar char="•"/>
            </a:pPr>
            <a:r>
              <a:rPr lang="en-US" sz="2960" dirty="0"/>
              <a:t>At this point, the team leader should start transitioning some decision making to the team to allow them more independence, but still stay involved to resolve any conflicts as quickly as possible.</a:t>
            </a:r>
            <a:endParaRPr sz="296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69277" y="274638"/>
            <a:ext cx="8133927" cy="6486647"/>
          </a:xfrm>
          <a:prstGeom prst="rect">
            <a:avLst/>
          </a:prstGeom>
        </p:spPr>
      </p:pic>
      <p:sp>
        <p:nvSpPr>
          <p:cNvPr id="5" name="TextBox 4"/>
          <p:cNvSpPr txBox="1"/>
          <p:nvPr/>
        </p:nvSpPr>
        <p:spPr>
          <a:xfrm>
            <a:off x="457200" y="5037992"/>
            <a:ext cx="6840415" cy="1631216"/>
          </a:xfrm>
          <a:prstGeom prst="rect">
            <a:avLst/>
          </a:prstGeom>
          <a:noFill/>
        </p:spPr>
        <p:txBody>
          <a:bodyPr wrap="square" rtlCol="0">
            <a:spAutoFit/>
          </a:bodyPr>
          <a:lstStyle/>
          <a:p>
            <a:r>
              <a:rPr lang="en-US" sz="2000" dirty="0">
                <a:solidFill>
                  <a:schemeClr val="bg1"/>
                </a:solidFill>
              </a:rPr>
              <a:t>“</a:t>
            </a:r>
            <a:r>
              <a:rPr lang="en-US" sz="2000" dirty="0" smtClean="0">
                <a:solidFill>
                  <a:schemeClr val="bg1"/>
                </a:solidFill>
              </a:rPr>
              <a:t>In</a:t>
            </a:r>
            <a:r>
              <a:rPr lang="en-US" sz="2000" dirty="0">
                <a:solidFill>
                  <a:schemeClr val="bg1"/>
                </a:solidFill>
                <a:latin typeface="Helvetica Neue"/>
              </a:rPr>
              <a:t> “Individuals play the game, but teams </a:t>
            </a:r>
            <a:r>
              <a:rPr lang="en-US" sz="2000" dirty="0" smtClean="0">
                <a:solidFill>
                  <a:schemeClr val="bg1"/>
                </a:solidFill>
                <a:latin typeface="Helvetica Neue"/>
              </a:rPr>
              <a:t>win championships</a:t>
            </a:r>
          </a:p>
          <a:p>
            <a:endParaRPr lang="en-US" sz="2000" dirty="0">
              <a:solidFill>
                <a:schemeClr val="bg1"/>
              </a:solidFill>
              <a:latin typeface="Helvetica Neue"/>
            </a:endParaRPr>
          </a:p>
          <a:p>
            <a:r>
              <a:rPr lang="en-US" sz="2000" dirty="0" smtClean="0">
                <a:solidFill>
                  <a:schemeClr val="bg1"/>
                </a:solidFill>
                <a:latin typeface="Helvetica Neue"/>
              </a:rPr>
              <a:t>“</a:t>
            </a:r>
            <a:r>
              <a:rPr lang="en-US" sz="2000" dirty="0">
                <a:solidFill>
                  <a:schemeClr val="bg1"/>
                </a:solidFill>
                <a:latin typeface="Helvetica Neue"/>
              </a:rPr>
              <a:t>People have been known to achieve more as a result of working with others and not </a:t>
            </a:r>
            <a:r>
              <a:rPr lang="en-US" sz="2000" dirty="0" smtClean="0">
                <a:solidFill>
                  <a:schemeClr val="bg1"/>
                </a:solidFill>
                <a:latin typeface="Helvetica Neue"/>
              </a:rPr>
              <a:t>against them”</a:t>
            </a:r>
            <a:endParaRPr lang="en-US" sz="2000" dirty="0"/>
          </a:p>
        </p:txBody>
      </p:sp>
    </p:spTree>
    <p:extLst>
      <p:ext uri="{BB962C8B-B14F-4D97-AF65-F5344CB8AC3E}">
        <p14:creationId xmlns:p14="http://schemas.microsoft.com/office/powerpoint/2010/main" val="428778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B0F0"/>
              </a:buClr>
              <a:buSzPts val="3959"/>
              <a:buFont typeface="Calibri"/>
              <a:buNone/>
            </a:pPr>
            <a:r>
              <a:rPr lang="en-US" sz="3959" b="1">
                <a:solidFill>
                  <a:srgbClr val="00B0F0"/>
                </a:solidFill>
              </a:rPr>
              <a:t>Stage 3: Norming</a:t>
            </a:r>
            <a:r>
              <a:rPr lang="en-US" sz="3959"/>
              <a:t/>
            </a:r>
            <a:br>
              <a:rPr lang="en-US" sz="3959"/>
            </a:br>
            <a:endParaRPr sz="3959"/>
          </a:p>
        </p:txBody>
      </p:sp>
      <p:sp>
        <p:nvSpPr>
          <p:cNvPr id="201" name="Google Shape;201;p16"/>
          <p:cNvSpPr txBox="1">
            <a:spLocks noGrp="1"/>
          </p:cNvSpPr>
          <p:nvPr>
            <p:ph type="body" idx="1"/>
          </p:nvPr>
        </p:nvSpPr>
        <p:spPr>
          <a:xfrm>
            <a:off x="457200" y="1600200"/>
            <a:ext cx="8229600" cy="5181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0B050"/>
              </a:buClr>
              <a:buSzPts val="2720"/>
              <a:buChar char="•"/>
            </a:pPr>
            <a:r>
              <a:rPr lang="en-US" sz="2720" b="1">
                <a:solidFill>
                  <a:srgbClr val="00B050"/>
                </a:solidFill>
              </a:rPr>
              <a:t>Norming </a:t>
            </a:r>
            <a:r>
              <a:rPr lang="en-US" sz="2720"/>
              <a:t>When the team expectations and roles become codified, either formally or informally, and peace breaks out.</a:t>
            </a:r>
            <a:endParaRPr/>
          </a:p>
          <a:p>
            <a:pPr marL="342900" lvl="0" indent="-170180" algn="l" rtl="0">
              <a:lnSpc>
                <a:spcPct val="80000"/>
              </a:lnSpc>
              <a:spcBef>
                <a:spcPts val="544"/>
              </a:spcBef>
              <a:spcAft>
                <a:spcPts val="0"/>
              </a:spcAft>
              <a:buClr>
                <a:schemeClr val="dk1"/>
              </a:buClr>
              <a:buSzPts val="2720"/>
              <a:buNone/>
            </a:pPr>
            <a:endParaRPr sz="2720"/>
          </a:p>
          <a:p>
            <a:pPr marL="0" lvl="0" indent="0" algn="ctr" rtl="0">
              <a:lnSpc>
                <a:spcPct val="80000"/>
              </a:lnSpc>
              <a:spcBef>
                <a:spcPts val="544"/>
              </a:spcBef>
              <a:spcAft>
                <a:spcPts val="0"/>
              </a:spcAft>
              <a:buClr>
                <a:srgbClr val="7030A0"/>
              </a:buClr>
              <a:buSzPts val="2720"/>
              <a:buNone/>
            </a:pPr>
            <a:r>
              <a:rPr lang="en-US" sz="2720">
                <a:solidFill>
                  <a:srgbClr val="7030A0"/>
                </a:solidFill>
              </a:rPr>
              <a:t>When the team moves into the "norming" stage, they are beginning to work more effectively as a team</a:t>
            </a:r>
            <a:r>
              <a:rPr lang="en-US" sz="2720"/>
              <a:t>.</a:t>
            </a:r>
            <a:endParaRPr/>
          </a:p>
          <a:p>
            <a:pPr marL="342900" lvl="0" indent="-170180" algn="l" rtl="0">
              <a:lnSpc>
                <a:spcPct val="80000"/>
              </a:lnSpc>
              <a:spcBef>
                <a:spcPts val="544"/>
              </a:spcBef>
              <a:spcAft>
                <a:spcPts val="0"/>
              </a:spcAft>
              <a:buClr>
                <a:schemeClr val="dk1"/>
              </a:buClr>
              <a:buSzPts val="2720"/>
              <a:buNone/>
            </a:pPr>
            <a:endParaRPr sz="2720"/>
          </a:p>
          <a:p>
            <a:pPr marL="342900" lvl="0" indent="-342900" algn="l" rtl="0">
              <a:lnSpc>
                <a:spcPct val="80000"/>
              </a:lnSpc>
              <a:spcBef>
                <a:spcPts val="544"/>
              </a:spcBef>
              <a:spcAft>
                <a:spcPts val="0"/>
              </a:spcAft>
              <a:buClr>
                <a:srgbClr val="00B0F0"/>
              </a:buClr>
              <a:buSzPts val="2720"/>
              <a:buChar char="•"/>
            </a:pPr>
            <a:r>
              <a:rPr lang="en-US" sz="2720" b="1">
                <a:solidFill>
                  <a:srgbClr val="00B0F0"/>
                </a:solidFill>
              </a:rPr>
              <a:t>In this stage:</a:t>
            </a:r>
            <a:endParaRPr/>
          </a:p>
          <a:p>
            <a:pPr marL="1143000" lvl="2" indent="-228600" algn="l" rtl="0">
              <a:lnSpc>
                <a:spcPct val="80000"/>
              </a:lnSpc>
              <a:spcBef>
                <a:spcPts val="408"/>
              </a:spcBef>
              <a:spcAft>
                <a:spcPts val="0"/>
              </a:spcAft>
              <a:buClr>
                <a:schemeClr val="dk1"/>
              </a:buClr>
              <a:buSzPts val="2040"/>
              <a:buChar char="•"/>
            </a:pPr>
            <a:r>
              <a:rPr lang="en-US" sz="2040"/>
              <a:t>The team has agreed on their team rules for working together, how they will share information and resolve team conflict, and what tools and processes they will use to get the job done. </a:t>
            </a:r>
            <a:endParaRPr sz="2040"/>
          </a:p>
          <a:p>
            <a:pPr marL="1143000" lvl="2" indent="-228600" algn="l" rtl="0">
              <a:lnSpc>
                <a:spcPct val="80000"/>
              </a:lnSpc>
              <a:spcBef>
                <a:spcPts val="408"/>
              </a:spcBef>
              <a:spcAft>
                <a:spcPts val="0"/>
              </a:spcAft>
              <a:buClr>
                <a:schemeClr val="dk1"/>
              </a:buClr>
              <a:buSzPts val="2040"/>
              <a:buChar char="•"/>
            </a:pPr>
            <a:r>
              <a:rPr lang="en-US" sz="2040"/>
              <a:t>The team members begin to trust each other and actively seek each other out for assistance and input. </a:t>
            </a:r>
            <a:endParaRPr sz="2040"/>
          </a:p>
          <a:p>
            <a:pPr marL="1143000" lvl="2" indent="-228600" algn="l" rtl="0">
              <a:lnSpc>
                <a:spcPct val="80000"/>
              </a:lnSpc>
              <a:spcBef>
                <a:spcPts val="408"/>
              </a:spcBef>
              <a:spcAft>
                <a:spcPts val="0"/>
              </a:spcAft>
              <a:buClr>
                <a:schemeClr val="dk1"/>
              </a:buClr>
              <a:buSzPts val="2040"/>
              <a:buChar char="•"/>
            </a:pPr>
            <a:r>
              <a:rPr lang="en-US" sz="2040"/>
              <a:t>The team members also start to make significant progress on the project.</a:t>
            </a:r>
            <a:endParaRPr sz="204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07" name="Google Shape;207;p17"/>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C00000"/>
              </a:buClr>
              <a:buSzPts val="3200"/>
              <a:buChar char="•"/>
            </a:pPr>
            <a:r>
              <a:rPr lang="en-US" b="1">
                <a:solidFill>
                  <a:srgbClr val="C00000"/>
                </a:solidFill>
              </a:rPr>
              <a:t>The team leader role is to :</a:t>
            </a:r>
            <a:endParaRPr/>
          </a:p>
          <a:p>
            <a:pPr marL="1143000" lvl="2" indent="-228600" algn="l" rtl="0">
              <a:spcBef>
                <a:spcPts val="480"/>
              </a:spcBef>
              <a:spcAft>
                <a:spcPts val="0"/>
              </a:spcAft>
              <a:buClr>
                <a:schemeClr val="dk1"/>
              </a:buClr>
              <a:buSzPts val="2400"/>
              <a:buChar char="•"/>
            </a:pPr>
            <a:r>
              <a:rPr lang="en-US"/>
              <a:t>Step back and help team members take responsibility for progress towards the goal.</a:t>
            </a:r>
            <a:endParaRPr/>
          </a:p>
          <a:p>
            <a:pPr marL="1143000" lvl="2" indent="-228600" algn="l" rtl="0">
              <a:spcBef>
                <a:spcPts val="480"/>
              </a:spcBef>
              <a:spcAft>
                <a:spcPts val="0"/>
              </a:spcAft>
              <a:buClr>
                <a:schemeClr val="dk1"/>
              </a:buClr>
              <a:buSzPts val="2400"/>
              <a:buChar char="•"/>
            </a:pPr>
            <a:r>
              <a:rPr lang="en-US"/>
              <a:t>The team leader may </a:t>
            </a:r>
            <a:r>
              <a:rPr lang="en-US" b="1"/>
              <a:t>not </a:t>
            </a:r>
            <a:r>
              <a:rPr lang="en-US"/>
              <a:t>be as involved in decision making and problem solving.</a:t>
            </a:r>
            <a:endParaRPr/>
          </a:p>
          <a:p>
            <a:pPr marL="1143000" lvl="2" indent="-228600" algn="l" rtl="0">
              <a:spcBef>
                <a:spcPts val="480"/>
              </a:spcBef>
              <a:spcAft>
                <a:spcPts val="0"/>
              </a:spcAft>
              <a:buClr>
                <a:schemeClr val="dk1"/>
              </a:buClr>
              <a:buSzPts val="2400"/>
              <a:buChar char="•"/>
            </a:pPr>
            <a:r>
              <a:rPr lang="en-US"/>
              <a:t>Step in to move things along if the team gets stuck. </a:t>
            </a:r>
            <a:endParaRPr/>
          </a:p>
          <a:p>
            <a:pPr marL="1143000" lvl="2" indent="-228600" algn="l" rtl="0">
              <a:spcBef>
                <a:spcPts val="480"/>
              </a:spcBef>
              <a:spcAft>
                <a:spcPts val="0"/>
              </a:spcAft>
              <a:buClr>
                <a:schemeClr val="dk1"/>
              </a:buClr>
              <a:buSzPts val="2400"/>
              <a:buChar char="•"/>
            </a:pPr>
            <a:r>
              <a:rPr lang="en-US"/>
              <a:t>The team leader should always ensure that the team members are working collaboratively and may begin to function as a </a:t>
            </a:r>
            <a:r>
              <a:rPr lang="en-US" b="1"/>
              <a:t>coach</a:t>
            </a:r>
            <a:r>
              <a:rPr lang="en-US"/>
              <a:t> to the members of the team.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B0F0"/>
              </a:buClr>
              <a:buSzPts val="3959"/>
              <a:buFont typeface="Calibri"/>
              <a:buNone/>
            </a:pPr>
            <a:r>
              <a:rPr lang="en-US" sz="3959" b="1">
                <a:solidFill>
                  <a:srgbClr val="00B0F0"/>
                </a:solidFill>
              </a:rPr>
              <a:t>Stage 4: Performing</a:t>
            </a:r>
            <a:r>
              <a:rPr lang="en-US" sz="3959"/>
              <a:t/>
            </a:r>
            <a:br>
              <a:rPr lang="en-US" sz="3959"/>
            </a:br>
            <a:endParaRPr sz="3959"/>
          </a:p>
        </p:txBody>
      </p:sp>
      <p:sp>
        <p:nvSpPr>
          <p:cNvPr id="213" name="Google Shape;213;p18"/>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0B050"/>
              </a:buClr>
              <a:buSzPts val="2960"/>
              <a:buChar char="•"/>
            </a:pPr>
            <a:r>
              <a:rPr lang="en-US" sz="2960" b="1">
                <a:solidFill>
                  <a:srgbClr val="00B050"/>
                </a:solidFill>
              </a:rPr>
              <a:t>Performing</a:t>
            </a:r>
            <a:r>
              <a:rPr lang="en-US" sz="2960" b="1"/>
              <a:t> </a:t>
            </a:r>
            <a:r>
              <a:rPr lang="en-US" sz="2960"/>
              <a:t>When the team gets on with the work at hand and cooperates with open dialogue and collaboration to achieve team goals.</a:t>
            </a:r>
            <a:endParaRPr/>
          </a:p>
          <a:p>
            <a:pPr marL="342900" lvl="0" indent="-154940" algn="l" rtl="0">
              <a:lnSpc>
                <a:spcPct val="80000"/>
              </a:lnSpc>
              <a:spcBef>
                <a:spcPts val="592"/>
              </a:spcBef>
              <a:spcAft>
                <a:spcPts val="0"/>
              </a:spcAft>
              <a:buClr>
                <a:schemeClr val="dk1"/>
              </a:buClr>
              <a:buSzPts val="2960"/>
              <a:buNone/>
            </a:pPr>
            <a:endParaRPr sz="2960"/>
          </a:p>
          <a:p>
            <a:pPr marL="0" lvl="0" indent="0" algn="ctr" rtl="0">
              <a:lnSpc>
                <a:spcPct val="80000"/>
              </a:lnSpc>
              <a:spcBef>
                <a:spcPts val="592"/>
              </a:spcBef>
              <a:spcAft>
                <a:spcPts val="0"/>
              </a:spcAft>
              <a:buClr>
                <a:srgbClr val="7030A0"/>
              </a:buClr>
              <a:buSzPts val="2960"/>
              <a:buNone/>
            </a:pPr>
            <a:r>
              <a:rPr lang="en-US" sz="2960">
                <a:solidFill>
                  <a:srgbClr val="7030A0"/>
                </a:solidFill>
              </a:rPr>
              <a:t>In the "performing" stage, teams are functioning at a very high level.</a:t>
            </a:r>
            <a:endParaRPr/>
          </a:p>
          <a:p>
            <a:pPr marL="342900" lvl="0" indent="-154940" algn="l" rtl="0">
              <a:lnSpc>
                <a:spcPct val="80000"/>
              </a:lnSpc>
              <a:spcBef>
                <a:spcPts val="592"/>
              </a:spcBef>
              <a:spcAft>
                <a:spcPts val="0"/>
              </a:spcAft>
              <a:buClr>
                <a:schemeClr val="dk1"/>
              </a:buClr>
              <a:buSzPts val="2960"/>
              <a:buNone/>
            </a:pPr>
            <a:endParaRPr sz="2960">
              <a:solidFill>
                <a:srgbClr val="7030A0"/>
              </a:solidFill>
            </a:endParaRPr>
          </a:p>
          <a:p>
            <a:pPr marL="342900" lvl="0" indent="-342900" algn="l" rtl="0">
              <a:lnSpc>
                <a:spcPct val="80000"/>
              </a:lnSpc>
              <a:spcBef>
                <a:spcPts val="592"/>
              </a:spcBef>
              <a:spcAft>
                <a:spcPts val="0"/>
              </a:spcAft>
              <a:buClr>
                <a:srgbClr val="7030A0"/>
              </a:buClr>
              <a:buSzPts val="2960"/>
              <a:buChar char="•"/>
            </a:pPr>
            <a:r>
              <a:rPr lang="en-US" sz="2960">
                <a:solidFill>
                  <a:srgbClr val="7030A0"/>
                </a:solidFill>
              </a:rPr>
              <a:t>In this stage: </a:t>
            </a:r>
            <a:endParaRPr/>
          </a:p>
          <a:p>
            <a:pPr marL="1143000" lvl="2" indent="-228600" algn="l" rtl="0">
              <a:lnSpc>
                <a:spcPct val="80000"/>
              </a:lnSpc>
              <a:spcBef>
                <a:spcPts val="444"/>
              </a:spcBef>
              <a:spcAft>
                <a:spcPts val="0"/>
              </a:spcAft>
              <a:buClr>
                <a:schemeClr val="dk1"/>
              </a:buClr>
              <a:buSzPts val="2220"/>
              <a:buChar char="•"/>
            </a:pPr>
            <a:r>
              <a:rPr lang="en-US" sz="2220"/>
              <a:t>Team functions without oversight and the members have become interdependent. </a:t>
            </a:r>
            <a:endParaRPr sz="2220"/>
          </a:p>
          <a:p>
            <a:pPr marL="1143000" lvl="2" indent="-228600" algn="l" rtl="0">
              <a:lnSpc>
                <a:spcPct val="80000"/>
              </a:lnSpc>
              <a:spcBef>
                <a:spcPts val="444"/>
              </a:spcBef>
              <a:spcAft>
                <a:spcPts val="0"/>
              </a:spcAft>
              <a:buClr>
                <a:schemeClr val="dk1"/>
              </a:buClr>
              <a:buSzPts val="2220"/>
              <a:buChar char="•"/>
            </a:pPr>
            <a:r>
              <a:rPr lang="en-US" sz="2220"/>
              <a:t>The team is highly motivated to get the job done. </a:t>
            </a:r>
            <a:endParaRPr sz="2220"/>
          </a:p>
          <a:p>
            <a:pPr marL="1143000" lvl="2" indent="-228600" algn="l" rtl="0">
              <a:lnSpc>
                <a:spcPct val="80000"/>
              </a:lnSpc>
              <a:spcBef>
                <a:spcPts val="444"/>
              </a:spcBef>
              <a:spcAft>
                <a:spcPts val="0"/>
              </a:spcAft>
              <a:buClr>
                <a:schemeClr val="dk1"/>
              </a:buClr>
              <a:buSzPts val="2220"/>
              <a:buChar char="•"/>
            </a:pPr>
            <a:r>
              <a:rPr lang="en-US" sz="2220"/>
              <a:t>They can make decisions and problem solve quickly and effectively.</a:t>
            </a:r>
            <a:endParaRPr sz="222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219" name="Google Shape;219;p19"/>
          <p:cNvSpPr txBox="1">
            <a:spLocks noGrp="1"/>
          </p:cNvSpPr>
          <p:nvPr>
            <p:ph type="body" idx="1"/>
          </p:nvPr>
        </p:nvSpPr>
        <p:spPr>
          <a:xfrm>
            <a:off x="457200" y="1371600"/>
            <a:ext cx="8229600" cy="5181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C00000"/>
              </a:buClr>
              <a:buSzPts val="3200"/>
              <a:buChar char="•"/>
            </a:pPr>
            <a:r>
              <a:rPr lang="en-US" b="1">
                <a:solidFill>
                  <a:srgbClr val="C00000"/>
                </a:solidFill>
              </a:rPr>
              <a:t>The team leader role is to :</a:t>
            </a:r>
            <a:endParaRPr/>
          </a:p>
          <a:p>
            <a:pPr marL="1143000" lvl="2" indent="-228600" algn="l" rtl="0">
              <a:spcBef>
                <a:spcPts val="480"/>
              </a:spcBef>
              <a:spcAft>
                <a:spcPts val="0"/>
              </a:spcAft>
              <a:buClr>
                <a:schemeClr val="dk1"/>
              </a:buClr>
              <a:buSzPts val="2400"/>
              <a:buChar char="•"/>
            </a:pPr>
            <a:r>
              <a:rPr lang="en-US"/>
              <a:t>Continue to monitor the progress of the team</a:t>
            </a:r>
            <a:endParaRPr/>
          </a:p>
          <a:p>
            <a:pPr marL="1143000" lvl="2" indent="-228600" algn="l" rtl="0">
              <a:spcBef>
                <a:spcPts val="480"/>
              </a:spcBef>
              <a:spcAft>
                <a:spcPts val="0"/>
              </a:spcAft>
              <a:buClr>
                <a:schemeClr val="dk1"/>
              </a:buClr>
              <a:buSzPts val="2400"/>
              <a:buChar char="•"/>
            </a:pPr>
            <a:r>
              <a:rPr lang="en-US"/>
              <a:t>Celebrate milestone achievements with the team.</a:t>
            </a:r>
            <a:endParaRPr/>
          </a:p>
          <a:p>
            <a:pPr marL="1143000" lvl="2" indent="-228600" algn="l" rtl="0">
              <a:spcBef>
                <a:spcPts val="480"/>
              </a:spcBef>
              <a:spcAft>
                <a:spcPts val="0"/>
              </a:spcAft>
              <a:buClr>
                <a:schemeClr val="dk1"/>
              </a:buClr>
              <a:buSzPts val="2400"/>
              <a:buChar char="•"/>
            </a:pPr>
            <a:r>
              <a:rPr lang="en-US"/>
              <a:t>Serve as the gateway when decisions need to be reached at a higher level within the organization.</a:t>
            </a:r>
            <a:endParaRPr/>
          </a:p>
          <a:p>
            <a:pPr marL="1143000" lvl="2" indent="-76200" algn="l" rtl="0">
              <a:spcBef>
                <a:spcPts val="480"/>
              </a:spcBef>
              <a:spcAft>
                <a:spcPts val="0"/>
              </a:spcAft>
              <a:buClr>
                <a:schemeClr val="dk1"/>
              </a:buClr>
              <a:buSzPts val="2400"/>
              <a:buNone/>
            </a:pPr>
            <a:endParaRPr b="1">
              <a:solidFill>
                <a:srgbClr val="C00000"/>
              </a:solidFill>
            </a:endParaRPr>
          </a:p>
          <a:p>
            <a:pPr marL="114300" lvl="0" indent="0" algn="ctr" rtl="0">
              <a:spcBef>
                <a:spcPts val="560"/>
              </a:spcBef>
              <a:spcAft>
                <a:spcPts val="0"/>
              </a:spcAft>
              <a:buClr>
                <a:srgbClr val="7030A0"/>
              </a:buClr>
              <a:buSzPts val="2800"/>
              <a:buNone/>
            </a:pPr>
            <a:r>
              <a:rPr lang="en-US" sz="2800">
                <a:solidFill>
                  <a:srgbClr val="7030A0"/>
                </a:solidFill>
              </a:rPr>
              <a:t>In this stage, the team leader is not involved in decision making, problem solving or other such activities involving the day-to-day work of the team. </a:t>
            </a:r>
            <a:endParaRPr sz="2800" b="1">
              <a:solidFill>
                <a:srgbClr val="7030A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B0F0"/>
              </a:buClr>
              <a:buSzPts val="3959"/>
              <a:buFont typeface="Calibri"/>
              <a:buNone/>
            </a:pPr>
            <a:r>
              <a:rPr lang="en-US" sz="3959" b="1">
                <a:solidFill>
                  <a:srgbClr val="00B0F0"/>
                </a:solidFill>
              </a:rPr>
              <a:t>Stage 5: Adjourning</a:t>
            </a:r>
            <a:r>
              <a:rPr lang="en-US" sz="3959"/>
              <a:t/>
            </a:r>
            <a:br>
              <a:rPr lang="en-US" sz="3959"/>
            </a:br>
            <a:endParaRPr sz="3959"/>
          </a:p>
        </p:txBody>
      </p:sp>
      <p:sp>
        <p:nvSpPr>
          <p:cNvPr id="225" name="Google Shape;225;p20"/>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0B050"/>
              </a:buClr>
              <a:buSzPts val="2790"/>
              <a:buChar char="•"/>
            </a:pPr>
            <a:r>
              <a:rPr lang="en-US" sz="2790" b="1">
                <a:solidFill>
                  <a:srgbClr val="00B050"/>
                </a:solidFill>
              </a:rPr>
              <a:t>Adjourning</a:t>
            </a:r>
            <a:r>
              <a:rPr lang="en-US" sz="2790" b="1"/>
              <a:t> </a:t>
            </a:r>
            <a:r>
              <a:rPr lang="en-US" sz="2790"/>
              <a:t>The work of the team is over and the team members realize they enjoyed working with each other. There is often a reluctance to let go and move on to the next task because they have become comfortable working with each other.</a:t>
            </a:r>
            <a:endParaRPr/>
          </a:p>
          <a:p>
            <a:pPr marL="342900" lvl="0" indent="-185420" algn="l" rtl="0">
              <a:lnSpc>
                <a:spcPct val="80000"/>
              </a:lnSpc>
              <a:spcBef>
                <a:spcPts val="496"/>
              </a:spcBef>
              <a:spcAft>
                <a:spcPts val="0"/>
              </a:spcAft>
              <a:buClr>
                <a:schemeClr val="dk1"/>
              </a:buClr>
              <a:buSzPts val="2480"/>
              <a:buNone/>
            </a:pPr>
            <a:endParaRPr sz="2480"/>
          </a:p>
          <a:p>
            <a:pPr marL="0" lvl="0" indent="0" algn="ctr" rtl="0">
              <a:lnSpc>
                <a:spcPct val="80000"/>
              </a:lnSpc>
              <a:spcBef>
                <a:spcPts val="558"/>
              </a:spcBef>
              <a:spcAft>
                <a:spcPts val="0"/>
              </a:spcAft>
              <a:buClr>
                <a:srgbClr val="7030A0"/>
              </a:buClr>
              <a:buSzPts val="2790"/>
              <a:buNone/>
            </a:pPr>
            <a:r>
              <a:rPr lang="en-US" sz="2790">
                <a:solidFill>
                  <a:srgbClr val="7030A0"/>
                </a:solidFill>
              </a:rPr>
              <a:t>In the "adjourning" stage the project is coming to an end and the team members are moving off into different directions.</a:t>
            </a:r>
            <a:endParaRPr/>
          </a:p>
          <a:p>
            <a:pPr marL="0" lvl="0" indent="0" algn="ctr" rtl="0">
              <a:lnSpc>
                <a:spcPct val="80000"/>
              </a:lnSpc>
              <a:spcBef>
                <a:spcPts val="496"/>
              </a:spcBef>
              <a:spcAft>
                <a:spcPts val="0"/>
              </a:spcAft>
              <a:buClr>
                <a:schemeClr val="dk1"/>
              </a:buClr>
              <a:buSzPts val="2480"/>
              <a:buNone/>
            </a:pPr>
            <a:endParaRPr sz="2480">
              <a:solidFill>
                <a:srgbClr val="7030A0"/>
              </a:solidFill>
            </a:endParaRPr>
          </a:p>
          <a:p>
            <a:pPr marL="0" lvl="0" indent="0" algn="l" rtl="0">
              <a:lnSpc>
                <a:spcPct val="80000"/>
              </a:lnSpc>
              <a:spcBef>
                <a:spcPts val="496"/>
              </a:spcBef>
              <a:spcAft>
                <a:spcPts val="0"/>
              </a:spcAft>
              <a:buClr>
                <a:srgbClr val="C00000"/>
              </a:buClr>
              <a:buSzPts val="2480"/>
              <a:buNone/>
            </a:pPr>
            <a:r>
              <a:rPr lang="en-US" sz="2480" b="1">
                <a:solidFill>
                  <a:srgbClr val="C00000"/>
                </a:solidFill>
              </a:rPr>
              <a:t>The team leader </a:t>
            </a:r>
            <a:r>
              <a:rPr lang="en-US" sz="2480"/>
              <a:t>should ensure that there is time for the team to celebrate the success of the project and capture best practices for future use. </a:t>
            </a:r>
            <a:endParaRPr sz="248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71ba1dd3ff_0_3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1C4587"/>
                </a:solidFill>
              </a:rPr>
              <a:t>Team Process :How To’s</a:t>
            </a:r>
            <a:endParaRPr b="1">
              <a:solidFill>
                <a:srgbClr val="1C4587"/>
              </a:solidFill>
            </a:endParaRPr>
          </a:p>
        </p:txBody>
      </p:sp>
      <p:sp>
        <p:nvSpPr>
          <p:cNvPr id="331" name="Google Shape;331;g71ba1dd3ff_0_3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b="1" dirty="0">
                <a:solidFill>
                  <a:srgbClr val="134F5C"/>
                </a:solidFill>
              </a:rPr>
              <a:t>Team Leader:</a:t>
            </a:r>
            <a:endParaRPr sz="2400" b="1" dirty="0">
              <a:solidFill>
                <a:srgbClr val="134F5C"/>
              </a:solidFill>
            </a:endParaRPr>
          </a:p>
          <a:p>
            <a:pPr marL="457200" lvl="0" indent="-381000" algn="l" rtl="0">
              <a:spcBef>
                <a:spcPts val="360"/>
              </a:spcBef>
              <a:spcAft>
                <a:spcPts val="0"/>
              </a:spcAft>
              <a:buSzPts val="2400"/>
              <a:buAutoNum type="arabicPeriod"/>
            </a:pPr>
            <a:r>
              <a:rPr lang="en-US" sz="2400" dirty="0"/>
              <a:t>Asks for ideas</a:t>
            </a:r>
            <a:endParaRPr sz="2400" dirty="0"/>
          </a:p>
          <a:p>
            <a:pPr marL="457200" lvl="0" indent="-381000" algn="l" rtl="0">
              <a:spcBef>
                <a:spcPts val="0"/>
              </a:spcBef>
              <a:spcAft>
                <a:spcPts val="0"/>
              </a:spcAft>
              <a:buSzPts val="2400"/>
              <a:buAutoNum type="arabicPeriod"/>
            </a:pPr>
            <a:r>
              <a:rPr lang="en-US" sz="2400" dirty="0"/>
              <a:t>Acknowledge inputs and write it down.</a:t>
            </a:r>
            <a:endParaRPr sz="2400" dirty="0"/>
          </a:p>
          <a:p>
            <a:pPr marL="457200" lvl="0" indent="-381000" algn="l" rtl="0">
              <a:spcBef>
                <a:spcPts val="0"/>
              </a:spcBef>
              <a:spcAft>
                <a:spcPts val="0"/>
              </a:spcAft>
              <a:buSzPts val="2400"/>
              <a:buAutoNum type="arabicPeriod"/>
            </a:pPr>
            <a:r>
              <a:rPr lang="en-US" sz="2400" dirty="0"/>
              <a:t>doesn’t interrupt and doesn’t let </a:t>
            </a:r>
            <a:r>
              <a:rPr lang="en-US" sz="2400" dirty="0" smtClean="0"/>
              <a:t>others too.</a:t>
            </a:r>
            <a:endParaRPr sz="2400" dirty="0"/>
          </a:p>
          <a:p>
            <a:pPr marL="457200" lvl="0" indent="-381000" algn="l" rtl="0">
              <a:spcBef>
                <a:spcPts val="0"/>
              </a:spcBef>
              <a:spcAft>
                <a:spcPts val="0"/>
              </a:spcAft>
              <a:buSzPts val="2400"/>
              <a:buAutoNum type="arabicPeriod"/>
            </a:pPr>
            <a:r>
              <a:rPr lang="en-US" sz="2400" dirty="0" smtClean="0"/>
              <a:t>Ask </a:t>
            </a:r>
            <a:r>
              <a:rPr lang="en-US" sz="2400" dirty="0"/>
              <a:t>for suggestions</a:t>
            </a:r>
            <a:endParaRPr sz="2400" dirty="0"/>
          </a:p>
          <a:p>
            <a:pPr marL="457200" lvl="0" indent="-381000" algn="l" rtl="0">
              <a:spcBef>
                <a:spcPts val="0"/>
              </a:spcBef>
              <a:spcAft>
                <a:spcPts val="0"/>
              </a:spcAft>
              <a:buSzPts val="2400"/>
              <a:buAutoNum type="arabicPeriod"/>
            </a:pPr>
            <a:r>
              <a:rPr lang="en-US" sz="2400" dirty="0"/>
              <a:t>Remains calm and focus on goal.</a:t>
            </a:r>
            <a:endParaRPr sz="2400" dirty="0"/>
          </a:p>
          <a:p>
            <a:pPr marL="0" lvl="0" indent="0" algn="l" rtl="0">
              <a:spcBef>
                <a:spcPts val="360"/>
              </a:spcBef>
              <a:spcAft>
                <a:spcPts val="0"/>
              </a:spcAft>
              <a:buNone/>
            </a:pPr>
            <a:endParaRPr sz="2400" dirty="0"/>
          </a:p>
          <a:p>
            <a:pPr marL="0" lvl="0" indent="0" algn="l" rtl="0">
              <a:spcBef>
                <a:spcPts val="360"/>
              </a:spcBef>
              <a:spcAft>
                <a:spcPts val="0"/>
              </a:spcAft>
              <a:buNone/>
            </a:pPr>
            <a:r>
              <a:rPr lang="en-US" sz="2400" b="1" dirty="0"/>
              <a:t>Teammates (members):</a:t>
            </a:r>
            <a:endParaRPr sz="2400" b="1" dirty="0"/>
          </a:p>
          <a:p>
            <a:pPr marL="0" lvl="0" indent="0" algn="l" rtl="0">
              <a:spcBef>
                <a:spcPts val="360"/>
              </a:spcBef>
              <a:spcAft>
                <a:spcPts val="0"/>
              </a:spcAft>
              <a:buNone/>
            </a:pPr>
            <a:r>
              <a:rPr lang="en-US" sz="2400" dirty="0"/>
              <a:t>Take assignments with deadlines and follow through.</a:t>
            </a:r>
            <a:endParaRPr sz="2400" dirty="0"/>
          </a:p>
          <a:p>
            <a:pPr marL="0" lvl="0" indent="0" algn="l" rtl="0">
              <a:spcBef>
                <a:spcPts val="360"/>
              </a:spcBef>
              <a:spcAft>
                <a:spcPts val="0"/>
              </a:spcAft>
              <a:buNone/>
            </a:pPr>
            <a:endParaRPr sz="2400" dirty="0"/>
          </a:p>
          <a:p>
            <a:pPr marL="0" lvl="0" indent="0" algn="l" rtl="0">
              <a:spcBef>
                <a:spcPts val="360"/>
              </a:spcBef>
              <a:spcAft>
                <a:spcPts val="0"/>
              </a:spcAft>
              <a:buNone/>
            </a:pPr>
            <a:r>
              <a:rPr lang="en-US" sz="2400" b="1" dirty="0"/>
              <a:t>Critical elements:</a:t>
            </a:r>
            <a:endParaRPr sz="2400" b="1" dirty="0"/>
          </a:p>
          <a:p>
            <a:pPr marL="0" lvl="0" indent="0" algn="l" rtl="0">
              <a:spcBef>
                <a:spcPts val="360"/>
              </a:spcBef>
              <a:spcAft>
                <a:spcPts val="0"/>
              </a:spcAft>
              <a:buNone/>
            </a:pPr>
            <a:r>
              <a:rPr lang="en-US" sz="2400" dirty="0"/>
              <a:t>Follow up and Summary of meeting is shared.</a:t>
            </a:r>
            <a:endParaRPr sz="2400" dirty="0"/>
          </a:p>
          <a:p>
            <a:pPr marL="0" lvl="0" indent="0" algn="l" rtl="0">
              <a:spcBef>
                <a:spcPts val="36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Calibri"/>
              <a:buNone/>
            </a:pPr>
            <a:r>
              <a:rPr lang="en-US" b="1">
                <a:solidFill>
                  <a:srgbClr val="0070C0"/>
                </a:solidFill>
              </a:rPr>
              <a:t>WHO’S ON THE TEAM?</a:t>
            </a:r>
            <a:endParaRPr>
              <a:solidFill>
                <a:srgbClr val="0070C0"/>
              </a:solidFill>
            </a:endParaRPr>
          </a:p>
        </p:txBody>
      </p:sp>
      <p:sp>
        <p:nvSpPr>
          <p:cNvPr id="267" name="Google Shape;267;p27"/>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7030A0"/>
              </a:buClr>
              <a:buSzPts val="2960"/>
              <a:buNone/>
            </a:pPr>
            <a:r>
              <a:rPr lang="en-US" sz="2960" b="1">
                <a:solidFill>
                  <a:srgbClr val="7030A0"/>
                </a:solidFill>
              </a:rPr>
              <a:t>Getting the right people on a team is one of the most critical tasks a health care manager can have.</a:t>
            </a:r>
            <a:endParaRPr/>
          </a:p>
          <a:p>
            <a:pPr marL="0" lvl="0" indent="0" algn="ctr" rtl="0">
              <a:lnSpc>
                <a:spcPct val="80000"/>
              </a:lnSpc>
              <a:spcBef>
                <a:spcPts val="592"/>
              </a:spcBef>
              <a:spcAft>
                <a:spcPts val="0"/>
              </a:spcAft>
              <a:buClr>
                <a:schemeClr val="dk1"/>
              </a:buClr>
              <a:buSzPts val="2960"/>
              <a:buNone/>
            </a:pPr>
            <a:endParaRPr sz="2960" b="1">
              <a:solidFill>
                <a:srgbClr val="7030A0"/>
              </a:solidFill>
            </a:endParaRPr>
          </a:p>
          <a:p>
            <a:pPr marL="342900" lvl="0" indent="-342900" algn="l" rtl="0">
              <a:lnSpc>
                <a:spcPct val="80000"/>
              </a:lnSpc>
              <a:spcBef>
                <a:spcPts val="592"/>
              </a:spcBef>
              <a:spcAft>
                <a:spcPts val="0"/>
              </a:spcAft>
              <a:buClr>
                <a:schemeClr val="dk1"/>
              </a:buClr>
              <a:buSzPts val="2960"/>
              <a:buChar char="•"/>
            </a:pPr>
            <a:r>
              <a:rPr lang="en-US" sz="2960"/>
              <a:t>Some of the questions that you can ask when you are assigned to a team are:</a:t>
            </a:r>
            <a:endParaRPr/>
          </a:p>
          <a:p>
            <a:pPr marL="1143000" lvl="2" indent="-228600" algn="l" rtl="0">
              <a:lnSpc>
                <a:spcPct val="80000"/>
              </a:lnSpc>
              <a:spcBef>
                <a:spcPts val="444"/>
              </a:spcBef>
              <a:spcAft>
                <a:spcPts val="0"/>
              </a:spcAft>
              <a:buClr>
                <a:schemeClr val="dk1"/>
              </a:buClr>
              <a:buSzPts val="2220"/>
              <a:buChar char="•"/>
            </a:pPr>
            <a:r>
              <a:rPr lang="en-US" sz="2220"/>
              <a:t>What are the goals of the team?</a:t>
            </a:r>
            <a:endParaRPr/>
          </a:p>
          <a:p>
            <a:pPr marL="1143000" lvl="2" indent="-228600" algn="l" rtl="0">
              <a:lnSpc>
                <a:spcPct val="80000"/>
              </a:lnSpc>
              <a:spcBef>
                <a:spcPts val="444"/>
              </a:spcBef>
              <a:spcAft>
                <a:spcPts val="0"/>
              </a:spcAft>
              <a:buClr>
                <a:schemeClr val="dk1"/>
              </a:buClr>
              <a:buSzPts val="2220"/>
              <a:buChar char="•"/>
            </a:pPr>
            <a:r>
              <a:rPr lang="en-US" sz="2220"/>
              <a:t>How will they be measured?</a:t>
            </a:r>
            <a:endParaRPr/>
          </a:p>
          <a:p>
            <a:pPr marL="1143000" lvl="2" indent="-228600" algn="l" rtl="0">
              <a:lnSpc>
                <a:spcPct val="80000"/>
              </a:lnSpc>
              <a:spcBef>
                <a:spcPts val="444"/>
              </a:spcBef>
              <a:spcAft>
                <a:spcPts val="0"/>
              </a:spcAft>
              <a:buClr>
                <a:schemeClr val="dk1"/>
              </a:buClr>
              <a:buSzPts val="2220"/>
              <a:buChar char="•"/>
            </a:pPr>
            <a:r>
              <a:rPr lang="en-US" sz="2220"/>
              <a:t>What are the short-term and long-term deadlines?</a:t>
            </a:r>
            <a:endParaRPr/>
          </a:p>
          <a:p>
            <a:pPr marL="1143000" lvl="2" indent="-228600" algn="l" rtl="0">
              <a:lnSpc>
                <a:spcPct val="80000"/>
              </a:lnSpc>
              <a:spcBef>
                <a:spcPts val="444"/>
              </a:spcBef>
              <a:spcAft>
                <a:spcPts val="0"/>
              </a:spcAft>
              <a:buClr>
                <a:schemeClr val="dk1"/>
              </a:buClr>
              <a:buSzPts val="2220"/>
              <a:buChar char="•"/>
            </a:pPr>
            <a:r>
              <a:rPr lang="en-US" sz="2220"/>
              <a:t>When and where does the team meet?</a:t>
            </a:r>
            <a:endParaRPr/>
          </a:p>
          <a:p>
            <a:pPr marL="1143000" lvl="2" indent="-228600" algn="l" rtl="0">
              <a:lnSpc>
                <a:spcPct val="80000"/>
              </a:lnSpc>
              <a:spcBef>
                <a:spcPts val="444"/>
              </a:spcBef>
              <a:spcAft>
                <a:spcPts val="0"/>
              </a:spcAft>
              <a:buClr>
                <a:schemeClr val="dk1"/>
              </a:buClr>
              <a:buSzPts val="2220"/>
              <a:buChar char="•"/>
            </a:pPr>
            <a:r>
              <a:rPr lang="en-US" sz="2220"/>
              <a:t>To whom do I report? (Sometimes staff members are loaned to teams, so this is an important issue to resolve.)</a:t>
            </a:r>
            <a:endParaRPr/>
          </a:p>
          <a:p>
            <a:pPr marL="1143000" lvl="2" indent="-228600" algn="l" rtl="0">
              <a:lnSpc>
                <a:spcPct val="80000"/>
              </a:lnSpc>
              <a:spcBef>
                <a:spcPts val="444"/>
              </a:spcBef>
              <a:spcAft>
                <a:spcPts val="0"/>
              </a:spcAft>
              <a:buClr>
                <a:schemeClr val="dk1"/>
              </a:buClr>
              <a:buSzPts val="2220"/>
              <a:buChar char="•"/>
            </a:pPr>
            <a:r>
              <a:rPr lang="en-US" sz="2220"/>
              <a:t>What is my role on the team?</a:t>
            </a:r>
            <a:endParaRPr/>
          </a:p>
          <a:p>
            <a:pPr marL="1143000" lvl="2" indent="-228600" algn="l" rtl="0">
              <a:lnSpc>
                <a:spcPct val="80000"/>
              </a:lnSpc>
              <a:spcBef>
                <a:spcPts val="444"/>
              </a:spcBef>
              <a:spcAft>
                <a:spcPts val="0"/>
              </a:spcAft>
              <a:buClr>
                <a:schemeClr val="dk1"/>
              </a:buClr>
              <a:buSzPts val="2220"/>
              <a:buChar char="•"/>
            </a:pPr>
            <a:r>
              <a:rPr lang="en-US" sz="2220"/>
              <a:t>What are my responsibilities in that role?</a:t>
            </a:r>
            <a:endParaRPr sz="2220" b="1">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8"/>
          <p:cNvSpPr txBox="1">
            <a:spLocks noGrp="1"/>
          </p:cNvSpPr>
          <p:nvPr>
            <p:ph type="body" idx="1"/>
          </p:nvPr>
        </p:nvSpPr>
        <p:spPr>
          <a:xfrm>
            <a:off x="457200" y="316523"/>
            <a:ext cx="8229600" cy="580964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70C0"/>
              </a:buClr>
              <a:buSzPts val="2800"/>
              <a:buChar char="•"/>
            </a:pPr>
            <a:r>
              <a:rPr lang="en-US" sz="2800" b="1" dirty="0">
                <a:solidFill>
                  <a:srgbClr val="0070C0"/>
                </a:solidFill>
              </a:rPr>
              <a:t>Myers-Briggs Type Indicator (MBTI) : </a:t>
            </a:r>
            <a:r>
              <a:rPr lang="en-US" sz="2800" dirty="0"/>
              <a:t>A tool that assesses four domains and four subsets within those domains on a four-by-four grid.</a:t>
            </a:r>
            <a:endParaRPr sz="2800" dirty="0"/>
          </a:p>
        </p:txBody>
      </p:sp>
      <p:pic>
        <p:nvPicPr>
          <p:cNvPr id="274" name="Google Shape;274;p28"/>
          <p:cNvPicPr preferRelativeResize="0"/>
          <p:nvPr/>
        </p:nvPicPr>
        <p:blipFill rotWithShape="1">
          <a:blip r:embed="rId3">
            <a:alphaModFix/>
          </a:blip>
          <a:srcRect/>
          <a:stretch/>
        </p:blipFill>
        <p:spPr>
          <a:xfrm>
            <a:off x="566057" y="1767255"/>
            <a:ext cx="7848600" cy="487093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Calibri"/>
              <a:buNone/>
            </a:pPr>
            <a:r>
              <a:rPr lang="en-US" b="1">
                <a:solidFill>
                  <a:srgbClr val="0070C0"/>
                </a:solidFill>
              </a:rPr>
              <a:t>EMOTIONS AND TEAMWORK</a:t>
            </a:r>
            <a:endParaRPr>
              <a:solidFill>
                <a:srgbClr val="0070C0"/>
              </a:solidFill>
            </a:endParaRPr>
          </a:p>
        </p:txBody>
      </p:sp>
      <p:sp>
        <p:nvSpPr>
          <p:cNvPr id="280" name="Google Shape;280;p29"/>
          <p:cNvSpPr txBox="1">
            <a:spLocks noGrp="1"/>
          </p:cNvSpPr>
          <p:nvPr>
            <p:ph type="body" idx="1"/>
          </p:nvPr>
        </p:nvSpPr>
        <p:spPr>
          <a:xfrm>
            <a:off x="457200" y="1600199"/>
            <a:ext cx="8229600" cy="5152293"/>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chemeClr val="dk1"/>
              </a:buClr>
              <a:buSzPts val="3200"/>
              <a:buNone/>
            </a:pPr>
            <a:r>
              <a:rPr lang="en-US" dirty="0"/>
              <a:t>Emotions are contagious and can spread within moments.</a:t>
            </a:r>
            <a:endParaRPr dirty="0"/>
          </a:p>
          <a:p>
            <a:pPr marL="0" lvl="0" indent="0" algn="ctr" rtl="0">
              <a:spcBef>
                <a:spcPts val="0"/>
              </a:spcBef>
              <a:spcAft>
                <a:spcPts val="0"/>
              </a:spcAft>
              <a:buClr>
                <a:schemeClr val="dk1"/>
              </a:buClr>
              <a:buSzPts val="3200"/>
              <a:buNone/>
            </a:pPr>
            <a:endParaRPr dirty="0"/>
          </a:p>
          <a:p>
            <a:pPr marL="0" lvl="0" indent="0" algn="ctr" rtl="0">
              <a:spcBef>
                <a:spcPts val="0"/>
              </a:spcBef>
              <a:spcAft>
                <a:spcPts val="0"/>
              </a:spcAft>
              <a:buClr>
                <a:schemeClr val="dk1"/>
              </a:buClr>
              <a:buSzPts val="3200"/>
              <a:buNone/>
            </a:pPr>
            <a:r>
              <a:rPr lang="en-US" dirty="0"/>
              <a:t>People has the ability to catch others’ emotions(mood) within nanoseconds.</a:t>
            </a:r>
            <a:endParaRPr dirty="0"/>
          </a:p>
          <a:p>
            <a:pPr marL="0" lvl="0" indent="0" algn="l" rtl="0">
              <a:spcBef>
                <a:spcPts val="0"/>
              </a:spcBef>
              <a:spcAft>
                <a:spcPts val="0"/>
              </a:spcAft>
              <a:buClr>
                <a:schemeClr val="dk1"/>
              </a:buClr>
              <a:buSzPts val="3200"/>
              <a:buNone/>
            </a:pPr>
            <a:endParaRPr dirty="0"/>
          </a:p>
          <a:p>
            <a:pPr marL="0" lvl="0" indent="0" algn="l" rtl="0">
              <a:spcBef>
                <a:spcPts val="0"/>
              </a:spcBef>
              <a:spcAft>
                <a:spcPts val="0"/>
              </a:spcAft>
              <a:buClr>
                <a:schemeClr val="dk1"/>
              </a:buClr>
              <a:buSzPts val="3200"/>
              <a:buNone/>
            </a:pPr>
            <a:endParaRPr lang="en-US" b="1" dirty="0" smtClean="0">
              <a:solidFill>
                <a:srgbClr val="FF0000"/>
              </a:solidFill>
            </a:endParaRPr>
          </a:p>
          <a:p>
            <a:pPr marL="0" lvl="0" indent="0" algn="l" rtl="0">
              <a:spcBef>
                <a:spcPts val="0"/>
              </a:spcBef>
              <a:spcAft>
                <a:spcPts val="0"/>
              </a:spcAft>
              <a:buClr>
                <a:schemeClr val="dk1"/>
              </a:buClr>
              <a:buSzPts val="3200"/>
              <a:buNone/>
            </a:pPr>
            <a:r>
              <a:rPr lang="en-US" b="1" dirty="0" smtClean="0">
                <a:solidFill>
                  <a:srgbClr val="FF0000"/>
                </a:solidFill>
              </a:rPr>
              <a:t>Emotion </a:t>
            </a:r>
            <a:r>
              <a:rPr lang="en-US" b="1" dirty="0">
                <a:solidFill>
                  <a:srgbClr val="FF0000"/>
                </a:solidFill>
              </a:rPr>
              <a:t>contagion EC: </a:t>
            </a:r>
            <a:r>
              <a:rPr lang="en-US" dirty="0"/>
              <a:t>means the ability to read other people's’ emotions.  </a:t>
            </a:r>
            <a:endParaRPr dirty="0"/>
          </a:p>
          <a:p>
            <a:pPr marL="342900" lvl="0" indent="-139700" algn="l" rtl="0">
              <a:spcBef>
                <a:spcPts val="640"/>
              </a:spcBef>
              <a:spcAft>
                <a:spcPts val="0"/>
              </a:spcAft>
              <a:buClr>
                <a:schemeClr val="dk1"/>
              </a:buClr>
              <a:buSzPts val="3200"/>
              <a:buNone/>
            </a:pPr>
            <a:endParaRPr sz="2400" dirty="0"/>
          </a:p>
          <a:p>
            <a:pPr marL="342900" lvl="0" indent="-292100">
              <a:spcBef>
                <a:spcPts val="640"/>
              </a:spcBef>
              <a:buSzPts val="2400"/>
            </a:pPr>
            <a:r>
              <a:rPr lang="en-US" sz="2400" dirty="0"/>
              <a:t>Tools for assessment </a:t>
            </a:r>
            <a:endParaRPr lang="en-US" sz="2400" dirty="0" smtClean="0"/>
          </a:p>
          <a:p>
            <a:pPr marL="800100" lvl="1" indent="-292100">
              <a:spcBef>
                <a:spcPts val="640"/>
              </a:spcBef>
              <a:buSzPts val="2400"/>
            </a:pPr>
            <a:r>
              <a:rPr lang="en-US" sz="2600" b="1" dirty="0" smtClean="0">
                <a:solidFill>
                  <a:srgbClr val="00B0F0"/>
                </a:solidFill>
              </a:rPr>
              <a:t>Emotion </a:t>
            </a:r>
            <a:r>
              <a:rPr lang="en-US" sz="2600" b="1" dirty="0">
                <a:solidFill>
                  <a:srgbClr val="00B0F0"/>
                </a:solidFill>
              </a:rPr>
              <a:t>Contagion (EC) </a:t>
            </a:r>
            <a:r>
              <a:rPr lang="en-US" sz="2600" b="1" dirty="0" smtClean="0">
                <a:solidFill>
                  <a:srgbClr val="00B0F0"/>
                </a:solidFill>
              </a:rPr>
              <a:t>scale</a:t>
            </a:r>
            <a:r>
              <a:rPr lang="en-US" sz="2600" dirty="0" smtClean="0">
                <a:solidFill>
                  <a:srgbClr val="00B0F0"/>
                </a:solidFill>
              </a:rPr>
              <a:t>: </a:t>
            </a:r>
            <a:r>
              <a:rPr lang="en-US" sz="2600" dirty="0" smtClean="0"/>
              <a:t>This </a:t>
            </a:r>
            <a:r>
              <a:rPr lang="en-US" sz="2600" dirty="0"/>
              <a:t>is a scale that measures a variety of feelings and behaviors in various situa­tions. </a:t>
            </a:r>
            <a:endParaRPr sz="2600" dirty="0">
              <a:solidFill>
                <a:srgbClr val="00B0F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smtClean="0">
                <a:solidFill>
                  <a:srgbClr val="C00000"/>
                </a:solidFill>
              </a:rPr>
              <a:t>Team leader competencies</a:t>
            </a:r>
            <a:endParaRPr dirty="0">
              <a:solidFill>
                <a:srgbClr val="C00000"/>
              </a:solidFill>
            </a:endParaRPr>
          </a:p>
        </p:txBody>
      </p:sp>
      <p:sp>
        <p:nvSpPr>
          <p:cNvPr id="292" name="Google Shape;292;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r>
              <a:rPr lang="en-US" b="1" dirty="0">
                <a:solidFill>
                  <a:srgbClr val="7030A0"/>
                </a:solidFill>
              </a:rPr>
              <a:t>Emotional social competencies (ESC) </a:t>
            </a:r>
            <a:r>
              <a:rPr lang="en-US" dirty="0"/>
              <a:t>Those emotional abilities, </a:t>
            </a:r>
            <a:r>
              <a:rPr lang="en-US" dirty="0" smtClean="0"/>
              <a:t>social skills</a:t>
            </a:r>
            <a:r>
              <a:rPr lang="en-US" dirty="0"/>
              <a:t>, personality traits, motivations, interests, goals, values, </a:t>
            </a:r>
            <a:r>
              <a:rPr lang="en-US" dirty="0" smtClean="0"/>
              <a:t>attachment styles</a:t>
            </a:r>
            <a:r>
              <a:rPr lang="en-US" dirty="0"/>
              <a:t>, and life narratives that can contribute to (or detract from) </a:t>
            </a:r>
            <a:r>
              <a:rPr lang="en-US" dirty="0" smtClean="0"/>
              <a:t>effective performance </a:t>
            </a:r>
            <a:r>
              <a:rPr lang="en-US" dirty="0"/>
              <a:t>across a variety of positions.</a:t>
            </a:r>
            <a:endParaRPr lang="en-US" b="1" dirty="0" smtClean="0">
              <a:solidFill>
                <a:srgbClr val="0070C0"/>
              </a:solidFill>
            </a:endParaRPr>
          </a:p>
          <a:p>
            <a:pPr marL="342900" lvl="0" indent="-342900" algn="l" rtl="0">
              <a:spcBef>
                <a:spcPts val="0"/>
              </a:spcBef>
              <a:spcAft>
                <a:spcPts val="0"/>
              </a:spcAft>
              <a:buClr>
                <a:srgbClr val="0070C0"/>
              </a:buClr>
              <a:buSzPts val="3200"/>
              <a:buChar char="•"/>
            </a:pPr>
            <a:endParaRPr lang="en-US" b="1" dirty="0">
              <a:solidFill>
                <a:srgbClr val="0070C0"/>
              </a:solidFill>
            </a:endParaRPr>
          </a:p>
          <a:p>
            <a:pPr marL="342900" lvl="0" indent="-342900" algn="l" rtl="0">
              <a:spcBef>
                <a:spcPts val="0"/>
              </a:spcBef>
              <a:spcAft>
                <a:spcPts val="0"/>
              </a:spcAft>
              <a:buClr>
                <a:srgbClr val="0070C0"/>
              </a:buClr>
              <a:buSzPts val="3200"/>
              <a:buChar char="•"/>
            </a:pPr>
            <a:r>
              <a:rPr lang="en-US" b="1" dirty="0" smtClean="0">
                <a:solidFill>
                  <a:srgbClr val="00B0F0"/>
                </a:solidFill>
              </a:rPr>
              <a:t>Emotional </a:t>
            </a:r>
            <a:r>
              <a:rPr lang="en-US" b="1" dirty="0">
                <a:solidFill>
                  <a:srgbClr val="00B0F0"/>
                </a:solidFill>
              </a:rPr>
              <a:t>intelligence </a:t>
            </a:r>
            <a:r>
              <a:rPr lang="en-US" dirty="0">
                <a:solidFill>
                  <a:srgbClr val="00B0F0"/>
                </a:solidFill>
              </a:rPr>
              <a:t>(EI), </a:t>
            </a:r>
            <a:r>
              <a:rPr lang="en-US" dirty="0"/>
              <a:t>encompasses self-awareness, self-regulation, self-motivation, social awareness, and social skills (social facility), and within each of these areas, specific skill sets.</a:t>
            </a: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lnSpcReduction="10000"/>
          </a:bodyPr>
          <a:lstStyle/>
          <a:p>
            <a:pPr marL="342900" lvl="0">
              <a:lnSpc>
                <a:spcPct val="80000"/>
              </a:lnSpc>
              <a:spcBef>
                <a:spcPts val="0"/>
              </a:spcBef>
              <a:buSzPts val="2960"/>
            </a:pPr>
            <a:r>
              <a:rPr lang="en-US" dirty="0"/>
              <a:t>As we know HCOs have very complex and dynamic (keep changing) environment. </a:t>
            </a:r>
          </a:p>
          <a:p>
            <a:pPr marL="342900" lvl="0" indent="-154940">
              <a:lnSpc>
                <a:spcPct val="80000"/>
              </a:lnSpc>
              <a:spcBef>
                <a:spcPts val="592"/>
              </a:spcBef>
              <a:buSzPts val="2960"/>
              <a:buNone/>
            </a:pPr>
            <a:endParaRPr lang="en-US" dirty="0"/>
          </a:p>
          <a:p>
            <a:pPr marL="342900" lvl="0">
              <a:lnSpc>
                <a:spcPct val="80000"/>
              </a:lnSpc>
              <a:spcBef>
                <a:spcPts val="592"/>
              </a:spcBef>
              <a:buSzPts val="2960"/>
            </a:pPr>
            <a:r>
              <a:rPr lang="en-US" dirty="0"/>
              <a:t>In order to succeed, HCOs need to rely on the experience, skills and knowledge of wide range of health and non-health professionals.</a:t>
            </a:r>
          </a:p>
          <a:p>
            <a:pPr marL="342900" lvl="0" indent="-154940">
              <a:lnSpc>
                <a:spcPct val="80000"/>
              </a:lnSpc>
              <a:spcBef>
                <a:spcPts val="592"/>
              </a:spcBef>
              <a:buSzPts val="2960"/>
              <a:buNone/>
            </a:pPr>
            <a:endParaRPr lang="en-US" dirty="0"/>
          </a:p>
          <a:p>
            <a:pPr marL="342900" lvl="0">
              <a:lnSpc>
                <a:spcPct val="80000"/>
              </a:lnSpc>
              <a:spcBef>
                <a:spcPts val="592"/>
              </a:spcBef>
              <a:buSzPts val="2960"/>
            </a:pPr>
            <a:r>
              <a:rPr lang="en-US" dirty="0"/>
              <a:t>Teams create an environments in which members can keep up with changes, learn more about their organization, and develop collaborative skills. </a:t>
            </a:r>
          </a:p>
          <a:p>
            <a:endParaRPr lang="en-US" dirty="0"/>
          </a:p>
        </p:txBody>
      </p:sp>
    </p:spTree>
    <p:extLst>
      <p:ext uri="{BB962C8B-B14F-4D97-AF65-F5344CB8AC3E}">
        <p14:creationId xmlns:p14="http://schemas.microsoft.com/office/powerpoint/2010/main" val="96245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smtClean="0">
                <a:solidFill>
                  <a:srgbClr val="00B0F0"/>
                </a:solidFill>
              </a:rPr>
              <a:t>Social Intelligence (SI)</a:t>
            </a:r>
            <a:endParaRPr dirty="0">
              <a:solidFill>
                <a:srgbClr val="00B0F0"/>
              </a:solidFill>
            </a:endParaRPr>
          </a:p>
        </p:txBody>
      </p:sp>
      <p:sp>
        <p:nvSpPr>
          <p:cNvPr id="298" name="Google Shape;298;p31"/>
          <p:cNvSpPr txBox="1">
            <a:spLocks noGrp="1"/>
          </p:cNvSpPr>
          <p:nvPr>
            <p:ph type="body" idx="1"/>
          </p:nvPr>
        </p:nvSpPr>
        <p:spPr>
          <a:xfrm>
            <a:off x="457200" y="1417638"/>
            <a:ext cx="8229600" cy="52821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rgbClr val="0070C0"/>
              </a:buClr>
              <a:buSzPts val="2960"/>
              <a:buChar char="•"/>
            </a:pPr>
            <a:r>
              <a:rPr lang="en-US" sz="2960" b="1" dirty="0">
                <a:solidFill>
                  <a:srgbClr val="0070C0"/>
                </a:solidFill>
              </a:rPr>
              <a:t>Social Awareness</a:t>
            </a:r>
            <a:endParaRPr dirty="0"/>
          </a:p>
          <a:p>
            <a:pPr marL="1143000" lvl="2" indent="-228600" algn="l" rtl="0">
              <a:lnSpc>
                <a:spcPct val="80000"/>
              </a:lnSpc>
              <a:spcBef>
                <a:spcPts val="444"/>
              </a:spcBef>
              <a:spcAft>
                <a:spcPts val="0"/>
              </a:spcAft>
              <a:buClr>
                <a:schemeClr val="dk1"/>
              </a:buClr>
              <a:buSzPts val="2220"/>
              <a:buChar char="•"/>
            </a:pPr>
            <a:r>
              <a:rPr lang="en-US" sz="2220" dirty="0" smtClean="0"/>
              <a:t>Primary </a:t>
            </a:r>
            <a:r>
              <a:rPr lang="en-US" sz="2220" dirty="0"/>
              <a:t>empathy: Feeling with others; sensing nonverbal emotional signals.</a:t>
            </a:r>
            <a:endParaRPr dirty="0"/>
          </a:p>
          <a:p>
            <a:pPr marL="1143000" lvl="2" indent="-228600" algn="l" rtl="0">
              <a:lnSpc>
                <a:spcPct val="80000"/>
              </a:lnSpc>
              <a:spcBef>
                <a:spcPts val="444"/>
              </a:spcBef>
              <a:spcAft>
                <a:spcPts val="0"/>
              </a:spcAft>
              <a:buClr>
                <a:schemeClr val="dk1"/>
              </a:buClr>
              <a:buSzPts val="2220"/>
              <a:buChar char="•"/>
            </a:pPr>
            <a:r>
              <a:rPr lang="en-US" sz="2220" dirty="0"/>
              <a:t>Attunement: Listening with full receptivity.</a:t>
            </a:r>
            <a:endParaRPr dirty="0"/>
          </a:p>
          <a:p>
            <a:pPr marL="1143000" lvl="2" indent="-228600" algn="l" rtl="0">
              <a:lnSpc>
                <a:spcPct val="80000"/>
              </a:lnSpc>
              <a:spcBef>
                <a:spcPts val="444"/>
              </a:spcBef>
              <a:spcAft>
                <a:spcPts val="0"/>
              </a:spcAft>
              <a:buClr>
                <a:schemeClr val="dk1"/>
              </a:buClr>
              <a:buSzPts val="2220"/>
              <a:buChar char="•"/>
            </a:pPr>
            <a:r>
              <a:rPr lang="en-US" sz="2220" dirty="0"/>
              <a:t>Empathic accuracy: Understanding another person’s thoughts, feelings, and intentions.</a:t>
            </a:r>
            <a:endParaRPr dirty="0"/>
          </a:p>
          <a:p>
            <a:pPr marL="1143000" lvl="2" indent="-87630" algn="l" rtl="0">
              <a:lnSpc>
                <a:spcPct val="80000"/>
              </a:lnSpc>
              <a:spcBef>
                <a:spcPts val="444"/>
              </a:spcBef>
              <a:spcAft>
                <a:spcPts val="0"/>
              </a:spcAft>
              <a:buClr>
                <a:schemeClr val="dk1"/>
              </a:buClr>
              <a:buSzPts val="2220"/>
              <a:buNone/>
            </a:pPr>
            <a:endParaRPr sz="2220" dirty="0"/>
          </a:p>
          <a:p>
            <a:pPr marL="1143000" lvl="2" indent="-87630" algn="l" rtl="0">
              <a:lnSpc>
                <a:spcPct val="80000"/>
              </a:lnSpc>
              <a:spcBef>
                <a:spcPts val="444"/>
              </a:spcBef>
              <a:spcAft>
                <a:spcPts val="0"/>
              </a:spcAft>
              <a:buClr>
                <a:schemeClr val="dk1"/>
              </a:buClr>
              <a:buSzPts val="2220"/>
              <a:buNone/>
            </a:pPr>
            <a:endParaRPr sz="2220" dirty="0"/>
          </a:p>
          <a:p>
            <a:pPr marL="342900" lvl="0" indent="-342900" algn="l" rtl="0">
              <a:lnSpc>
                <a:spcPct val="80000"/>
              </a:lnSpc>
              <a:spcBef>
                <a:spcPts val="592"/>
              </a:spcBef>
              <a:spcAft>
                <a:spcPts val="0"/>
              </a:spcAft>
              <a:buClr>
                <a:srgbClr val="0070C0"/>
              </a:buClr>
              <a:buSzPts val="2960"/>
              <a:buChar char="•"/>
            </a:pPr>
            <a:r>
              <a:rPr lang="en-US" sz="2960" b="1" dirty="0">
                <a:solidFill>
                  <a:srgbClr val="0070C0"/>
                </a:solidFill>
              </a:rPr>
              <a:t>Social Facility</a:t>
            </a:r>
            <a:endParaRPr dirty="0"/>
          </a:p>
          <a:p>
            <a:pPr marL="1143000" lvl="2" indent="-228600" algn="l" rtl="0">
              <a:lnSpc>
                <a:spcPct val="80000"/>
              </a:lnSpc>
              <a:spcBef>
                <a:spcPts val="444"/>
              </a:spcBef>
              <a:spcAft>
                <a:spcPts val="0"/>
              </a:spcAft>
              <a:buClr>
                <a:schemeClr val="dk1"/>
              </a:buClr>
              <a:buSzPts val="2220"/>
              <a:buChar char="•"/>
            </a:pPr>
            <a:r>
              <a:rPr lang="en-US" sz="2220" dirty="0"/>
              <a:t>Synchrony: Interacting smoothly at the nonverbal level.</a:t>
            </a:r>
            <a:endParaRPr dirty="0"/>
          </a:p>
          <a:p>
            <a:pPr marL="1143000" lvl="2" indent="-228600" algn="l" rtl="0">
              <a:lnSpc>
                <a:spcPct val="80000"/>
              </a:lnSpc>
              <a:spcBef>
                <a:spcPts val="444"/>
              </a:spcBef>
              <a:spcAft>
                <a:spcPts val="0"/>
              </a:spcAft>
              <a:buClr>
                <a:schemeClr val="dk1"/>
              </a:buClr>
              <a:buSzPts val="2220"/>
              <a:buChar char="•"/>
            </a:pPr>
            <a:r>
              <a:rPr lang="en-US" sz="2220" dirty="0"/>
              <a:t>Self-presentation: Presenting ourselves effectively.</a:t>
            </a:r>
            <a:endParaRPr dirty="0"/>
          </a:p>
          <a:p>
            <a:pPr marL="1143000" lvl="2" indent="-228600" algn="l" rtl="0">
              <a:lnSpc>
                <a:spcPct val="80000"/>
              </a:lnSpc>
              <a:spcBef>
                <a:spcPts val="444"/>
              </a:spcBef>
              <a:spcAft>
                <a:spcPts val="0"/>
              </a:spcAft>
              <a:buClr>
                <a:schemeClr val="dk1"/>
              </a:buClr>
              <a:buSzPts val="2220"/>
              <a:buChar char="•"/>
            </a:pPr>
            <a:r>
              <a:rPr lang="en-US" sz="2220" dirty="0"/>
              <a:t>Influence: Shaping the outcome of social interactions.</a:t>
            </a:r>
            <a:endParaRPr dirty="0"/>
          </a:p>
          <a:p>
            <a:pPr marL="1143000" lvl="2" indent="-228600" algn="l" rtl="0">
              <a:lnSpc>
                <a:spcPct val="80000"/>
              </a:lnSpc>
              <a:spcBef>
                <a:spcPts val="444"/>
              </a:spcBef>
              <a:spcAft>
                <a:spcPts val="0"/>
              </a:spcAft>
              <a:buClr>
                <a:schemeClr val="dk1"/>
              </a:buClr>
              <a:buSzPts val="2220"/>
              <a:buChar char="•"/>
            </a:pPr>
            <a:r>
              <a:rPr lang="en-US" sz="2220" dirty="0"/>
              <a:t>Concern: Caring about others’ needs and acting accordingly”</a:t>
            </a:r>
            <a:endParaRPr sz="222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600"/>
              <a:buFont typeface="Calibri"/>
              <a:buNone/>
            </a:pPr>
            <a:r>
              <a:rPr lang="en-US" sz="3600" b="1">
                <a:solidFill>
                  <a:srgbClr val="0070C0"/>
                </a:solidFill>
              </a:rPr>
              <a:t>METHODS OF MANAGING TEAMS OF</a:t>
            </a:r>
            <a:br>
              <a:rPr lang="en-US" sz="3600" b="1">
                <a:solidFill>
                  <a:srgbClr val="0070C0"/>
                </a:solidFill>
              </a:rPr>
            </a:br>
            <a:r>
              <a:rPr lang="en-US" sz="3600" b="1">
                <a:solidFill>
                  <a:srgbClr val="0070C0"/>
                </a:solidFill>
              </a:rPr>
              <a:t>HEALTH CARE PROFESSIONALS</a:t>
            </a:r>
            <a:endParaRPr sz="3600">
              <a:solidFill>
                <a:srgbClr val="0070C0"/>
              </a:solidFill>
            </a:endParaRPr>
          </a:p>
        </p:txBody>
      </p:sp>
      <p:sp>
        <p:nvSpPr>
          <p:cNvPr id="337" name="Google Shape;33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20"/>
              <a:buChar char="•"/>
            </a:pPr>
            <a:r>
              <a:rPr lang="en-US" sz="2720"/>
              <a:t>One of the things a team leader can do to facilitate good communication is to establish </a:t>
            </a:r>
            <a:r>
              <a:rPr lang="en-US" sz="2720" b="1">
                <a:solidFill>
                  <a:srgbClr val="00B0F0"/>
                </a:solidFill>
              </a:rPr>
              <a:t>guidelines</a:t>
            </a:r>
            <a:r>
              <a:rPr lang="en-US" sz="2720"/>
              <a:t> for expected behaviors, processes, and outcomes in a written document.</a:t>
            </a:r>
            <a:endParaRPr sz="2720"/>
          </a:p>
          <a:p>
            <a:pPr marL="342900" lvl="0" indent="-170180" algn="l" rtl="0">
              <a:lnSpc>
                <a:spcPct val="90000"/>
              </a:lnSpc>
              <a:spcBef>
                <a:spcPts val="544"/>
              </a:spcBef>
              <a:spcAft>
                <a:spcPts val="0"/>
              </a:spcAft>
              <a:buClr>
                <a:schemeClr val="dk1"/>
              </a:buClr>
              <a:buSzPts val="2720"/>
              <a:buNone/>
            </a:pPr>
            <a:endParaRPr sz="2720"/>
          </a:p>
          <a:p>
            <a:pPr marL="342900" lvl="0" indent="-342900" algn="l" rtl="0">
              <a:lnSpc>
                <a:spcPct val="90000"/>
              </a:lnSpc>
              <a:spcBef>
                <a:spcPts val="544"/>
              </a:spcBef>
              <a:spcAft>
                <a:spcPts val="0"/>
              </a:spcAft>
              <a:buClr>
                <a:schemeClr val="dk1"/>
              </a:buClr>
              <a:buSzPts val="2720"/>
              <a:buChar char="•"/>
            </a:pPr>
            <a:r>
              <a:rPr lang="en-US" sz="2720"/>
              <a:t>Guidelines for Teamwork, the document does not have to be complicated. This tool can be used to evaluate the performance of individual members of the team, thus avoiding the </a:t>
            </a:r>
            <a:r>
              <a:rPr lang="en-US" sz="2720" b="1">
                <a:solidFill>
                  <a:srgbClr val="00B050"/>
                </a:solidFill>
              </a:rPr>
              <a:t>social loafer </a:t>
            </a:r>
            <a:r>
              <a:rPr lang="en-US" sz="2720"/>
              <a:t>or</a:t>
            </a:r>
            <a:r>
              <a:rPr lang="en-US" sz="2720">
                <a:solidFill>
                  <a:srgbClr val="00B050"/>
                </a:solidFill>
              </a:rPr>
              <a:t> </a:t>
            </a:r>
            <a:r>
              <a:rPr lang="en-US" sz="2720" b="1">
                <a:solidFill>
                  <a:srgbClr val="00B050"/>
                </a:solidFill>
              </a:rPr>
              <a:t>free-rider syndrome</a:t>
            </a:r>
            <a:r>
              <a:rPr lang="en-US" sz="2720"/>
              <a:t>, where a member of the team does nothing but gets credit for the work done by others.</a:t>
            </a:r>
            <a:endParaRPr sz="272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43" name="Google Shape;343;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344" name="Google Shape;344;p36"/>
          <p:cNvPicPr preferRelativeResize="0"/>
          <p:nvPr/>
        </p:nvPicPr>
        <p:blipFill rotWithShape="1">
          <a:blip r:embed="rId3">
            <a:alphaModFix/>
          </a:blip>
          <a:srcRect/>
          <a:stretch/>
        </p:blipFill>
        <p:spPr>
          <a:xfrm>
            <a:off x="304800" y="685800"/>
            <a:ext cx="8772525" cy="585787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50" name="Google Shape;350;p37"/>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t>At some point in time, there will be disagreement about which choices and decisions the team should make.</a:t>
            </a:r>
            <a:endParaRPr dirty="0"/>
          </a:p>
          <a:p>
            <a:pPr marL="0" lvl="0" indent="0" algn="l" rtl="0">
              <a:spcBef>
                <a:spcPts val="640"/>
              </a:spcBef>
              <a:spcAft>
                <a:spcPts val="0"/>
              </a:spcAft>
              <a:buClr>
                <a:schemeClr val="dk1"/>
              </a:buClr>
              <a:buSzPts val="3200"/>
              <a:buNone/>
            </a:pPr>
            <a:endParaRPr dirty="0"/>
          </a:p>
          <a:p>
            <a:pPr marL="342900" lvl="0" indent="-342900" algn="l" rtl="0">
              <a:spcBef>
                <a:spcPts val="640"/>
              </a:spcBef>
              <a:spcAft>
                <a:spcPts val="0"/>
              </a:spcAft>
              <a:buClr>
                <a:srgbClr val="0070C0"/>
              </a:buClr>
              <a:buSzPts val="3200"/>
              <a:buChar char="•"/>
            </a:pPr>
            <a:r>
              <a:rPr lang="en-US" b="1" dirty="0" err="1">
                <a:solidFill>
                  <a:srgbClr val="0070C0"/>
                </a:solidFill>
              </a:rPr>
              <a:t>Maginn</a:t>
            </a:r>
            <a:r>
              <a:rPr lang="en-US" b="1" dirty="0">
                <a:solidFill>
                  <a:srgbClr val="0070C0"/>
                </a:solidFill>
              </a:rPr>
              <a:t> (1995) recommends five potential strategies for </a:t>
            </a:r>
            <a:r>
              <a:rPr lang="en-US" b="1" dirty="0">
                <a:solidFill>
                  <a:srgbClr val="C00000"/>
                </a:solidFill>
              </a:rPr>
              <a:t>conflict resolution </a:t>
            </a:r>
            <a:r>
              <a:rPr lang="en-US" b="1" dirty="0">
                <a:solidFill>
                  <a:srgbClr val="0070C0"/>
                </a:solidFill>
              </a:rPr>
              <a:t>in teams:</a:t>
            </a:r>
            <a:endParaRPr dirty="0"/>
          </a:p>
          <a:p>
            <a:pPr marL="742950" lvl="1" indent="-285750" algn="l" rtl="0">
              <a:spcBef>
                <a:spcPts val="560"/>
              </a:spcBef>
              <a:spcAft>
                <a:spcPts val="0"/>
              </a:spcAft>
              <a:buClr>
                <a:schemeClr val="dk1"/>
              </a:buClr>
              <a:buSzPts val="2800"/>
              <a:buChar char="–"/>
            </a:pPr>
            <a:r>
              <a:rPr lang="en-US" b="1" dirty="0"/>
              <a:t>bargaining, problem solving, voting, research, and third-party mediation</a:t>
            </a:r>
            <a:r>
              <a:rPr lang="en-US" dirty="0"/>
              <a: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56" name="Google Shape;356;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B0F0"/>
              </a:buClr>
              <a:buSzPts val="2960"/>
              <a:buChar char="•"/>
            </a:pPr>
            <a:r>
              <a:rPr lang="en-US" sz="2960" b="1">
                <a:solidFill>
                  <a:srgbClr val="00B0F0"/>
                </a:solidFill>
              </a:rPr>
              <a:t>Bargaining: </a:t>
            </a:r>
            <a:r>
              <a:rPr lang="en-US" sz="2960"/>
              <a:t>When someone says, "If you go along with me this time, I'll back you up next time." If the choices are equally good, then bargaining can be a good tool; if the choices aren't equal, then it may not be a good tool.</a:t>
            </a:r>
            <a:endParaRPr/>
          </a:p>
          <a:p>
            <a:pPr marL="342900" lvl="0" indent="-154940" algn="l" rtl="0">
              <a:spcBef>
                <a:spcPts val="592"/>
              </a:spcBef>
              <a:spcAft>
                <a:spcPts val="0"/>
              </a:spcAft>
              <a:buClr>
                <a:schemeClr val="dk1"/>
              </a:buClr>
              <a:buSzPts val="2960"/>
              <a:buNone/>
            </a:pPr>
            <a:endParaRPr sz="2960"/>
          </a:p>
          <a:p>
            <a:pPr marL="342900" lvl="0" indent="-342900" algn="l" rtl="0">
              <a:spcBef>
                <a:spcPts val="592"/>
              </a:spcBef>
              <a:spcAft>
                <a:spcPts val="0"/>
              </a:spcAft>
              <a:buClr>
                <a:srgbClr val="00B0F0"/>
              </a:buClr>
              <a:buSzPts val="2960"/>
              <a:buChar char="•"/>
            </a:pPr>
            <a:r>
              <a:rPr lang="en-US" sz="2960" b="1">
                <a:solidFill>
                  <a:srgbClr val="00B0F0"/>
                </a:solidFill>
              </a:rPr>
              <a:t>Voting: </a:t>
            </a:r>
            <a:r>
              <a:rPr lang="en-US" sz="2960"/>
              <a:t>Democratic approach to team problem-solving that also bears the weight of potentially taking a team to the incorrect choice.</a:t>
            </a:r>
            <a:endParaRPr sz="296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62" name="Google Shape;362;p39"/>
          <p:cNvSpPr txBox="1">
            <a:spLocks noGrp="1"/>
          </p:cNvSpPr>
          <p:nvPr>
            <p:ph type="body" idx="1"/>
          </p:nvPr>
        </p:nvSpPr>
        <p:spPr>
          <a:xfrm>
            <a:off x="457200" y="533400"/>
            <a:ext cx="8229600" cy="5943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B0F0"/>
              </a:buClr>
              <a:buSzPts val="2960"/>
              <a:buChar char="•"/>
            </a:pPr>
            <a:r>
              <a:rPr lang="en-US" sz="2960" b="1">
                <a:solidFill>
                  <a:srgbClr val="00B0F0"/>
                </a:solidFill>
              </a:rPr>
              <a:t>Problem solving: </a:t>
            </a:r>
            <a:r>
              <a:rPr lang="en-US" sz="2960"/>
              <a:t>Taking time to answer the "what if" scenarios of each alternative.</a:t>
            </a:r>
            <a:endParaRPr/>
          </a:p>
          <a:p>
            <a:pPr marL="342900" lvl="0" indent="-15494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rgbClr val="00B0F0"/>
              </a:buClr>
              <a:buSzPts val="2960"/>
              <a:buChar char="•"/>
            </a:pPr>
            <a:r>
              <a:rPr lang="en-US" sz="2960" b="1">
                <a:solidFill>
                  <a:srgbClr val="00B0F0"/>
                </a:solidFill>
              </a:rPr>
              <a:t>Research: </a:t>
            </a:r>
            <a:r>
              <a:rPr lang="en-US" sz="2960"/>
              <a:t>Additional study to find out if others have created a solution to the problem or if there are factors that have been overlooked by the team.</a:t>
            </a:r>
            <a:endParaRPr/>
          </a:p>
          <a:p>
            <a:pPr marL="342900" lvl="0" indent="-154940" algn="l" rtl="0">
              <a:lnSpc>
                <a:spcPct val="90000"/>
              </a:lnSpc>
              <a:spcBef>
                <a:spcPts val="592"/>
              </a:spcBef>
              <a:spcAft>
                <a:spcPts val="0"/>
              </a:spcAft>
              <a:buClr>
                <a:schemeClr val="dk1"/>
              </a:buClr>
              <a:buSzPts val="2960"/>
              <a:buNone/>
            </a:pPr>
            <a:endParaRPr sz="2960"/>
          </a:p>
          <a:p>
            <a:pPr marL="342900" lvl="0" indent="-342900" algn="l" rtl="0">
              <a:lnSpc>
                <a:spcPct val="90000"/>
              </a:lnSpc>
              <a:spcBef>
                <a:spcPts val="592"/>
              </a:spcBef>
              <a:spcAft>
                <a:spcPts val="0"/>
              </a:spcAft>
              <a:buClr>
                <a:srgbClr val="00B0F0"/>
              </a:buClr>
              <a:buSzPts val="2960"/>
              <a:buChar char="•"/>
            </a:pPr>
            <a:r>
              <a:rPr lang="en-US" sz="2960" b="1">
                <a:solidFill>
                  <a:srgbClr val="00B0F0"/>
                </a:solidFill>
              </a:rPr>
              <a:t>Third-party mediation</a:t>
            </a:r>
            <a:r>
              <a:rPr lang="en-US" sz="2960"/>
              <a:t>: Sometimes teams cannot decide which solution is the best. The team presents the list of alternatives along with pros and cons of each and the boss makes the final decision.</a:t>
            </a:r>
            <a:endParaRPr sz="2960"/>
          </a:p>
          <a:p>
            <a:pPr marL="342900" lvl="0" indent="-154940" algn="l" rtl="0">
              <a:lnSpc>
                <a:spcPct val="90000"/>
              </a:lnSpc>
              <a:spcBef>
                <a:spcPts val="592"/>
              </a:spcBef>
              <a:spcAft>
                <a:spcPts val="0"/>
              </a:spcAft>
              <a:buClr>
                <a:schemeClr val="dk1"/>
              </a:buClr>
              <a:buSzPts val="2960"/>
              <a:buNone/>
            </a:pPr>
            <a:endParaRPr sz="2960"/>
          </a:p>
          <a:p>
            <a:pPr marL="342900" lvl="0" indent="-154940" algn="l" rtl="0">
              <a:lnSpc>
                <a:spcPct val="90000"/>
              </a:lnSpc>
              <a:spcBef>
                <a:spcPts val="592"/>
              </a:spcBef>
              <a:spcAft>
                <a:spcPts val="0"/>
              </a:spcAft>
              <a:buClr>
                <a:schemeClr val="dk1"/>
              </a:buClr>
              <a:buSzPts val="2960"/>
              <a:buNone/>
            </a:pPr>
            <a:endParaRPr sz="296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71ba1dd3ff_0_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smtClean="0">
                <a:solidFill>
                  <a:srgbClr val="C00000"/>
                </a:solidFill>
              </a:rPr>
              <a:t>Objectives</a:t>
            </a:r>
            <a:endParaRPr dirty="0">
              <a:solidFill>
                <a:srgbClr val="C00000"/>
              </a:solidFill>
            </a:endParaRPr>
          </a:p>
        </p:txBody>
      </p:sp>
      <p:sp>
        <p:nvSpPr>
          <p:cNvPr id="104" name="Google Shape;104;g71ba1dd3ff_0_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a:p>
            <a:pPr marL="0" lvl="0" indent="0" algn="l" rtl="0">
              <a:spcBef>
                <a:spcPts val="360"/>
              </a:spcBef>
              <a:spcAft>
                <a:spcPts val="0"/>
              </a:spcAft>
              <a:buNone/>
            </a:pPr>
            <a:r>
              <a:rPr lang="en-US" dirty="0"/>
              <a:t>What is team?</a:t>
            </a:r>
            <a:endParaRPr dirty="0"/>
          </a:p>
          <a:p>
            <a:pPr marL="0" lvl="0" indent="0" algn="l" rtl="0">
              <a:spcBef>
                <a:spcPts val="360"/>
              </a:spcBef>
              <a:spcAft>
                <a:spcPts val="0"/>
              </a:spcAft>
              <a:buNone/>
            </a:pPr>
            <a:r>
              <a:rPr lang="en-US" dirty="0"/>
              <a:t>What do we mean by team-work?</a:t>
            </a:r>
            <a:endParaRPr dirty="0"/>
          </a:p>
          <a:p>
            <a:pPr marL="0" lvl="0" indent="0" algn="l" rtl="0">
              <a:spcBef>
                <a:spcPts val="360"/>
              </a:spcBef>
              <a:spcAft>
                <a:spcPts val="0"/>
              </a:spcAft>
              <a:buNone/>
            </a:pPr>
            <a:r>
              <a:rPr lang="en-US" dirty="0"/>
              <a:t>Do team have a leader?</a:t>
            </a:r>
            <a:endParaRPr dirty="0"/>
          </a:p>
          <a:p>
            <a:pPr marL="0" lvl="0" indent="0" algn="l" rtl="0">
              <a:spcBef>
                <a:spcPts val="360"/>
              </a:spcBef>
              <a:spcAft>
                <a:spcPts val="0"/>
              </a:spcAft>
              <a:buNone/>
            </a:pPr>
            <a:r>
              <a:rPr lang="en-US" dirty="0"/>
              <a:t>What are the teammates (people) characteristics?</a:t>
            </a:r>
            <a:endParaRPr dirty="0"/>
          </a:p>
          <a:p>
            <a:pPr marL="0" lvl="0" indent="0" algn="l" rtl="0">
              <a:spcBef>
                <a:spcPts val="360"/>
              </a:spcBef>
              <a:spcAft>
                <a:spcPts val="0"/>
              </a:spcAft>
              <a:buNone/>
            </a:pPr>
            <a:r>
              <a:rPr lang="en-US" dirty="0"/>
              <a:t>What factors make teamwork  successful?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000"/>
              <a:buFont typeface="Calibri"/>
              <a:buNone/>
            </a:pPr>
            <a:r>
              <a:rPr lang="en-US" sz="4000" b="1">
                <a:solidFill>
                  <a:srgbClr val="0070C0"/>
                </a:solidFill>
              </a:rPr>
              <a:t>WHAT IS A TEAM?</a:t>
            </a:r>
            <a:endParaRPr sz="4000">
              <a:solidFill>
                <a:srgbClr val="0070C0"/>
              </a:solidFill>
            </a:endParaRPr>
          </a:p>
        </p:txBody>
      </p:sp>
      <p:sp>
        <p:nvSpPr>
          <p:cNvPr id="110" name="Google Shape;110;p3"/>
          <p:cNvSpPr txBox="1">
            <a:spLocks noGrp="1"/>
          </p:cNvSpPr>
          <p:nvPr>
            <p:ph type="body" idx="1"/>
          </p:nvPr>
        </p:nvSpPr>
        <p:spPr>
          <a:xfrm>
            <a:off x="457200" y="1776046"/>
            <a:ext cx="8229600" cy="4929429"/>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500"/>
              <a:buChar char="•"/>
            </a:pPr>
            <a:r>
              <a:rPr lang="en-US" sz="2800" dirty="0"/>
              <a:t>A </a:t>
            </a:r>
            <a:r>
              <a:rPr lang="en-US" sz="2800" b="1" dirty="0">
                <a:solidFill>
                  <a:srgbClr val="00B0F0"/>
                </a:solidFill>
              </a:rPr>
              <a:t>team</a:t>
            </a:r>
            <a:r>
              <a:rPr lang="en-US" sz="2800" b="1" dirty="0"/>
              <a:t> </a:t>
            </a:r>
            <a:r>
              <a:rPr lang="en-US" sz="2800" dirty="0"/>
              <a:t>is a group of interdependent people with complementary skills  working together to achieve a common goal</a:t>
            </a:r>
            <a:r>
              <a:rPr lang="en-US" sz="2800" dirty="0" smtClean="0"/>
              <a:t>.</a:t>
            </a:r>
          </a:p>
          <a:p>
            <a:pPr marL="342900" lvl="0" indent="-342900" algn="l" rtl="0">
              <a:lnSpc>
                <a:spcPct val="80000"/>
              </a:lnSpc>
              <a:spcBef>
                <a:spcPts val="0"/>
              </a:spcBef>
              <a:spcAft>
                <a:spcPts val="0"/>
              </a:spcAft>
              <a:buClr>
                <a:schemeClr val="dk1"/>
              </a:buClr>
              <a:buSzPts val="2500"/>
              <a:buChar char="•"/>
            </a:pPr>
            <a:endParaRPr lang="en-US" sz="2800" dirty="0" smtClean="0"/>
          </a:p>
          <a:p>
            <a:pPr marL="0" lvl="0" indent="0" algn="l" rtl="0">
              <a:lnSpc>
                <a:spcPct val="80000"/>
              </a:lnSpc>
              <a:spcBef>
                <a:spcPts val="0"/>
              </a:spcBef>
              <a:spcAft>
                <a:spcPts val="0"/>
              </a:spcAft>
              <a:buClr>
                <a:schemeClr val="dk1"/>
              </a:buClr>
              <a:buSzPts val="2500"/>
              <a:buNone/>
            </a:pPr>
            <a:endParaRPr lang="en-US" sz="2800" b="1" dirty="0" smtClean="0"/>
          </a:p>
          <a:p>
            <a:pPr marL="0" lvl="0" indent="0" algn="l" rtl="0">
              <a:lnSpc>
                <a:spcPct val="80000"/>
              </a:lnSpc>
              <a:spcBef>
                <a:spcPts val="0"/>
              </a:spcBef>
              <a:spcAft>
                <a:spcPts val="0"/>
              </a:spcAft>
              <a:buClr>
                <a:schemeClr val="dk1"/>
              </a:buClr>
              <a:buSzPts val="2500"/>
              <a:buNone/>
            </a:pPr>
            <a:endParaRPr lang="en-US" sz="2800" b="1" dirty="0" smtClean="0"/>
          </a:p>
          <a:p>
            <a:pPr marL="0" lvl="0" indent="0" algn="l" rtl="0">
              <a:lnSpc>
                <a:spcPct val="80000"/>
              </a:lnSpc>
              <a:spcBef>
                <a:spcPts val="0"/>
              </a:spcBef>
              <a:spcAft>
                <a:spcPts val="0"/>
              </a:spcAft>
              <a:buClr>
                <a:schemeClr val="dk1"/>
              </a:buClr>
              <a:buSzPts val="2500"/>
              <a:buNone/>
            </a:pPr>
            <a:endParaRPr lang="en-US" sz="2800" b="1" dirty="0"/>
          </a:p>
          <a:p>
            <a:pPr marL="342900">
              <a:lnSpc>
                <a:spcPct val="80000"/>
              </a:lnSpc>
              <a:spcBef>
                <a:spcPts val="0"/>
              </a:spcBef>
              <a:buSzPts val="2500"/>
            </a:pPr>
            <a:r>
              <a:rPr lang="en-US" sz="2800" b="1" dirty="0">
                <a:solidFill>
                  <a:srgbClr val="C00000"/>
                </a:solidFill>
              </a:rPr>
              <a:t>What is teamwork? </a:t>
            </a:r>
            <a:endParaRPr lang="en-US" sz="2800" b="1" dirty="0" smtClean="0">
              <a:solidFill>
                <a:srgbClr val="C00000"/>
              </a:solidFill>
            </a:endParaRPr>
          </a:p>
          <a:p>
            <a:pPr marL="342900">
              <a:lnSpc>
                <a:spcPct val="80000"/>
              </a:lnSpc>
              <a:spcBef>
                <a:spcPts val="0"/>
              </a:spcBef>
              <a:buSzPts val="2500"/>
            </a:pPr>
            <a:endParaRPr lang="en-US" sz="2800" dirty="0"/>
          </a:p>
          <a:p>
            <a:pPr marL="1257300" lvl="2">
              <a:lnSpc>
                <a:spcPct val="80000"/>
              </a:lnSpc>
              <a:spcBef>
                <a:spcPts val="0"/>
              </a:spcBef>
              <a:buSzPts val="2500"/>
            </a:pPr>
            <a:r>
              <a:rPr lang="en-US" dirty="0" smtClean="0"/>
              <a:t>Team </a:t>
            </a:r>
            <a:r>
              <a:rPr lang="en-US" dirty="0"/>
              <a:t>work is when two or more people work together cohesively, towards a common goal, creating a positive working atmosphere, and supporting each other to combine individual strengths to enhance team performance.</a:t>
            </a:r>
          </a:p>
          <a:p>
            <a:pPr marL="342900" lvl="0" indent="-342900" algn="l" rtl="0">
              <a:lnSpc>
                <a:spcPct val="80000"/>
              </a:lnSpc>
              <a:spcBef>
                <a:spcPts val="0"/>
              </a:spcBef>
              <a:spcAft>
                <a:spcPts val="0"/>
              </a:spcAft>
              <a:buClr>
                <a:schemeClr val="dk1"/>
              </a:buClr>
              <a:buSzPts val="2500"/>
              <a:buChar char="•"/>
            </a:pPr>
            <a:endParaRPr sz="3600" dirty="0"/>
          </a:p>
          <a:p>
            <a:pPr marL="342900" lvl="0" indent="0" algn="l" rtl="0">
              <a:lnSpc>
                <a:spcPct val="80000"/>
              </a:lnSpc>
              <a:spcBef>
                <a:spcPts val="425"/>
              </a:spcBef>
              <a:spcAft>
                <a:spcPts val="0"/>
              </a:spcAft>
              <a:buNone/>
            </a:pPr>
            <a:endParaRPr sz="2125" b="1" dirty="0">
              <a:solidFill>
                <a:srgbClr val="0070C0"/>
              </a:solidFill>
            </a:endParaRPr>
          </a:p>
        </p:txBody>
      </p:sp>
      <p:pic>
        <p:nvPicPr>
          <p:cNvPr id="2" name="Picture 1"/>
          <p:cNvPicPr>
            <a:picLocks noChangeAspect="1"/>
          </p:cNvPicPr>
          <p:nvPr/>
        </p:nvPicPr>
        <p:blipFill>
          <a:blip r:embed="rId3"/>
          <a:stretch>
            <a:fillRect/>
          </a:stretch>
        </p:blipFill>
        <p:spPr>
          <a:xfrm>
            <a:off x="4624754" y="2576146"/>
            <a:ext cx="3692769" cy="22068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274638"/>
            <a:ext cx="8229600" cy="6583362"/>
          </a:xfrm>
        </p:spPr>
        <p:txBody>
          <a:bodyPr>
            <a:normAutofit fontScale="85000" lnSpcReduction="10000"/>
          </a:bodyPr>
          <a:lstStyle/>
          <a:p>
            <a:pPr marL="114300" indent="0">
              <a:buNone/>
            </a:pPr>
            <a:r>
              <a:rPr lang="en-US" dirty="0" smtClean="0">
                <a:solidFill>
                  <a:srgbClr val="C00000"/>
                </a:solidFill>
              </a:rPr>
              <a:t>What </a:t>
            </a:r>
            <a:r>
              <a:rPr lang="en-US" dirty="0">
                <a:solidFill>
                  <a:srgbClr val="C00000"/>
                </a:solidFill>
              </a:rPr>
              <a:t>is Collaboration? </a:t>
            </a:r>
            <a:endParaRPr lang="en-US" dirty="0">
              <a:solidFill>
                <a:srgbClr val="C00000"/>
              </a:solidFill>
            </a:endParaRPr>
          </a:p>
          <a:p>
            <a:pPr lvl="1"/>
            <a:r>
              <a:rPr lang="en-US" dirty="0" smtClean="0"/>
              <a:t>Collaboration </a:t>
            </a:r>
            <a:r>
              <a:rPr lang="en-US" dirty="0"/>
              <a:t>is a process that requires relationship and interaction between professionals regardless of whether or not they perceive themselves as part of a </a:t>
            </a:r>
            <a:r>
              <a:rPr lang="en-US" dirty="0" smtClean="0"/>
              <a:t>team.</a:t>
            </a:r>
          </a:p>
          <a:p>
            <a:pPr lvl="2"/>
            <a:endParaRPr lang="en-US" dirty="0" smtClean="0"/>
          </a:p>
          <a:p>
            <a:pPr lvl="2"/>
            <a:endParaRPr lang="en-US" dirty="0"/>
          </a:p>
          <a:p>
            <a:pPr lvl="2"/>
            <a:endParaRPr lang="en-US" dirty="0" smtClean="0"/>
          </a:p>
          <a:p>
            <a:pPr lvl="2"/>
            <a:endParaRPr lang="en-US" dirty="0" smtClean="0"/>
          </a:p>
          <a:p>
            <a:pPr lvl="2"/>
            <a:endParaRPr lang="en-US" dirty="0"/>
          </a:p>
          <a:p>
            <a:pPr marL="114300" indent="0">
              <a:buNone/>
            </a:pPr>
            <a:r>
              <a:rPr lang="en-US" sz="2800" dirty="0" smtClean="0">
                <a:solidFill>
                  <a:srgbClr val="0070C0"/>
                </a:solidFill>
              </a:rPr>
              <a:t>Differences </a:t>
            </a:r>
            <a:r>
              <a:rPr lang="en-US" sz="2800" dirty="0">
                <a:solidFill>
                  <a:srgbClr val="0070C0"/>
                </a:solidFill>
              </a:rPr>
              <a:t>between </a:t>
            </a:r>
            <a:endParaRPr lang="en-US" sz="2800" dirty="0" smtClean="0">
              <a:solidFill>
                <a:srgbClr val="0070C0"/>
              </a:solidFill>
            </a:endParaRPr>
          </a:p>
          <a:p>
            <a:pPr marL="114300" indent="0">
              <a:buNone/>
            </a:pPr>
            <a:r>
              <a:rPr lang="en-US" sz="2800" dirty="0" smtClean="0">
                <a:solidFill>
                  <a:srgbClr val="0070C0"/>
                </a:solidFill>
              </a:rPr>
              <a:t>Teamwork </a:t>
            </a:r>
            <a:r>
              <a:rPr lang="en-US" sz="2800" dirty="0">
                <a:solidFill>
                  <a:srgbClr val="0070C0"/>
                </a:solidFill>
              </a:rPr>
              <a:t>and </a:t>
            </a:r>
            <a:r>
              <a:rPr lang="en-US" sz="2800" dirty="0" smtClean="0">
                <a:solidFill>
                  <a:srgbClr val="0070C0"/>
                </a:solidFill>
              </a:rPr>
              <a:t>Collaboration?</a:t>
            </a:r>
          </a:p>
          <a:p>
            <a:pPr marL="114300" indent="0">
              <a:buNone/>
            </a:pPr>
            <a:endParaRPr lang="en-US" sz="3300" dirty="0">
              <a:solidFill>
                <a:srgbClr val="0070C0"/>
              </a:solidFill>
            </a:endParaRPr>
          </a:p>
          <a:p>
            <a:pPr lvl="2"/>
            <a:r>
              <a:rPr lang="en-US" dirty="0" smtClean="0">
                <a:solidFill>
                  <a:schemeClr val="tx1"/>
                </a:solidFill>
              </a:rPr>
              <a:t>Teamwork rely on control, thus we must have a leader and defined task for each member is essential to achieve the goal.</a:t>
            </a:r>
          </a:p>
          <a:p>
            <a:pPr lvl="2"/>
            <a:endParaRPr lang="en-US" dirty="0" smtClean="0">
              <a:solidFill>
                <a:schemeClr val="tx1"/>
              </a:solidFill>
            </a:endParaRPr>
          </a:p>
          <a:p>
            <a:pPr lvl="2"/>
            <a:r>
              <a:rPr lang="en-US" dirty="0" smtClean="0">
                <a:solidFill>
                  <a:schemeClr val="tx1"/>
                </a:solidFill>
              </a:rPr>
              <a:t>Collaboration rely on trust, thus we don’t need to have a leader, collaborators are equal partners and continuously share their thoughts or achievements. </a:t>
            </a:r>
          </a:p>
          <a:p>
            <a:pPr marL="114300" indent="0">
              <a:buNone/>
            </a:pPr>
            <a:endParaRPr lang="en-US" sz="2800" dirty="0" smtClean="0">
              <a:solidFill>
                <a:srgbClr val="0070C0"/>
              </a:solidFill>
            </a:endParaRPr>
          </a:p>
        </p:txBody>
      </p:sp>
      <p:pic>
        <p:nvPicPr>
          <p:cNvPr id="4" name="Picture 3"/>
          <p:cNvPicPr>
            <a:picLocks noChangeAspect="1"/>
          </p:cNvPicPr>
          <p:nvPr/>
        </p:nvPicPr>
        <p:blipFill rotWithShape="1">
          <a:blip r:embed="rId2"/>
          <a:srcRect l="22949" t="341" r="24325" b="-341"/>
          <a:stretch/>
        </p:blipFill>
        <p:spPr>
          <a:xfrm>
            <a:off x="5336930" y="1829961"/>
            <a:ext cx="3516921" cy="2513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680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Types of Teams in HCOs</a:t>
            </a:r>
            <a:endParaRPr lang="en-US" dirty="0">
              <a:solidFill>
                <a:srgbClr val="C00000"/>
              </a:solidFill>
            </a:endParaRPr>
          </a:p>
        </p:txBody>
      </p:sp>
      <p:sp>
        <p:nvSpPr>
          <p:cNvPr id="3" name="Text Placeholder 2"/>
          <p:cNvSpPr>
            <a:spLocks noGrp="1"/>
          </p:cNvSpPr>
          <p:nvPr>
            <p:ph type="body" idx="1"/>
          </p:nvPr>
        </p:nvSpPr>
        <p:spPr/>
        <p:txBody>
          <a:bodyPr/>
          <a:lstStyle/>
          <a:p>
            <a:pPr marL="0" lvl="0" indent="0">
              <a:lnSpc>
                <a:spcPct val="200000"/>
              </a:lnSpc>
              <a:spcBef>
                <a:spcPts val="425"/>
              </a:spcBef>
              <a:buNone/>
            </a:pPr>
            <a:r>
              <a:rPr lang="en-US" sz="2800" b="1" dirty="0">
                <a:solidFill>
                  <a:srgbClr val="0070C0"/>
                </a:solidFill>
              </a:rPr>
              <a:t>Team structure depends on </a:t>
            </a:r>
          </a:p>
          <a:p>
            <a:pPr marL="742950" lvl="1" indent="-323850">
              <a:lnSpc>
                <a:spcPct val="200000"/>
              </a:lnSpc>
              <a:spcBef>
                <a:spcPts val="425"/>
              </a:spcBef>
              <a:buClr>
                <a:srgbClr val="000000"/>
              </a:buClr>
              <a:buSzPts val="2400"/>
              <a:buChar char="❖"/>
            </a:pPr>
            <a:r>
              <a:rPr lang="en-US" dirty="0">
                <a:solidFill>
                  <a:srgbClr val="000000"/>
                </a:solidFill>
              </a:rPr>
              <a:t>Tasks (clinical teams, surgical teams , managerial teams …) </a:t>
            </a:r>
          </a:p>
          <a:p>
            <a:pPr marL="742950" lvl="1" indent="-323850">
              <a:lnSpc>
                <a:spcPct val="200000"/>
              </a:lnSpc>
              <a:spcBef>
                <a:spcPts val="0"/>
              </a:spcBef>
              <a:buSzPts val="2400"/>
              <a:buChar char="❖"/>
            </a:pPr>
            <a:r>
              <a:rPr lang="en-US" dirty="0">
                <a:solidFill>
                  <a:srgbClr val="000000"/>
                </a:solidFill>
              </a:rPr>
              <a:t>Timeframe (short term or long term).</a:t>
            </a:r>
            <a:r>
              <a:rPr lang="en-US" b="1" dirty="0">
                <a:solidFill>
                  <a:srgbClr val="0070C0"/>
                </a:solidFill>
              </a:rPr>
              <a:t> </a:t>
            </a:r>
          </a:p>
          <a:p>
            <a:endParaRPr lang="en-US" dirty="0"/>
          </a:p>
        </p:txBody>
      </p:sp>
    </p:spTree>
    <p:extLst>
      <p:ext uri="{BB962C8B-B14F-4D97-AF65-F5344CB8AC3E}">
        <p14:creationId xmlns:p14="http://schemas.microsoft.com/office/powerpoint/2010/main" val="51294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1ba1dd3ff_0_1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16" name="Google Shape;116;g71ba1dd3ff_0_12"/>
          <p:cNvSpPr txBox="1">
            <a:spLocks noGrp="1"/>
          </p:cNvSpPr>
          <p:nvPr>
            <p:ph type="body" idx="1"/>
          </p:nvPr>
        </p:nvSpPr>
        <p:spPr>
          <a:xfrm>
            <a:off x="457200" y="622325"/>
            <a:ext cx="8229600" cy="5504100"/>
          </a:xfrm>
          <a:prstGeom prst="rect">
            <a:avLst/>
          </a:prstGeom>
        </p:spPr>
        <p:txBody>
          <a:bodyPr spcFirstLastPara="1" wrap="square" lIns="91425" tIns="45700" rIns="91425" bIns="45700" anchor="t" anchorCtr="0">
            <a:noAutofit/>
          </a:bodyPr>
          <a:lstStyle/>
          <a:p>
            <a:pPr marL="342900" lvl="0" indent="-419100" algn="l" rtl="0">
              <a:lnSpc>
                <a:spcPct val="80000"/>
              </a:lnSpc>
              <a:spcBef>
                <a:spcPts val="425"/>
              </a:spcBef>
              <a:spcAft>
                <a:spcPts val="0"/>
              </a:spcAft>
              <a:buClr>
                <a:srgbClr val="0070C0"/>
              </a:buClr>
              <a:buSzPts val="3000"/>
              <a:buChar char="•"/>
            </a:pPr>
            <a:r>
              <a:rPr lang="en-US" sz="3000" b="1">
                <a:solidFill>
                  <a:srgbClr val="0070C0"/>
                </a:solidFill>
              </a:rPr>
              <a:t>Major type of teams found in HCOs:</a:t>
            </a:r>
            <a:endParaRPr sz="3000"/>
          </a:p>
          <a:p>
            <a:pPr marL="342900" lvl="0" indent="-215900" algn="l" rtl="0">
              <a:lnSpc>
                <a:spcPct val="80000"/>
              </a:lnSpc>
              <a:spcBef>
                <a:spcPts val="400"/>
              </a:spcBef>
              <a:spcAft>
                <a:spcPts val="0"/>
              </a:spcAft>
              <a:buClr>
                <a:schemeClr val="dk1"/>
              </a:buClr>
              <a:buSzPts val="1100"/>
              <a:buFont typeface="Arial"/>
              <a:buNone/>
            </a:pPr>
            <a:endParaRPr sz="2000"/>
          </a:p>
          <a:p>
            <a:pPr marL="742950" lvl="1" indent="-298450" algn="l" rtl="0">
              <a:lnSpc>
                <a:spcPct val="80000"/>
              </a:lnSpc>
              <a:spcBef>
                <a:spcPts val="350"/>
              </a:spcBef>
              <a:spcAft>
                <a:spcPts val="0"/>
              </a:spcAft>
              <a:buClr>
                <a:srgbClr val="00B0F0"/>
              </a:buClr>
              <a:buSzPts val="2000"/>
              <a:buFont typeface="Noto Sans Symbols"/>
              <a:buChar char="❖"/>
            </a:pPr>
            <a:r>
              <a:rPr lang="en-US" sz="2000">
                <a:solidFill>
                  <a:srgbClr val="00B0F0"/>
                </a:solidFill>
              </a:rPr>
              <a:t>Multi-displinary Clinical teams: </a:t>
            </a:r>
            <a:r>
              <a:rPr lang="en-US" sz="2000"/>
              <a:t>to address patient needs.</a:t>
            </a:r>
            <a:endParaRPr sz="2000"/>
          </a:p>
          <a:p>
            <a:pPr marL="1143000" lvl="2" indent="-241300" algn="l" rtl="0">
              <a:lnSpc>
                <a:spcPct val="80000"/>
              </a:lnSpc>
              <a:spcBef>
                <a:spcPts val="300"/>
              </a:spcBef>
              <a:spcAft>
                <a:spcPts val="0"/>
              </a:spcAft>
              <a:buSzPts val="2000"/>
              <a:buFont typeface="Noto Sans Symbols"/>
              <a:buChar char="❖"/>
            </a:pPr>
            <a:r>
              <a:rPr lang="en-US" sz="2000"/>
              <a:t>Clinical teams can be classified according to client or patient population, disease type, or care delivery setting (e.g., inpatient or outpatient).</a:t>
            </a:r>
            <a:endParaRPr sz="2000"/>
          </a:p>
          <a:p>
            <a:pPr marL="742950" lvl="0" indent="-174625" algn="l" rtl="0">
              <a:lnSpc>
                <a:spcPct val="80000"/>
              </a:lnSpc>
              <a:spcBef>
                <a:spcPts val="350"/>
              </a:spcBef>
              <a:spcAft>
                <a:spcPts val="0"/>
              </a:spcAft>
              <a:buClr>
                <a:schemeClr val="dk1"/>
              </a:buClr>
              <a:buSzPts val="1100"/>
              <a:buFont typeface="Arial"/>
              <a:buNone/>
            </a:pPr>
            <a:endParaRPr sz="2000"/>
          </a:p>
          <a:p>
            <a:pPr marL="742950" lvl="1" indent="-298450" algn="l" rtl="0">
              <a:lnSpc>
                <a:spcPct val="80000"/>
              </a:lnSpc>
              <a:spcBef>
                <a:spcPts val="350"/>
              </a:spcBef>
              <a:spcAft>
                <a:spcPts val="0"/>
              </a:spcAft>
              <a:buClr>
                <a:srgbClr val="00B0F0"/>
              </a:buClr>
              <a:buSzPts val="2000"/>
              <a:buFont typeface="Noto Sans Symbols"/>
              <a:buChar char="❖"/>
            </a:pPr>
            <a:r>
              <a:rPr lang="en-US" sz="2000">
                <a:solidFill>
                  <a:srgbClr val="00B0F0"/>
                </a:solidFill>
              </a:rPr>
              <a:t>Cross-functional team</a:t>
            </a:r>
            <a:r>
              <a:rPr lang="en-US" sz="2000"/>
              <a:t>: to address specific organizational needs.</a:t>
            </a:r>
            <a:endParaRPr sz="2000"/>
          </a:p>
          <a:p>
            <a:pPr marL="1143000" lvl="2" indent="-241300" algn="l" rtl="0">
              <a:lnSpc>
                <a:spcPct val="80000"/>
              </a:lnSpc>
              <a:spcBef>
                <a:spcPts val="300"/>
              </a:spcBef>
              <a:spcAft>
                <a:spcPts val="0"/>
              </a:spcAft>
              <a:buSzPts val="2000"/>
              <a:buFont typeface="Noto Sans Symbols"/>
              <a:buChar char="❖"/>
            </a:pPr>
            <a:r>
              <a:rPr lang="en-US" sz="2000"/>
              <a:t>such as service excellence, environmental sustainability and green initiatives, and clinical services marketing. </a:t>
            </a:r>
            <a:endParaRPr sz="2000"/>
          </a:p>
          <a:p>
            <a:pPr marL="742950" lvl="0" indent="-174625" algn="l" rtl="0">
              <a:lnSpc>
                <a:spcPct val="80000"/>
              </a:lnSpc>
              <a:spcBef>
                <a:spcPts val="350"/>
              </a:spcBef>
              <a:spcAft>
                <a:spcPts val="0"/>
              </a:spcAft>
              <a:buClr>
                <a:schemeClr val="dk1"/>
              </a:buClr>
              <a:buSzPts val="1100"/>
              <a:buFont typeface="Arial"/>
              <a:buNone/>
            </a:pPr>
            <a:endParaRPr sz="2000"/>
          </a:p>
          <a:p>
            <a:pPr marL="742950" lvl="1" indent="-298450" algn="l" rtl="0">
              <a:lnSpc>
                <a:spcPct val="80000"/>
              </a:lnSpc>
              <a:spcBef>
                <a:spcPts val="350"/>
              </a:spcBef>
              <a:spcAft>
                <a:spcPts val="0"/>
              </a:spcAft>
              <a:buClr>
                <a:srgbClr val="00B0F0"/>
              </a:buClr>
              <a:buSzPts val="2000"/>
              <a:buFont typeface="Noto Sans Symbols"/>
              <a:buChar char="❖"/>
            </a:pPr>
            <a:r>
              <a:rPr lang="en-US" sz="2000">
                <a:solidFill>
                  <a:srgbClr val="00B0F0"/>
                </a:solidFill>
              </a:rPr>
              <a:t>Task force</a:t>
            </a:r>
            <a:r>
              <a:rPr lang="en-US" sz="2000"/>
              <a:t>: groups focus on a specific agenda, have a limited term of tenure, and disband when a report or book is issued.</a:t>
            </a:r>
            <a:endParaRPr sz="2000"/>
          </a:p>
          <a:p>
            <a:pPr marL="457200" lvl="0" indent="0" algn="l" rtl="0">
              <a:lnSpc>
                <a:spcPct val="80000"/>
              </a:lnSpc>
              <a:spcBef>
                <a:spcPts val="350"/>
              </a:spcBef>
              <a:spcAft>
                <a:spcPts val="0"/>
              </a:spcAft>
              <a:buClr>
                <a:schemeClr val="dk1"/>
              </a:buClr>
              <a:buSzPts val="1100"/>
              <a:buFont typeface="Arial"/>
              <a:buNone/>
            </a:pPr>
            <a:endParaRPr sz="2000"/>
          </a:p>
          <a:p>
            <a:pPr marL="742950" lvl="1" indent="-298450" algn="l" rtl="0">
              <a:lnSpc>
                <a:spcPct val="80000"/>
              </a:lnSpc>
              <a:spcBef>
                <a:spcPts val="350"/>
              </a:spcBef>
              <a:spcAft>
                <a:spcPts val="0"/>
              </a:spcAft>
              <a:buClr>
                <a:srgbClr val="00B0F0"/>
              </a:buClr>
              <a:buSzPts val="2000"/>
              <a:buFont typeface="Noto Sans Symbols"/>
              <a:buChar char="❖"/>
            </a:pPr>
            <a:r>
              <a:rPr lang="en-US" sz="2000">
                <a:solidFill>
                  <a:srgbClr val="00B0F0"/>
                </a:solidFill>
              </a:rPr>
              <a:t>Committee: </a:t>
            </a:r>
            <a:r>
              <a:rPr lang="en-US" sz="2000"/>
              <a:t>Comprised of individuals from many departments who are called upon to review ongoing organizational issues</a:t>
            </a:r>
            <a:endParaRPr sz="2000"/>
          </a:p>
          <a:p>
            <a:pPr marL="0" lvl="0" indent="0" algn="l" rtl="0">
              <a:spcBef>
                <a:spcPts val="36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Calibri"/>
              <a:buNone/>
            </a:pPr>
            <a:r>
              <a:rPr lang="en-US" b="1">
                <a:solidFill>
                  <a:srgbClr val="0070C0"/>
                </a:solidFill>
              </a:rPr>
              <a:t>VIRTUAL TEAMS</a:t>
            </a:r>
            <a:endParaRPr b="1">
              <a:solidFill>
                <a:srgbClr val="0070C0"/>
              </a:solidFill>
            </a:endParaRPr>
          </a:p>
        </p:txBody>
      </p:sp>
      <p:sp>
        <p:nvSpPr>
          <p:cNvPr id="231" name="Google Shape;231;p21"/>
          <p:cNvSpPr txBox="1">
            <a:spLocks noGrp="1"/>
          </p:cNvSpPr>
          <p:nvPr>
            <p:ph type="body" idx="1"/>
          </p:nvPr>
        </p:nvSpPr>
        <p:spPr>
          <a:xfrm>
            <a:off x="457200" y="1600200"/>
            <a:ext cx="8229600" cy="50292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a:t>Virtual teams have emerged recently in the provision of direct care to patients by health care professionals. </a:t>
            </a:r>
            <a:endParaRPr sz="2960"/>
          </a:p>
          <a:p>
            <a:pPr marL="342900" lvl="0" indent="-15494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Char char="•"/>
            </a:pPr>
            <a:r>
              <a:rPr lang="en-US" sz="2960"/>
              <a:t>Virtual teams communicate via email, phone, and other technology to maximize communication among members of a treatment team. </a:t>
            </a:r>
            <a:endParaRPr sz="2960"/>
          </a:p>
          <a:p>
            <a:pPr marL="342900" lvl="0" indent="-15494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rgbClr val="00B0F0"/>
              </a:buClr>
              <a:buSzPts val="2960"/>
              <a:buChar char="•"/>
            </a:pPr>
            <a:r>
              <a:rPr lang="en-US" sz="2960" b="1">
                <a:solidFill>
                  <a:srgbClr val="00B0F0"/>
                </a:solidFill>
              </a:rPr>
              <a:t>These virtual teams can exist in:</a:t>
            </a:r>
            <a:endParaRPr/>
          </a:p>
          <a:p>
            <a:pPr marL="1143000" lvl="2" indent="-228600" algn="l" rtl="0">
              <a:lnSpc>
                <a:spcPct val="80000"/>
              </a:lnSpc>
              <a:spcBef>
                <a:spcPts val="444"/>
              </a:spcBef>
              <a:spcAft>
                <a:spcPts val="0"/>
              </a:spcAft>
              <a:buClr>
                <a:schemeClr val="dk1"/>
              </a:buClr>
              <a:buSzPts val="2220"/>
              <a:buChar char="•"/>
            </a:pPr>
            <a:r>
              <a:rPr lang="en-US" sz="2220"/>
              <a:t>Acute care settings, such as a hospital radiologist reading images from remote locations.</a:t>
            </a:r>
            <a:endParaRPr/>
          </a:p>
          <a:p>
            <a:pPr marL="1143000" lvl="2" indent="-228600" algn="l" rtl="0">
              <a:lnSpc>
                <a:spcPct val="80000"/>
              </a:lnSpc>
              <a:spcBef>
                <a:spcPts val="444"/>
              </a:spcBef>
              <a:spcAft>
                <a:spcPts val="0"/>
              </a:spcAft>
              <a:buClr>
                <a:schemeClr val="dk1"/>
              </a:buClr>
              <a:buSzPts val="2220"/>
              <a:buChar char="•"/>
            </a:pPr>
            <a:r>
              <a:rPr lang="en-US" sz="2220"/>
              <a:t>Long term care settings addressing patients with chronic illness.</a:t>
            </a:r>
            <a:endParaRPr sz="2220"/>
          </a:p>
        </p:txBody>
      </p:sp>
    </p:spTree>
    <p:extLst>
      <p:ext uri="{BB962C8B-B14F-4D97-AF65-F5344CB8AC3E}">
        <p14:creationId xmlns:p14="http://schemas.microsoft.com/office/powerpoint/2010/main" val="310649150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2339</Words>
  <Application>Microsoft Office PowerPoint</Application>
  <PresentationFormat>On-screen Show (4:3)</PresentationFormat>
  <Paragraphs>236</Paragraphs>
  <Slides>35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 Neue</vt:lpstr>
      <vt:lpstr>Noto Sans Symbols</vt:lpstr>
      <vt:lpstr>Office Theme</vt:lpstr>
      <vt:lpstr>Teamwork</vt:lpstr>
      <vt:lpstr>PowerPoint Presentation</vt:lpstr>
      <vt:lpstr>PowerPoint Presentation</vt:lpstr>
      <vt:lpstr>Objectives</vt:lpstr>
      <vt:lpstr>WHAT IS A TEAM?</vt:lpstr>
      <vt:lpstr>PowerPoint Presentation</vt:lpstr>
      <vt:lpstr>Types of Teams in HCOs</vt:lpstr>
      <vt:lpstr>PowerPoint Presentation</vt:lpstr>
      <vt:lpstr>VIRTUAL TEAMS</vt:lpstr>
      <vt:lpstr>PowerPoint Presentation</vt:lpstr>
      <vt:lpstr>THE BENEFITS OF EFFECTIVE HEALTH CARE TEAMS</vt:lpstr>
      <vt:lpstr>Productive and effective team characteristics </vt:lpstr>
      <vt:lpstr>Un-successful (failed) teamwork characteristics  </vt:lpstr>
      <vt:lpstr>5 stages of team development</vt:lpstr>
      <vt:lpstr>Stage 1: Forming </vt:lpstr>
      <vt:lpstr>PowerPoint Presentation</vt:lpstr>
      <vt:lpstr>Stage 2: Storming </vt:lpstr>
      <vt:lpstr>PowerPoint Presentation</vt:lpstr>
      <vt:lpstr>PowerPoint Presentation</vt:lpstr>
      <vt:lpstr>Stage 3: Norming </vt:lpstr>
      <vt:lpstr>PowerPoint Presentation</vt:lpstr>
      <vt:lpstr>Stage 4: Performing </vt:lpstr>
      <vt:lpstr>PowerPoint Presentation</vt:lpstr>
      <vt:lpstr>Stage 5: Adjourning </vt:lpstr>
      <vt:lpstr>Team Process :How To’s</vt:lpstr>
      <vt:lpstr>WHO’S ON THE TEAM?</vt:lpstr>
      <vt:lpstr>PowerPoint Presentation</vt:lpstr>
      <vt:lpstr>EMOTIONS AND TEAMWORK</vt:lpstr>
      <vt:lpstr>Team leader competencies</vt:lpstr>
      <vt:lpstr>Social Intelligence (SI)</vt:lpstr>
      <vt:lpstr>METHODS OF MANAGING TEAMS OF HEALTH CARE PROFESSIONALS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dc:title>
  <dc:creator>yumc</dc:creator>
  <cp:lastModifiedBy>Maher</cp:lastModifiedBy>
  <cp:revision>10</cp:revision>
  <dcterms:created xsi:type="dcterms:W3CDTF">2019-10-20T11:38:02Z</dcterms:created>
  <dcterms:modified xsi:type="dcterms:W3CDTF">2021-03-29T09:22:06Z</dcterms:modified>
</cp:coreProperties>
</file>