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6" r:id="rId26"/>
    <p:sldId id="279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C7558-6C7F-4EE4-BCCB-D7D45FFD5DFB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F2B3C-C924-4250-B88B-58549DBF7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64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="1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C007B339-F503-4F7C-804C-F836914BE1C1}" type="datetime1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40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899E4FA7-192D-4A81-A380-414966003AC4}" type="datetime1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30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89C9B663-41CC-49AA-82C6-B3CDBF5FE258}" type="datetime1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31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0988" indent="-2286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1pPr>
            <a:lvl2pPr marL="457200" indent="-257175">
              <a:buClr>
                <a:schemeClr val="accent2"/>
              </a:buClr>
              <a:defRPr/>
            </a:lvl2pPr>
            <a:lvl3pPr marL="633413" indent="-249238">
              <a:buClr>
                <a:schemeClr val="accent2"/>
              </a:buClr>
              <a:defRPr/>
            </a:lvl3pPr>
            <a:lvl4pPr marL="795338" indent="-2286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0C16FD26-C4CE-4459-9991-BC53CF5D9189}" type="datetime1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42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CA24E2EA-2DEF-4F07-86AE-0F7602A4416E}" type="datetime1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27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8C7A4521-A393-4C39-A757-3F91D76FB399}" type="datetime1">
              <a:rPr lang="en-GB" smtClean="0"/>
              <a:t>24/03/2021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79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C51DEFB0-2334-4C49-8356-B28ECB847FFD}" type="datetime1">
              <a:rPr lang="en-GB" smtClean="0"/>
              <a:t>24/03/2021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04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32A37CBD-2EB7-4C99-A891-02FE4F0D68C3}" type="datetime1">
              <a:rPr lang="en-GB" smtClean="0"/>
              <a:t>24/03/2021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3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95F30672-BAD0-4689-9283-377C32A88F5D}" type="datetime1">
              <a:rPr lang="en-GB" smtClean="0"/>
              <a:t>24/03/2021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92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4BA5BCC-21EB-419C-B684-FF7DFD771DF8}" type="datetime1">
              <a:rPr lang="en-GB" smtClean="0"/>
              <a:t>24/03/2021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85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0D01FE49-C0DB-4A49-A7C3-65F858C80891}" type="datetime1">
              <a:rPr lang="en-GB" smtClean="0"/>
              <a:t>24/03/2021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64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351" y="167336"/>
            <a:ext cx="8784866" cy="826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043" y="1285462"/>
            <a:ext cx="8680173" cy="48103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2175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42025B7-2047-4AED-B79E-9162FC345B4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72280" y="993915"/>
            <a:ext cx="8772936" cy="2650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65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30353"/>
            <a:ext cx="7543800" cy="356616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Local anesthetics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485" y="4724561"/>
            <a:ext cx="7543800" cy="1143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Dr. Fatimah Almahasneh</a:t>
            </a:r>
          </a:p>
          <a:p>
            <a:r>
              <a:rPr lang="en-US" b="1" dirty="0" smtClean="0"/>
              <a:t>Department of Basic Medical Sciences</a:t>
            </a:r>
          </a:p>
          <a:p>
            <a:r>
              <a:rPr lang="en-US" b="1" dirty="0" smtClean="0"/>
              <a:t>Faculty of Medicine – Yarmouk University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9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Relative size and susceptibility of different types of nerve fibers to local </a:t>
            </a:r>
            <a:r>
              <a:rPr lang="en-US" sz="3200" dirty="0" smtClean="0"/>
              <a:t>anesthetics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6" y="1496291"/>
            <a:ext cx="8710148" cy="43550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6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of administration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usual </a:t>
            </a:r>
            <a:r>
              <a:rPr lang="en-US" b="1" dirty="0"/>
              <a:t>routes of </a:t>
            </a:r>
            <a:r>
              <a:rPr lang="en-US" b="1" dirty="0" smtClean="0"/>
              <a:t>administration </a:t>
            </a:r>
            <a:r>
              <a:rPr lang="en-US" dirty="0" smtClean="0"/>
              <a:t>of local anesthetics include:</a:t>
            </a:r>
          </a:p>
          <a:p>
            <a:pPr marL="631825" indent="-398463">
              <a:buFont typeface="+mj-lt"/>
              <a:buAutoNum type="arabicPeriod"/>
            </a:pPr>
            <a:r>
              <a:rPr lang="en-US" dirty="0" smtClean="0"/>
              <a:t>topical </a:t>
            </a:r>
            <a:r>
              <a:rPr lang="en-US" dirty="0"/>
              <a:t>application (</a:t>
            </a:r>
            <a:r>
              <a:rPr lang="en-US" dirty="0" err="1"/>
              <a:t>eg</a:t>
            </a:r>
            <a:r>
              <a:rPr lang="en-US" dirty="0"/>
              <a:t>, nasal mucosa, wound [</a:t>
            </a:r>
            <a:r>
              <a:rPr lang="en-US" dirty="0" smtClean="0"/>
              <a:t>incision site</a:t>
            </a:r>
            <a:r>
              <a:rPr lang="en-US" dirty="0"/>
              <a:t>] </a:t>
            </a:r>
            <a:r>
              <a:rPr lang="en-US" dirty="0" smtClean="0"/>
              <a:t>margins)</a:t>
            </a:r>
          </a:p>
          <a:p>
            <a:pPr marL="631825" indent="-398463">
              <a:buFont typeface="+mj-lt"/>
              <a:buAutoNum type="arabicPeriod"/>
            </a:pPr>
            <a:r>
              <a:rPr lang="en-US" dirty="0" smtClean="0"/>
              <a:t>injection close to peripheral </a:t>
            </a:r>
            <a:r>
              <a:rPr lang="en-US" dirty="0"/>
              <a:t>nerve </a:t>
            </a:r>
            <a:r>
              <a:rPr lang="en-US" dirty="0" smtClean="0"/>
              <a:t>endings (</a:t>
            </a:r>
            <a:r>
              <a:rPr lang="en-US" dirty="0" err="1" smtClean="0"/>
              <a:t>perineural</a:t>
            </a:r>
            <a:r>
              <a:rPr lang="en-US" dirty="0" smtClean="0"/>
              <a:t> </a:t>
            </a:r>
            <a:r>
              <a:rPr lang="en-US" dirty="0"/>
              <a:t>infiltration) and major nerve trunks (blocks</a:t>
            </a:r>
            <a:r>
              <a:rPr lang="en-US" dirty="0" smtClean="0"/>
              <a:t>)</a:t>
            </a:r>
            <a:endParaRPr lang="en-US" dirty="0"/>
          </a:p>
          <a:p>
            <a:pPr marL="631825" indent="-398463">
              <a:buFont typeface="+mj-lt"/>
              <a:buAutoNum type="arabicPeriod"/>
            </a:pPr>
            <a:r>
              <a:rPr lang="en-US" dirty="0"/>
              <a:t>injection into the epidural or subarachnoid spaces </a:t>
            </a:r>
            <a:r>
              <a:rPr lang="en-US" dirty="0" smtClean="0"/>
              <a:t>surrounding the </a:t>
            </a:r>
            <a:r>
              <a:rPr lang="en-US" dirty="0"/>
              <a:t>spinal </a:t>
            </a:r>
            <a:r>
              <a:rPr lang="en-US" dirty="0" smtClean="0"/>
              <a:t>cord.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7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12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251171"/>
            <a:ext cx="9144000" cy="606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775" y="651166"/>
            <a:ext cx="9144000" cy="606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45" y="212629"/>
            <a:ext cx="4705005" cy="6466596"/>
          </a:xfrm>
        </p:spPr>
      </p:pic>
      <p:sp>
        <p:nvSpPr>
          <p:cNvPr id="8" name="Rectangle 7"/>
          <p:cNvSpPr/>
          <p:nvPr/>
        </p:nvSpPr>
        <p:spPr>
          <a:xfrm>
            <a:off x="124693" y="169038"/>
            <a:ext cx="38945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Schematic diagram of the typical sites of injection of </a:t>
            </a:r>
            <a:r>
              <a:rPr lang="en-US" sz="2000" b="1" dirty="0" smtClean="0"/>
              <a:t>local anesthetics </a:t>
            </a:r>
            <a:r>
              <a:rPr lang="en-US" sz="2000" b="1" dirty="0"/>
              <a:t>in and around the spinal </a:t>
            </a:r>
            <a:r>
              <a:rPr lang="en-US" sz="2000" b="1" dirty="0" smtClean="0"/>
              <a:t>canal</a:t>
            </a:r>
          </a:p>
          <a:p>
            <a:endParaRPr lang="en-US" sz="2000" b="1" dirty="0" smtClean="0"/>
          </a:p>
          <a:p>
            <a:r>
              <a:rPr lang="en-US" sz="2000" dirty="0" smtClean="0"/>
              <a:t>When local anesthetics </a:t>
            </a:r>
            <a:r>
              <a:rPr lang="en-US" sz="2000" dirty="0"/>
              <a:t>are injected </a:t>
            </a:r>
            <a:r>
              <a:rPr lang="en-US" sz="2000" dirty="0" err="1"/>
              <a:t>extradurally</a:t>
            </a:r>
            <a:r>
              <a:rPr lang="en-US" sz="2000" dirty="0"/>
              <a:t>, it is referred to as an </a:t>
            </a:r>
            <a:r>
              <a:rPr lang="en-US" sz="2000" u="sng" dirty="0"/>
              <a:t>epidural block</a:t>
            </a:r>
            <a:r>
              <a:rPr lang="en-US" sz="2000" dirty="0" smtClean="0"/>
              <a:t>.</a:t>
            </a:r>
          </a:p>
          <a:p>
            <a:pPr marL="120650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A </a:t>
            </a:r>
            <a:r>
              <a:rPr lang="en-US" sz="2000" u="sng" dirty="0">
                <a:solidFill>
                  <a:schemeClr val="accent4">
                    <a:lumMod val="75000"/>
                  </a:schemeClr>
                </a:solidFill>
              </a:rPr>
              <a:t>caudal block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is a specific type of epidural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block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in which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a needle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is inserted into the caudal canal via the sacral hiatus. </a:t>
            </a:r>
            <a:endParaRPr lang="en-US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2000" dirty="0"/>
          </a:p>
          <a:p>
            <a:r>
              <a:rPr lang="en-US" sz="2000" dirty="0" smtClean="0"/>
              <a:t>Injections </a:t>
            </a:r>
            <a:r>
              <a:rPr lang="en-US" sz="2000" dirty="0"/>
              <a:t>around peripheral nerves are known as </a:t>
            </a:r>
            <a:r>
              <a:rPr lang="en-US" sz="2000" u="sng" dirty="0" err="1"/>
              <a:t>perineural</a:t>
            </a:r>
            <a:r>
              <a:rPr lang="en-US" sz="2000" u="sng" dirty="0"/>
              <a:t> blocks </a:t>
            </a:r>
            <a:r>
              <a:rPr lang="en-US" sz="2000" dirty="0"/>
              <a:t>(</a:t>
            </a:r>
            <a:r>
              <a:rPr lang="en-US" sz="2000" dirty="0" err="1" smtClean="0"/>
              <a:t>eg</a:t>
            </a:r>
            <a:r>
              <a:rPr lang="en-US" sz="2000" dirty="0" smtClean="0"/>
              <a:t>, paravertebral </a:t>
            </a:r>
            <a:r>
              <a:rPr lang="en-US" sz="2000" dirty="0"/>
              <a:t>block).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Finally</a:t>
            </a:r>
            <a:r>
              <a:rPr lang="en-US" sz="2000" dirty="0"/>
              <a:t>, injection </a:t>
            </a:r>
            <a:r>
              <a:rPr lang="en-US" sz="2000" dirty="0" smtClean="0"/>
              <a:t>into cerebrospinal </a:t>
            </a:r>
            <a:r>
              <a:rPr lang="en-US" sz="2000" dirty="0"/>
              <a:t>fluid in the subarachnoid (</a:t>
            </a:r>
            <a:r>
              <a:rPr lang="en-US" sz="2000" dirty="0" err="1"/>
              <a:t>intrathecal</a:t>
            </a:r>
            <a:r>
              <a:rPr lang="en-US" sz="2000" dirty="0"/>
              <a:t>) space is referred to as a </a:t>
            </a:r>
            <a:r>
              <a:rPr lang="en-US" sz="2000" u="sng" dirty="0"/>
              <a:t>spinal block</a:t>
            </a:r>
            <a:r>
              <a:rPr lang="en-US" sz="2000" dirty="0"/>
              <a:t>.</a:t>
            </a:r>
            <a:endParaRPr lang="en-GB" sz="2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26449" y="88356"/>
            <a:ext cx="1" cy="66558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8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block characteristics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49" y="1245121"/>
            <a:ext cx="8680173" cy="48103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In clinical practice, there </a:t>
            </a:r>
            <a:r>
              <a:rPr lang="en-US" dirty="0"/>
              <a:t>is generally an orderly evolution </a:t>
            </a:r>
            <a:r>
              <a:rPr lang="en-US" dirty="0" smtClean="0"/>
              <a:t>of block components:</a:t>
            </a:r>
          </a:p>
          <a:p>
            <a:pPr marL="865188" indent="-400050">
              <a:buFont typeface="+mj-lt"/>
              <a:buAutoNum type="arabicPeriod"/>
              <a:tabLst>
                <a:tab pos="865188" algn="l"/>
              </a:tabLst>
            </a:pPr>
            <a:r>
              <a:rPr lang="en-US" dirty="0" smtClean="0"/>
              <a:t>sympathetic </a:t>
            </a:r>
            <a:r>
              <a:rPr lang="en-US" dirty="0"/>
              <a:t>transmission </a:t>
            </a:r>
            <a:endParaRPr lang="en-US" dirty="0" smtClean="0"/>
          </a:p>
          <a:p>
            <a:pPr marL="865188" indent="-400050">
              <a:buFont typeface="+mj-lt"/>
              <a:buAutoNum type="arabicPeriod"/>
              <a:tabLst>
                <a:tab pos="865188" algn="l"/>
              </a:tabLst>
            </a:pPr>
            <a:r>
              <a:rPr lang="en-US" dirty="0"/>
              <a:t>t</a:t>
            </a:r>
            <a:r>
              <a:rPr lang="en-US" dirty="0" smtClean="0"/>
              <a:t>emperature</a:t>
            </a:r>
          </a:p>
          <a:p>
            <a:pPr marL="865188" indent="-400050">
              <a:buFont typeface="+mj-lt"/>
              <a:buAutoNum type="arabicPeriod"/>
              <a:tabLst>
                <a:tab pos="865188" algn="l"/>
              </a:tabLst>
            </a:pPr>
            <a:r>
              <a:rPr lang="en-US" dirty="0"/>
              <a:t>p</a:t>
            </a:r>
            <a:r>
              <a:rPr lang="en-US" dirty="0" smtClean="0"/>
              <a:t>ain</a:t>
            </a:r>
          </a:p>
          <a:p>
            <a:pPr marL="865188" indent="-400050">
              <a:buFont typeface="+mj-lt"/>
              <a:buAutoNum type="arabicPeriod"/>
              <a:tabLst>
                <a:tab pos="865188" algn="l"/>
              </a:tabLst>
            </a:pPr>
            <a:r>
              <a:rPr lang="en-US" dirty="0" smtClean="0"/>
              <a:t>light touch</a:t>
            </a:r>
          </a:p>
          <a:p>
            <a:pPr marL="865188" indent="-400050">
              <a:buFont typeface="+mj-lt"/>
              <a:buAutoNum type="arabicPeriod"/>
              <a:tabLst>
                <a:tab pos="865188" algn="l"/>
              </a:tabLst>
            </a:pPr>
            <a:r>
              <a:rPr lang="en-US" dirty="0" smtClean="0"/>
              <a:t>motor block</a:t>
            </a:r>
          </a:p>
          <a:p>
            <a:pPr marL="349250" indent="-241300"/>
            <a:r>
              <a:rPr lang="en-US" dirty="0" smtClean="0"/>
              <a:t>But exceptions may occur.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5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added vasoconstrictors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255" y="1285461"/>
            <a:ext cx="8680173" cy="50155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</a:t>
            </a:r>
            <a:r>
              <a:rPr lang="en-US" dirty="0" smtClean="0"/>
              <a:t>ocalized </a:t>
            </a:r>
            <a:r>
              <a:rPr lang="en-US" dirty="0"/>
              <a:t>neuronal uptake is enhanced </a:t>
            </a:r>
            <a:r>
              <a:rPr lang="en-US" dirty="0" smtClean="0"/>
              <a:t>because of </a:t>
            </a:r>
            <a:r>
              <a:rPr lang="en-US" dirty="0"/>
              <a:t>higher sustained local tissue </a:t>
            </a:r>
            <a:r>
              <a:rPr lang="en-US" dirty="0" smtClean="0"/>
              <a:t>concentrations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longer </a:t>
            </a:r>
            <a:r>
              <a:rPr lang="en-US" dirty="0"/>
              <a:t>duration </a:t>
            </a:r>
            <a:r>
              <a:rPr lang="en-US" dirty="0" smtClean="0"/>
              <a:t>block.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Peak blood </a:t>
            </a:r>
            <a:r>
              <a:rPr lang="en-US" dirty="0"/>
              <a:t>levels will be lowered as absorption is more closely matched </a:t>
            </a:r>
            <a:r>
              <a:rPr lang="en-US" dirty="0" smtClean="0"/>
              <a:t>to metabolism </a:t>
            </a:r>
            <a:r>
              <a:rPr lang="en-US" dirty="0"/>
              <a:t>and </a:t>
            </a:r>
            <a:r>
              <a:rPr lang="en-US" dirty="0" smtClean="0"/>
              <a:t>elimination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the </a:t>
            </a:r>
            <a:r>
              <a:rPr lang="en-US" dirty="0"/>
              <a:t>risk of systemic toxic effects </a:t>
            </a:r>
            <a:r>
              <a:rPr lang="en-US" dirty="0" smtClean="0"/>
              <a:t>is reduced.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9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added vasoconstrictors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702" y="1245120"/>
            <a:ext cx="8680173" cy="5015585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  <a:buClr>
                <a:srgbClr val="BD582C"/>
              </a:buClr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When use with spinal anesthetic, epinephrine also exert a direct analgesic effect mediated by postsynaptic α</a:t>
            </a:r>
            <a:r>
              <a:rPr lang="en-US" baseline="-25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2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adrenoceptors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within the spinal cord</a:t>
            </a:r>
          </a:p>
          <a:p>
            <a:pPr marL="230187" lvl="1" indent="0">
              <a:lnSpc>
                <a:spcPct val="150000"/>
              </a:lnSpc>
              <a:buClr>
                <a:srgbClr val="BD582C"/>
              </a:buClr>
              <a:buNone/>
            </a:pPr>
            <a:r>
              <a:rPr lang="en-US" dirty="0">
                <a:solidFill>
                  <a:srgbClr val="9B8357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9B8357"/>
                </a:solidFill>
              </a:rPr>
              <a:t>clinical use of the α</a:t>
            </a:r>
            <a:r>
              <a:rPr lang="en-US" baseline="-25000" dirty="0">
                <a:solidFill>
                  <a:srgbClr val="9B8357"/>
                </a:solidFill>
              </a:rPr>
              <a:t>2</a:t>
            </a:r>
            <a:r>
              <a:rPr lang="en-US" dirty="0">
                <a:solidFill>
                  <a:srgbClr val="9B8357"/>
                </a:solidFill>
              </a:rPr>
              <a:t> agonist clonidine as a local anesthetic adjuvant for spinal anesthesia</a:t>
            </a:r>
            <a:r>
              <a:rPr lang="en-US" dirty="0" smtClean="0">
                <a:solidFill>
                  <a:srgbClr val="9B8357"/>
                </a:solidFill>
              </a:rPr>
              <a:t>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However, the </a:t>
            </a:r>
            <a:r>
              <a:rPr lang="en-US" dirty="0"/>
              <a:t>addition of epinephrine to anesthetic solutions </a:t>
            </a:r>
            <a:r>
              <a:rPr lang="en-US" dirty="0" smtClean="0"/>
              <a:t>can potentiate </a:t>
            </a:r>
            <a:r>
              <a:rPr lang="en-US" dirty="0"/>
              <a:t>the neurotoxicity of local anesthetics used for </a:t>
            </a:r>
            <a:r>
              <a:rPr lang="en-US" dirty="0" smtClean="0"/>
              <a:t>peripheral nerve </a:t>
            </a:r>
            <a:r>
              <a:rPr lang="en-US" dirty="0"/>
              <a:t>blocks or spinal </a:t>
            </a:r>
            <a:r>
              <a:rPr lang="en-US" dirty="0" smtClean="0"/>
              <a:t>anesthesia.</a:t>
            </a:r>
          </a:p>
          <a:p>
            <a:pPr>
              <a:lnSpc>
                <a:spcPts val="34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6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50" y="167336"/>
            <a:ext cx="8983649" cy="82657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Intentional use of systemic local anesthetics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Sometimes, local anesthetics are deliberately administered systemically at low doses for their suppressive effects on pain processing</a:t>
            </a:r>
          </a:p>
          <a:p>
            <a:pPr marL="465138" indent="-298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reductions in </a:t>
            </a:r>
            <a:r>
              <a:rPr lang="en-US" dirty="0" smtClean="0"/>
              <a:t>anesthetic requirement </a:t>
            </a:r>
            <a:r>
              <a:rPr lang="en-US" dirty="0"/>
              <a:t>and postoperative </a:t>
            </a:r>
            <a:r>
              <a:rPr lang="en-US" dirty="0" smtClean="0"/>
              <a:t>pain</a:t>
            </a:r>
          </a:p>
          <a:p>
            <a:pPr marL="465138" indent="-298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t</a:t>
            </a:r>
            <a:r>
              <a:rPr lang="en-GB" dirty="0" smtClean="0"/>
              <a:t>reatment of </a:t>
            </a:r>
            <a:r>
              <a:rPr lang="en-GB" dirty="0"/>
              <a:t>chronic pain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65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Systemic toxicity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255" y="1258568"/>
            <a:ext cx="8680173" cy="48103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dose of local anesthetic used for epidural anesthesia or </a:t>
            </a:r>
            <a:r>
              <a:rPr lang="en-US" dirty="0" smtClean="0"/>
              <a:t>high volume peripheral </a:t>
            </a:r>
            <a:r>
              <a:rPr lang="en-US" dirty="0"/>
              <a:t>blocks is sufficient to produce major </a:t>
            </a:r>
            <a:r>
              <a:rPr lang="en-US" dirty="0" smtClean="0"/>
              <a:t>clinical toxicity</a:t>
            </a:r>
            <a:r>
              <a:rPr lang="en-US" dirty="0"/>
              <a:t>, even </a:t>
            </a:r>
            <a:r>
              <a:rPr lang="en-US" dirty="0" smtClean="0"/>
              <a:t>death</a:t>
            </a:r>
          </a:p>
          <a:p>
            <a:pPr marL="631825" lvl="1" indent="-431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maximum </a:t>
            </a:r>
            <a:r>
              <a:rPr lang="en-US" dirty="0" smtClean="0"/>
              <a:t>doses </a:t>
            </a:r>
            <a:r>
              <a:rPr lang="en-US" dirty="0"/>
              <a:t>for each drug for each general application have been </a:t>
            </a:r>
            <a:r>
              <a:rPr lang="en-US" dirty="0" smtClean="0"/>
              <a:t>recommended.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Inadvertent </a:t>
            </a:r>
            <a:r>
              <a:rPr lang="en-US" dirty="0"/>
              <a:t>intravascular injection (occasionally into </a:t>
            </a:r>
            <a:r>
              <a:rPr lang="en-US" dirty="0" smtClean="0"/>
              <a:t>an artery</a:t>
            </a:r>
            <a:r>
              <a:rPr lang="en-US" dirty="0"/>
              <a:t>, but more commonly a vein</a:t>
            </a:r>
            <a:r>
              <a:rPr lang="en-US" dirty="0" smtClean="0"/>
              <a:t>) may happen.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478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CNS toxicity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1"/>
            <a:ext cx="8680173" cy="50155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When </a:t>
            </a:r>
            <a:r>
              <a:rPr lang="en-US" dirty="0"/>
              <a:t>high plasma concentrations </a:t>
            </a:r>
            <a:r>
              <a:rPr lang="en-US" dirty="0" smtClean="0"/>
              <a:t>result from </a:t>
            </a:r>
            <a:r>
              <a:rPr lang="en-US" dirty="0"/>
              <a:t>rapid absorption or inadvertent intravascular </a:t>
            </a:r>
            <a:r>
              <a:rPr lang="en-US" dirty="0" smtClean="0"/>
              <a:t>administration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a</a:t>
            </a:r>
            <a:r>
              <a:rPr lang="en-US" dirty="0" smtClean="0"/>
              <a:t>ll </a:t>
            </a:r>
            <a:r>
              <a:rPr lang="en-US" dirty="0"/>
              <a:t>local anesthetics </a:t>
            </a:r>
            <a:r>
              <a:rPr lang="en-US" dirty="0" smtClean="0"/>
              <a:t>can produce: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</a:t>
            </a:r>
            <a:r>
              <a:rPr lang="en-US" dirty="0" smtClean="0"/>
              <a:t>edation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light-headedness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visual </a:t>
            </a:r>
            <a:r>
              <a:rPr lang="en-US" dirty="0"/>
              <a:t>and auditory </a:t>
            </a:r>
            <a:r>
              <a:rPr lang="en-US" dirty="0" smtClean="0"/>
              <a:t>disturbances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restlessness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469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CNS toxicity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180407"/>
            <a:ext cx="8680173" cy="51206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Local </a:t>
            </a:r>
            <a:r>
              <a:rPr lang="en-US" dirty="0"/>
              <a:t>anesthetics apparently </a:t>
            </a:r>
            <a:r>
              <a:rPr lang="en-US" dirty="0" smtClean="0"/>
              <a:t>cause depression </a:t>
            </a:r>
            <a:r>
              <a:rPr lang="en-US" dirty="0"/>
              <a:t>of cortical inhibitory </a:t>
            </a:r>
            <a:r>
              <a:rPr lang="en-US" dirty="0" smtClean="0"/>
              <a:t>pathways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unopposed </a:t>
            </a:r>
            <a:r>
              <a:rPr lang="en-US" dirty="0"/>
              <a:t>activity of excitatory neuronal </a:t>
            </a:r>
            <a:r>
              <a:rPr lang="en-US" dirty="0" smtClean="0"/>
              <a:t>pathways </a:t>
            </a:r>
            <a:r>
              <a:rPr lang="en-US" dirty="0" smtClean="0">
                <a:sym typeface="Wingdings" panose="05000000000000000000" pitchFamily="2" charset="2"/>
              </a:rPr>
              <a:t> may cause seizures.</a:t>
            </a:r>
          </a:p>
          <a:p>
            <a:pPr>
              <a:lnSpc>
                <a:spcPct val="150000"/>
              </a:lnSpc>
            </a:pPr>
            <a:r>
              <a:rPr lang="en-US" dirty="0"/>
              <a:t>When large doses of a local anesthetic are </a:t>
            </a:r>
            <a:r>
              <a:rPr lang="en-US" dirty="0" smtClean="0"/>
              <a:t>required </a:t>
            </a:r>
            <a:r>
              <a:rPr lang="en-US" dirty="0">
                <a:sym typeface="Wingdings" panose="05000000000000000000" pitchFamily="2" charset="2"/>
              </a:rPr>
              <a:t>  premedication with a parenteral benzodiazepine (</a:t>
            </a:r>
            <a:r>
              <a:rPr lang="en-US" dirty="0" err="1">
                <a:sym typeface="Wingdings" panose="05000000000000000000" pitchFamily="2" charset="2"/>
              </a:rPr>
              <a:t>eg</a:t>
            </a:r>
            <a:r>
              <a:rPr lang="en-US" dirty="0">
                <a:sym typeface="Wingdings" panose="05000000000000000000" pitchFamily="2" charset="2"/>
              </a:rPr>
              <a:t>, diazepam </a:t>
            </a:r>
            <a:r>
              <a:rPr lang="en-US" dirty="0" smtClean="0">
                <a:sym typeface="Wingdings" panose="05000000000000000000" pitchFamily="2" charset="2"/>
              </a:rPr>
              <a:t>or midazolam</a:t>
            </a:r>
            <a:r>
              <a:rPr lang="en-US" dirty="0">
                <a:sym typeface="Wingdings" panose="05000000000000000000" pitchFamily="2" charset="2"/>
              </a:rPr>
              <a:t>) </a:t>
            </a:r>
            <a:r>
              <a:rPr lang="en-US" dirty="0" smtClean="0">
                <a:sym typeface="Wingdings" panose="05000000000000000000" pitchFamily="2" charset="2"/>
              </a:rPr>
              <a:t>prevents CNS toxicity.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Little effect on cardiovascular toxicity  delays recognition of life-threatening overdose.</a:t>
            </a:r>
          </a:p>
          <a:p>
            <a:pPr lvl="2"/>
            <a:endParaRPr lang="en-US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41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anesthesia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93" y="1218962"/>
            <a:ext cx="8680173" cy="5174324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</a:pPr>
            <a:r>
              <a:rPr lang="en-US" dirty="0" smtClean="0"/>
              <a:t>Is the loss </a:t>
            </a:r>
            <a:r>
              <a:rPr lang="en-US" dirty="0"/>
              <a:t>of sensation in a </a:t>
            </a:r>
            <a:r>
              <a:rPr lang="en-US" dirty="0" smtClean="0"/>
              <a:t>limited region </a:t>
            </a:r>
            <a:r>
              <a:rPr lang="en-US" dirty="0"/>
              <a:t>of the </a:t>
            </a:r>
            <a:r>
              <a:rPr lang="en-US" dirty="0" smtClean="0"/>
              <a:t>body.</a:t>
            </a:r>
          </a:p>
          <a:p>
            <a:pPr>
              <a:lnSpc>
                <a:spcPts val="3300"/>
              </a:lnSpc>
            </a:pPr>
            <a:r>
              <a:rPr lang="en-US" dirty="0" smtClean="0"/>
              <a:t>It is accomplished </a:t>
            </a:r>
            <a:r>
              <a:rPr lang="en-US" dirty="0"/>
              <a:t>by disruption </a:t>
            </a:r>
            <a:r>
              <a:rPr lang="en-US" dirty="0" smtClean="0"/>
              <a:t>of afferent </a:t>
            </a:r>
            <a:r>
              <a:rPr lang="en-US" dirty="0"/>
              <a:t>neural traffic via inhibition of impulse generation </a:t>
            </a:r>
            <a:r>
              <a:rPr lang="en-US" dirty="0" smtClean="0"/>
              <a:t>or propagation.</a:t>
            </a:r>
          </a:p>
          <a:p>
            <a:pPr lvl="1">
              <a:lnSpc>
                <a:spcPts val="3300"/>
              </a:lnSpc>
            </a:pPr>
            <a:r>
              <a:rPr lang="en-US" dirty="0" smtClean="0"/>
              <a:t>may </a:t>
            </a:r>
            <a:r>
              <a:rPr lang="en-US" dirty="0"/>
              <a:t>bring with it other </a:t>
            </a:r>
            <a:r>
              <a:rPr lang="en-US" dirty="0" smtClean="0"/>
              <a:t>physiologic changes (such </a:t>
            </a:r>
            <a:r>
              <a:rPr lang="en-US" dirty="0"/>
              <a:t>as muscle paralysis and suppression of somatic </a:t>
            </a:r>
            <a:r>
              <a:rPr lang="en-US" dirty="0" smtClean="0"/>
              <a:t>or visceral reflexes)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might </a:t>
            </a:r>
            <a:r>
              <a:rPr lang="en-US" dirty="0"/>
              <a:t>be desirable or </a:t>
            </a:r>
            <a:r>
              <a:rPr lang="en-US" dirty="0" smtClean="0"/>
              <a:t>undesirable.</a:t>
            </a:r>
          </a:p>
          <a:p>
            <a:pPr>
              <a:lnSpc>
                <a:spcPts val="3300"/>
              </a:lnSpc>
            </a:pPr>
            <a:r>
              <a:rPr lang="en-US" dirty="0" smtClean="0"/>
              <a:t>Local </a:t>
            </a:r>
            <a:r>
              <a:rPr lang="en-US" dirty="0"/>
              <a:t>anesthetics are often used as </a:t>
            </a:r>
            <a:r>
              <a:rPr lang="en-US" dirty="0" smtClean="0"/>
              <a:t>analgesics</a:t>
            </a:r>
            <a:r>
              <a:rPr lang="en-US" dirty="0"/>
              <a:t>, but </a:t>
            </a:r>
            <a:r>
              <a:rPr lang="en-US" dirty="0" smtClean="0"/>
              <a:t>they provide </a:t>
            </a:r>
            <a:r>
              <a:rPr lang="en-US" dirty="0"/>
              <a:t>complete loss of all sensory </a:t>
            </a:r>
            <a:r>
              <a:rPr lang="en-US" dirty="0" smtClean="0"/>
              <a:t>modalities.</a:t>
            </a:r>
          </a:p>
          <a:p>
            <a:pPr>
              <a:lnSpc>
                <a:spcPts val="3300"/>
              </a:lnSpc>
            </a:pPr>
            <a:r>
              <a:rPr lang="en-US" dirty="0" smtClean="0"/>
              <a:t>Drug </a:t>
            </a:r>
            <a:r>
              <a:rPr lang="en-US" dirty="0"/>
              <a:t>is delivered directly to the </a:t>
            </a:r>
            <a:r>
              <a:rPr lang="en-US" dirty="0" smtClean="0"/>
              <a:t>target organ</a:t>
            </a:r>
            <a:r>
              <a:rPr lang="en-US" dirty="0"/>
              <a:t>, and the systemic circulation serves only to diminish or </a:t>
            </a:r>
            <a:r>
              <a:rPr lang="en-US" dirty="0" smtClean="0"/>
              <a:t>terminate its effect.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05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Cardiotoxicity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255" y="1218227"/>
            <a:ext cx="8680173" cy="5174324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US" sz="2500" dirty="0" smtClean="0"/>
              <a:t>Local anesthetics may have profound effects on cardiac conduction and function. </a:t>
            </a:r>
          </a:p>
          <a:p>
            <a:pPr>
              <a:lnSpc>
                <a:spcPts val="3200"/>
              </a:lnSpc>
            </a:pPr>
            <a:r>
              <a:rPr lang="en-US" sz="2500" dirty="0" smtClean="0"/>
              <a:t>0.75 % </a:t>
            </a:r>
            <a:r>
              <a:rPr lang="en-US" sz="2500" b="1" dirty="0" smtClean="0"/>
              <a:t>bupivacaine</a:t>
            </a:r>
            <a:r>
              <a:rPr lang="en-US" sz="2500" dirty="0" smtClean="0"/>
              <a:t> in the obstetrics setting had been associated with cardiac arrests </a:t>
            </a:r>
            <a:r>
              <a:rPr lang="en-US" sz="2500" dirty="0" smtClean="0">
                <a:sym typeface="Wingdings" panose="05000000000000000000" pitchFamily="2" charset="2"/>
              </a:rPr>
              <a:t> banned in obstetrics and used at lower concentrations in other settings.</a:t>
            </a:r>
          </a:p>
          <a:p>
            <a:pPr>
              <a:lnSpc>
                <a:spcPts val="3200"/>
              </a:lnSpc>
            </a:pPr>
            <a:r>
              <a:rPr lang="en-US" sz="2500" dirty="0" smtClean="0">
                <a:sym typeface="Wingdings" panose="05000000000000000000" pitchFamily="2" charset="2"/>
              </a:rPr>
              <a:t>The </a:t>
            </a:r>
            <a:r>
              <a:rPr lang="en-US" sz="2500" dirty="0">
                <a:sym typeface="Wingdings" panose="05000000000000000000" pitchFamily="2" charset="2"/>
              </a:rPr>
              <a:t>enantiomers of the </a:t>
            </a:r>
            <a:r>
              <a:rPr lang="en-US" sz="2500" dirty="0" smtClean="0">
                <a:sym typeface="Wingdings" panose="05000000000000000000" pitchFamily="2" charset="2"/>
              </a:rPr>
              <a:t>racemic mixture </a:t>
            </a:r>
            <a:r>
              <a:rPr lang="en-US" sz="2500" dirty="0">
                <a:sym typeface="Wingdings" panose="05000000000000000000" pitchFamily="2" charset="2"/>
              </a:rPr>
              <a:t>bupivacaine </a:t>
            </a:r>
            <a:r>
              <a:rPr lang="en-US" sz="2500" dirty="0" smtClean="0">
                <a:sym typeface="Wingdings" panose="05000000000000000000" pitchFamily="2" charset="2"/>
              </a:rPr>
              <a:t>are not </a:t>
            </a:r>
            <a:r>
              <a:rPr lang="en-US" sz="2500" dirty="0">
                <a:sym typeface="Wingdings" panose="05000000000000000000" pitchFamily="2" charset="2"/>
              </a:rPr>
              <a:t>equivalent with respect to </a:t>
            </a:r>
            <a:r>
              <a:rPr lang="en-US" sz="2500" dirty="0" err="1" smtClean="0">
                <a:sym typeface="Wingdings" panose="05000000000000000000" pitchFamily="2" charset="2"/>
              </a:rPr>
              <a:t>cardiotoxicity</a:t>
            </a:r>
            <a:r>
              <a:rPr lang="en-US" sz="2500" dirty="0" smtClean="0">
                <a:sym typeface="Wingdings" panose="05000000000000000000" pitchFamily="2" charset="2"/>
              </a:rPr>
              <a:t>:</a:t>
            </a:r>
          </a:p>
          <a:p>
            <a:pPr lvl="1">
              <a:lnSpc>
                <a:spcPts val="3200"/>
              </a:lnSpc>
            </a:pPr>
            <a:r>
              <a:rPr lang="en-US" dirty="0" smtClean="0">
                <a:sym typeface="Wingdings" panose="05000000000000000000" pitchFamily="2" charset="2"/>
              </a:rPr>
              <a:t>the </a:t>
            </a:r>
            <a:r>
              <a:rPr lang="en-US" dirty="0">
                <a:sym typeface="Wingdings" panose="05000000000000000000" pitchFamily="2" charset="2"/>
              </a:rPr>
              <a:t>S </a:t>
            </a:r>
            <a:r>
              <a:rPr lang="en-US" dirty="0" smtClean="0">
                <a:sym typeface="Wingdings" panose="05000000000000000000" pitchFamily="2" charset="2"/>
              </a:rPr>
              <a:t>(-) </a:t>
            </a:r>
            <a:r>
              <a:rPr lang="en-US" dirty="0">
                <a:sym typeface="Wingdings" panose="05000000000000000000" pitchFamily="2" charset="2"/>
              </a:rPr>
              <a:t>enantiomer </a:t>
            </a:r>
            <a:r>
              <a:rPr lang="en-US" dirty="0" smtClean="0">
                <a:sym typeface="Wingdings" panose="05000000000000000000" pitchFamily="2" charset="2"/>
              </a:rPr>
              <a:t>has better </a:t>
            </a:r>
            <a:r>
              <a:rPr lang="en-US" dirty="0">
                <a:sym typeface="Wingdings" panose="05000000000000000000" pitchFamily="2" charset="2"/>
              </a:rPr>
              <a:t>therapeutic </a:t>
            </a:r>
            <a:r>
              <a:rPr lang="en-US" dirty="0" smtClean="0">
                <a:sym typeface="Wingdings" panose="05000000000000000000" pitchFamily="2" charset="2"/>
              </a:rPr>
              <a:t>advantage  subsequent </a:t>
            </a:r>
            <a:r>
              <a:rPr lang="en-US" dirty="0">
                <a:sym typeface="Wingdings" panose="05000000000000000000" pitchFamily="2" charset="2"/>
              </a:rPr>
              <a:t>marketing of </a:t>
            </a:r>
            <a:r>
              <a:rPr lang="en-US" b="1" dirty="0" err="1" smtClean="0">
                <a:sym typeface="Wingdings" panose="05000000000000000000" pitchFamily="2" charset="2"/>
              </a:rPr>
              <a:t>levobupivacaine</a:t>
            </a:r>
            <a:r>
              <a:rPr lang="en-US" dirty="0" smtClean="0">
                <a:sym typeface="Wingdings" panose="05000000000000000000" pitchFamily="2" charset="2"/>
              </a:rPr>
              <a:t> and later, </a:t>
            </a:r>
            <a:r>
              <a:rPr lang="en-US" b="1" dirty="0" err="1" smtClean="0">
                <a:sym typeface="Wingdings" panose="05000000000000000000" pitchFamily="2" charset="2"/>
              </a:rPr>
              <a:t>ropivacaine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pPr marL="631825" lvl="1" indent="-349250"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reduction in toxicity afforded by these compounds is only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modest.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454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Reversal of bupivacaine 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45121"/>
            <a:ext cx="8680173" cy="506155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dirty="0" smtClean="0"/>
              <a:t>Resistant bupivacaine </a:t>
            </a:r>
            <a:r>
              <a:rPr lang="en-US" dirty="0" err="1" smtClean="0"/>
              <a:t>cardiotoxicity</a:t>
            </a:r>
            <a:r>
              <a:rPr lang="en-US" dirty="0" smtClean="0"/>
              <a:t> may be treated using an IV infusion of lipid</a:t>
            </a:r>
          </a:p>
          <a:p>
            <a:pPr lvl="1">
              <a:lnSpc>
                <a:spcPts val="3800"/>
              </a:lnSpc>
            </a:pPr>
            <a:r>
              <a:rPr lang="en-US" dirty="0" smtClean="0"/>
              <a:t>Also useful for cardiac or CNS toxicity caused by any lipid-soluble drug.</a:t>
            </a:r>
          </a:p>
          <a:p>
            <a:pPr>
              <a:lnSpc>
                <a:spcPts val="3800"/>
              </a:lnSpc>
            </a:pPr>
            <a:r>
              <a:rPr lang="en-US" dirty="0" smtClean="0"/>
              <a:t>Lipid </a:t>
            </a:r>
            <a:r>
              <a:rPr lang="en-US" dirty="0"/>
              <a:t>infusion can extract a lipophilic drug from aqueous plasma and </a:t>
            </a:r>
            <a:r>
              <a:rPr lang="en-US" dirty="0" smtClean="0"/>
              <a:t>tissue targets</a:t>
            </a:r>
            <a:r>
              <a:rPr lang="en-US" dirty="0"/>
              <a:t>, a mechanism termed </a:t>
            </a:r>
            <a:r>
              <a:rPr lang="en-US" b="1" dirty="0"/>
              <a:t>lipid </a:t>
            </a:r>
            <a:r>
              <a:rPr lang="en-US" b="1" dirty="0" smtClean="0"/>
              <a:t>sink</a:t>
            </a:r>
            <a:r>
              <a:rPr lang="en-US" dirty="0" smtClean="0"/>
              <a:t>.</a:t>
            </a:r>
          </a:p>
          <a:p>
            <a:pPr>
              <a:lnSpc>
                <a:spcPts val="3800"/>
              </a:lnSpc>
            </a:pPr>
            <a:r>
              <a:rPr lang="en-US" dirty="0" smtClean="0"/>
              <a:t>Regarding bupivacaine </a:t>
            </a:r>
            <a:r>
              <a:rPr lang="en-US" dirty="0" err="1" smtClean="0"/>
              <a:t>cardiotoxicity</a:t>
            </a:r>
            <a:r>
              <a:rPr lang="en-US" dirty="0"/>
              <a:t>, </a:t>
            </a:r>
            <a:r>
              <a:rPr lang="en-US" dirty="0" smtClean="0"/>
              <a:t>lipid infusion also restores energy </a:t>
            </a:r>
            <a:r>
              <a:rPr lang="en-US" dirty="0"/>
              <a:t>to the myocardium by overcoming </a:t>
            </a:r>
            <a:r>
              <a:rPr lang="en-US" dirty="0" smtClean="0"/>
              <a:t>bupivacaine-induced inhibition </a:t>
            </a:r>
            <a:r>
              <a:rPr lang="en-US" dirty="0"/>
              <a:t>of fatty acid </a:t>
            </a:r>
            <a:r>
              <a:rPr lang="en-US" dirty="0" smtClean="0"/>
              <a:t>transport.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779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Localized neural toxicity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388" indent="0">
              <a:lnSpc>
                <a:spcPts val="3600"/>
              </a:lnSpc>
              <a:buNone/>
            </a:pPr>
            <a:r>
              <a:rPr lang="en-US" dirty="0" smtClean="0"/>
              <a:t>It is usually caused by:</a:t>
            </a:r>
          </a:p>
          <a:p>
            <a:pPr>
              <a:lnSpc>
                <a:spcPts val="3600"/>
              </a:lnSpc>
            </a:pPr>
            <a:r>
              <a:rPr lang="en-GB" dirty="0" smtClean="0"/>
              <a:t>inadvertent administration of local </a:t>
            </a:r>
            <a:r>
              <a:rPr lang="en-GB" dirty="0" err="1" smtClean="0"/>
              <a:t>anesthetic</a:t>
            </a:r>
            <a:r>
              <a:rPr lang="en-GB" dirty="0" err="1"/>
              <a:t>s</a:t>
            </a:r>
            <a:r>
              <a:rPr lang="en-GB" dirty="0" smtClean="0"/>
              <a:t> </a:t>
            </a:r>
            <a:r>
              <a:rPr lang="en-GB" dirty="0" err="1" smtClean="0"/>
              <a:t>intrathecally</a:t>
            </a:r>
            <a:r>
              <a:rPr lang="en-GB" dirty="0" smtClean="0"/>
              <a:t> rather than </a:t>
            </a:r>
            <a:r>
              <a:rPr lang="en-GB" dirty="0" err="1" smtClean="0"/>
              <a:t>epidurally</a:t>
            </a:r>
            <a:endParaRPr lang="en-GB" dirty="0" smtClean="0"/>
          </a:p>
          <a:p>
            <a:pPr lvl="1">
              <a:lnSpc>
                <a:spcPts val="3600"/>
              </a:lnSpc>
            </a:pPr>
            <a:r>
              <a:rPr lang="en-US" dirty="0"/>
              <a:t>b</a:t>
            </a:r>
            <a:r>
              <a:rPr lang="en-US" dirty="0" smtClean="0"/>
              <a:t>ecause the </a:t>
            </a:r>
            <a:r>
              <a:rPr lang="en-US" dirty="0"/>
              <a:t>dose required for </a:t>
            </a:r>
            <a:r>
              <a:rPr lang="en-US" dirty="0" smtClean="0"/>
              <a:t>spinal anesthesia </a:t>
            </a:r>
            <a:r>
              <a:rPr lang="en-US" dirty="0"/>
              <a:t>is roughly an order of magnitude less than </a:t>
            </a:r>
            <a:r>
              <a:rPr lang="en-US" dirty="0" smtClean="0"/>
              <a:t>for epidural anesthesia.</a:t>
            </a:r>
          </a:p>
          <a:p>
            <a:pPr>
              <a:lnSpc>
                <a:spcPts val="3600"/>
              </a:lnSpc>
            </a:pPr>
            <a:r>
              <a:rPr lang="en-US" dirty="0"/>
              <a:t>c</a:t>
            </a:r>
            <a:r>
              <a:rPr lang="en-US" dirty="0" smtClean="0"/>
              <a:t>ontinuous spinal </a:t>
            </a:r>
            <a:r>
              <a:rPr lang="en-US" dirty="0"/>
              <a:t>anesthesia (CSA</a:t>
            </a:r>
            <a:r>
              <a:rPr lang="en-US" dirty="0" smtClean="0"/>
              <a:t>)</a:t>
            </a:r>
          </a:p>
          <a:p>
            <a:pPr lvl="1">
              <a:lnSpc>
                <a:spcPts val="3600"/>
              </a:lnSpc>
            </a:pPr>
            <a:r>
              <a:rPr lang="en-US" dirty="0"/>
              <a:t>b</a:t>
            </a:r>
            <a:r>
              <a:rPr lang="en-US" dirty="0" smtClean="0"/>
              <a:t>ecause repetitive doses are administered to a small area of the subarachnoid space.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419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Localized neural toxicity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08" y="1285462"/>
            <a:ext cx="8680173" cy="4810316"/>
          </a:xfrm>
        </p:spPr>
        <p:txBody>
          <a:bodyPr/>
          <a:lstStyle/>
          <a:p>
            <a:pPr marL="481013" indent="-365125">
              <a:lnSpc>
                <a:spcPct val="150000"/>
              </a:lnSpc>
            </a:pPr>
            <a:r>
              <a:rPr lang="en-US" dirty="0" smtClean="0"/>
              <a:t>Mechanisms of local neurotoxicity:</a:t>
            </a:r>
          </a:p>
          <a:p>
            <a:pPr marL="657225" lvl="1" indent="-365125">
              <a:lnSpc>
                <a:spcPct val="150000"/>
              </a:lnSpc>
            </a:pPr>
            <a:r>
              <a:rPr lang="fr-FR" dirty="0"/>
              <a:t>conduction </a:t>
            </a:r>
            <a:r>
              <a:rPr lang="fr-FR" dirty="0" err="1"/>
              <a:t>failure</a:t>
            </a:r>
            <a:r>
              <a:rPr lang="fr-FR" dirty="0"/>
              <a:t>, membrane damage, </a:t>
            </a:r>
            <a:r>
              <a:rPr lang="fr-FR" dirty="0" smtClean="0"/>
              <a:t>enzyme </a:t>
            </a:r>
            <a:r>
              <a:rPr lang="fr-FR" dirty="0" err="1" smtClean="0"/>
              <a:t>leakage</a:t>
            </a:r>
            <a:r>
              <a:rPr lang="fr-FR" dirty="0"/>
              <a:t>, </a:t>
            </a:r>
            <a:r>
              <a:rPr lang="fr-FR" dirty="0" err="1"/>
              <a:t>cytoskeletal</a:t>
            </a:r>
            <a:r>
              <a:rPr lang="fr-FR" dirty="0"/>
              <a:t> disruption, accumulation of </a:t>
            </a:r>
            <a:r>
              <a:rPr lang="fr-FR" dirty="0" err="1" smtClean="0"/>
              <a:t>intracellular</a:t>
            </a:r>
            <a:r>
              <a:rPr lang="fr-FR" dirty="0" smtClean="0"/>
              <a:t> calcium</a:t>
            </a:r>
            <a:r>
              <a:rPr lang="fr-FR" dirty="0"/>
              <a:t>, disruption of </a:t>
            </a:r>
            <a:r>
              <a:rPr lang="fr-FR" dirty="0" err="1"/>
              <a:t>axonal</a:t>
            </a:r>
            <a:r>
              <a:rPr lang="fr-FR" dirty="0"/>
              <a:t> transport, </a:t>
            </a:r>
            <a:r>
              <a:rPr lang="fr-FR" dirty="0" smtClean="0"/>
              <a:t>and </a:t>
            </a:r>
            <a:r>
              <a:rPr lang="fr-FR" dirty="0" err="1" smtClean="0"/>
              <a:t>apoptosis</a:t>
            </a:r>
            <a:r>
              <a:rPr lang="fr-FR" dirty="0" smtClean="0"/>
              <a:t>.</a:t>
            </a:r>
          </a:p>
          <a:p>
            <a:pPr marL="458788" indent="-342900">
              <a:lnSpc>
                <a:spcPct val="150000"/>
              </a:lnSpc>
            </a:pPr>
            <a:r>
              <a:rPr lang="fr-FR" dirty="0" smtClean="0"/>
              <a:t>Local </a:t>
            </a:r>
            <a:r>
              <a:rPr lang="fr-FR" dirty="0" err="1" smtClean="0"/>
              <a:t>anesthetic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cause </a:t>
            </a:r>
            <a:r>
              <a:rPr lang="fr-FR" dirty="0" err="1" smtClean="0"/>
              <a:t>transient</a:t>
            </a:r>
            <a:r>
              <a:rPr lang="fr-FR" dirty="0" smtClean="0"/>
              <a:t> pain or </a:t>
            </a:r>
            <a:r>
              <a:rPr lang="fr-FR" dirty="0" err="1" smtClean="0"/>
              <a:t>dysesthesia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en-US" dirty="0"/>
              <a:t>impairment of sensitivity especially to </a:t>
            </a:r>
            <a:r>
              <a:rPr lang="en-US" dirty="0" smtClean="0"/>
              <a:t>touch).</a:t>
            </a:r>
          </a:p>
          <a:p>
            <a:pPr marL="481013" indent="-457200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82138" y="625952"/>
            <a:ext cx="8262851" cy="324778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</a:rPr>
              <a:t>Commonly used local anesthetics </a:t>
            </a:r>
            <a:endParaRPr lang="en-GB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2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51" y="134086"/>
            <a:ext cx="8784866" cy="826579"/>
          </a:xfrm>
        </p:spPr>
        <p:txBody>
          <a:bodyPr/>
          <a:lstStyle/>
          <a:p>
            <a:r>
              <a:rPr lang="en-US" dirty="0" err="1" smtClean="0"/>
              <a:t>Lidocaine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18" y="2094801"/>
            <a:ext cx="8680173" cy="46974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It is the reference standard against which most anesthetics are compared.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It is associated with high incidence of transient neurologic symptoms (TNS) with spinal administration.</a:t>
            </a:r>
          </a:p>
          <a:p>
            <a:pPr>
              <a:lnSpc>
                <a:spcPct val="150000"/>
              </a:lnSpc>
            </a:pPr>
            <a:r>
              <a:rPr lang="en-US" dirty="0"/>
              <a:t>Otherwise, it has an </a:t>
            </a:r>
            <a:r>
              <a:rPr lang="en-US" dirty="0" smtClean="0"/>
              <a:t> excellent </a:t>
            </a:r>
            <a:r>
              <a:rPr lang="en-US" dirty="0"/>
              <a:t>record </a:t>
            </a:r>
            <a:r>
              <a:rPr lang="en-US" dirty="0" smtClean="0"/>
              <a:t>as intermediate- duration </a:t>
            </a:r>
            <a:r>
              <a:rPr lang="en-US" dirty="0"/>
              <a:t>anesthetic.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767" y="167335"/>
            <a:ext cx="4202449" cy="17374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7971" y="894165"/>
            <a:ext cx="1230283" cy="289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3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Articaine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94" y="1185712"/>
            <a:ext cx="8661150" cy="2338884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dirty="0" smtClean="0"/>
              <a:t>Has a unique chemical structure that enhances </a:t>
            </a:r>
            <a:r>
              <a:rPr lang="en-US" dirty="0" err="1" smtClean="0"/>
              <a:t>lipophylicity</a:t>
            </a:r>
            <a:r>
              <a:rPr lang="en-US" dirty="0" smtClean="0"/>
              <a:t>  (</a:t>
            </a:r>
            <a:r>
              <a:rPr lang="en-US" dirty="0" smtClean="0">
                <a:sym typeface="Wingdings" panose="05000000000000000000" pitchFamily="2" charset="2"/>
              </a:rPr>
              <a:t> improves tissue penetration) and leads to a shorter plasma T1/2 (</a:t>
            </a:r>
            <a:r>
              <a:rPr 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∽</a:t>
            </a:r>
            <a:r>
              <a:rPr lang="en-US" dirty="0" smtClean="0">
                <a:sym typeface="Wingdings" panose="05000000000000000000" pitchFamily="2" charset="2"/>
              </a:rPr>
              <a:t>20 min)  better therapeutic index.</a:t>
            </a:r>
          </a:p>
          <a:p>
            <a:pPr>
              <a:lnSpc>
                <a:spcPts val="4000"/>
              </a:lnSpc>
            </a:pPr>
            <a:r>
              <a:rPr lang="en-US" dirty="0" smtClean="0">
                <a:sym typeface="Wingdings" panose="05000000000000000000" pitchFamily="2" charset="2"/>
              </a:rPr>
              <a:t>Widely used in dental anesthesia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79" y="4465895"/>
            <a:ext cx="4454215" cy="16725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6518" y="3524596"/>
            <a:ext cx="3939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More effective and safer than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lidocaine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, but higher risk of persistent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paresthesias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9250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[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may be due to higher concentration preparations (4%)].</a:t>
            </a:r>
          </a:p>
        </p:txBody>
      </p:sp>
    </p:spTree>
    <p:extLst>
      <p:ext uri="{BB962C8B-B14F-4D97-AF65-F5344CB8AC3E}">
        <p14:creationId xmlns:p14="http://schemas.microsoft.com/office/powerpoint/2010/main" val="35355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Benzocaine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51" y="1321692"/>
            <a:ext cx="8680173" cy="48103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Has a very high </a:t>
            </a:r>
            <a:r>
              <a:rPr lang="en-US" dirty="0" err="1" smtClean="0"/>
              <a:t>lipophilicity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only </a:t>
            </a:r>
            <a:r>
              <a:rPr lang="en-US" dirty="0" smtClean="0"/>
              <a:t>used for topical anesthesia.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Its popularity has recently </a:t>
            </a:r>
            <a:r>
              <a:rPr lang="en-US" dirty="0" err="1" smtClean="0"/>
              <a:t>dimished</a:t>
            </a:r>
            <a:r>
              <a:rPr lang="en-US" dirty="0" smtClean="0"/>
              <a:t> due to its potential to induce </a:t>
            </a:r>
            <a:r>
              <a:rPr lang="en-US" dirty="0" err="1" smtClean="0"/>
              <a:t>methemoglobinemia</a:t>
            </a:r>
            <a:r>
              <a:rPr lang="en-US" dirty="0" smtClean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936" y="4572000"/>
            <a:ext cx="4731588" cy="14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Bupivacaine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760493"/>
            <a:ext cx="8680173" cy="5100062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dirty="0" smtClean="0"/>
              <a:t>It has a prolonged duration of action. </a:t>
            </a:r>
          </a:p>
          <a:p>
            <a:pPr>
              <a:lnSpc>
                <a:spcPts val="3400"/>
              </a:lnSpc>
            </a:pPr>
            <a:r>
              <a:rPr lang="en-US" dirty="0" smtClean="0"/>
              <a:t>Often avoided for techniques that demand high volumes of concentrated </a:t>
            </a:r>
            <a:r>
              <a:rPr lang="en-US" dirty="0"/>
              <a:t>anesthetic (such as epidural or peripheral nerve blocks performed </a:t>
            </a:r>
            <a:r>
              <a:rPr lang="en-US" dirty="0" smtClean="0"/>
              <a:t>for surgical anesthesia).</a:t>
            </a:r>
          </a:p>
          <a:p>
            <a:pPr lvl="1">
              <a:lnSpc>
                <a:spcPts val="3400"/>
              </a:lnSpc>
            </a:pPr>
            <a:r>
              <a:rPr lang="en-US" sz="2600" dirty="0"/>
              <a:t>In contrast, relatively low </a:t>
            </a:r>
            <a:r>
              <a:rPr lang="en-US" sz="2600" dirty="0" smtClean="0"/>
              <a:t>concentrations (</a:t>
            </a:r>
            <a:r>
              <a:rPr lang="en-US" sz="2600" dirty="0"/>
              <a:t>≤ 0.25%) are frequently used to achieve prolonged </a:t>
            </a:r>
            <a:r>
              <a:rPr lang="en-US" sz="2600" dirty="0" smtClean="0"/>
              <a:t>peripheral anesthesia </a:t>
            </a:r>
            <a:r>
              <a:rPr lang="en-US" sz="2600" dirty="0"/>
              <a:t>and analgesia for postoperative pain </a:t>
            </a:r>
            <a:r>
              <a:rPr lang="en-US" sz="2600" dirty="0" smtClean="0"/>
              <a:t>control.</a:t>
            </a:r>
            <a:endParaRPr lang="en-US" dirty="0" smtClean="0"/>
          </a:p>
          <a:p>
            <a:pPr>
              <a:lnSpc>
                <a:spcPts val="3400"/>
              </a:lnSpc>
            </a:pPr>
            <a:r>
              <a:rPr lang="en-US" dirty="0" smtClean="0"/>
              <a:t>Spinal bupivacaine is indicated for inpatient surgery due to low incidence of local adverse effects.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55" y="167337"/>
            <a:ext cx="3306789" cy="14883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22358" y="894165"/>
            <a:ext cx="1230283" cy="289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2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Chloroprocaine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It was extensively used in the past for obstetric anesthesia, but was later abandoned due to reports of neurologic injury.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However, it may be a good substitute for </a:t>
            </a:r>
            <a:r>
              <a:rPr lang="en-US" dirty="0" err="1" smtClean="0"/>
              <a:t>lidocaine</a:t>
            </a:r>
            <a:r>
              <a:rPr lang="en-US" dirty="0" smtClean="0"/>
              <a:t> as a spinal anesthetic.</a:t>
            </a:r>
          </a:p>
          <a:p>
            <a:pPr marL="565150" lvl="1" indent="-3317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Shorter onset and duration of action than </a:t>
            </a:r>
            <a:r>
              <a:rPr lang="en-US" dirty="0" err="1" smtClean="0"/>
              <a:t>lidocaine</a:t>
            </a:r>
            <a:r>
              <a:rPr lang="en-US" dirty="0" smtClean="0"/>
              <a:t> with little risk of transient neurologic symptoms. </a:t>
            </a:r>
          </a:p>
          <a:p>
            <a:pPr marL="400050" indent="-342900">
              <a:lnSpc>
                <a:spcPct val="15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3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68" y="1207958"/>
            <a:ext cx="8680173" cy="2570666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dirty="0"/>
              <a:t>The primary mechanism of </a:t>
            </a:r>
            <a:r>
              <a:rPr lang="en-US" dirty="0" smtClean="0"/>
              <a:t>action of </a:t>
            </a:r>
            <a:r>
              <a:rPr lang="en-US" dirty="0"/>
              <a:t>local anesthetics is blockade of voltage-gated sodium </a:t>
            </a:r>
            <a:r>
              <a:rPr lang="en-US" dirty="0" smtClean="0"/>
              <a:t>channels.</a:t>
            </a:r>
          </a:p>
          <a:p>
            <a:pPr>
              <a:lnSpc>
                <a:spcPts val="3400"/>
              </a:lnSpc>
            </a:pPr>
            <a:r>
              <a:rPr lang="en-US" dirty="0" smtClean="0"/>
              <a:t>Sodium channel </a:t>
            </a:r>
            <a:r>
              <a:rPr lang="en-US" dirty="0"/>
              <a:t>consists of a single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/>
              <a:t>subunit </a:t>
            </a:r>
            <a:r>
              <a:rPr lang="en-US" dirty="0"/>
              <a:t>containing a central </a:t>
            </a:r>
            <a:r>
              <a:rPr lang="en-US" dirty="0" smtClean="0"/>
              <a:t>ion-conducting pore, </a:t>
            </a:r>
            <a:r>
              <a:rPr lang="en-US" dirty="0"/>
              <a:t>associated with accessory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/>
              <a:t>subunits.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26" y="3749648"/>
            <a:ext cx="4712099" cy="2343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900" y="3707481"/>
            <a:ext cx="3840475" cy="2251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ts val="34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Nine members of sodium channels have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been characterized,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classified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</a:p>
          <a:p>
            <a:pPr marL="233363">
              <a:lnSpc>
                <a:spcPts val="3400"/>
              </a:lnSpc>
              <a:buClr>
                <a:schemeClr val="accent1">
                  <a:lumMod val="75000"/>
                </a:schemeClr>
              </a:buClr>
            </a:pP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600" b="1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1.1-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600" b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1.9.</a:t>
            </a:r>
          </a:p>
        </p:txBody>
      </p:sp>
    </p:spTree>
    <p:extLst>
      <p:ext uri="{BB962C8B-B14F-4D97-AF65-F5344CB8AC3E}">
        <p14:creationId xmlns:p14="http://schemas.microsoft.com/office/powerpoint/2010/main" val="2837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Levobupivacaine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This </a:t>
            </a:r>
            <a:r>
              <a:rPr lang="en-US" dirty="0"/>
              <a:t>S (–) enantiomer of bupivacaine </a:t>
            </a:r>
            <a:r>
              <a:rPr lang="en-US" dirty="0" smtClean="0"/>
              <a:t>is somewhat </a:t>
            </a:r>
            <a:r>
              <a:rPr lang="en-US" dirty="0"/>
              <a:t>less </a:t>
            </a:r>
            <a:r>
              <a:rPr lang="en-US" dirty="0" err="1"/>
              <a:t>cardiotoxic</a:t>
            </a:r>
            <a:r>
              <a:rPr lang="en-US" dirty="0"/>
              <a:t> than the racemic mixture.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It </a:t>
            </a:r>
            <a:r>
              <a:rPr lang="en-US" dirty="0"/>
              <a:t>is also </a:t>
            </a:r>
            <a:r>
              <a:rPr lang="en-US" dirty="0" smtClean="0"/>
              <a:t>less potent</a:t>
            </a:r>
            <a:r>
              <a:rPr lang="en-US" dirty="0"/>
              <a:t>, and tends to have a longer duration of </a:t>
            </a:r>
            <a:r>
              <a:rPr lang="en-US" dirty="0" smtClean="0"/>
              <a:t>action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</a:t>
            </a:r>
            <a:r>
              <a:rPr lang="en-US" dirty="0" smtClean="0"/>
              <a:t>ut the magnitude </a:t>
            </a:r>
            <a:r>
              <a:rPr lang="en-US" dirty="0"/>
              <a:t>of these effects is too small to have any </a:t>
            </a:r>
            <a:r>
              <a:rPr lang="en-US" dirty="0" smtClean="0"/>
              <a:t>substantial clinical significance.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It is more responsive to lipid sink.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50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Mepivacaine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43" y="1285462"/>
            <a:ext cx="8680173" cy="5174324"/>
          </a:xfrm>
        </p:spPr>
        <p:txBody>
          <a:bodyPr/>
          <a:lstStyle/>
          <a:p>
            <a:r>
              <a:rPr lang="en-US" sz="2500" dirty="0" smtClean="0"/>
              <a:t>Structurally similar to bupivacaine and </a:t>
            </a:r>
            <a:r>
              <a:rPr lang="en-US" sz="2500" dirty="0" err="1" smtClean="0"/>
              <a:t>ropivacaine</a:t>
            </a:r>
            <a:r>
              <a:rPr lang="en-US" sz="2500" dirty="0"/>
              <a:t>.</a:t>
            </a:r>
            <a:r>
              <a:rPr lang="en-US" sz="2500" dirty="0" smtClean="0"/>
              <a:t> </a:t>
            </a:r>
          </a:p>
          <a:p>
            <a:r>
              <a:rPr lang="en-US" sz="2500" dirty="0" smtClean="0"/>
              <a:t>Clinical properties closer to </a:t>
            </a:r>
            <a:r>
              <a:rPr lang="en-US" sz="2500" dirty="0" err="1" smtClean="0"/>
              <a:t>lidocaine</a:t>
            </a:r>
            <a:r>
              <a:rPr lang="en-US" sz="2500" dirty="0" smtClean="0"/>
              <a:t>, </a:t>
            </a:r>
            <a:r>
              <a:rPr lang="en-US" sz="2500" dirty="0"/>
              <a:t>but </a:t>
            </a:r>
            <a:r>
              <a:rPr lang="en-US" sz="2500" dirty="0" err="1" smtClean="0"/>
              <a:t>mepivacaine</a:t>
            </a:r>
            <a:r>
              <a:rPr lang="en-US" sz="2500" dirty="0" smtClean="0"/>
              <a:t> causes vasoconstriction rather than vasodilation </a:t>
            </a:r>
            <a:r>
              <a:rPr lang="en-US" sz="2500" dirty="0" smtClean="0">
                <a:sym typeface="Wingdings" panose="05000000000000000000" pitchFamily="2" charset="2"/>
              </a:rPr>
              <a:t> longer duration of action  popular for major peripheral block.</a:t>
            </a:r>
          </a:p>
          <a:p>
            <a:r>
              <a:rPr lang="en-US" sz="2500" dirty="0" err="1" smtClean="0">
                <a:sym typeface="Wingdings" panose="05000000000000000000" pitchFamily="2" charset="2"/>
              </a:rPr>
              <a:t>Lidocaine</a:t>
            </a:r>
            <a:r>
              <a:rPr lang="en-US" sz="2500" dirty="0" smtClean="0">
                <a:sym typeface="Wingdings" panose="05000000000000000000" pitchFamily="2" charset="2"/>
              </a:rPr>
              <a:t> is preferred over </a:t>
            </a:r>
            <a:r>
              <a:rPr lang="en-US" sz="2500" dirty="0" err="1" smtClean="0">
                <a:sym typeface="Wingdings" panose="05000000000000000000" pitchFamily="2" charset="2"/>
              </a:rPr>
              <a:t>mepivacaine</a:t>
            </a:r>
            <a:r>
              <a:rPr lang="en-US" sz="2500" dirty="0" smtClean="0">
                <a:sym typeface="Wingdings" panose="05000000000000000000" pitchFamily="2" charset="2"/>
              </a:rPr>
              <a:t> for epidural anesthesia (no long duration is needed due to the presence of a catheter / slowly metabolized by the fetus).</a:t>
            </a:r>
            <a:endParaRPr lang="en-US" sz="25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76" y="4725442"/>
            <a:ext cx="3538502" cy="149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3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Prilocaine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Has </a:t>
            </a:r>
            <a:r>
              <a:rPr lang="en-US" dirty="0"/>
              <a:t>the highest clearance of the amino-amide </a:t>
            </a:r>
            <a:r>
              <a:rPr lang="en-US" dirty="0" smtClean="0"/>
              <a:t>anesthetics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imparting </a:t>
            </a:r>
            <a:r>
              <a:rPr lang="en-US" dirty="0"/>
              <a:t>reduced risk of systemic toxicity.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However, it may induce </a:t>
            </a:r>
            <a:r>
              <a:rPr lang="en-US" dirty="0" err="1" smtClean="0"/>
              <a:t>methemoglobinemia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Used for spinal anesthesia.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Longer duration of action than </a:t>
            </a:r>
            <a:r>
              <a:rPr lang="en-US" dirty="0" err="1" smtClean="0"/>
              <a:t>lidocaine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Low risk of TNS.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938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Ropivacaine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It shows reduced </a:t>
            </a:r>
            <a:r>
              <a:rPr lang="en-US" dirty="0" err="1" smtClean="0"/>
              <a:t>cardiotoxicity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widespread use for </a:t>
            </a:r>
            <a:r>
              <a:rPr lang="en-US" dirty="0" smtClean="0">
                <a:sym typeface="Wingdings" panose="05000000000000000000" pitchFamily="2" charset="2"/>
              </a:rPr>
              <a:t>high volume peripheral blocks.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Wingdings" panose="05000000000000000000" pitchFamily="2" charset="2"/>
              </a:rPr>
              <a:t>Also commonly used for epidural infusions for control of labor and post-operative pain.</a:t>
            </a:r>
          </a:p>
          <a:p>
            <a:pPr>
              <a:lnSpc>
                <a:spcPct val="150000"/>
              </a:lnSpc>
            </a:pPr>
            <a:endParaRPr lang="en-US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75" y="4294854"/>
            <a:ext cx="4011036" cy="172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64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1"/>
            <a:ext cx="8680173" cy="5032211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US" b="1" dirty="0"/>
              <a:t>EMLA</a:t>
            </a:r>
            <a:r>
              <a:rPr lang="en-US" dirty="0"/>
              <a:t> </a:t>
            </a:r>
            <a:r>
              <a:rPr lang="en-US" dirty="0" smtClean="0"/>
              <a:t>(Eutectic Mixture </a:t>
            </a:r>
            <a:r>
              <a:rPr lang="en-US" dirty="0"/>
              <a:t>of </a:t>
            </a:r>
            <a:r>
              <a:rPr lang="en-US" dirty="0" smtClean="0"/>
              <a:t>Local Anesthetics) is a mixture of 2.5% </a:t>
            </a:r>
            <a:r>
              <a:rPr lang="en-US" dirty="0" err="1" smtClean="0"/>
              <a:t>lidocaine</a:t>
            </a:r>
            <a:r>
              <a:rPr lang="en-US" dirty="0" smtClean="0"/>
              <a:t> and 2.5% </a:t>
            </a:r>
            <a:r>
              <a:rPr lang="en-US" dirty="0" err="1" smtClean="0"/>
              <a:t>prilocaine</a:t>
            </a:r>
            <a:r>
              <a:rPr lang="en-US" dirty="0" smtClean="0"/>
              <a:t>). </a:t>
            </a:r>
          </a:p>
          <a:p>
            <a:pPr lvl="1">
              <a:lnSpc>
                <a:spcPts val="3800"/>
              </a:lnSpc>
            </a:pPr>
            <a:r>
              <a:rPr lang="en-US" dirty="0" smtClean="0"/>
              <a:t>Eutectic mixtures are mixtures in </a:t>
            </a:r>
            <a:r>
              <a:rPr lang="en-US" dirty="0"/>
              <a:t>which the </a:t>
            </a:r>
            <a:r>
              <a:rPr lang="en-US" dirty="0" smtClean="0"/>
              <a:t>combination of </a:t>
            </a:r>
            <a:r>
              <a:rPr lang="en-US" dirty="0"/>
              <a:t>elements has a lower melting temperature than its component </a:t>
            </a:r>
            <a:r>
              <a:rPr lang="en-US" dirty="0" smtClean="0"/>
              <a:t>elements.</a:t>
            </a:r>
          </a:p>
          <a:p>
            <a:pPr>
              <a:lnSpc>
                <a:spcPts val="3800"/>
              </a:lnSpc>
            </a:pPr>
            <a:r>
              <a:rPr lang="en-US" dirty="0" smtClean="0"/>
              <a:t>EMLA allows penetration of the keratinized layer of the skin </a:t>
            </a:r>
            <a:r>
              <a:rPr lang="en-US" dirty="0" smtClean="0">
                <a:sym typeface="Wingdings" panose="05000000000000000000" pitchFamily="2" charset="2"/>
              </a:rPr>
              <a:t> produces localized numbness.</a:t>
            </a:r>
          </a:p>
          <a:p>
            <a:pPr>
              <a:lnSpc>
                <a:spcPts val="3800"/>
              </a:lnSpc>
            </a:pPr>
            <a:r>
              <a:rPr lang="en-US" dirty="0" smtClean="0"/>
              <a:t>Commonly </a:t>
            </a:r>
            <a:r>
              <a:rPr lang="en-US" dirty="0"/>
              <a:t>used in pediatrics to anesthetize </a:t>
            </a:r>
            <a:r>
              <a:rPr lang="en-US" dirty="0" smtClean="0"/>
              <a:t>the skin </a:t>
            </a:r>
            <a:r>
              <a:rPr lang="en-US" dirty="0"/>
              <a:t>prior to venipuncture for intravenous catheter </a:t>
            </a:r>
            <a:r>
              <a:rPr lang="en-US" dirty="0" smtClean="0"/>
              <a:t>placement.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46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developments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93" y="1263532"/>
            <a:ext cx="8680173" cy="52960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Drug </a:t>
            </a:r>
            <a:r>
              <a:rPr lang="en-US" dirty="0"/>
              <a:t>delivery systems that can slowly release </a:t>
            </a:r>
            <a:r>
              <a:rPr lang="en-US" dirty="0" smtClean="0"/>
              <a:t>anesthetic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extended </a:t>
            </a:r>
            <a:r>
              <a:rPr lang="en-US" dirty="0"/>
              <a:t>duration without the </a:t>
            </a:r>
            <a:r>
              <a:rPr lang="en-US" dirty="0" smtClean="0"/>
              <a:t>drawbacks of </a:t>
            </a:r>
            <a:r>
              <a:rPr lang="en-US" dirty="0"/>
              <a:t>a </a:t>
            </a:r>
            <a:r>
              <a:rPr lang="en-US" dirty="0" smtClean="0"/>
              <a:t>catheter and reducing systemic toxicity.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Agents with higher selectivity to sodium channels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</a:t>
            </a:r>
            <a:r>
              <a:rPr lang="en-US" dirty="0" smtClean="0"/>
              <a:t>ecause anesthetic </a:t>
            </a:r>
            <a:r>
              <a:rPr lang="en-US" dirty="0"/>
              <a:t>neurotoxicity </a:t>
            </a:r>
            <a:r>
              <a:rPr lang="en-US" dirty="0" smtClean="0"/>
              <a:t>does not </a:t>
            </a:r>
            <a:r>
              <a:rPr lang="en-US" dirty="0"/>
              <a:t>result from blockade of the voltage-gated sodium </a:t>
            </a:r>
            <a:r>
              <a:rPr lang="en-US" dirty="0" smtClean="0"/>
              <a:t>channel </a:t>
            </a:r>
            <a:r>
              <a:rPr lang="en-US" dirty="0">
                <a:sym typeface="Wingdings" panose="05000000000000000000" pitchFamily="2" charset="2"/>
              </a:rPr>
              <a:t> effect and tissue toxicity are not mediated by a </a:t>
            </a:r>
            <a:r>
              <a:rPr lang="en-US" dirty="0" smtClean="0">
                <a:sym typeface="Wingdings" panose="05000000000000000000" pitchFamily="2" charset="2"/>
              </a:rPr>
              <a:t>common mechanism.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9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251171"/>
            <a:ext cx="9144000" cy="606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19216" y="707045"/>
            <a:ext cx="9144000" cy="606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" y="699248"/>
            <a:ext cx="9066699" cy="5723779"/>
          </a:xfrm>
        </p:spPr>
      </p:pic>
    </p:spTree>
    <p:extLst>
      <p:ext uri="{BB962C8B-B14F-4D97-AF65-F5344CB8AC3E}">
        <p14:creationId xmlns:p14="http://schemas.microsoft.com/office/powerpoint/2010/main" val="41646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32009" y="1216150"/>
            <a:ext cx="8444753" cy="244144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Lucida Handwriting" panose="03010101010101010101" pitchFamily="66" charset="0"/>
              </a:rPr>
              <a:t>Thank you for your attention</a:t>
            </a:r>
            <a:endParaRPr lang="en-GB" sz="3600" dirty="0">
              <a:solidFill>
                <a:schemeClr val="accent4">
                  <a:lumMod val="7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9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68" y="1230282"/>
            <a:ext cx="8680173" cy="52793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500" dirty="0"/>
              <a:t>When progressively increasing concentrations of a local </a:t>
            </a:r>
            <a:r>
              <a:rPr lang="en-US" sz="2500" dirty="0" smtClean="0"/>
              <a:t>anesthetic are </a:t>
            </a:r>
            <a:r>
              <a:rPr lang="en-US" sz="2500" dirty="0"/>
              <a:t>applied to a nerve </a:t>
            </a:r>
            <a:r>
              <a:rPr lang="en-US" sz="2500" dirty="0" smtClean="0"/>
              <a:t>fiber </a:t>
            </a:r>
            <a:r>
              <a:rPr lang="en-US" sz="2500" dirty="0" smtClean="0">
                <a:sym typeface="Wingdings" panose="05000000000000000000" pitchFamily="2" charset="2"/>
              </a:rPr>
              <a:t>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threshold for </a:t>
            </a:r>
            <a:r>
              <a:rPr lang="en-US" dirty="0" smtClean="0"/>
              <a:t>excitation increases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impulse </a:t>
            </a:r>
            <a:r>
              <a:rPr lang="en-US" dirty="0"/>
              <a:t>conduction </a:t>
            </a:r>
            <a:r>
              <a:rPr lang="en-US" dirty="0" smtClean="0"/>
              <a:t>slows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rate of rise of the </a:t>
            </a:r>
            <a:r>
              <a:rPr lang="en-US" dirty="0" smtClean="0"/>
              <a:t>action potential declines</a:t>
            </a:r>
          </a:p>
          <a:p>
            <a:pPr marL="565150" lvl="1" indent="-3651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finally</a:t>
            </a:r>
            <a:r>
              <a:rPr lang="en-US" dirty="0"/>
              <a:t>, the ability to generate an action potential is </a:t>
            </a:r>
            <a:r>
              <a:rPr lang="en-US" dirty="0" smtClean="0"/>
              <a:t>completely abolished</a:t>
            </a:r>
            <a:r>
              <a:rPr lang="en-US" dirty="0"/>
              <a:t>. 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68" y="1230282"/>
            <a:ext cx="8680173" cy="52793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500" dirty="0" smtClean="0"/>
              <a:t>These </a:t>
            </a:r>
            <a:r>
              <a:rPr lang="en-US" sz="2500" dirty="0"/>
              <a:t>progressive effects result from binding of </a:t>
            </a:r>
            <a:r>
              <a:rPr lang="en-US" sz="2500" dirty="0" smtClean="0"/>
              <a:t>the local </a:t>
            </a:r>
            <a:r>
              <a:rPr lang="en-US" sz="2500" dirty="0"/>
              <a:t>anesthetic to more and more sodium </a:t>
            </a:r>
            <a:r>
              <a:rPr lang="en-US" sz="2500" dirty="0" smtClean="0"/>
              <a:t>channels.</a:t>
            </a:r>
          </a:p>
          <a:p>
            <a:pPr>
              <a:lnSpc>
                <a:spcPct val="150000"/>
              </a:lnSpc>
            </a:pPr>
            <a:r>
              <a:rPr lang="en-US" sz="2500" dirty="0"/>
              <a:t>If </a:t>
            </a:r>
            <a:r>
              <a:rPr lang="en-US" sz="2500" dirty="0" smtClean="0"/>
              <a:t>the sodium </a:t>
            </a:r>
            <a:r>
              <a:rPr lang="en-US" sz="2500" dirty="0"/>
              <a:t>current is blocked over a critical length of the </a:t>
            </a:r>
            <a:r>
              <a:rPr lang="en-US" sz="2500" dirty="0" smtClean="0"/>
              <a:t>nerve </a:t>
            </a:r>
            <a:r>
              <a:rPr lang="en-US" sz="2500" dirty="0" smtClean="0">
                <a:sym typeface="Wingdings" panose="05000000000000000000" pitchFamily="2" charset="2"/>
              </a:rPr>
              <a:t> </a:t>
            </a:r>
            <a:r>
              <a:rPr lang="en-US" sz="2500" dirty="0" smtClean="0"/>
              <a:t>propagation </a:t>
            </a:r>
            <a:r>
              <a:rPr lang="en-US" sz="2500" dirty="0"/>
              <a:t>across the blocked area is no longer </a:t>
            </a:r>
            <a:r>
              <a:rPr lang="en-US" sz="2500" dirty="0" smtClean="0"/>
              <a:t>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68" y="1230282"/>
            <a:ext cx="8680173" cy="52793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500" dirty="0" smtClean="0"/>
              <a:t>The </a:t>
            </a:r>
            <a:r>
              <a:rPr lang="en-US" sz="2500" dirty="0"/>
              <a:t>blockade of sodium channels by most local </a:t>
            </a:r>
            <a:r>
              <a:rPr lang="en-US" sz="2500" dirty="0" smtClean="0"/>
              <a:t>anesthetics is </a:t>
            </a:r>
            <a:r>
              <a:rPr lang="en-US" sz="2500" dirty="0"/>
              <a:t>both voltage and time dependent</a:t>
            </a:r>
            <a:r>
              <a:rPr lang="en-US" sz="2500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effect of a given drug concentration </a:t>
            </a:r>
            <a:r>
              <a:rPr lang="en-US" dirty="0" smtClean="0"/>
              <a:t>is more </a:t>
            </a:r>
            <a:r>
              <a:rPr lang="en-US" dirty="0"/>
              <a:t>marked in </a:t>
            </a:r>
            <a:r>
              <a:rPr lang="en-US" b="1" dirty="0"/>
              <a:t>rapidly firing </a:t>
            </a:r>
            <a:r>
              <a:rPr lang="en-US" dirty="0"/>
              <a:t>axons than in resting </a:t>
            </a:r>
            <a:r>
              <a:rPr lang="en-US" dirty="0" smtClean="0"/>
              <a:t>fibers.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refractory period is </a:t>
            </a:r>
            <a:r>
              <a:rPr lang="en-US" dirty="0" smtClean="0"/>
              <a:t>lengthened and </a:t>
            </a:r>
            <a:r>
              <a:rPr lang="en-US" dirty="0"/>
              <a:t>the nerve conducts fewer action potentials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5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68" y="1109259"/>
            <a:ext cx="8680173" cy="52793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Local </a:t>
            </a:r>
            <a:r>
              <a:rPr lang="en-US" dirty="0"/>
              <a:t>anesthetics bind </a:t>
            </a:r>
            <a:r>
              <a:rPr lang="en-US" dirty="0" smtClean="0"/>
              <a:t>to the </a:t>
            </a:r>
            <a:r>
              <a:rPr lang="en-US" dirty="0"/>
              <a:t>sodium channel with low affinity and poor </a:t>
            </a:r>
            <a:r>
              <a:rPr lang="en-US" dirty="0" smtClean="0"/>
              <a:t>specificity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they are potentially active at other: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ym typeface="Wingdings" panose="05000000000000000000" pitchFamily="2" charset="2"/>
              </a:rPr>
              <a:t>channels 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 err="1">
                <a:sym typeface="Wingdings" panose="05000000000000000000" pitchFamily="2" charset="2"/>
              </a:rPr>
              <a:t>eg</a:t>
            </a:r>
            <a:r>
              <a:rPr lang="en-US" dirty="0">
                <a:sym typeface="Wingdings" panose="05000000000000000000" pitchFamily="2" charset="2"/>
              </a:rPr>
              <a:t>, potassium and calcium),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ym typeface="Wingdings" panose="05000000000000000000" pitchFamily="2" charset="2"/>
              </a:rPr>
              <a:t>enzymes (</a:t>
            </a:r>
            <a:r>
              <a:rPr lang="en-US" dirty="0" err="1">
                <a:sym typeface="Wingdings" panose="05000000000000000000" pitchFamily="2" charset="2"/>
              </a:rPr>
              <a:t>eg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adenylate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cyclase</a:t>
            </a:r>
            <a:r>
              <a:rPr lang="en-US" dirty="0" smtClean="0">
                <a:sym typeface="Wingdings" panose="05000000000000000000" pitchFamily="2" charset="2"/>
              </a:rPr>
              <a:t>),</a:t>
            </a:r>
            <a:endParaRPr lang="en-US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sym typeface="Wingdings" panose="05000000000000000000" pitchFamily="2" charset="2"/>
              </a:rPr>
              <a:t>receptors 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 err="1">
                <a:sym typeface="Wingdings" panose="05000000000000000000" pitchFamily="2" charset="2"/>
              </a:rPr>
              <a:t>eg</a:t>
            </a:r>
            <a:r>
              <a:rPr lang="en-US" dirty="0">
                <a:sym typeface="Wingdings" panose="05000000000000000000" pitchFamily="2" charset="2"/>
              </a:rPr>
              <a:t>, N -methyl- D -aspartate [NMDA], </a:t>
            </a:r>
            <a:r>
              <a:rPr lang="en-US" dirty="0" smtClean="0">
                <a:sym typeface="Wingdings" panose="05000000000000000000" pitchFamily="2" charset="2"/>
              </a:rPr>
              <a:t>G protein-coupled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smtClean="0">
                <a:sym typeface="Wingdings" panose="05000000000000000000" pitchFamily="2" charset="2"/>
              </a:rPr>
              <a:t>5-HT</a:t>
            </a:r>
            <a:r>
              <a:rPr lang="en-US" baseline="-25000" dirty="0" smtClean="0">
                <a:sym typeface="Wingdings" panose="05000000000000000000" pitchFamily="2" charset="2"/>
              </a:rPr>
              <a:t>3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>
                <a:sym typeface="Wingdings" panose="05000000000000000000" pitchFamily="2" charset="2"/>
              </a:rPr>
              <a:t>neurokinin-1 [substance P </a:t>
            </a:r>
            <a:r>
              <a:rPr lang="en-US" dirty="0" smtClean="0">
                <a:sym typeface="Wingdings" panose="05000000000000000000" pitchFamily="2" charset="2"/>
              </a:rPr>
              <a:t>receptor]).</a:t>
            </a:r>
          </a:p>
          <a:p>
            <a:pPr marL="282575" indent="0">
              <a:lnSpc>
                <a:spcPct val="150000"/>
              </a:lnSpc>
              <a:buNone/>
            </a:pPr>
            <a:r>
              <a:rPr lang="en-US" dirty="0" smtClean="0">
                <a:sym typeface="Wingdings" panose="05000000000000000000" pitchFamily="2" charset="2"/>
              </a:rPr>
              <a:t> contribute to achieving anesthesia, and produce additional beneficial effects and adverse effects.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Neuronal factors affecting block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2"/>
            <a:ext cx="8680173" cy="5174324"/>
          </a:xfrm>
        </p:spPr>
        <p:txBody>
          <a:bodyPr>
            <a:normAutofit/>
          </a:bodyPr>
          <a:lstStyle/>
          <a:p>
            <a:r>
              <a:rPr lang="en-US" dirty="0" smtClean="0"/>
              <a:t>With </a:t>
            </a:r>
            <a:r>
              <a:rPr lang="en-US" b="1" dirty="0" smtClean="0"/>
              <a:t>central </a:t>
            </a:r>
            <a:r>
              <a:rPr lang="en-US" b="1" dirty="0" err="1"/>
              <a:t>neuraxial</a:t>
            </a:r>
            <a:r>
              <a:rPr lang="en-US" b="1" dirty="0"/>
              <a:t> techniques</a:t>
            </a:r>
            <a:r>
              <a:rPr lang="en-US" dirty="0"/>
              <a:t> (spinal or </a:t>
            </a:r>
            <a:r>
              <a:rPr lang="en-US" dirty="0" smtClean="0"/>
              <a:t>epidural):</a:t>
            </a:r>
          </a:p>
          <a:p>
            <a:pPr marL="565150"/>
            <a:r>
              <a:rPr lang="en-US" dirty="0" smtClean="0"/>
              <a:t>motor paralysis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may </a:t>
            </a:r>
            <a:r>
              <a:rPr lang="en-US" dirty="0"/>
              <a:t>impair respiratory </a:t>
            </a:r>
            <a:r>
              <a:rPr lang="en-US" dirty="0" smtClean="0"/>
              <a:t>activity</a:t>
            </a:r>
          </a:p>
          <a:p>
            <a:pPr marL="565150"/>
            <a:r>
              <a:rPr lang="en-US" dirty="0" smtClean="0"/>
              <a:t>autonomic </a:t>
            </a:r>
            <a:r>
              <a:rPr lang="en-US" dirty="0"/>
              <a:t>nerve </a:t>
            </a:r>
            <a:r>
              <a:rPr lang="en-US" dirty="0" smtClean="0"/>
              <a:t>blockade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may </a:t>
            </a:r>
            <a:r>
              <a:rPr lang="en-US" dirty="0"/>
              <a:t>promote </a:t>
            </a:r>
            <a:r>
              <a:rPr lang="en-US" dirty="0" smtClean="0"/>
              <a:t>hypotension.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86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Neuronal factors affecting block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08" y="1285462"/>
            <a:ext cx="8680173" cy="5174324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US" dirty="0" smtClean="0"/>
              <a:t>Motor paralysis may </a:t>
            </a:r>
            <a:r>
              <a:rPr lang="en-US" dirty="0"/>
              <a:t>be desirable during surgery, </a:t>
            </a:r>
            <a:r>
              <a:rPr lang="en-US" dirty="0" smtClean="0"/>
              <a:t>but it </a:t>
            </a:r>
            <a:r>
              <a:rPr lang="en-US" dirty="0"/>
              <a:t>may be disadvantageous </a:t>
            </a:r>
            <a:r>
              <a:rPr lang="en-US" dirty="0" smtClean="0"/>
              <a:t>in other </a:t>
            </a:r>
            <a:r>
              <a:rPr lang="en-US" dirty="0"/>
              <a:t>settings. </a:t>
            </a:r>
            <a:endParaRPr lang="en-US" dirty="0" smtClean="0"/>
          </a:p>
          <a:p>
            <a:pPr lvl="1">
              <a:lnSpc>
                <a:spcPts val="3500"/>
              </a:lnSpc>
            </a:pPr>
            <a:r>
              <a:rPr lang="en-US" dirty="0"/>
              <a:t>E</a:t>
            </a:r>
            <a:r>
              <a:rPr lang="en-US" dirty="0" smtClean="0"/>
              <a:t>pidural </a:t>
            </a:r>
            <a:r>
              <a:rPr lang="en-US" dirty="0"/>
              <a:t>anesthesia during </a:t>
            </a:r>
            <a:r>
              <a:rPr lang="en-US" u="sng" dirty="0"/>
              <a:t>obstetrical </a:t>
            </a:r>
            <a:r>
              <a:rPr lang="en-US" u="sng" dirty="0" smtClean="0"/>
              <a:t>labor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motor </a:t>
            </a:r>
            <a:r>
              <a:rPr lang="en-US" dirty="0"/>
              <a:t>weakness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may </a:t>
            </a:r>
            <a:r>
              <a:rPr lang="en-US" dirty="0"/>
              <a:t>limit the ability of the patient </a:t>
            </a:r>
            <a:r>
              <a:rPr lang="en-US" dirty="0" smtClean="0"/>
              <a:t>to push during delivery.</a:t>
            </a:r>
          </a:p>
          <a:p>
            <a:pPr lvl="1">
              <a:lnSpc>
                <a:spcPts val="3500"/>
              </a:lnSpc>
            </a:pPr>
            <a:r>
              <a:rPr lang="en-US" u="sng" dirty="0" smtClean="0"/>
              <a:t>After surgery: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pPr marL="798513" lvl="1">
              <a:lnSpc>
                <a:spcPts val="3500"/>
              </a:lnSpc>
            </a:pPr>
            <a:r>
              <a:rPr lang="en-US" dirty="0" smtClean="0">
                <a:sym typeface="Wingdings" panose="05000000000000000000" pitchFamily="2" charset="2"/>
              </a:rPr>
              <a:t>muscle weakness  hampers </a:t>
            </a:r>
            <a:r>
              <a:rPr lang="en-US" dirty="0">
                <a:sym typeface="Wingdings" panose="05000000000000000000" pitchFamily="2" charset="2"/>
              </a:rPr>
              <a:t>ability to ambulate </a:t>
            </a:r>
            <a:r>
              <a:rPr lang="en-US" dirty="0" smtClean="0">
                <a:sym typeface="Wingdings" panose="05000000000000000000" pitchFamily="2" charset="2"/>
              </a:rPr>
              <a:t>without assistance </a:t>
            </a:r>
            <a:r>
              <a:rPr lang="en-US" dirty="0">
                <a:sym typeface="Wingdings" panose="05000000000000000000" pitchFamily="2" charset="2"/>
              </a:rPr>
              <a:t>and </a:t>
            </a:r>
            <a:r>
              <a:rPr lang="en-US" dirty="0" smtClean="0">
                <a:sym typeface="Wingdings" panose="05000000000000000000" pitchFamily="2" charset="2"/>
              </a:rPr>
              <a:t>poses </a:t>
            </a:r>
            <a:r>
              <a:rPr lang="en-US" dirty="0">
                <a:sym typeface="Wingdings" panose="05000000000000000000" pitchFamily="2" charset="2"/>
              </a:rPr>
              <a:t>a risk of </a:t>
            </a:r>
            <a:r>
              <a:rPr lang="en-US" dirty="0" smtClean="0">
                <a:sym typeface="Wingdings" panose="05000000000000000000" pitchFamily="2" charset="2"/>
              </a:rPr>
              <a:t>falling.</a:t>
            </a:r>
          </a:p>
          <a:p>
            <a:pPr marL="798513" lvl="1">
              <a:lnSpc>
                <a:spcPts val="3500"/>
              </a:lnSpc>
            </a:pPr>
            <a:r>
              <a:rPr lang="en-US" dirty="0" smtClean="0">
                <a:sym typeface="Wingdings" panose="05000000000000000000" pitchFamily="2" charset="2"/>
              </a:rPr>
              <a:t>residual autonomic blockade </a:t>
            </a:r>
            <a:r>
              <a:rPr lang="en-US" dirty="0">
                <a:sym typeface="Wingdings" panose="05000000000000000000" pitchFamily="2" charset="2"/>
              </a:rPr>
              <a:t>may interfere with bladder </a:t>
            </a:r>
            <a:r>
              <a:rPr lang="en-US" dirty="0" smtClean="0">
                <a:sym typeface="Wingdings" panose="05000000000000000000" pitchFamily="2" charset="2"/>
              </a:rPr>
              <a:t>function  urinary retention </a:t>
            </a:r>
            <a:r>
              <a:rPr lang="en-US" dirty="0">
                <a:sym typeface="Wingdings" panose="05000000000000000000" pitchFamily="2" charset="2"/>
              </a:rPr>
              <a:t>and </a:t>
            </a:r>
            <a:r>
              <a:rPr lang="en-US" dirty="0" smtClean="0">
                <a:sym typeface="Wingdings" panose="05000000000000000000" pitchFamily="2" charset="2"/>
              </a:rPr>
              <a:t>need </a:t>
            </a:r>
            <a:r>
              <a:rPr lang="en-US" dirty="0">
                <a:sym typeface="Wingdings" panose="05000000000000000000" pitchFamily="2" charset="2"/>
              </a:rPr>
              <a:t>for bladder </a:t>
            </a:r>
            <a:r>
              <a:rPr lang="en-US" dirty="0" smtClean="0">
                <a:sym typeface="Wingdings" panose="05000000000000000000" pitchFamily="2" charset="2"/>
              </a:rPr>
              <a:t>catheterization.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333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12053</TotalTime>
  <Words>1864</Words>
  <Application>Microsoft Office PowerPoint</Application>
  <PresentationFormat>On-screen Show (4:3)</PresentationFormat>
  <Paragraphs>199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Microsoft YaHei UI</vt:lpstr>
      <vt:lpstr>Arial</vt:lpstr>
      <vt:lpstr>Calibri</vt:lpstr>
      <vt:lpstr>Calibri Light</vt:lpstr>
      <vt:lpstr>Lucida Handwriting</vt:lpstr>
      <vt:lpstr>Wingdings</vt:lpstr>
      <vt:lpstr>Retrospect</vt:lpstr>
      <vt:lpstr>Local anesthetics</vt:lpstr>
      <vt:lpstr>Local anesthesia</vt:lpstr>
      <vt:lpstr>Mechanism of action</vt:lpstr>
      <vt:lpstr>Mechanism of action</vt:lpstr>
      <vt:lpstr>Mechanism of action</vt:lpstr>
      <vt:lpstr>Mechanism of action</vt:lpstr>
      <vt:lpstr>Mechanism of action</vt:lpstr>
      <vt:lpstr>Neuronal factors affecting block</vt:lpstr>
      <vt:lpstr>Neuronal factors affecting block</vt:lpstr>
      <vt:lpstr>Relative size and susceptibility of different types of nerve fibers to local anesthetics</vt:lpstr>
      <vt:lpstr>Route of administration</vt:lpstr>
      <vt:lpstr>PowerPoint Presentation</vt:lpstr>
      <vt:lpstr>Clinical block characteristics</vt:lpstr>
      <vt:lpstr>Effect of added vasoconstrictors</vt:lpstr>
      <vt:lpstr>Effect of added vasoconstrictors</vt:lpstr>
      <vt:lpstr>Intentional use of systemic local anesthetics</vt:lpstr>
      <vt:lpstr>Systemic toxicity</vt:lpstr>
      <vt:lpstr>CNS toxicity</vt:lpstr>
      <vt:lpstr>CNS toxicity</vt:lpstr>
      <vt:lpstr>Cardiotoxicity</vt:lpstr>
      <vt:lpstr>Reversal of bupivacaine toxicity</vt:lpstr>
      <vt:lpstr>Localized neural toxicity </vt:lpstr>
      <vt:lpstr>Localized neural toxicity </vt:lpstr>
      <vt:lpstr>Commonly used local anesthetics </vt:lpstr>
      <vt:lpstr>Lidocaine</vt:lpstr>
      <vt:lpstr>Articaine</vt:lpstr>
      <vt:lpstr>Benzocaine</vt:lpstr>
      <vt:lpstr>Bupivacaine</vt:lpstr>
      <vt:lpstr>Chloroprocaine</vt:lpstr>
      <vt:lpstr>Levobupivacaine </vt:lpstr>
      <vt:lpstr>Mepivacaine</vt:lpstr>
      <vt:lpstr>Prilocaine</vt:lpstr>
      <vt:lpstr>Ropivacaine</vt:lpstr>
      <vt:lpstr>EMLA</vt:lpstr>
      <vt:lpstr>Future developments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Fatimah Almahasneh</dc:creator>
  <cp:lastModifiedBy>Dr. Fatimah Almahasneh</cp:lastModifiedBy>
  <cp:revision>271</cp:revision>
  <dcterms:created xsi:type="dcterms:W3CDTF">2021-02-17T06:44:58Z</dcterms:created>
  <dcterms:modified xsi:type="dcterms:W3CDTF">2021-03-25T07:49:06Z</dcterms:modified>
</cp:coreProperties>
</file>