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3" r:id="rId16"/>
    <p:sldId id="274" r:id="rId17"/>
    <p:sldId id="275" r:id="rId18"/>
    <p:sldId id="276" r:id="rId19"/>
    <p:sldId id="277" r:id="rId20"/>
    <p:sldId id="279" r:id="rId21"/>
    <p:sldId id="296" r:id="rId22"/>
    <p:sldId id="294" r:id="rId23"/>
    <p:sldId id="280" r:id="rId24"/>
    <p:sldId id="281" r:id="rId25"/>
    <p:sldId id="282" r:id="rId26"/>
    <p:sldId id="284" r:id="rId27"/>
    <p:sldId id="286" r:id="rId28"/>
    <p:sldId id="285" r:id="rId29"/>
    <p:sldId id="301" r:id="rId30"/>
    <p:sldId id="300" r:id="rId31"/>
    <p:sldId id="283" r:id="rId32"/>
    <p:sldId id="292" r:id="rId33"/>
    <p:sldId id="287" r:id="rId34"/>
    <p:sldId id="299" r:id="rId35"/>
    <p:sldId id="288" r:id="rId36"/>
    <p:sldId id="290" r:id="rId37"/>
    <p:sldId id="289" r:id="rId38"/>
    <p:sldId id="298" r:id="rId39"/>
    <p:sldId id="293"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8" d="100"/>
          <a:sy n="68" d="100"/>
        </p:scale>
        <p:origin x="78"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_rels/data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3.svg"/><Relationship Id="rId4" Type="http://schemas.openxmlformats.org/officeDocument/2006/relationships/image" Target="../media/image8.svg"/><Relationship Id="rId9" Type="http://schemas.openxmlformats.org/officeDocument/2006/relationships/image" Target="../media/image1.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3.svg"/><Relationship Id="rId4" Type="http://schemas.openxmlformats.org/officeDocument/2006/relationships/image" Target="../media/image8.svg"/><Relationship Id="rId9"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AFE88F-F813-495D-AC59-4408114A6839}"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8119350D-A361-4913-8FD1-ACF2294B9A50}">
      <dgm:prSet/>
      <dgm:spPr/>
      <dgm:t>
        <a:bodyPr/>
        <a:lstStyle/>
        <a:p>
          <a:r>
            <a:rPr lang="en-GB"/>
            <a:t>The </a:t>
          </a:r>
          <a:r>
            <a:rPr lang="en-GB" b="1"/>
            <a:t>traditional </a:t>
          </a:r>
          <a:r>
            <a:rPr lang="en-GB"/>
            <a:t>form of DPR  (medical consultations)</a:t>
          </a:r>
          <a:endParaRPr lang="en-US"/>
        </a:p>
      </dgm:t>
    </dgm:pt>
    <dgm:pt modelId="{C9768AE9-CD5C-405F-BA08-F1A36E7E79CE}" type="parTrans" cxnId="{53F5F47E-3DD3-4A4C-9C9F-CF22DD4E61BD}">
      <dgm:prSet/>
      <dgm:spPr/>
      <dgm:t>
        <a:bodyPr/>
        <a:lstStyle/>
        <a:p>
          <a:endParaRPr lang="en-US"/>
        </a:p>
      </dgm:t>
    </dgm:pt>
    <dgm:pt modelId="{2254289A-255A-4003-96B6-9E640FE1488E}" type="sibTrans" cxnId="{53F5F47E-3DD3-4A4C-9C9F-CF22DD4E61BD}">
      <dgm:prSet/>
      <dgm:spPr/>
      <dgm:t>
        <a:bodyPr/>
        <a:lstStyle/>
        <a:p>
          <a:endParaRPr lang="en-US"/>
        </a:p>
      </dgm:t>
    </dgm:pt>
    <dgm:pt modelId="{98E5B4B1-259D-40D3-8B06-FE06788FCF04}">
      <dgm:prSet/>
      <dgm:spPr/>
      <dgm:t>
        <a:bodyPr/>
        <a:lstStyle/>
        <a:p>
          <a:r>
            <a:rPr lang="en-GB"/>
            <a:t>A </a:t>
          </a:r>
          <a:r>
            <a:rPr lang="en-GB" b="1"/>
            <a:t>passive</a:t>
          </a:r>
          <a:r>
            <a:rPr lang="en-GB"/>
            <a:t> patient and a </a:t>
          </a:r>
          <a:r>
            <a:rPr lang="en-GB" b="1"/>
            <a:t>dominant</a:t>
          </a:r>
          <a:r>
            <a:rPr lang="en-GB"/>
            <a:t> doctor.</a:t>
          </a:r>
          <a:endParaRPr lang="en-US"/>
        </a:p>
      </dgm:t>
    </dgm:pt>
    <dgm:pt modelId="{61F6172D-BADD-485C-A5DC-6D5B63B1251B}" type="parTrans" cxnId="{51DF43A0-2CBC-4FEB-BFAE-62476BB1EBD2}">
      <dgm:prSet/>
      <dgm:spPr/>
      <dgm:t>
        <a:bodyPr/>
        <a:lstStyle/>
        <a:p>
          <a:endParaRPr lang="en-US"/>
        </a:p>
      </dgm:t>
    </dgm:pt>
    <dgm:pt modelId="{7F3BAFB2-C483-4843-946E-92E397E3B45D}" type="sibTrans" cxnId="{51DF43A0-2CBC-4FEB-BFAE-62476BB1EBD2}">
      <dgm:prSet/>
      <dgm:spPr/>
      <dgm:t>
        <a:bodyPr/>
        <a:lstStyle/>
        <a:p>
          <a:endParaRPr lang="en-US"/>
        </a:p>
      </dgm:t>
    </dgm:pt>
    <dgm:pt modelId="{0F0A3326-AB7C-4475-9F4A-92FAFD4C9013}">
      <dgm:prSet/>
      <dgm:spPr/>
      <dgm:t>
        <a:bodyPr/>
        <a:lstStyle/>
        <a:p>
          <a:r>
            <a:rPr lang="en-GB" b="1"/>
            <a:t>Advantages</a:t>
          </a:r>
          <a:r>
            <a:rPr lang="en-GB"/>
            <a:t>:</a:t>
          </a:r>
          <a:endParaRPr lang="en-US"/>
        </a:p>
      </dgm:t>
    </dgm:pt>
    <dgm:pt modelId="{1510E870-CC5F-4DC5-9BD4-BACC7B5416BD}" type="parTrans" cxnId="{A84FEB51-B159-47EE-8957-47FCEFBDECA9}">
      <dgm:prSet/>
      <dgm:spPr/>
      <dgm:t>
        <a:bodyPr/>
        <a:lstStyle/>
        <a:p>
          <a:endParaRPr lang="en-US"/>
        </a:p>
      </dgm:t>
    </dgm:pt>
    <dgm:pt modelId="{D995E4A9-F01C-414D-BDEF-8228947BE559}" type="sibTrans" cxnId="{A84FEB51-B159-47EE-8957-47FCEFBDECA9}">
      <dgm:prSet/>
      <dgm:spPr/>
      <dgm:t>
        <a:bodyPr/>
        <a:lstStyle/>
        <a:p>
          <a:endParaRPr lang="en-US"/>
        </a:p>
      </dgm:t>
    </dgm:pt>
    <dgm:pt modelId="{807952DD-7BFD-41D1-8744-E6E997303126}">
      <dgm:prSet/>
      <dgm:spPr/>
      <dgm:t>
        <a:bodyPr/>
        <a:lstStyle/>
        <a:p>
          <a:r>
            <a:rPr lang="en-GB"/>
            <a:t>More important when patients are very sick </a:t>
          </a:r>
          <a:endParaRPr lang="en-US"/>
        </a:p>
      </dgm:t>
    </dgm:pt>
    <dgm:pt modelId="{61CF8642-115B-4A54-9222-9A4A443E4D05}" type="parTrans" cxnId="{F75DD6BA-D2D6-4E3F-9837-497A1B46C557}">
      <dgm:prSet/>
      <dgm:spPr/>
      <dgm:t>
        <a:bodyPr/>
        <a:lstStyle/>
        <a:p>
          <a:endParaRPr lang="en-US"/>
        </a:p>
      </dgm:t>
    </dgm:pt>
    <dgm:pt modelId="{49A72EA2-B3F5-4D4D-A340-1952B7D7CF77}" type="sibTrans" cxnId="{F75DD6BA-D2D6-4E3F-9837-497A1B46C557}">
      <dgm:prSet/>
      <dgm:spPr/>
      <dgm:t>
        <a:bodyPr/>
        <a:lstStyle/>
        <a:p>
          <a:endParaRPr lang="en-US"/>
        </a:p>
      </dgm:t>
    </dgm:pt>
    <dgm:pt modelId="{73A787B4-4D38-4165-8E27-9E67AEA328F1}">
      <dgm:prSet/>
      <dgm:spPr/>
      <dgm:t>
        <a:bodyPr/>
        <a:lstStyle/>
        <a:p>
          <a:r>
            <a:rPr lang="en-GB"/>
            <a:t>Patients derive considerable comfort from being able to rely on the doctor in this way and being relieved of burdens of worry and decision making</a:t>
          </a:r>
          <a:endParaRPr lang="en-US"/>
        </a:p>
      </dgm:t>
    </dgm:pt>
    <dgm:pt modelId="{41B24BEE-C62F-400B-ACE0-1252ED7E49A0}" type="parTrans" cxnId="{D1FB43D9-764A-4322-B830-7F2DE1D1B18A}">
      <dgm:prSet/>
      <dgm:spPr/>
      <dgm:t>
        <a:bodyPr/>
        <a:lstStyle/>
        <a:p>
          <a:endParaRPr lang="en-US"/>
        </a:p>
      </dgm:t>
    </dgm:pt>
    <dgm:pt modelId="{F0D33DE8-E2E7-433C-92DC-B1585E5BFADB}" type="sibTrans" cxnId="{D1FB43D9-764A-4322-B830-7F2DE1D1B18A}">
      <dgm:prSet/>
      <dgm:spPr/>
      <dgm:t>
        <a:bodyPr/>
        <a:lstStyle/>
        <a:p>
          <a:endParaRPr lang="en-US"/>
        </a:p>
      </dgm:t>
    </dgm:pt>
    <dgm:pt modelId="{EFC802A7-A1EB-4FCC-9A0F-855D8D570E69}">
      <dgm:prSet/>
      <dgm:spPr/>
      <dgm:t>
        <a:bodyPr/>
        <a:lstStyle/>
        <a:p>
          <a:r>
            <a:rPr lang="en-GB" b="1"/>
            <a:t>Disadvantages</a:t>
          </a:r>
          <a:endParaRPr lang="en-US"/>
        </a:p>
      </dgm:t>
    </dgm:pt>
    <dgm:pt modelId="{C5BB140E-F68F-4EDB-9241-83A62EB35386}" type="parTrans" cxnId="{4FAC2755-B265-4166-A299-55B3EECBF8E0}">
      <dgm:prSet/>
      <dgm:spPr/>
      <dgm:t>
        <a:bodyPr/>
        <a:lstStyle/>
        <a:p>
          <a:endParaRPr lang="en-US"/>
        </a:p>
      </dgm:t>
    </dgm:pt>
    <dgm:pt modelId="{8FCF00A7-D745-40A8-8E6A-113D03FB620B}" type="sibTrans" cxnId="{4FAC2755-B265-4166-A299-55B3EECBF8E0}">
      <dgm:prSet/>
      <dgm:spPr/>
      <dgm:t>
        <a:bodyPr/>
        <a:lstStyle/>
        <a:p>
          <a:endParaRPr lang="en-US"/>
        </a:p>
      </dgm:t>
    </dgm:pt>
    <dgm:pt modelId="{9AA3037C-3165-4CD6-851C-7894D1995DF2}">
      <dgm:prSet/>
      <dgm:spPr/>
      <dgm:t>
        <a:bodyPr/>
        <a:lstStyle/>
        <a:p>
          <a:r>
            <a:rPr lang="en-GB"/>
            <a:t>Manipulation and exploitation of the vulnerable and ill.</a:t>
          </a:r>
          <a:endParaRPr lang="en-US"/>
        </a:p>
      </dgm:t>
    </dgm:pt>
    <dgm:pt modelId="{793A5A8B-9A1D-4B94-8FCD-466B638AA71F}" type="parTrans" cxnId="{30D7B70C-8DCC-405C-A815-4EC01F3644F6}">
      <dgm:prSet/>
      <dgm:spPr/>
      <dgm:t>
        <a:bodyPr/>
        <a:lstStyle/>
        <a:p>
          <a:endParaRPr lang="en-US"/>
        </a:p>
      </dgm:t>
    </dgm:pt>
    <dgm:pt modelId="{538B30A4-5511-41C8-8295-7BD926D15D2C}" type="sibTrans" cxnId="{30D7B70C-8DCC-405C-A815-4EC01F3644F6}">
      <dgm:prSet/>
      <dgm:spPr/>
      <dgm:t>
        <a:bodyPr/>
        <a:lstStyle/>
        <a:p>
          <a:endParaRPr lang="en-US"/>
        </a:p>
      </dgm:t>
    </dgm:pt>
    <dgm:pt modelId="{5A270029-0F08-438D-B9CE-E659C92D7DA1}" type="pres">
      <dgm:prSet presAssocID="{08AFE88F-F813-495D-AC59-4408114A6839}" presName="linear" presStyleCnt="0">
        <dgm:presLayoutVars>
          <dgm:dir/>
          <dgm:animLvl val="lvl"/>
          <dgm:resizeHandles val="exact"/>
        </dgm:presLayoutVars>
      </dgm:prSet>
      <dgm:spPr/>
    </dgm:pt>
    <dgm:pt modelId="{2053D21F-8AFE-4C27-A69C-840249EB0856}" type="pres">
      <dgm:prSet presAssocID="{8119350D-A361-4913-8FD1-ACF2294B9A50}" presName="parentLin" presStyleCnt="0"/>
      <dgm:spPr/>
    </dgm:pt>
    <dgm:pt modelId="{DA4AC0BE-B61A-470B-AA7C-A25253C66DEE}" type="pres">
      <dgm:prSet presAssocID="{8119350D-A361-4913-8FD1-ACF2294B9A50}" presName="parentLeftMargin" presStyleLbl="node1" presStyleIdx="0" presStyleCnt="4"/>
      <dgm:spPr/>
    </dgm:pt>
    <dgm:pt modelId="{03961A24-8D99-4E33-A1E0-04476A693166}" type="pres">
      <dgm:prSet presAssocID="{8119350D-A361-4913-8FD1-ACF2294B9A50}" presName="parentText" presStyleLbl="node1" presStyleIdx="0" presStyleCnt="4">
        <dgm:presLayoutVars>
          <dgm:chMax val="0"/>
          <dgm:bulletEnabled val="1"/>
        </dgm:presLayoutVars>
      </dgm:prSet>
      <dgm:spPr/>
    </dgm:pt>
    <dgm:pt modelId="{6626AE66-067C-4D0E-9A18-DCFE49ED8743}" type="pres">
      <dgm:prSet presAssocID="{8119350D-A361-4913-8FD1-ACF2294B9A50}" presName="negativeSpace" presStyleCnt="0"/>
      <dgm:spPr/>
    </dgm:pt>
    <dgm:pt modelId="{771BDFB2-3468-45AC-8425-67A461CC70D6}" type="pres">
      <dgm:prSet presAssocID="{8119350D-A361-4913-8FD1-ACF2294B9A50}" presName="childText" presStyleLbl="conFgAcc1" presStyleIdx="0" presStyleCnt="4">
        <dgm:presLayoutVars>
          <dgm:bulletEnabled val="1"/>
        </dgm:presLayoutVars>
      </dgm:prSet>
      <dgm:spPr/>
    </dgm:pt>
    <dgm:pt modelId="{9C5ACF1F-3BDA-4993-AC35-973D0E6477CB}" type="pres">
      <dgm:prSet presAssocID="{2254289A-255A-4003-96B6-9E640FE1488E}" presName="spaceBetweenRectangles" presStyleCnt="0"/>
      <dgm:spPr/>
    </dgm:pt>
    <dgm:pt modelId="{7DD1A78C-A9BE-43B3-9CE4-D9D91D8D2F5C}" type="pres">
      <dgm:prSet presAssocID="{98E5B4B1-259D-40D3-8B06-FE06788FCF04}" presName="parentLin" presStyleCnt="0"/>
      <dgm:spPr/>
    </dgm:pt>
    <dgm:pt modelId="{A34D9EBF-9B42-434B-BFCF-1DEAF27497FC}" type="pres">
      <dgm:prSet presAssocID="{98E5B4B1-259D-40D3-8B06-FE06788FCF04}" presName="parentLeftMargin" presStyleLbl="node1" presStyleIdx="0" presStyleCnt="4"/>
      <dgm:spPr/>
    </dgm:pt>
    <dgm:pt modelId="{D8103E81-1189-4C43-B374-A64C61F28FEA}" type="pres">
      <dgm:prSet presAssocID="{98E5B4B1-259D-40D3-8B06-FE06788FCF04}" presName="parentText" presStyleLbl="node1" presStyleIdx="1" presStyleCnt="4">
        <dgm:presLayoutVars>
          <dgm:chMax val="0"/>
          <dgm:bulletEnabled val="1"/>
        </dgm:presLayoutVars>
      </dgm:prSet>
      <dgm:spPr/>
    </dgm:pt>
    <dgm:pt modelId="{0189A24B-CC21-4844-B10A-10CC81C643DA}" type="pres">
      <dgm:prSet presAssocID="{98E5B4B1-259D-40D3-8B06-FE06788FCF04}" presName="negativeSpace" presStyleCnt="0"/>
      <dgm:spPr/>
    </dgm:pt>
    <dgm:pt modelId="{F59AAFFB-31B4-405F-92D1-713AE3178FB5}" type="pres">
      <dgm:prSet presAssocID="{98E5B4B1-259D-40D3-8B06-FE06788FCF04}" presName="childText" presStyleLbl="conFgAcc1" presStyleIdx="1" presStyleCnt="4">
        <dgm:presLayoutVars>
          <dgm:bulletEnabled val="1"/>
        </dgm:presLayoutVars>
      </dgm:prSet>
      <dgm:spPr/>
    </dgm:pt>
    <dgm:pt modelId="{6C402025-163B-4945-8C1E-77A921166FA6}" type="pres">
      <dgm:prSet presAssocID="{7F3BAFB2-C483-4843-946E-92E397E3B45D}" presName="spaceBetweenRectangles" presStyleCnt="0"/>
      <dgm:spPr/>
    </dgm:pt>
    <dgm:pt modelId="{4512F98A-AB61-4C20-8572-95B1466FF6FA}" type="pres">
      <dgm:prSet presAssocID="{0F0A3326-AB7C-4475-9F4A-92FAFD4C9013}" presName="parentLin" presStyleCnt="0"/>
      <dgm:spPr/>
    </dgm:pt>
    <dgm:pt modelId="{FE9C79F1-D3F7-495D-81A0-0524E47873F6}" type="pres">
      <dgm:prSet presAssocID="{0F0A3326-AB7C-4475-9F4A-92FAFD4C9013}" presName="parentLeftMargin" presStyleLbl="node1" presStyleIdx="1" presStyleCnt="4"/>
      <dgm:spPr/>
    </dgm:pt>
    <dgm:pt modelId="{EB6295C4-A922-496D-A4ED-BFFE38409D50}" type="pres">
      <dgm:prSet presAssocID="{0F0A3326-AB7C-4475-9F4A-92FAFD4C9013}" presName="parentText" presStyleLbl="node1" presStyleIdx="2" presStyleCnt="4">
        <dgm:presLayoutVars>
          <dgm:chMax val="0"/>
          <dgm:bulletEnabled val="1"/>
        </dgm:presLayoutVars>
      </dgm:prSet>
      <dgm:spPr/>
    </dgm:pt>
    <dgm:pt modelId="{56291C77-CBEC-4861-8DAD-3D5143CB25FC}" type="pres">
      <dgm:prSet presAssocID="{0F0A3326-AB7C-4475-9F4A-92FAFD4C9013}" presName="negativeSpace" presStyleCnt="0"/>
      <dgm:spPr/>
    </dgm:pt>
    <dgm:pt modelId="{331DA542-D84E-4DC9-ABB2-450586D36FE0}" type="pres">
      <dgm:prSet presAssocID="{0F0A3326-AB7C-4475-9F4A-92FAFD4C9013}" presName="childText" presStyleLbl="conFgAcc1" presStyleIdx="2" presStyleCnt="4">
        <dgm:presLayoutVars>
          <dgm:bulletEnabled val="1"/>
        </dgm:presLayoutVars>
      </dgm:prSet>
      <dgm:spPr/>
    </dgm:pt>
    <dgm:pt modelId="{D82F907F-9959-48EA-BE1F-8923C46D3A57}" type="pres">
      <dgm:prSet presAssocID="{D995E4A9-F01C-414D-BDEF-8228947BE559}" presName="spaceBetweenRectangles" presStyleCnt="0"/>
      <dgm:spPr/>
    </dgm:pt>
    <dgm:pt modelId="{AECD33CC-5066-48E1-A66D-6285A5CE2DE6}" type="pres">
      <dgm:prSet presAssocID="{EFC802A7-A1EB-4FCC-9A0F-855D8D570E69}" presName="parentLin" presStyleCnt="0"/>
      <dgm:spPr/>
    </dgm:pt>
    <dgm:pt modelId="{8A450AF0-E7B9-4E48-82DE-455338C1A651}" type="pres">
      <dgm:prSet presAssocID="{EFC802A7-A1EB-4FCC-9A0F-855D8D570E69}" presName="parentLeftMargin" presStyleLbl="node1" presStyleIdx="2" presStyleCnt="4"/>
      <dgm:spPr/>
    </dgm:pt>
    <dgm:pt modelId="{1269A413-6F7F-43F6-BA1F-6F076FE4315C}" type="pres">
      <dgm:prSet presAssocID="{EFC802A7-A1EB-4FCC-9A0F-855D8D570E69}" presName="parentText" presStyleLbl="node1" presStyleIdx="3" presStyleCnt="4">
        <dgm:presLayoutVars>
          <dgm:chMax val="0"/>
          <dgm:bulletEnabled val="1"/>
        </dgm:presLayoutVars>
      </dgm:prSet>
      <dgm:spPr/>
    </dgm:pt>
    <dgm:pt modelId="{651813AD-16C1-48CE-A855-78C55D4E4FB4}" type="pres">
      <dgm:prSet presAssocID="{EFC802A7-A1EB-4FCC-9A0F-855D8D570E69}" presName="negativeSpace" presStyleCnt="0"/>
      <dgm:spPr/>
    </dgm:pt>
    <dgm:pt modelId="{A1C61A71-C8BC-4632-B3B5-AF678D429250}" type="pres">
      <dgm:prSet presAssocID="{EFC802A7-A1EB-4FCC-9A0F-855D8D570E69}" presName="childText" presStyleLbl="conFgAcc1" presStyleIdx="3" presStyleCnt="4">
        <dgm:presLayoutVars>
          <dgm:bulletEnabled val="1"/>
        </dgm:presLayoutVars>
      </dgm:prSet>
      <dgm:spPr/>
    </dgm:pt>
  </dgm:ptLst>
  <dgm:cxnLst>
    <dgm:cxn modelId="{30D7B70C-8DCC-405C-A815-4EC01F3644F6}" srcId="{EFC802A7-A1EB-4FCC-9A0F-855D8D570E69}" destId="{9AA3037C-3165-4CD6-851C-7894D1995DF2}" srcOrd="0" destOrd="0" parTransId="{793A5A8B-9A1D-4B94-8FCD-466B638AA71F}" sibTransId="{538B30A4-5511-41C8-8295-7BD926D15D2C}"/>
    <dgm:cxn modelId="{9FA0B518-7FAA-4B27-AB7B-54EF62AEA52D}" type="presOf" srcId="{EFC802A7-A1EB-4FCC-9A0F-855D8D570E69}" destId="{8A450AF0-E7B9-4E48-82DE-455338C1A651}" srcOrd="0" destOrd="0" presId="urn:microsoft.com/office/officeart/2005/8/layout/list1"/>
    <dgm:cxn modelId="{7AD15323-0648-48A2-9F7D-1DF0F88A700C}" type="presOf" srcId="{807952DD-7BFD-41D1-8744-E6E997303126}" destId="{331DA542-D84E-4DC9-ABB2-450586D36FE0}" srcOrd="0" destOrd="0" presId="urn:microsoft.com/office/officeart/2005/8/layout/list1"/>
    <dgm:cxn modelId="{0E6C3728-BB35-45DF-98C3-71F0A0A25F18}" type="presOf" srcId="{98E5B4B1-259D-40D3-8B06-FE06788FCF04}" destId="{A34D9EBF-9B42-434B-BFCF-1DEAF27497FC}" srcOrd="0" destOrd="0" presId="urn:microsoft.com/office/officeart/2005/8/layout/list1"/>
    <dgm:cxn modelId="{6D1F283A-2D6C-462F-A9E8-78FEE4063111}" type="presOf" srcId="{73A787B4-4D38-4165-8E27-9E67AEA328F1}" destId="{331DA542-D84E-4DC9-ABB2-450586D36FE0}" srcOrd="0" destOrd="1" presId="urn:microsoft.com/office/officeart/2005/8/layout/list1"/>
    <dgm:cxn modelId="{19243A3C-09E3-4302-8C9B-DD053F4D240E}" type="presOf" srcId="{8119350D-A361-4913-8FD1-ACF2294B9A50}" destId="{03961A24-8D99-4E33-A1E0-04476A693166}" srcOrd="1" destOrd="0" presId="urn:microsoft.com/office/officeart/2005/8/layout/list1"/>
    <dgm:cxn modelId="{2F872F6D-9E66-4ADD-9C59-88C305C69B0F}" type="presOf" srcId="{8119350D-A361-4913-8FD1-ACF2294B9A50}" destId="{DA4AC0BE-B61A-470B-AA7C-A25253C66DEE}" srcOrd="0" destOrd="0" presId="urn:microsoft.com/office/officeart/2005/8/layout/list1"/>
    <dgm:cxn modelId="{A84FEB51-B159-47EE-8957-47FCEFBDECA9}" srcId="{08AFE88F-F813-495D-AC59-4408114A6839}" destId="{0F0A3326-AB7C-4475-9F4A-92FAFD4C9013}" srcOrd="2" destOrd="0" parTransId="{1510E870-CC5F-4DC5-9BD4-BACC7B5416BD}" sibTransId="{D995E4A9-F01C-414D-BDEF-8228947BE559}"/>
    <dgm:cxn modelId="{4FAC2755-B265-4166-A299-55B3EECBF8E0}" srcId="{08AFE88F-F813-495D-AC59-4408114A6839}" destId="{EFC802A7-A1EB-4FCC-9A0F-855D8D570E69}" srcOrd="3" destOrd="0" parTransId="{C5BB140E-F68F-4EDB-9241-83A62EB35386}" sibTransId="{8FCF00A7-D745-40A8-8E6A-113D03FB620B}"/>
    <dgm:cxn modelId="{773FCC76-6A52-4396-854E-E931FE26012A}" type="presOf" srcId="{0F0A3326-AB7C-4475-9F4A-92FAFD4C9013}" destId="{EB6295C4-A922-496D-A4ED-BFFE38409D50}" srcOrd="1" destOrd="0" presId="urn:microsoft.com/office/officeart/2005/8/layout/list1"/>
    <dgm:cxn modelId="{53F5F47E-3DD3-4A4C-9C9F-CF22DD4E61BD}" srcId="{08AFE88F-F813-495D-AC59-4408114A6839}" destId="{8119350D-A361-4913-8FD1-ACF2294B9A50}" srcOrd="0" destOrd="0" parTransId="{C9768AE9-CD5C-405F-BA08-F1A36E7E79CE}" sibTransId="{2254289A-255A-4003-96B6-9E640FE1488E}"/>
    <dgm:cxn modelId="{B1796A94-9568-4BD4-9347-D4C916FD2DE3}" type="presOf" srcId="{98E5B4B1-259D-40D3-8B06-FE06788FCF04}" destId="{D8103E81-1189-4C43-B374-A64C61F28FEA}" srcOrd="1" destOrd="0" presId="urn:microsoft.com/office/officeart/2005/8/layout/list1"/>
    <dgm:cxn modelId="{3FAAAC9B-09BC-494B-A22D-C91495622065}" type="presOf" srcId="{EFC802A7-A1EB-4FCC-9A0F-855D8D570E69}" destId="{1269A413-6F7F-43F6-BA1F-6F076FE4315C}" srcOrd="1" destOrd="0" presId="urn:microsoft.com/office/officeart/2005/8/layout/list1"/>
    <dgm:cxn modelId="{51DF43A0-2CBC-4FEB-BFAE-62476BB1EBD2}" srcId="{08AFE88F-F813-495D-AC59-4408114A6839}" destId="{98E5B4B1-259D-40D3-8B06-FE06788FCF04}" srcOrd="1" destOrd="0" parTransId="{61F6172D-BADD-485C-A5DC-6D5B63B1251B}" sibTransId="{7F3BAFB2-C483-4843-946E-92E397E3B45D}"/>
    <dgm:cxn modelId="{8B3F79B5-8D69-4316-892A-AF0BA09E9D28}" type="presOf" srcId="{08AFE88F-F813-495D-AC59-4408114A6839}" destId="{5A270029-0F08-438D-B9CE-E659C92D7DA1}" srcOrd="0" destOrd="0" presId="urn:microsoft.com/office/officeart/2005/8/layout/list1"/>
    <dgm:cxn modelId="{F75DD6BA-D2D6-4E3F-9837-497A1B46C557}" srcId="{0F0A3326-AB7C-4475-9F4A-92FAFD4C9013}" destId="{807952DD-7BFD-41D1-8744-E6E997303126}" srcOrd="0" destOrd="0" parTransId="{61CF8642-115B-4A54-9222-9A4A443E4D05}" sibTransId="{49A72EA2-B3F5-4D4D-A340-1952B7D7CF77}"/>
    <dgm:cxn modelId="{CA34FCBD-8615-4B65-B38A-0B988CB95B32}" type="presOf" srcId="{9AA3037C-3165-4CD6-851C-7894D1995DF2}" destId="{A1C61A71-C8BC-4632-B3B5-AF678D429250}" srcOrd="0" destOrd="0" presId="urn:microsoft.com/office/officeart/2005/8/layout/list1"/>
    <dgm:cxn modelId="{6B0DABBE-12F2-4C4E-A634-D11AC29E2790}" type="presOf" srcId="{0F0A3326-AB7C-4475-9F4A-92FAFD4C9013}" destId="{FE9C79F1-D3F7-495D-81A0-0524E47873F6}" srcOrd="0" destOrd="0" presId="urn:microsoft.com/office/officeart/2005/8/layout/list1"/>
    <dgm:cxn modelId="{D1FB43D9-764A-4322-B830-7F2DE1D1B18A}" srcId="{0F0A3326-AB7C-4475-9F4A-92FAFD4C9013}" destId="{73A787B4-4D38-4165-8E27-9E67AEA328F1}" srcOrd="1" destOrd="0" parTransId="{41B24BEE-C62F-400B-ACE0-1252ED7E49A0}" sibTransId="{F0D33DE8-E2E7-433C-92DC-B1585E5BFADB}"/>
    <dgm:cxn modelId="{31A681DF-94BC-482E-9465-0E18C44A5BF0}" type="presParOf" srcId="{5A270029-0F08-438D-B9CE-E659C92D7DA1}" destId="{2053D21F-8AFE-4C27-A69C-840249EB0856}" srcOrd="0" destOrd="0" presId="urn:microsoft.com/office/officeart/2005/8/layout/list1"/>
    <dgm:cxn modelId="{C46BA354-304C-4122-ACB2-1BCD1D626823}" type="presParOf" srcId="{2053D21F-8AFE-4C27-A69C-840249EB0856}" destId="{DA4AC0BE-B61A-470B-AA7C-A25253C66DEE}" srcOrd="0" destOrd="0" presId="urn:microsoft.com/office/officeart/2005/8/layout/list1"/>
    <dgm:cxn modelId="{EC02789E-C932-4690-B83F-4D0EB8F1AB82}" type="presParOf" srcId="{2053D21F-8AFE-4C27-A69C-840249EB0856}" destId="{03961A24-8D99-4E33-A1E0-04476A693166}" srcOrd="1" destOrd="0" presId="urn:microsoft.com/office/officeart/2005/8/layout/list1"/>
    <dgm:cxn modelId="{05986241-F153-4290-8D4F-77B4559442F2}" type="presParOf" srcId="{5A270029-0F08-438D-B9CE-E659C92D7DA1}" destId="{6626AE66-067C-4D0E-9A18-DCFE49ED8743}" srcOrd="1" destOrd="0" presId="urn:microsoft.com/office/officeart/2005/8/layout/list1"/>
    <dgm:cxn modelId="{7BC7514E-59C5-4738-A58E-22399DF42746}" type="presParOf" srcId="{5A270029-0F08-438D-B9CE-E659C92D7DA1}" destId="{771BDFB2-3468-45AC-8425-67A461CC70D6}" srcOrd="2" destOrd="0" presId="urn:microsoft.com/office/officeart/2005/8/layout/list1"/>
    <dgm:cxn modelId="{A4CE74F5-D0A1-4305-BBA4-7DDA38FD1F84}" type="presParOf" srcId="{5A270029-0F08-438D-B9CE-E659C92D7DA1}" destId="{9C5ACF1F-3BDA-4993-AC35-973D0E6477CB}" srcOrd="3" destOrd="0" presId="urn:microsoft.com/office/officeart/2005/8/layout/list1"/>
    <dgm:cxn modelId="{27BAAEDB-BD04-4E70-92C1-EC2D1A737BFC}" type="presParOf" srcId="{5A270029-0F08-438D-B9CE-E659C92D7DA1}" destId="{7DD1A78C-A9BE-43B3-9CE4-D9D91D8D2F5C}" srcOrd="4" destOrd="0" presId="urn:microsoft.com/office/officeart/2005/8/layout/list1"/>
    <dgm:cxn modelId="{66788D36-F64A-4296-9F91-FC9959F2BB0D}" type="presParOf" srcId="{7DD1A78C-A9BE-43B3-9CE4-D9D91D8D2F5C}" destId="{A34D9EBF-9B42-434B-BFCF-1DEAF27497FC}" srcOrd="0" destOrd="0" presId="urn:microsoft.com/office/officeart/2005/8/layout/list1"/>
    <dgm:cxn modelId="{77DAE76F-F087-4586-9436-8F1EC80941F0}" type="presParOf" srcId="{7DD1A78C-A9BE-43B3-9CE4-D9D91D8D2F5C}" destId="{D8103E81-1189-4C43-B374-A64C61F28FEA}" srcOrd="1" destOrd="0" presId="urn:microsoft.com/office/officeart/2005/8/layout/list1"/>
    <dgm:cxn modelId="{347FA386-5F5F-4C2B-B697-F2BE139EA39E}" type="presParOf" srcId="{5A270029-0F08-438D-B9CE-E659C92D7DA1}" destId="{0189A24B-CC21-4844-B10A-10CC81C643DA}" srcOrd="5" destOrd="0" presId="urn:microsoft.com/office/officeart/2005/8/layout/list1"/>
    <dgm:cxn modelId="{BC37BE42-913D-4398-BA0E-8DB234F7DA47}" type="presParOf" srcId="{5A270029-0F08-438D-B9CE-E659C92D7DA1}" destId="{F59AAFFB-31B4-405F-92D1-713AE3178FB5}" srcOrd="6" destOrd="0" presId="urn:microsoft.com/office/officeart/2005/8/layout/list1"/>
    <dgm:cxn modelId="{847DB8BC-C262-4AF7-8973-C64019E12ED3}" type="presParOf" srcId="{5A270029-0F08-438D-B9CE-E659C92D7DA1}" destId="{6C402025-163B-4945-8C1E-77A921166FA6}" srcOrd="7" destOrd="0" presId="urn:microsoft.com/office/officeart/2005/8/layout/list1"/>
    <dgm:cxn modelId="{2C1AC71B-4D54-4A03-B868-66A0F9D6399B}" type="presParOf" srcId="{5A270029-0F08-438D-B9CE-E659C92D7DA1}" destId="{4512F98A-AB61-4C20-8572-95B1466FF6FA}" srcOrd="8" destOrd="0" presId="urn:microsoft.com/office/officeart/2005/8/layout/list1"/>
    <dgm:cxn modelId="{4840FACB-9FB2-4BBB-AD0E-8D439CF56D88}" type="presParOf" srcId="{4512F98A-AB61-4C20-8572-95B1466FF6FA}" destId="{FE9C79F1-D3F7-495D-81A0-0524E47873F6}" srcOrd="0" destOrd="0" presId="urn:microsoft.com/office/officeart/2005/8/layout/list1"/>
    <dgm:cxn modelId="{D3BC9483-0EFF-45E8-AF44-C3727792D9C8}" type="presParOf" srcId="{4512F98A-AB61-4C20-8572-95B1466FF6FA}" destId="{EB6295C4-A922-496D-A4ED-BFFE38409D50}" srcOrd="1" destOrd="0" presId="urn:microsoft.com/office/officeart/2005/8/layout/list1"/>
    <dgm:cxn modelId="{D21735C3-40A8-4253-A30B-8C9F1D4E4965}" type="presParOf" srcId="{5A270029-0F08-438D-B9CE-E659C92D7DA1}" destId="{56291C77-CBEC-4861-8DAD-3D5143CB25FC}" srcOrd="9" destOrd="0" presId="urn:microsoft.com/office/officeart/2005/8/layout/list1"/>
    <dgm:cxn modelId="{9B7F54B3-1475-47F1-ACA7-E174E90E6AD0}" type="presParOf" srcId="{5A270029-0F08-438D-B9CE-E659C92D7DA1}" destId="{331DA542-D84E-4DC9-ABB2-450586D36FE0}" srcOrd="10" destOrd="0" presId="urn:microsoft.com/office/officeart/2005/8/layout/list1"/>
    <dgm:cxn modelId="{FA81F85A-3935-4173-8DB2-137FCFBDAE84}" type="presParOf" srcId="{5A270029-0F08-438D-B9CE-E659C92D7DA1}" destId="{D82F907F-9959-48EA-BE1F-8923C46D3A57}" srcOrd="11" destOrd="0" presId="urn:microsoft.com/office/officeart/2005/8/layout/list1"/>
    <dgm:cxn modelId="{31459236-B022-4D84-9FC0-1F6A6E2DC94C}" type="presParOf" srcId="{5A270029-0F08-438D-B9CE-E659C92D7DA1}" destId="{AECD33CC-5066-48E1-A66D-6285A5CE2DE6}" srcOrd="12" destOrd="0" presId="urn:microsoft.com/office/officeart/2005/8/layout/list1"/>
    <dgm:cxn modelId="{EDFC4D1E-EB48-476E-9C61-28C957CD404F}" type="presParOf" srcId="{AECD33CC-5066-48E1-A66D-6285A5CE2DE6}" destId="{8A450AF0-E7B9-4E48-82DE-455338C1A651}" srcOrd="0" destOrd="0" presId="urn:microsoft.com/office/officeart/2005/8/layout/list1"/>
    <dgm:cxn modelId="{A2F1D63D-2220-4BA9-94E5-FF088219B4F8}" type="presParOf" srcId="{AECD33CC-5066-48E1-A66D-6285A5CE2DE6}" destId="{1269A413-6F7F-43F6-BA1F-6F076FE4315C}" srcOrd="1" destOrd="0" presId="urn:microsoft.com/office/officeart/2005/8/layout/list1"/>
    <dgm:cxn modelId="{DDAD7993-1D5B-4435-B5E9-B294CC383404}" type="presParOf" srcId="{5A270029-0F08-438D-B9CE-E659C92D7DA1}" destId="{651813AD-16C1-48CE-A855-78C55D4E4FB4}" srcOrd="13" destOrd="0" presId="urn:microsoft.com/office/officeart/2005/8/layout/list1"/>
    <dgm:cxn modelId="{09821CBC-5BCA-49C4-BCE4-89EABB2FDC6B}" type="presParOf" srcId="{5A270029-0F08-438D-B9CE-E659C92D7DA1}" destId="{A1C61A71-C8BC-4632-B3B5-AF678D42925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D48A17-5147-4231-A13D-233A5F511683}"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B1996EEE-2AB2-4EB8-B9A8-48AFA4136479}">
      <dgm:prSet/>
      <dgm:spPr/>
      <dgm:t>
        <a:bodyPr/>
        <a:lstStyle/>
        <a:p>
          <a:pPr>
            <a:lnSpc>
              <a:spcPct val="100000"/>
            </a:lnSpc>
          </a:pPr>
          <a:r>
            <a:rPr lang="en-GB"/>
            <a:t>The </a:t>
          </a:r>
          <a:r>
            <a:rPr lang="en-GB" b="1"/>
            <a:t>optimal</a:t>
          </a:r>
          <a:r>
            <a:rPr lang="en-GB"/>
            <a:t> DPR model</a:t>
          </a:r>
          <a:endParaRPr lang="en-US"/>
        </a:p>
      </dgm:t>
    </dgm:pt>
    <dgm:pt modelId="{FC263198-CAB3-4E32-BBB2-FFB27F333B14}" type="parTrans" cxnId="{2F288DB4-0B0E-456A-9B2D-C27C05C75590}">
      <dgm:prSet/>
      <dgm:spPr/>
      <dgm:t>
        <a:bodyPr/>
        <a:lstStyle/>
        <a:p>
          <a:endParaRPr lang="en-US"/>
        </a:p>
      </dgm:t>
    </dgm:pt>
    <dgm:pt modelId="{933F5FEC-1E0B-4E6B-8690-66D31B58A7BA}" type="sibTrans" cxnId="{2F288DB4-0B0E-456A-9B2D-C27C05C75590}">
      <dgm:prSet/>
      <dgm:spPr/>
      <dgm:t>
        <a:bodyPr/>
        <a:lstStyle/>
        <a:p>
          <a:endParaRPr lang="en-US"/>
        </a:p>
      </dgm:t>
    </dgm:pt>
    <dgm:pt modelId="{2D9F3A9D-6589-48F5-AB91-9C11C73B24C9}">
      <dgm:prSet/>
      <dgm:spPr/>
      <dgm:t>
        <a:bodyPr/>
        <a:lstStyle/>
        <a:p>
          <a:pPr>
            <a:lnSpc>
              <a:spcPct val="100000"/>
            </a:lnSpc>
          </a:pPr>
          <a:r>
            <a:rPr lang="en-GB" b="1"/>
            <a:t>Equal</a:t>
          </a:r>
          <a:r>
            <a:rPr lang="en-GB"/>
            <a:t> partners in the consultation</a:t>
          </a:r>
          <a:endParaRPr lang="en-US"/>
        </a:p>
      </dgm:t>
    </dgm:pt>
    <dgm:pt modelId="{D7A959FF-E0C8-421D-94FA-A5D976C8C787}" type="parTrans" cxnId="{AC8A9C7D-A587-4119-935C-C6E238375872}">
      <dgm:prSet/>
      <dgm:spPr/>
      <dgm:t>
        <a:bodyPr/>
        <a:lstStyle/>
        <a:p>
          <a:endParaRPr lang="en-US"/>
        </a:p>
      </dgm:t>
    </dgm:pt>
    <dgm:pt modelId="{69F73F11-A6B1-4909-B0E9-2D6D519628B3}" type="sibTrans" cxnId="{AC8A9C7D-A587-4119-935C-C6E238375872}">
      <dgm:prSet/>
      <dgm:spPr/>
      <dgm:t>
        <a:bodyPr/>
        <a:lstStyle/>
        <a:p>
          <a:endParaRPr lang="en-US"/>
        </a:p>
      </dgm:t>
    </dgm:pt>
    <dgm:pt modelId="{E6CACE2A-2DAC-43AD-9BC3-101D736E982E}">
      <dgm:prSet/>
      <dgm:spPr/>
      <dgm:t>
        <a:bodyPr/>
        <a:lstStyle/>
        <a:p>
          <a:pPr>
            <a:lnSpc>
              <a:spcPct val="100000"/>
            </a:lnSpc>
          </a:pPr>
          <a:r>
            <a:rPr lang="en-GB"/>
            <a:t>neither the patient nor the physician as standing aside</a:t>
          </a:r>
          <a:endParaRPr lang="en-US"/>
        </a:p>
      </dgm:t>
    </dgm:pt>
    <dgm:pt modelId="{94F03367-10E9-4A91-9449-A79CBD68D946}" type="parTrans" cxnId="{B5CF6BEB-CF90-40F4-8CC0-A9785A6DF1A2}">
      <dgm:prSet/>
      <dgm:spPr/>
      <dgm:t>
        <a:bodyPr/>
        <a:lstStyle/>
        <a:p>
          <a:endParaRPr lang="en-US"/>
        </a:p>
      </dgm:t>
    </dgm:pt>
    <dgm:pt modelId="{33BA162E-D177-495B-B774-DE0BC8BE87EE}" type="sibTrans" cxnId="{B5CF6BEB-CF90-40F4-8CC0-A9785A6DF1A2}">
      <dgm:prSet/>
      <dgm:spPr/>
      <dgm:t>
        <a:bodyPr/>
        <a:lstStyle/>
        <a:p>
          <a:endParaRPr lang="en-US"/>
        </a:p>
      </dgm:t>
    </dgm:pt>
    <dgm:pt modelId="{3D8CC2D6-9A8E-459E-81C2-BE3D6E91BB44}">
      <dgm:prSet/>
      <dgm:spPr/>
      <dgm:t>
        <a:bodyPr/>
        <a:lstStyle/>
        <a:p>
          <a:pPr>
            <a:lnSpc>
              <a:spcPct val="100000"/>
            </a:lnSpc>
          </a:pPr>
          <a:r>
            <a:rPr lang="en-GB"/>
            <a:t>Described as a </a:t>
          </a:r>
          <a:r>
            <a:rPr lang="en-GB" b="1"/>
            <a:t>‘meeting between experts’</a:t>
          </a:r>
          <a:endParaRPr lang="en-US"/>
        </a:p>
      </dgm:t>
    </dgm:pt>
    <dgm:pt modelId="{4AF12FCC-A25E-4DF4-848A-2E67A906CD3A}" type="parTrans" cxnId="{89936774-1439-48E5-A511-EBF1D9F80DA9}">
      <dgm:prSet/>
      <dgm:spPr/>
      <dgm:t>
        <a:bodyPr/>
        <a:lstStyle/>
        <a:p>
          <a:endParaRPr lang="en-US"/>
        </a:p>
      </dgm:t>
    </dgm:pt>
    <dgm:pt modelId="{358C7598-4463-4704-B787-B3ADB5361823}" type="sibTrans" cxnId="{89936774-1439-48E5-A511-EBF1D9F80DA9}">
      <dgm:prSet/>
      <dgm:spPr/>
      <dgm:t>
        <a:bodyPr/>
        <a:lstStyle/>
        <a:p>
          <a:endParaRPr lang="en-US"/>
        </a:p>
      </dgm:t>
    </dgm:pt>
    <dgm:pt modelId="{5B1481AA-DC81-4D8F-800D-80F53FBF1D43}">
      <dgm:prSet/>
      <dgm:spPr/>
      <dgm:t>
        <a:bodyPr/>
        <a:lstStyle/>
        <a:p>
          <a:pPr>
            <a:lnSpc>
              <a:spcPct val="100000"/>
            </a:lnSpc>
          </a:pPr>
          <a:r>
            <a:rPr lang="en-GB" b="1"/>
            <a:t>Exchange of ideas </a:t>
          </a:r>
          <a:r>
            <a:rPr lang="en-GB"/>
            <a:t>and </a:t>
          </a:r>
          <a:r>
            <a:rPr lang="en-GB" b="1"/>
            <a:t>sharing of belief </a:t>
          </a:r>
          <a:r>
            <a:rPr lang="en-GB"/>
            <a:t>systems</a:t>
          </a:r>
          <a:endParaRPr lang="en-US"/>
        </a:p>
      </dgm:t>
    </dgm:pt>
    <dgm:pt modelId="{DD0551B3-8C64-45B1-849A-8A2C5D043E12}" type="parTrans" cxnId="{1F01644D-055D-455D-A6D5-CEE97DDAF9E4}">
      <dgm:prSet/>
      <dgm:spPr/>
      <dgm:t>
        <a:bodyPr/>
        <a:lstStyle/>
        <a:p>
          <a:endParaRPr lang="en-US"/>
        </a:p>
      </dgm:t>
    </dgm:pt>
    <dgm:pt modelId="{75467101-5099-43D9-87CC-B063AA040722}" type="sibTrans" cxnId="{1F01644D-055D-455D-A6D5-CEE97DDAF9E4}">
      <dgm:prSet/>
      <dgm:spPr/>
      <dgm:t>
        <a:bodyPr/>
        <a:lstStyle/>
        <a:p>
          <a:endParaRPr lang="en-US"/>
        </a:p>
      </dgm:t>
    </dgm:pt>
    <dgm:pt modelId="{20525295-2EEF-4EF9-9A2F-3E44C6149B30}">
      <dgm:prSet/>
      <dgm:spPr/>
      <dgm:t>
        <a:bodyPr/>
        <a:lstStyle/>
        <a:p>
          <a:pPr>
            <a:lnSpc>
              <a:spcPct val="100000"/>
            </a:lnSpc>
          </a:pPr>
          <a:r>
            <a:rPr lang="en-GB"/>
            <a:t>Based on the </a:t>
          </a:r>
          <a:r>
            <a:rPr lang="en-GB" b="1"/>
            <a:t>communication</a:t>
          </a:r>
          <a:r>
            <a:rPr lang="en-GB"/>
            <a:t> between doctors and patients.</a:t>
          </a:r>
          <a:endParaRPr lang="en-US"/>
        </a:p>
      </dgm:t>
    </dgm:pt>
    <dgm:pt modelId="{CBDDD7D1-F002-4398-9849-DDCC64521176}" type="parTrans" cxnId="{741F1029-680E-42CF-B356-7F2F06757269}">
      <dgm:prSet/>
      <dgm:spPr/>
      <dgm:t>
        <a:bodyPr/>
        <a:lstStyle/>
        <a:p>
          <a:endParaRPr lang="en-US"/>
        </a:p>
      </dgm:t>
    </dgm:pt>
    <dgm:pt modelId="{A817BFCA-235C-48FF-9BD9-60192DACB38B}" type="sibTrans" cxnId="{741F1029-680E-42CF-B356-7F2F06757269}">
      <dgm:prSet/>
      <dgm:spPr/>
      <dgm:t>
        <a:bodyPr/>
        <a:lstStyle/>
        <a:p>
          <a:endParaRPr lang="en-US"/>
        </a:p>
      </dgm:t>
    </dgm:pt>
    <dgm:pt modelId="{FD721AFC-2E7E-404F-BD75-35E8034F063C}" type="pres">
      <dgm:prSet presAssocID="{C2D48A17-5147-4231-A13D-233A5F511683}" presName="root" presStyleCnt="0">
        <dgm:presLayoutVars>
          <dgm:dir/>
          <dgm:resizeHandles val="exact"/>
        </dgm:presLayoutVars>
      </dgm:prSet>
      <dgm:spPr/>
    </dgm:pt>
    <dgm:pt modelId="{49A0413B-7E5E-43F0-9C1E-4C30385F6FA4}" type="pres">
      <dgm:prSet presAssocID="{B1996EEE-2AB2-4EB8-B9A8-48AFA4136479}" presName="compNode" presStyleCnt="0"/>
      <dgm:spPr/>
    </dgm:pt>
    <dgm:pt modelId="{68826347-747B-41B9-8921-4D87965029FD}" type="pres">
      <dgm:prSet presAssocID="{B1996EEE-2AB2-4EB8-B9A8-48AFA4136479}" presName="bgRect" presStyleLbl="bgShp" presStyleIdx="0" presStyleCnt="5"/>
      <dgm:spPr/>
    </dgm:pt>
    <dgm:pt modelId="{0E72BE7A-5623-437C-8899-87C2C4C77AF7}" type="pres">
      <dgm:prSet presAssocID="{B1996EEE-2AB2-4EB8-B9A8-48AFA413647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6BDEFF56-FDD8-4B46-95C7-3E91F062774B}" type="pres">
      <dgm:prSet presAssocID="{B1996EEE-2AB2-4EB8-B9A8-48AFA4136479}" presName="spaceRect" presStyleCnt="0"/>
      <dgm:spPr/>
    </dgm:pt>
    <dgm:pt modelId="{5B5AA51C-E942-44BD-8C16-0CDE393DC31A}" type="pres">
      <dgm:prSet presAssocID="{B1996EEE-2AB2-4EB8-B9A8-48AFA4136479}" presName="parTx" presStyleLbl="revTx" presStyleIdx="0" presStyleCnt="6">
        <dgm:presLayoutVars>
          <dgm:chMax val="0"/>
          <dgm:chPref val="0"/>
        </dgm:presLayoutVars>
      </dgm:prSet>
      <dgm:spPr/>
    </dgm:pt>
    <dgm:pt modelId="{2FAEB885-F51E-4EA8-BCD8-227411A8D57D}" type="pres">
      <dgm:prSet presAssocID="{933F5FEC-1E0B-4E6B-8690-66D31B58A7BA}" presName="sibTrans" presStyleCnt="0"/>
      <dgm:spPr/>
    </dgm:pt>
    <dgm:pt modelId="{D710626F-9544-45EE-BB5F-8D85B071C21D}" type="pres">
      <dgm:prSet presAssocID="{2D9F3A9D-6589-48F5-AB91-9C11C73B24C9}" presName="compNode" presStyleCnt="0"/>
      <dgm:spPr/>
    </dgm:pt>
    <dgm:pt modelId="{48770270-EBC5-4A36-996F-CB79B4DE0808}" type="pres">
      <dgm:prSet presAssocID="{2D9F3A9D-6589-48F5-AB91-9C11C73B24C9}" presName="bgRect" presStyleLbl="bgShp" presStyleIdx="1" presStyleCnt="5"/>
      <dgm:spPr/>
    </dgm:pt>
    <dgm:pt modelId="{B53F07AD-5AEF-4711-9F9B-2C6A12CAF3AD}" type="pres">
      <dgm:prSet presAssocID="{2D9F3A9D-6589-48F5-AB91-9C11C73B24C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Doctor"/>
        </a:ext>
      </dgm:extLst>
    </dgm:pt>
    <dgm:pt modelId="{198798B6-44C5-4CFD-B319-E10051E5042B}" type="pres">
      <dgm:prSet presAssocID="{2D9F3A9D-6589-48F5-AB91-9C11C73B24C9}" presName="spaceRect" presStyleCnt="0"/>
      <dgm:spPr/>
    </dgm:pt>
    <dgm:pt modelId="{3DC241E1-9D8E-463E-86DF-099C47D9145B}" type="pres">
      <dgm:prSet presAssocID="{2D9F3A9D-6589-48F5-AB91-9C11C73B24C9}" presName="parTx" presStyleLbl="revTx" presStyleIdx="1" presStyleCnt="6">
        <dgm:presLayoutVars>
          <dgm:chMax val="0"/>
          <dgm:chPref val="0"/>
        </dgm:presLayoutVars>
      </dgm:prSet>
      <dgm:spPr/>
    </dgm:pt>
    <dgm:pt modelId="{502E9E53-90A5-4F99-90D0-88D69809056B}" type="pres">
      <dgm:prSet presAssocID="{2D9F3A9D-6589-48F5-AB91-9C11C73B24C9}" presName="desTx" presStyleLbl="revTx" presStyleIdx="2" presStyleCnt="6">
        <dgm:presLayoutVars/>
      </dgm:prSet>
      <dgm:spPr/>
    </dgm:pt>
    <dgm:pt modelId="{8FA46F50-E46A-4339-A013-86F2FA73AEB1}" type="pres">
      <dgm:prSet presAssocID="{69F73F11-A6B1-4909-B0E9-2D6D519628B3}" presName="sibTrans" presStyleCnt="0"/>
      <dgm:spPr/>
    </dgm:pt>
    <dgm:pt modelId="{23D3B1BD-EBE6-4370-9D2D-9EAAAB1425EE}" type="pres">
      <dgm:prSet presAssocID="{3D8CC2D6-9A8E-459E-81C2-BE3D6E91BB44}" presName="compNode" presStyleCnt="0"/>
      <dgm:spPr/>
    </dgm:pt>
    <dgm:pt modelId="{FB8C4F30-58D1-4A20-987A-A80CAFB0249E}" type="pres">
      <dgm:prSet presAssocID="{3D8CC2D6-9A8E-459E-81C2-BE3D6E91BB44}" presName="bgRect" presStyleLbl="bgShp" presStyleIdx="2" presStyleCnt="5"/>
      <dgm:spPr/>
    </dgm:pt>
    <dgm:pt modelId="{F0F2874B-512D-409C-8A1C-6EC2BCF7DFAB}" type="pres">
      <dgm:prSet presAssocID="{3D8CC2D6-9A8E-459E-81C2-BE3D6E91BB44}"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oard Room"/>
        </a:ext>
      </dgm:extLst>
    </dgm:pt>
    <dgm:pt modelId="{95984069-18E5-4517-9152-A77928F3D19D}" type="pres">
      <dgm:prSet presAssocID="{3D8CC2D6-9A8E-459E-81C2-BE3D6E91BB44}" presName="spaceRect" presStyleCnt="0"/>
      <dgm:spPr/>
    </dgm:pt>
    <dgm:pt modelId="{D4D45649-B840-4D04-83B4-671DDAB5F56F}" type="pres">
      <dgm:prSet presAssocID="{3D8CC2D6-9A8E-459E-81C2-BE3D6E91BB44}" presName="parTx" presStyleLbl="revTx" presStyleIdx="3" presStyleCnt="6">
        <dgm:presLayoutVars>
          <dgm:chMax val="0"/>
          <dgm:chPref val="0"/>
        </dgm:presLayoutVars>
      </dgm:prSet>
      <dgm:spPr/>
    </dgm:pt>
    <dgm:pt modelId="{EFECD4B2-D030-411D-8E6E-645BDF198968}" type="pres">
      <dgm:prSet presAssocID="{358C7598-4463-4704-B787-B3ADB5361823}" presName="sibTrans" presStyleCnt="0"/>
      <dgm:spPr/>
    </dgm:pt>
    <dgm:pt modelId="{7021BA0B-1B4A-47F0-8A5A-9EAEF592CBAF}" type="pres">
      <dgm:prSet presAssocID="{5B1481AA-DC81-4D8F-800D-80F53FBF1D43}" presName="compNode" presStyleCnt="0"/>
      <dgm:spPr/>
    </dgm:pt>
    <dgm:pt modelId="{305C3168-F9BF-4B17-8772-8B58FA3325CB}" type="pres">
      <dgm:prSet presAssocID="{5B1481AA-DC81-4D8F-800D-80F53FBF1D43}" presName="bgRect" presStyleLbl="bgShp" presStyleIdx="3" presStyleCnt="5"/>
      <dgm:spPr/>
    </dgm:pt>
    <dgm:pt modelId="{AA208589-945E-400A-BF7D-D432F9886E05}" type="pres">
      <dgm:prSet presAssocID="{5B1481AA-DC81-4D8F-800D-80F53FBF1D4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Lightbulb"/>
        </a:ext>
      </dgm:extLst>
    </dgm:pt>
    <dgm:pt modelId="{1CD6BCB4-F72E-42EB-B912-D375D91CDAEA}" type="pres">
      <dgm:prSet presAssocID="{5B1481AA-DC81-4D8F-800D-80F53FBF1D43}" presName="spaceRect" presStyleCnt="0"/>
      <dgm:spPr/>
    </dgm:pt>
    <dgm:pt modelId="{4BDC03B5-F13E-4CA8-9702-F92438AB7AAA}" type="pres">
      <dgm:prSet presAssocID="{5B1481AA-DC81-4D8F-800D-80F53FBF1D43}" presName="parTx" presStyleLbl="revTx" presStyleIdx="4" presStyleCnt="6">
        <dgm:presLayoutVars>
          <dgm:chMax val="0"/>
          <dgm:chPref val="0"/>
        </dgm:presLayoutVars>
      </dgm:prSet>
      <dgm:spPr/>
    </dgm:pt>
    <dgm:pt modelId="{66D7DEC5-BAA5-4AF3-9F4A-B1AEBAC1E95D}" type="pres">
      <dgm:prSet presAssocID="{75467101-5099-43D9-87CC-B063AA040722}" presName="sibTrans" presStyleCnt="0"/>
      <dgm:spPr/>
    </dgm:pt>
    <dgm:pt modelId="{324D3D36-6ED3-452E-803B-07292745F6EA}" type="pres">
      <dgm:prSet presAssocID="{20525295-2EEF-4EF9-9A2F-3E44C6149B30}" presName="compNode" presStyleCnt="0"/>
      <dgm:spPr/>
    </dgm:pt>
    <dgm:pt modelId="{EF345377-3774-4120-95C6-950909681775}" type="pres">
      <dgm:prSet presAssocID="{20525295-2EEF-4EF9-9A2F-3E44C6149B30}" presName="bgRect" presStyleLbl="bgShp" presStyleIdx="4" presStyleCnt="5"/>
      <dgm:spPr/>
    </dgm:pt>
    <dgm:pt modelId="{9B46E38A-3D23-4616-A5B9-8DF93BED4097}" type="pres">
      <dgm:prSet presAssocID="{20525295-2EEF-4EF9-9A2F-3E44C6149B3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Stethoscope"/>
        </a:ext>
      </dgm:extLst>
    </dgm:pt>
    <dgm:pt modelId="{EEEC73BE-D3ED-4A4C-8ADE-7682E6875456}" type="pres">
      <dgm:prSet presAssocID="{20525295-2EEF-4EF9-9A2F-3E44C6149B30}" presName="spaceRect" presStyleCnt="0"/>
      <dgm:spPr/>
    </dgm:pt>
    <dgm:pt modelId="{DA66ACC1-42DC-4ADB-894A-69A1406ECBFC}" type="pres">
      <dgm:prSet presAssocID="{20525295-2EEF-4EF9-9A2F-3E44C6149B30}" presName="parTx" presStyleLbl="revTx" presStyleIdx="5" presStyleCnt="6">
        <dgm:presLayoutVars>
          <dgm:chMax val="0"/>
          <dgm:chPref val="0"/>
        </dgm:presLayoutVars>
      </dgm:prSet>
      <dgm:spPr/>
    </dgm:pt>
  </dgm:ptLst>
  <dgm:cxnLst>
    <dgm:cxn modelId="{2C3F7721-0A4E-498C-96F9-1E2CEA5D829F}" type="presOf" srcId="{C2D48A17-5147-4231-A13D-233A5F511683}" destId="{FD721AFC-2E7E-404F-BD75-35E8034F063C}" srcOrd="0" destOrd="0" presId="urn:microsoft.com/office/officeart/2018/2/layout/IconVerticalSolidList"/>
    <dgm:cxn modelId="{741F1029-680E-42CF-B356-7F2F06757269}" srcId="{C2D48A17-5147-4231-A13D-233A5F511683}" destId="{20525295-2EEF-4EF9-9A2F-3E44C6149B30}" srcOrd="4" destOrd="0" parTransId="{CBDDD7D1-F002-4398-9849-DDCC64521176}" sibTransId="{A817BFCA-235C-48FF-9BD9-60192DACB38B}"/>
    <dgm:cxn modelId="{A8D96846-0B87-4BFE-97AC-AAEE8C868B93}" type="presOf" srcId="{5B1481AA-DC81-4D8F-800D-80F53FBF1D43}" destId="{4BDC03B5-F13E-4CA8-9702-F92438AB7AAA}" srcOrd="0" destOrd="0" presId="urn:microsoft.com/office/officeart/2018/2/layout/IconVerticalSolidList"/>
    <dgm:cxn modelId="{1F01644D-055D-455D-A6D5-CEE97DDAF9E4}" srcId="{C2D48A17-5147-4231-A13D-233A5F511683}" destId="{5B1481AA-DC81-4D8F-800D-80F53FBF1D43}" srcOrd="3" destOrd="0" parTransId="{DD0551B3-8C64-45B1-849A-8A2C5D043E12}" sibTransId="{75467101-5099-43D9-87CC-B063AA040722}"/>
    <dgm:cxn modelId="{89936774-1439-48E5-A511-EBF1D9F80DA9}" srcId="{C2D48A17-5147-4231-A13D-233A5F511683}" destId="{3D8CC2D6-9A8E-459E-81C2-BE3D6E91BB44}" srcOrd="2" destOrd="0" parTransId="{4AF12FCC-A25E-4DF4-848A-2E67A906CD3A}" sibTransId="{358C7598-4463-4704-B787-B3ADB5361823}"/>
    <dgm:cxn modelId="{AC8A9C7D-A587-4119-935C-C6E238375872}" srcId="{C2D48A17-5147-4231-A13D-233A5F511683}" destId="{2D9F3A9D-6589-48F5-AB91-9C11C73B24C9}" srcOrd="1" destOrd="0" parTransId="{D7A959FF-E0C8-421D-94FA-A5D976C8C787}" sibTransId="{69F73F11-A6B1-4909-B0E9-2D6D519628B3}"/>
    <dgm:cxn modelId="{4FC8B9A9-F88D-4329-AAB9-4541EDDDA94A}" type="presOf" srcId="{E6CACE2A-2DAC-43AD-9BC3-101D736E982E}" destId="{502E9E53-90A5-4F99-90D0-88D69809056B}" srcOrd="0" destOrd="0" presId="urn:microsoft.com/office/officeart/2018/2/layout/IconVerticalSolidList"/>
    <dgm:cxn modelId="{2F288DB4-0B0E-456A-9B2D-C27C05C75590}" srcId="{C2D48A17-5147-4231-A13D-233A5F511683}" destId="{B1996EEE-2AB2-4EB8-B9A8-48AFA4136479}" srcOrd="0" destOrd="0" parTransId="{FC263198-CAB3-4E32-BBB2-FFB27F333B14}" sibTransId="{933F5FEC-1E0B-4E6B-8690-66D31B58A7BA}"/>
    <dgm:cxn modelId="{051100BB-3B2B-4B15-8A5C-B34DEDF703BD}" type="presOf" srcId="{2D9F3A9D-6589-48F5-AB91-9C11C73B24C9}" destId="{3DC241E1-9D8E-463E-86DF-099C47D9145B}" srcOrd="0" destOrd="0" presId="urn:microsoft.com/office/officeart/2018/2/layout/IconVerticalSolidList"/>
    <dgm:cxn modelId="{06E0E3D4-E62E-42A1-B08B-72E52AB0425D}" type="presOf" srcId="{20525295-2EEF-4EF9-9A2F-3E44C6149B30}" destId="{DA66ACC1-42DC-4ADB-894A-69A1406ECBFC}" srcOrd="0" destOrd="0" presId="urn:microsoft.com/office/officeart/2018/2/layout/IconVerticalSolidList"/>
    <dgm:cxn modelId="{687BF2DC-3391-4026-832C-3D159D78636D}" type="presOf" srcId="{3D8CC2D6-9A8E-459E-81C2-BE3D6E91BB44}" destId="{D4D45649-B840-4D04-83B4-671DDAB5F56F}" srcOrd="0" destOrd="0" presId="urn:microsoft.com/office/officeart/2018/2/layout/IconVerticalSolidList"/>
    <dgm:cxn modelId="{C727C8E3-44B3-418F-8EC4-E123D1AFCD08}" type="presOf" srcId="{B1996EEE-2AB2-4EB8-B9A8-48AFA4136479}" destId="{5B5AA51C-E942-44BD-8C16-0CDE393DC31A}" srcOrd="0" destOrd="0" presId="urn:microsoft.com/office/officeart/2018/2/layout/IconVerticalSolidList"/>
    <dgm:cxn modelId="{B5CF6BEB-CF90-40F4-8CC0-A9785A6DF1A2}" srcId="{2D9F3A9D-6589-48F5-AB91-9C11C73B24C9}" destId="{E6CACE2A-2DAC-43AD-9BC3-101D736E982E}" srcOrd="0" destOrd="0" parTransId="{94F03367-10E9-4A91-9449-A79CBD68D946}" sibTransId="{33BA162E-D177-495B-B774-DE0BC8BE87EE}"/>
    <dgm:cxn modelId="{493DC6B8-4DA9-415E-B2C0-21796CE1D066}" type="presParOf" srcId="{FD721AFC-2E7E-404F-BD75-35E8034F063C}" destId="{49A0413B-7E5E-43F0-9C1E-4C30385F6FA4}" srcOrd="0" destOrd="0" presId="urn:microsoft.com/office/officeart/2018/2/layout/IconVerticalSolidList"/>
    <dgm:cxn modelId="{6738855D-AC58-4908-91D4-551737437AD4}" type="presParOf" srcId="{49A0413B-7E5E-43F0-9C1E-4C30385F6FA4}" destId="{68826347-747B-41B9-8921-4D87965029FD}" srcOrd="0" destOrd="0" presId="urn:microsoft.com/office/officeart/2018/2/layout/IconVerticalSolidList"/>
    <dgm:cxn modelId="{9AEC422A-6B4B-49D1-B1F4-D19BCDBCE137}" type="presParOf" srcId="{49A0413B-7E5E-43F0-9C1E-4C30385F6FA4}" destId="{0E72BE7A-5623-437C-8899-87C2C4C77AF7}" srcOrd="1" destOrd="0" presId="urn:microsoft.com/office/officeart/2018/2/layout/IconVerticalSolidList"/>
    <dgm:cxn modelId="{AEFBABF9-00B9-49C7-AE38-A455A786FAEA}" type="presParOf" srcId="{49A0413B-7E5E-43F0-9C1E-4C30385F6FA4}" destId="{6BDEFF56-FDD8-4B46-95C7-3E91F062774B}" srcOrd="2" destOrd="0" presId="urn:microsoft.com/office/officeart/2018/2/layout/IconVerticalSolidList"/>
    <dgm:cxn modelId="{32597ECE-FDD0-4C56-B130-C06B1CB2E61C}" type="presParOf" srcId="{49A0413B-7E5E-43F0-9C1E-4C30385F6FA4}" destId="{5B5AA51C-E942-44BD-8C16-0CDE393DC31A}" srcOrd="3" destOrd="0" presId="urn:microsoft.com/office/officeart/2018/2/layout/IconVerticalSolidList"/>
    <dgm:cxn modelId="{4A0F1915-A7CD-47F3-B122-72615297A144}" type="presParOf" srcId="{FD721AFC-2E7E-404F-BD75-35E8034F063C}" destId="{2FAEB885-F51E-4EA8-BCD8-227411A8D57D}" srcOrd="1" destOrd="0" presId="urn:microsoft.com/office/officeart/2018/2/layout/IconVerticalSolidList"/>
    <dgm:cxn modelId="{7883DF46-1084-4DD5-A9D1-4CE4A7D0AF97}" type="presParOf" srcId="{FD721AFC-2E7E-404F-BD75-35E8034F063C}" destId="{D710626F-9544-45EE-BB5F-8D85B071C21D}" srcOrd="2" destOrd="0" presId="urn:microsoft.com/office/officeart/2018/2/layout/IconVerticalSolidList"/>
    <dgm:cxn modelId="{47907744-E9D4-46E7-847A-D5F75E5E9EDF}" type="presParOf" srcId="{D710626F-9544-45EE-BB5F-8D85B071C21D}" destId="{48770270-EBC5-4A36-996F-CB79B4DE0808}" srcOrd="0" destOrd="0" presId="urn:microsoft.com/office/officeart/2018/2/layout/IconVerticalSolidList"/>
    <dgm:cxn modelId="{83E785D5-4142-415A-B282-208BA948ACF8}" type="presParOf" srcId="{D710626F-9544-45EE-BB5F-8D85B071C21D}" destId="{B53F07AD-5AEF-4711-9F9B-2C6A12CAF3AD}" srcOrd="1" destOrd="0" presId="urn:microsoft.com/office/officeart/2018/2/layout/IconVerticalSolidList"/>
    <dgm:cxn modelId="{1DA42C22-78FC-42A4-824C-906E1DB78A66}" type="presParOf" srcId="{D710626F-9544-45EE-BB5F-8D85B071C21D}" destId="{198798B6-44C5-4CFD-B319-E10051E5042B}" srcOrd="2" destOrd="0" presId="urn:microsoft.com/office/officeart/2018/2/layout/IconVerticalSolidList"/>
    <dgm:cxn modelId="{132CCFE4-551A-47FA-A9BF-828ADCC909DE}" type="presParOf" srcId="{D710626F-9544-45EE-BB5F-8D85B071C21D}" destId="{3DC241E1-9D8E-463E-86DF-099C47D9145B}" srcOrd="3" destOrd="0" presId="urn:microsoft.com/office/officeart/2018/2/layout/IconVerticalSolidList"/>
    <dgm:cxn modelId="{AB3329AE-6A42-40A7-9D99-A0FE08E7BEC0}" type="presParOf" srcId="{D710626F-9544-45EE-BB5F-8D85B071C21D}" destId="{502E9E53-90A5-4F99-90D0-88D69809056B}" srcOrd="4" destOrd="0" presId="urn:microsoft.com/office/officeart/2018/2/layout/IconVerticalSolidList"/>
    <dgm:cxn modelId="{B813F5D8-911E-408A-8CFB-7C08A36F5BE5}" type="presParOf" srcId="{FD721AFC-2E7E-404F-BD75-35E8034F063C}" destId="{8FA46F50-E46A-4339-A013-86F2FA73AEB1}" srcOrd="3" destOrd="0" presId="urn:microsoft.com/office/officeart/2018/2/layout/IconVerticalSolidList"/>
    <dgm:cxn modelId="{B4AAD27E-BE91-414F-B527-919F60C9AD29}" type="presParOf" srcId="{FD721AFC-2E7E-404F-BD75-35E8034F063C}" destId="{23D3B1BD-EBE6-4370-9D2D-9EAAAB1425EE}" srcOrd="4" destOrd="0" presId="urn:microsoft.com/office/officeart/2018/2/layout/IconVerticalSolidList"/>
    <dgm:cxn modelId="{A3EC45A9-DC93-4919-BAE6-9ABAE2A5BC78}" type="presParOf" srcId="{23D3B1BD-EBE6-4370-9D2D-9EAAAB1425EE}" destId="{FB8C4F30-58D1-4A20-987A-A80CAFB0249E}" srcOrd="0" destOrd="0" presId="urn:microsoft.com/office/officeart/2018/2/layout/IconVerticalSolidList"/>
    <dgm:cxn modelId="{056F28CE-2217-464F-A3E8-825B8B2F9344}" type="presParOf" srcId="{23D3B1BD-EBE6-4370-9D2D-9EAAAB1425EE}" destId="{F0F2874B-512D-409C-8A1C-6EC2BCF7DFAB}" srcOrd="1" destOrd="0" presId="urn:microsoft.com/office/officeart/2018/2/layout/IconVerticalSolidList"/>
    <dgm:cxn modelId="{B582E2B0-790C-4A13-A0CF-1C3146EA03C1}" type="presParOf" srcId="{23D3B1BD-EBE6-4370-9D2D-9EAAAB1425EE}" destId="{95984069-18E5-4517-9152-A77928F3D19D}" srcOrd="2" destOrd="0" presId="urn:microsoft.com/office/officeart/2018/2/layout/IconVerticalSolidList"/>
    <dgm:cxn modelId="{4DF4D976-9699-4E84-A958-FCEF761D1749}" type="presParOf" srcId="{23D3B1BD-EBE6-4370-9D2D-9EAAAB1425EE}" destId="{D4D45649-B840-4D04-83B4-671DDAB5F56F}" srcOrd="3" destOrd="0" presId="urn:microsoft.com/office/officeart/2018/2/layout/IconVerticalSolidList"/>
    <dgm:cxn modelId="{53249055-63E2-4336-9710-29127DE518A5}" type="presParOf" srcId="{FD721AFC-2E7E-404F-BD75-35E8034F063C}" destId="{EFECD4B2-D030-411D-8E6E-645BDF198968}" srcOrd="5" destOrd="0" presId="urn:microsoft.com/office/officeart/2018/2/layout/IconVerticalSolidList"/>
    <dgm:cxn modelId="{A37BCF18-A569-4A80-A6FA-8A49BD93C17A}" type="presParOf" srcId="{FD721AFC-2E7E-404F-BD75-35E8034F063C}" destId="{7021BA0B-1B4A-47F0-8A5A-9EAEF592CBAF}" srcOrd="6" destOrd="0" presId="urn:microsoft.com/office/officeart/2018/2/layout/IconVerticalSolidList"/>
    <dgm:cxn modelId="{D3AA4E45-7978-482A-B1ED-8550C5A0DFA0}" type="presParOf" srcId="{7021BA0B-1B4A-47F0-8A5A-9EAEF592CBAF}" destId="{305C3168-F9BF-4B17-8772-8B58FA3325CB}" srcOrd="0" destOrd="0" presId="urn:microsoft.com/office/officeart/2018/2/layout/IconVerticalSolidList"/>
    <dgm:cxn modelId="{DB8E95D0-2DD4-4AEE-9890-A7E4AC151E8B}" type="presParOf" srcId="{7021BA0B-1B4A-47F0-8A5A-9EAEF592CBAF}" destId="{AA208589-945E-400A-BF7D-D432F9886E05}" srcOrd="1" destOrd="0" presId="urn:microsoft.com/office/officeart/2018/2/layout/IconVerticalSolidList"/>
    <dgm:cxn modelId="{6C2C97B6-2050-4F5C-901A-338FBDE9BB10}" type="presParOf" srcId="{7021BA0B-1B4A-47F0-8A5A-9EAEF592CBAF}" destId="{1CD6BCB4-F72E-42EB-B912-D375D91CDAEA}" srcOrd="2" destOrd="0" presId="urn:microsoft.com/office/officeart/2018/2/layout/IconVerticalSolidList"/>
    <dgm:cxn modelId="{B539AAEB-C350-4060-ADD9-0B07D63E62B2}" type="presParOf" srcId="{7021BA0B-1B4A-47F0-8A5A-9EAEF592CBAF}" destId="{4BDC03B5-F13E-4CA8-9702-F92438AB7AAA}" srcOrd="3" destOrd="0" presId="urn:microsoft.com/office/officeart/2018/2/layout/IconVerticalSolidList"/>
    <dgm:cxn modelId="{67B3F592-8EDF-4417-80B5-FCAA6A34ACF0}" type="presParOf" srcId="{FD721AFC-2E7E-404F-BD75-35E8034F063C}" destId="{66D7DEC5-BAA5-4AF3-9F4A-B1AEBAC1E95D}" srcOrd="7" destOrd="0" presId="urn:microsoft.com/office/officeart/2018/2/layout/IconVerticalSolidList"/>
    <dgm:cxn modelId="{A6C156E7-AEDD-4569-8478-A00F10FAC041}" type="presParOf" srcId="{FD721AFC-2E7E-404F-BD75-35E8034F063C}" destId="{324D3D36-6ED3-452E-803B-07292745F6EA}" srcOrd="8" destOrd="0" presId="urn:microsoft.com/office/officeart/2018/2/layout/IconVerticalSolidList"/>
    <dgm:cxn modelId="{EB1F2703-58E1-49EB-82F6-B0A282ABD483}" type="presParOf" srcId="{324D3D36-6ED3-452E-803B-07292745F6EA}" destId="{EF345377-3774-4120-95C6-950909681775}" srcOrd="0" destOrd="0" presId="urn:microsoft.com/office/officeart/2018/2/layout/IconVerticalSolidList"/>
    <dgm:cxn modelId="{BB691F04-842E-4F5A-A470-74D4AD70396C}" type="presParOf" srcId="{324D3D36-6ED3-452E-803B-07292745F6EA}" destId="{9B46E38A-3D23-4616-A5B9-8DF93BED4097}" srcOrd="1" destOrd="0" presId="urn:microsoft.com/office/officeart/2018/2/layout/IconVerticalSolidList"/>
    <dgm:cxn modelId="{70F27561-D9BE-4910-B0E9-5D9F64146C26}" type="presParOf" srcId="{324D3D36-6ED3-452E-803B-07292745F6EA}" destId="{EEEC73BE-D3ED-4A4C-8ADE-7682E6875456}" srcOrd="2" destOrd="0" presId="urn:microsoft.com/office/officeart/2018/2/layout/IconVerticalSolidList"/>
    <dgm:cxn modelId="{F6365C86-9D31-4409-A70A-D19FD2326C8E}" type="presParOf" srcId="{324D3D36-6ED3-452E-803B-07292745F6EA}" destId="{DA66ACC1-42DC-4ADB-894A-69A1406ECBF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0E8CD0-7264-423C-A6DA-9ED7A641B372}"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B31A823A-6777-4D2E-9B1A-9D4D3015991C}">
      <dgm:prSet/>
      <dgm:spPr/>
      <dgm:t>
        <a:bodyPr/>
        <a:lstStyle/>
        <a:p>
          <a:r>
            <a:rPr lang="en-GB"/>
            <a:t>Reverse of the very basic nature of the power relationship</a:t>
          </a:r>
          <a:endParaRPr lang="en-US"/>
        </a:p>
      </dgm:t>
    </dgm:pt>
    <dgm:pt modelId="{992ADB72-F95C-4776-976F-A9A2D40197B3}" type="parTrans" cxnId="{86436B6F-2E38-4FBF-BF66-6AE96B0B62E5}">
      <dgm:prSet/>
      <dgm:spPr/>
      <dgm:t>
        <a:bodyPr/>
        <a:lstStyle/>
        <a:p>
          <a:endParaRPr lang="en-US"/>
        </a:p>
      </dgm:t>
    </dgm:pt>
    <dgm:pt modelId="{838266EE-3152-4FAD-A322-5E7B0D9F1E13}" type="sibTrans" cxnId="{86436B6F-2E38-4FBF-BF66-6AE96B0B62E5}">
      <dgm:prSet/>
      <dgm:spPr/>
      <dgm:t>
        <a:bodyPr/>
        <a:lstStyle/>
        <a:p>
          <a:endParaRPr lang="en-US"/>
        </a:p>
      </dgm:t>
    </dgm:pt>
    <dgm:pt modelId="{87EA7FC7-747E-4501-9F93-FDFAAF6BA21A}">
      <dgm:prSet/>
      <dgm:spPr/>
      <dgm:t>
        <a:bodyPr/>
        <a:lstStyle/>
        <a:p>
          <a:r>
            <a:rPr lang="en-GB"/>
            <a:t>Patient: active role</a:t>
          </a:r>
          <a:endParaRPr lang="en-US"/>
        </a:p>
      </dgm:t>
    </dgm:pt>
    <dgm:pt modelId="{636A352C-3A65-469B-AD6F-0517DB59E639}" type="parTrans" cxnId="{E236703B-6F1C-4C2E-AEC3-B8AF5C918E6E}">
      <dgm:prSet/>
      <dgm:spPr/>
      <dgm:t>
        <a:bodyPr/>
        <a:lstStyle/>
        <a:p>
          <a:endParaRPr lang="en-US"/>
        </a:p>
      </dgm:t>
    </dgm:pt>
    <dgm:pt modelId="{99D437D1-2089-42E7-9A37-3F7BAABEDCA9}" type="sibTrans" cxnId="{E236703B-6F1C-4C2E-AEC3-B8AF5C918E6E}">
      <dgm:prSet/>
      <dgm:spPr/>
      <dgm:t>
        <a:bodyPr/>
        <a:lstStyle/>
        <a:p>
          <a:endParaRPr lang="en-US"/>
        </a:p>
      </dgm:t>
    </dgm:pt>
    <dgm:pt modelId="{56F50976-A603-4435-9080-D903FF79E193}">
      <dgm:prSet/>
      <dgm:spPr/>
      <dgm:t>
        <a:bodyPr/>
        <a:lstStyle/>
        <a:p>
          <a:r>
            <a:rPr lang="en-GB"/>
            <a:t>Doctor: passive role</a:t>
          </a:r>
          <a:endParaRPr lang="en-US"/>
        </a:p>
      </dgm:t>
    </dgm:pt>
    <dgm:pt modelId="{3F032437-7CD3-46CF-B0E0-B5D481D38EBD}" type="parTrans" cxnId="{65A1B498-A5E6-43E5-8025-7E65B075FB97}">
      <dgm:prSet/>
      <dgm:spPr/>
      <dgm:t>
        <a:bodyPr/>
        <a:lstStyle/>
        <a:p>
          <a:endParaRPr lang="en-US"/>
        </a:p>
      </dgm:t>
    </dgm:pt>
    <dgm:pt modelId="{ED80C41C-CD91-4BFF-94A1-81D842BCABE7}" type="sibTrans" cxnId="{65A1B498-A5E6-43E5-8025-7E65B075FB97}">
      <dgm:prSet/>
      <dgm:spPr/>
      <dgm:t>
        <a:bodyPr/>
        <a:lstStyle/>
        <a:p>
          <a:endParaRPr lang="en-US"/>
        </a:p>
      </dgm:t>
    </dgm:pt>
    <dgm:pt modelId="{571F8056-C9E3-4729-ADAC-6CA86C69B082}">
      <dgm:prSet/>
      <dgm:spPr/>
      <dgm:t>
        <a:bodyPr/>
        <a:lstStyle/>
        <a:p>
          <a:r>
            <a:rPr lang="en-GB"/>
            <a:t>Acceding to the patient’s requests for a </a:t>
          </a:r>
          <a:endParaRPr lang="en-US"/>
        </a:p>
      </dgm:t>
    </dgm:pt>
    <dgm:pt modelId="{4E62F6D4-6A37-4491-A672-D161BCDD3345}" type="parTrans" cxnId="{13F17743-10EE-4208-8B1A-06515B68A453}">
      <dgm:prSet/>
      <dgm:spPr/>
      <dgm:t>
        <a:bodyPr/>
        <a:lstStyle/>
        <a:p>
          <a:endParaRPr lang="en-US"/>
        </a:p>
      </dgm:t>
    </dgm:pt>
    <dgm:pt modelId="{281EB5B6-3ABF-4A92-B948-80F850F28BB8}" type="sibTrans" cxnId="{13F17743-10EE-4208-8B1A-06515B68A453}">
      <dgm:prSet/>
      <dgm:spPr/>
      <dgm:t>
        <a:bodyPr/>
        <a:lstStyle/>
        <a:p>
          <a:endParaRPr lang="en-US"/>
        </a:p>
      </dgm:t>
    </dgm:pt>
    <dgm:pt modelId="{16B7D902-68D5-4CBD-983B-9684FBF0C0D4}">
      <dgm:prSet/>
      <dgm:spPr/>
      <dgm:t>
        <a:bodyPr/>
        <a:lstStyle/>
        <a:p>
          <a:r>
            <a:rPr lang="en-GB"/>
            <a:t>second opinion</a:t>
          </a:r>
          <a:endParaRPr lang="en-US"/>
        </a:p>
      </dgm:t>
    </dgm:pt>
    <dgm:pt modelId="{F28007A9-4B8B-457A-986A-3E5788C0113C}" type="parTrans" cxnId="{09B2B209-0327-4C54-9DE4-D4098D8FBF51}">
      <dgm:prSet/>
      <dgm:spPr/>
      <dgm:t>
        <a:bodyPr/>
        <a:lstStyle/>
        <a:p>
          <a:endParaRPr lang="en-US"/>
        </a:p>
      </dgm:t>
    </dgm:pt>
    <dgm:pt modelId="{CED6B0D6-53C7-4162-B06B-72A6899DEE9C}" type="sibTrans" cxnId="{09B2B209-0327-4C54-9DE4-D4098D8FBF51}">
      <dgm:prSet/>
      <dgm:spPr/>
      <dgm:t>
        <a:bodyPr/>
        <a:lstStyle/>
        <a:p>
          <a:endParaRPr lang="en-US"/>
        </a:p>
      </dgm:t>
    </dgm:pt>
    <dgm:pt modelId="{FD18EF1A-5E7D-4B14-A5E5-3CFE25F04E1A}">
      <dgm:prSet/>
      <dgm:spPr/>
      <dgm:t>
        <a:bodyPr/>
        <a:lstStyle/>
        <a:p>
          <a:r>
            <a:rPr lang="en-GB"/>
            <a:t>referral to hospital</a:t>
          </a:r>
          <a:endParaRPr lang="en-US"/>
        </a:p>
      </dgm:t>
    </dgm:pt>
    <dgm:pt modelId="{5906D1DD-4866-42EB-ABA2-F5C5536E042A}" type="parTrans" cxnId="{0EAE6190-9129-4F4D-A3FC-CEF815DAD539}">
      <dgm:prSet/>
      <dgm:spPr/>
      <dgm:t>
        <a:bodyPr/>
        <a:lstStyle/>
        <a:p>
          <a:endParaRPr lang="en-US"/>
        </a:p>
      </dgm:t>
    </dgm:pt>
    <dgm:pt modelId="{039EB52D-1C52-482B-84B0-776FBC3E38C0}" type="sibTrans" cxnId="{0EAE6190-9129-4F4D-A3FC-CEF815DAD539}">
      <dgm:prSet/>
      <dgm:spPr/>
      <dgm:t>
        <a:bodyPr/>
        <a:lstStyle/>
        <a:p>
          <a:endParaRPr lang="en-US"/>
        </a:p>
      </dgm:t>
    </dgm:pt>
    <dgm:pt modelId="{428A206D-F59A-4B23-95EB-B7FDB73186AC}">
      <dgm:prSet/>
      <dgm:spPr/>
      <dgm:t>
        <a:bodyPr/>
        <a:lstStyle/>
        <a:p>
          <a:r>
            <a:rPr lang="en-GB"/>
            <a:t>a sick note</a:t>
          </a:r>
          <a:endParaRPr lang="en-US"/>
        </a:p>
      </dgm:t>
    </dgm:pt>
    <dgm:pt modelId="{857875DC-B380-4EE4-96E4-9901D3DA6B69}" type="parTrans" cxnId="{52F662D1-85DF-4411-BB26-4F7F3DCEB654}">
      <dgm:prSet/>
      <dgm:spPr/>
      <dgm:t>
        <a:bodyPr/>
        <a:lstStyle/>
        <a:p>
          <a:endParaRPr lang="en-US"/>
        </a:p>
      </dgm:t>
    </dgm:pt>
    <dgm:pt modelId="{7EEF870E-C3D9-4349-9121-8B1A544F92C8}" type="sibTrans" cxnId="{52F662D1-85DF-4411-BB26-4F7F3DCEB654}">
      <dgm:prSet/>
      <dgm:spPr/>
      <dgm:t>
        <a:bodyPr/>
        <a:lstStyle/>
        <a:p>
          <a:endParaRPr lang="en-US"/>
        </a:p>
      </dgm:t>
    </dgm:pt>
    <dgm:pt modelId="{9F18FAB8-1B17-47FE-8E8B-6C36A93D07F0}" type="pres">
      <dgm:prSet presAssocID="{CF0E8CD0-7264-423C-A6DA-9ED7A641B372}" presName="linear" presStyleCnt="0">
        <dgm:presLayoutVars>
          <dgm:dir/>
          <dgm:animLvl val="lvl"/>
          <dgm:resizeHandles val="exact"/>
        </dgm:presLayoutVars>
      </dgm:prSet>
      <dgm:spPr/>
    </dgm:pt>
    <dgm:pt modelId="{B90CEA59-DDE3-4C8A-9365-DC0F43CDC038}" type="pres">
      <dgm:prSet presAssocID="{B31A823A-6777-4D2E-9B1A-9D4D3015991C}" presName="parentLin" presStyleCnt="0"/>
      <dgm:spPr/>
    </dgm:pt>
    <dgm:pt modelId="{ED41D2A6-2CC3-4F78-87CF-0A54F6FE21FB}" type="pres">
      <dgm:prSet presAssocID="{B31A823A-6777-4D2E-9B1A-9D4D3015991C}" presName="parentLeftMargin" presStyleLbl="node1" presStyleIdx="0" presStyleCnt="4"/>
      <dgm:spPr/>
    </dgm:pt>
    <dgm:pt modelId="{A55029D9-7D2B-453A-8911-E7A00C02AA02}" type="pres">
      <dgm:prSet presAssocID="{B31A823A-6777-4D2E-9B1A-9D4D3015991C}" presName="parentText" presStyleLbl="node1" presStyleIdx="0" presStyleCnt="4">
        <dgm:presLayoutVars>
          <dgm:chMax val="0"/>
          <dgm:bulletEnabled val="1"/>
        </dgm:presLayoutVars>
      </dgm:prSet>
      <dgm:spPr/>
    </dgm:pt>
    <dgm:pt modelId="{4F3634DC-4451-4E82-896C-2AD365991DB9}" type="pres">
      <dgm:prSet presAssocID="{B31A823A-6777-4D2E-9B1A-9D4D3015991C}" presName="negativeSpace" presStyleCnt="0"/>
      <dgm:spPr/>
    </dgm:pt>
    <dgm:pt modelId="{76E9663E-1A36-43BA-B9AE-09BC89AD7ABA}" type="pres">
      <dgm:prSet presAssocID="{B31A823A-6777-4D2E-9B1A-9D4D3015991C}" presName="childText" presStyleLbl="conFgAcc1" presStyleIdx="0" presStyleCnt="4">
        <dgm:presLayoutVars>
          <dgm:bulletEnabled val="1"/>
        </dgm:presLayoutVars>
      </dgm:prSet>
      <dgm:spPr/>
    </dgm:pt>
    <dgm:pt modelId="{CC2899B9-CE6C-49FD-8B63-90D25D58EBC5}" type="pres">
      <dgm:prSet presAssocID="{838266EE-3152-4FAD-A322-5E7B0D9F1E13}" presName="spaceBetweenRectangles" presStyleCnt="0"/>
      <dgm:spPr/>
    </dgm:pt>
    <dgm:pt modelId="{FF2B9103-FD50-48F5-838A-3A7C3560794F}" type="pres">
      <dgm:prSet presAssocID="{87EA7FC7-747E-4501-9F93-FDFAAF6BA21A}" presName="parentLin" presStyleCnt="0"/>
      <dgm:spPr/>
    </dgm:pt>
    <dgm:pt modelId="{62514616-3227-4AA9-9F44-1599DC9915E1}" type="pres">
      <dgm:prSet presAssocID="{87EA7FC7-747E-4501-9F93-FDFAAF6BA21A}" presName="parentLeftMargin" presStyleLbl="node1" presStyleIdx="0" presStyleCnt="4"/>
      <dgm:spPr/>
    </dgm:pt>
    <dgm:pt modelId="{27A88794-3084-435A-B0AB-C0A6B2AF6787}" type="pres">
      <dgm:prSet presAssocID="{87EA7FC7-747E-4501-9F93-FDFAAF6BA21A}" presName="parentText" presStyleLbl="node1" presStyleIdx="1" presStyleCnt="4">
        <dgm:presLayoutVars>
          <dgm:chMax val="0"/>
          <dgm:bulletEnabled val="1"/>
        </dgm:presLayoutVars>
      </dgm:prSet>
      <dgm:spPr/>
    </dgm:pt>
    <dgm:pt modelId="{2744B2CB-23DD-4DF2-BF4B-585E64BCEF67}" type="pres">
      <dgm:prSet presAssocID="{87EA7FC7-747E-4501-9F93-FDFAAF6BA21A}" presName="negativeSpace" presStyleCnt="0"/>
      <dgm:spPr/>
    </dgm:pt>
    <dgm:pt modelId="{911B5262-29BA-4BAB-83E9-8C9688474C54}" type="pres">
      <dgm:prSet presAssocID="{87EA7FC7-747E-4501-9F93-FDFAAF6BA21A}" presName="childText" presStyleLbl="conFgAcc1" presStyleIdx="1" presStyleCnt="4">
        <dgm:presLayoutVars>
          <dgm:bulletEnabled val="1"/>
        </dgm:presLayoutVars>
      </dgm:prSet>
      <dgm:spPr/>
    </dgm:pt>
    <dgm:pt modelId="{CCC39EE2-538D-4432-9C19-E92C93EA665B}" type="pres">
      <dgm:prSet presAssocID="{99D437D1-2089-42E7-9A37-3F7BAABEDCA9}" presName="spaceBetweenRectangles" presStyleCnt="0"/>
      <dgm:spPr/>
    </dgm:pt>
    <dgm:pt modelId="{855C1FEA-EE18-4C47-8F42-FCDE7C35F5FB}" type="pres">
      <dgm:prSet presAssocID="{56F50976-A603-4435-9080-D903FF79E193}" presName="parentLin" presStyleCnt="0"/>
      <dgm:spPr/>
    </dgm:pt>
    <dgm:pt modelId="{5E52E7BC-442C-4B72-A3E4-EFCAE81AC5D6}" type="pres">
      <dgm:prSet presAssocID="{56F50976-A603-4435-9080-D903FF79E193}" presName="parentLeftMargin" presStyleLbl="node1" presStyleIdx="1" presStyleCnt="4"/>
      <dgm:spPr/>
    </dgm:pt>
    <dgm:pt modelId="{ABEC5DB5-8565-4903-881B-6B01DA9BEE1D}" type="pres">
      <dgm:prSet presAssocID="{56F50976-A603-4435-9080-D903FF79E193}" presName="parentText" presStyleLbl="node1" presStyleIdx="2" presStyleCnt="4">
        <dgm:presLayoutVars>
          <dgm:chMax val="0"/>
          <dgm:bulletEnabled val="1"/>
        </dgm:presLayoutVars>
      </dgm:prSet>
      <dgm:spPr/>
    </dgm:pt>
    <dgm:pt modelId="{E1DA9F92-F766-4281-B256-8550D7F9202D}" type="pres">
      <dgm:prSet presAssocID="{56F50976-A603-4435-9080-D903FF79E193}" presName="negativeSpace" presStyleCnt="0"/>
      <dgm:spPr/>
    </dgm:pt>
    <dgm:pt modelId="{6F3CA2E8-224B-4FC6-B2D9-26788A34AA38}" type="pres">
      <dgm:prSet presAssocID="{56F50976-A603-4435-9080-D903FF79E193}" presName="childText" presStyleLbl="conFgAcc1" presStyleIdx="2" presStyleCnt="4">
        <dgm:presLayoutVars>
          <dgm:bulletEnabled val="1"/>
        </dgm:presLayoutVars>
      </dgm:prSet>
      <dgm:spPr/>
    </dgm:pt>
    <dgm:pt modelId="{0978630D-030F-430E-B02E-699F587781E6}" type="pres">
      <dgm:prSet presAssocID="{ED80C41C-CD91-4BFF-94A1-81D842BCABE7}" presName="spaceBetweenRectangles" presStyleCnt="0"/>
      <dgm:spPr/>
    </dgm:pt>
    <dgm:pt modelId="{98E5D05B-5D22-4D0E-9052-847E8F05E6B6}" type="pres">
      <dgm:prSet presAssocID="{571F8056-C9E3-4729-ADAC-6CA86C69B082}" presName="parentLin" presStyleCnt="0"/>
      <dgm:spPr/>
    </dgm:pt>
    <dgm:pt modelId="{7EDCA5A8-84BB-4BFF-84F4-EA3E7D2E592D}" type="pres">
      <dgm:prSet presAssocID="{571F8056-C9E3-4729-ADAC-6CA86C69B082}" presName="parentLeftMargin" presStyleLbl="node1" presStyleIdx="2" presStyleCnt="4"/>
      <dgm:spPr/>
    </dgm:pt>
    <dgm:pt modelId="{D7A33037-5C51-4D7D-9785-784F549D9A9A}" type="pres">
      <dgm:prSet presAssocID="{571F8056-C9E3-4729-ADAC-6CA86C69B082}" presName="parentText" presStyleLbl="node1" presStyleIdx="3" presStyleCnt="4">
        <dgm:presLayoutVars>
          <dgm:chMax val="0"/>
          <dgm:bulletEnabled val="1"/>
        </dgm:presLayoutVars>
      </dgm:prSet>
      <dgm:spPr/>
    </dgm:pt>
    <dgm:pt modelId="{46950D6B-95B0-4754-911B-DB545D62896A}" type="pres">
      <dgm:prSet presAssocID="{571F8056-C9E3-4729-ADAC-6CA86C69B082}" presName="negativeSpace" presStyleCnt="0"/>
      <dgm:spPr/>
    </dgm:pt>
    <dgm:pt modelId="{7809409F-594D-4E63-9034-3873B5E2C686}" type="pres">
      <dgm:prSet presAssocID="{571F8056-C9E3-4729-ADAC-6CA86C69B082}" presName="childText" presStyleLbl="conFgAcc1" presStyleIdx="3" presStyleCnt="4">
        <dgm:presLayoutVars>
          <dgm:bulletEnabled val="1"/>
        </dgm:presLayoutVars>
      </dgm:prSet>
      <dgm:spPr/>
    </dgm:pt>
  </dgm:ptLst>
  <dgm:cxnLst>
    <dgm:cxn modelId="{0607F003-1B74-43A9-9D4F-748B21433E3B}" type="presOf" srcId="{CF0E8CD0-7264-423C-A6DA-9ED7A641B372}" destId="{9F18FAB8-1B17-47FE-8E8B-6C36A93D07F0}" srcOrd="0" destOrd="0" presId="urn:microsoft.com/office/officeart/2005/8/layout/list1"/>
    <dgm:cxn modelId="{09B2B209-0327-4C54-9DE4-D4098D8FBF51}" srcId="{571F8056-C9E3-4729-ADAC-6CA86C69B082}" destId="{16B7D902-68D5-4CBD-983B-9684FBF0C0D4}" srcOrd="0" destOrd="0" parTransId="{F28007A9-4B8B-457A-986A-3E5788C0113C}" sibTransId="{CED6B0D6-53C7-4162-B06B-72A6899DEE9C}"/>
    <dgm:cxn modelId="{E236703B-6F1C-4C2E-AEC3-B8AF5C918E6E}" srcId="{CF0E8CD0-7264-423C-A6DA-9ED7A641B372}" destId="{87EA7FC7-747E-4501-9F93-FDFAAF6BA21A}" srcOrd="1" destOrd="0" parTransId="{636A352C-3A65-469B-AD6F-0517DB59E639}" sibTransId="{99D437D1-2089-42E7-9A37-3F7BAABEDCA9}"/>
    <dgm:cxn modelId="{B7691E40-99CF-4BB2-A134-89DFC63452B3}" type="presOf" srcId="{56F50976-A603-4435-9080-D903FF79E193}" destId="{ABEC5DB5-8565-4903-881B-6B01DA9BEE1D}" srcOrd="1" destOrd="0" presId="urn:microsoft.com/office/officeart/2005/8/layout/list1"/>
    <dgm:cxn modelId="{13F17743-10EE-4208-8B1A-06515B68A453}" srcId="{CF0E8CD0-7264-423C-A6DA-9ED7A641B372}" destId="{571F8056-C9E3-4729-ADAC-6CA86C69B082}" srcOrd="3" destOrd="0" parTransId="{4E62F6D4-6A37-4491-A672-D161BCDD3345}" sibTransId="{281EB5B6-3ABF-4A92-B948-80F850F28BB8}"/>
    <dgm:cxn modelId="{DE5F6D6C-F065-4C0E-9E55-247B9C7EDC50}" type="presOf" srcId="{571F8056-C9E3-4729-ADAC-6CA86C69B082}" destId="{D7A33037-5C51-4D7D-9785-784F549D9A9A}" srcOrd="1" destOrd="0" presId="urn:microsoft.com/office/officeart/2005/8/layout/list1"/>
    <dgm:cxn modelId="{86436B6F-2E38-4FBF-BF66-6AE96B0B62E5}" srcId="{CF0E8CD0-7264-423C-A6DA-9ED7A641B372}" destId="{B31A823A-6777-4D2E-9B1A-9D4D3015991C}" srcOrd="0" destOrd="0" parTransId="{992ADB72-F95C-4776-976F-A9A2D40197B3}" sibTransId="{838266EE-3152-4FAD-A322-5E7B0D9F1E13}"/>
    <dgm:cxn modelId="{5D4DCF4F-BE8B-468E-A810-6A046C802D59}" type="presOf" srcId="{16B7D902-68D5-4CBD-983B-9684FBF0C0D4}" destId="{7809409F-594D-4E63-9034-3873B5E2C686}" srcOrd="0" destOrd="0" presId="urn:microsoft.com/office/officeart/2005/8/layout/list1"/>
    <dgm:cxn modelId="{F0621274-D2A4-4E1B-9300-E0B288AE66D1}" type="presOf" srcId="{87EA7FC7-747E-4501-9F93-FDFAAF6BA21A}" destId="{62514616-3227-4AA9-9F44-1599DC9915E1}" srcOrd="0" destOrd="0" presId="urn:microsoft.com/office/officeart/2005/8/layout/list1"/>
    <dgm:cxn modelId="{6D5C6687-BD81-4E63-8EB6-13AE7DFE6DD5}" type="presOf" srcId="{B31A823A-6777-4D2E-9B1A-9D4D3015991C}" destId="{ED41D2A6-2CC3-4F78-87CF-0A54F6FE21FB}" srcOrd="0" destOrd="0" presId="urn:microsoft.com/office/officeart/2005/8/layout/list1"/>
    <dgm:cxn modelId="{0EAE6190-9129-4F4D-A3FC-CEF815DAD539}" srcId="{571F8056-C9E3-4729-ADAC-6CA86C69B082}" destId="{FD18EF1A-5E7D-4B14-A5E5-3CFE25F04E1A}" srcOrd="1" destOrd="0" parTransId="{5906D1DD-4866-42EB-ABA2-F5C5536E042A}" sibTransId="{039EB52D-1C52-482B-84B0-776FBC3E38C0}"/>
    <dgm:cxn modelId="{7A1B1593-A6AA-4809-9CA5-C8F4E67ECD93}" type="presOf" srcId="{FD18EF1A-5E7D-4B14-A5E5-3CFE25F04E1A}" destId="{7809409F-594D-4E63-9034-3873B5E2C686}" srcOrd="0" destOrd="1" presId="urn:microsoft.com/office/officeart/2005/8/layout/list1"/>
    <dgm:cxn modelId="{8592DB96-E0F5-4ADE-AD12-4F443B3A55F5}" type="presOf" srcId="{87EA7FC7-747E-4501-9F93-FDFAAF6BA21A}" destId="{27A88794-3084-435A-B0AB-C0A6B2AF6787}" srcOrd="1" destOrd="0" presId="urn:microsoft.com/office/officeart/2005/8/layout/list1"/>
    <dgm:cxn modelId="{65A1B498-A5E6-43E5-8025-7E65B075FB97}" srcId="{CF0E8CD0-7264-423C-A6DA-9ED7A641B372}" destId="{56F50976-A603-4435-9080-D903FF79E193}" srcOrd="2" destOrd="0" parTransId="{3F032437-7CD3-46CF-B0E0-B5D481D38EBD}" sibTransId="{ED80C41C-CD91-4BFF-94A1-81D842BCABE7}"/>
    <dgm:cxn modelId="{50D9C6A5-815B-4754-93AE-7EECB7070FE1}" type="presOf" srcId="{428A206D-F59A-4B23-95EB-B7FDB73186AC}" destId="{7809409F-594D-4E63-9034-3873B5E2C686}" srcOrd="0" destOrd="2" presId="urn:microsoft.com/office/officeart/2005/8/layout/list1"/>
    <dgm:cxn modelId="{B02666A8-B1C9-4B37-A20D-F351A66933DE}" type="presOf" srcId="{56F50976-A603-4435-9080-D903FF79E193}" destId="{5E52E7BC-442C-4B72-A3E4-EFCAE81AC5D6}" srcOrd="0" destOrd="0" presId="urn:microsoft.com/office/officeart/2005/8/layout/list1"/>
    <dgm:cxn modelId="{52F662D1-85DF-4411-BB26-4F7F3DCEB654}" srcId="{571F8056-C9E3-4729-ADAC-6CA86C69B082}" destId="{428A206D-F59A-4B23-95EB-B7FDB73186AC}" srcOrd="2" destOrd="0" parTransId="{857875DC-B380-4EE4-96E4-9901D3DA6B69}" sibTransId="{7EEF870E-C3D9-4349-9121-8B1A544F92C8}"/>
    <dgm:cxn modelId="{1C1FF6F1-0753-4E39-8853-F091C5182F62}" type="presOf" srcId="{B31A823A-6777-4D2E-9B1A-9D4D3015991C}" destId="{A55029D9-7D2B-453A-8911-E7A00C02AA02}" srcOrd="1" destOrd="0" presId="urn:microsoft.com/office/officeart/2005/8/layout/list1"/>
    <dgm:cxn modelId="{073C65FF-8CF4-434B-A1F6-40CF77B2F559}" type="presOf" srcId="{571F8056-C9E3-4729-ADAC-6CA86C69B082}" destId="{7EDCA5A8-84BB-4BFF-84F4-EA3E7D2E592D}" srcOrd="0" destOrd="0" presId="urn:microsoft.com/office/officeart/2005/8/layout/list1"/>
    <dgm:cxn modelId="{2567E3EA-229C-46B6-AC64-78F422AE8458}" type="presParOf" srcId="{9F18FAB8-1B17-47FE-8E8B-6C36A93D07F0}" destId="{B90CEA59-DDE3-4C8A-9365-DC0F43CDC038}" srcOrd="0" destOrd="0" presId="urn:microsoft.com/office/officeart/2005/8/layout/list1"/>
    <dgm:cxn modelId="{A9BD32D8-7240-417A-830A-141CEEBB8C2F}" type="presParOf" srcId="{B90CEA59-DDE3-4C8A-9365-DC0F43CDC038}" destId="{ED41D2A6-2CC3-4F78-87CF-0A54F6FE21FB}" srcOrd="0" destOrd="0" presId="urn:microsoft.com/office/officeart/2005/8/layout/list1"/>
    <dgm:cxn modelId="{86E5DC5F-3AEA-4517-A16F-0CAC9D7F874F}" type="presParOf" srcId="{B90CEA59-DDE3-4C8A-9365-DC0F43CDC038}" destId="{A55029D9-7D2B-453A-8911-E7A00C02AA02}" srcOrd="1" destOrd="0" presId="urn:microsoft.com/office/officeart/2005/8/layout/list1"/>
    <dgm:cxn modelId="{736ADF5B-E846-4930-8211-974FBC2AE5D6}" type="presParOf" srcId="{9F18FAB8-1B17-47FE-8E8B-6C36A93D07F0}" destId="{4F3634DC-4451-4E82-896C-2AD365991DB9}" srcOrd="1" destOrd="0" presId="urn:microsoft.com/office/officeart/2005/8/layout/list1"/>
    <dgm:cxn modelId="{01D9BD94-0E5E-4B2A-A06C-2F436B57FAEC}" type="presParOf" srcId="{9F18FAB8-1B17-47FE-8E8B-6C36A93D07F0}" destId="{76E9663E-1A36-43BA-B9AE-09BC89AD7ABA}" srcOrd="2" destOrd="0" presId="urn:microsoft.com/office/officeart/2005/8/layout/list1"/>
    <dgm:cxn modelId="{4092F104-2AB7-4281-B59B-85DA2DC5BA71}" type="presParOf" srcId="{9F18FAB8-1B17-47FE-8E8B-6C36A93D07F0}" destId="{CC2899B9-CE6C-49FD-8B63-90D25D58EBC5}" srcOrd="3" destOrd="0" presId="urn:microsoft.com/office/officeart/2005/8/layout/list1"/>
    <dgm:cxn modelId="{1674D0CA-7C6A-4EA7-BB0C-D4DC48D735DB}" type="presParOf" srcId="{9F18FAB8-1B17-47FE-8E8B-6C36A93D07F0}" destId="{FF2B9103-FD50-48F5-838A-3A7C3560794F}" srcOrd="4" destOrd="0" presId="urn:microsoft.com/office/officeart/2005/8/layout/list1"/>
    <dgm:cxn modelId="{7D1B6CB5-B0E6-4B4A-B9A3-E3F9620564D6}" type="presParOf" srcId="{FF2B9103-FD50-48F5-838A-3A7C3560794F}" destId="{62514616-3227-4AA9-9F44-1599DC9915E1}" srcOrd="0" destOrd="0" presId="urn:microsoft.com/office/officeart/2005/8/layout/list1"/>
    <dgm:cxn modelId="{4A237065-42D1-409F-9681-461C8D10E6F2}" type="presParOf" srcId="{FF2B9103-FD50-48F5-838A-3A7C3560794F}" destId="{27A88794-3084-435A-B0AB-C0A6B2AF6787}" srcOrd="1" destOrd="0" presId="urn:microsoft.com/office/officeart/2005/8/layout/list1"/>
    <dgm:cxn modelId="{A806D85A-E754-421B-BC36-1281381560AA}" type="presParOf" srcId="{9F18FAB8-1B17-47FE-8E8B-6C36A93D07F0}" destId="{2744B2CB-23DD-4DF2-BF4B-585E64BCEF67}" srcOrd="5" destOrd="0" presId="urn:microsoft.com/office/officeart/2005/8/layout/list1"/>
    <dgm:cxn modelId="{9E4AE4E6-4DAD-4B9D-8DA5-9D121C2780E9}" type="presParOf" srcId="{9F18FAB8-1B17-47FE-8E8B-6C36A93D07F0}" destId="{911B5262-29BA-4BAB-83E9-8C9688474C54}" srcOrd="6" destOrd="0" presId="urn:microsoft.com/office/officeart/2005/8/layout/list1"/>
    <dgm:cxn modelId="{C1320006-02F0-48B5-9F2D-1846CB644A7E}" type="presParOf" srcId="{9F18FAB8-1B17-47FE-8E8B-6C36A93D07F0}" destId="{CCC39EE2-538D-4432-9C19-E92C93EA665B}" srcOrd="7" destOrd="0" presId="urn:microsoft.com/office/officeart/2005/8/layout/list1"/>
    <dgm:cxn modelId="{9037FB85-8297-4877-BA2B-7FFE5B88215D}" type="presParOf" srcId="{9F18FAB8-1B17-47FE-8E8B-6C36A93D07F0}" destId="{855C1FEA-EE18-4C47-8F42-FCDE7C35F5FB}" srcOrd="8" destOrd="0" presId="urn:microsoft.com/office/officeart/2005/8/layout/list1"/>
    <dgm:cxn modelId="{2596B66F-9D88-4B18-A23D-EF63686E8454}" type="presParOf" srcId="{855C1FEA-EE18-4C47-8F42-FCDE7C35F5FB}" destId="{5E52E7BC-442C-4B72-A3E4-EFCAE81AC5D6}" srcOrd="0" destOrd="0" presId="urn:microsoft.com/office/officeart/2005/8/layout/list1"/>
    <dgm:cxn modelId="{65C32962-A6B8-4689-B737-8801A005A6BA}" type="presParOf" srcId="{855C1FEA-EE18-4C47-8F42-FCDE7C35F5FB}" destId="{ABEC5DB5-8565-4903-881B-6B01DA9BEE1D}" srcOrd="1" destOrd="0" presId="urn:microsoft.com/office/officeart/2005/8/layout/list1"/>
    <dgm:cxn modelId="{7AE76A06-675C-49AA-8ABB-805519F3FD94}" type="presParOf" srcId="{9F18FAB8-1B17-47FE-8E8B-6C36A93D07F0}" destId="{E1DA9F92-F766-4281-B256-8550D7F9202D}" srcOrd="9" destOrd="0" presId="urn:microsoft.com/office/officeart/2005/8/layout/list1"/>
    <dgm:cxn modelId="{1BABFE37-B365-4934-A9B7-3EECFE2B4ADE}" type="presParOf" srcId="{9F18FAB8-1B17-47FE-8E8B-6C36A93D07F0}" destId="{6F3CA2E8-224B-4FC6-B2D9-26788A34AA38}" srcOrd="10" destOrd="0" presId="urn:microsoft.com/office/officeart/2005/8/layout/list1"/>
    <dgm:cxn modelId="{DD362A47-9AB1-4685-9441-336985DD9683}" type="presParOf" srcId="{9F18FAB8-1B17-47FE-8E8B-6C36A93D07F0}" destId="{0978630D-030F-430E-B02E-699F587781E6}" srcOrd="11" destOrd="0" presId="urn:microsoft.com/office/officeart/2005/8/layout/list1"/>
    <dgm:cxn modelId="{51F13EE0-54E1-460F-8480-0C5CBB349DCB}" type="presParOf" srcId="{9F18FAB8-1B17-47FE-8E8B-6C36A93D07F0}" destId="{98E5D05B-5D22-4D0E-9052-847E8F05E6B6}" srcOrd="12" destOrd="0" presId="urn:microsoft.com/office/officeart/2005/8/layout/list1"/>
    <dgm:cxn modelId="{DFC355D9-C1DD-4501-96C7-42F18E67D131}" type="presParOf" srcId="{98E5D05B-5D22-4D0E-9052-847E8F05E6B6}" destId="{7EDCA5A8-84BB-4BFF-84F4-EA3E7D2E592D}" srcOrd="0" destOrd="0" presId="urn:microsoft.com/office/officeart/2005/8/layout/list1"/>
    <dgm:cxn modelId="{A014D020-E320-47BE-86DE-939F163AD7A4}" type="presParOf" srcId="{98E5D05B-5D22-4D0E-9052-847E8F05E6B6}" destId="{D7A33037-5C51-4D7D-9785-784F549D9A9A}" srcOrd="1" destOrd="0" presId="urn:microsoft.com/office/officeart/2005/8/layout/list1"/>
    <dgm:cxn modelId="{871D357F-0DE9-438E-ACC4-FE8A78C2F0C5}" type="presParOf" srcId="{9F18FAB8-1B17-47FE-8E8B-6C36A93D07F0}" destId="{46950D6B-95B0-4754-911B-DB545D62896A}" srcOrd="13" destOrd="0" presId="urn:microsoft.com/office/officeart/2005/8/layout/list1"/>
    <dgm:cxn modelId="{F262A664-1784-464E-859C-963865343EC1}" type="presParOf" srcId="{9F18FAB8-1B17-47FE-8E8B-6C36A93D07F0}" destId="{7809409F-594D-4E63-9034-3873B5E2C686}"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DABB60B-7673-4AEA-B57D-D56E19AB343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996D2E7-542A-4D02-BB43-F809D6450495}">
      <dgm:prSet/>
      <dgm:spPr/>
      <dgm:t>
        <a:bodyPr/>
        <a:lstStyle/>
        <a:p>
          <a:r>
            <a:rPr lang="en-GB"/>
            <a:t>Patients adopt a passive role even when the doctor reduces some of his or her control</a:t>
          </a:r>
          <a:endParaRPr lang="en-US"/>
        </a:p>
      </dgm:t>
    </dgm:pt>
    <dgm:pt modelId="{F69A4611-A813-4A78-AA17-025B6F549FED}" type="parTrans" cxnId="{DF8CF8A6-FC95-4A5B-A528-572AAD43B662}">
      <dgm:prSet/>
      <dgm:spPr/>
      <dgm:t>
        <a:bodyPr/>
        <a:lstStyle/>
        <a:p>
          <a:endParaRPr lang="en-US"/>
        </a:p>
      </dgm:t>
    </dgm:pt>
    <dgm:pt modelId="{A534F96E-F4DA-4650-8FB3-4D9FFF76540F}" type="sibTrans" cxnId="{DF8CF8A6-FC95-4A5B-A528-572AAD43B662}">
      <dgm:prSet/>
      <dgm:spPr/>
      <dgm:t>
        <a:bodyPr/>
        <a:lstStyle/>
        <a:p>
          <a:endParaRPr lang="en-US"/>
        </a:p>
      </dgm:t>
    </dgm:pt>
    <dgm:pt modelId="{3C6885B2-BD86-4EB3-BA8D-AFD81D01C3F3}">
      <dgm:prSet/>
      <dgm:spPr/>
      <dgm:t>
        <a:bodyPr/>
        <a:lstStyle/>
        <a:p>
          <a:r>
            <a:rPr lang="en-GB"/>
            <a:t>This can arise:</a:t>
          </a:r>
          <a:endParaRPr lang="en-US"/>
        </a:p>
      </dgm:t>
    </dgm:pt>
    <dgm:pt modelId="{5322BC2E-1BCB-4313-8E7D-AF1197318BD5}" type="parTrans" cxnId="{E31B8F15-739A-4E31-9578-36D55C168340}">
      <dgm:prSet/>
      <dgm:spPr/>
      <dgm:t>
        <a:bodyPr/>
        <a:lstStyle/>
        <a:p>
          <a:endParaRPr lang="en-US"/>
        </a:p>
      </dgm:t>
    </dgm:pt>
    <dgm:pt modelId="{A1A0D75C-5069-4035-B9E5-64953C5EF9A8}" type="sibTrans" cxnId="{E31B8F15-739A-4E31-9578-36D55C168340}">
      <dgm:prSet/>
      <dgm:spPr/>
      <dgm:t>
        <a:bodyPr/>
        <a:lstStyle/>
        <a:p>
          <a:endParaRPr lang="en-US"/>
        </a:p>
      </dgm:t>
    </dgm:pt>
    <dgm:pt modelId="{4C737579-ACEC-42AB-9A68-C4027227BDC0}">
      <dgm:prSet/>
      <dgm:spPr/>
      <dgm:t>
        <a:bodyPr/>
        <a:lstStyle/>
        <a:p>
          <a:r>
            <a:rPr lang="en-GB"/>
            <a:t>If patients are not aware of alternatives to a passive patient role </a:t>
          </a:r>
          <a:endParaRPr lang="en-US"/>
        </a:p>
      </dgm:t>
    </dgm:pt>
    <dgm:pt modelId="{E2072677-FDBD-440B-95A9-8194F40ABA18}" type="parTrans" cxnId="{BBB9BB10-2103-415D-A0C1-1631F000AE5F}">
      <dgm:prSet/>
      <dgm:spPr/>
      <dgm:t>
        <a:bodyPr/>
        <a:lstStyle/>
        <a:p>
          <a:endParaRPr lang="en-US"/>
        </a:p>
      </dgm:t>
    </dgm:pt>
    <dgm:pt modelId="{F899D412-7874-4254-B601-172F6AC1E719}" type="sibTrans" cxnId="{BBB9BB10-2103-415D-A0C1-1631F000AE5F}">
      <dgm:prSet/>
      <dgm:spPr/>
      <dgm:t>
        <a:bodyPr/>
        <a:lstStyle/>
        <a:p>
          <a:endParaRPr lang="en-US"/>
        </a:p>
      </dgm:t>
    </dgm:pt>
    <dgm:pt modelId="{098B3377-EF7F-499C-9877-148030AF5567}">
      <dgm:prSet/>
      <dgm:spPr/>
      <dgm:t>
        <a:bodyPr/>
        <a:lstStyle/>
        <a:p>
          <a:r>
            <a:rPr lang="en-GB"/>
            <a:t>If patients are timid in adopting a more participative relationship</a:t>
          </a:r>
          <a:endParaRPr lang="en-US"/>
        </a:p>
      </dgm:t>
    </dgm:pt>
    <dgm:pt modelId="{74489153-FA8A-46E9-8584-968C23AC5D35}" type="parTrans" cxnId="{4B69FDA6-AE5D-458D-979B-3EF3519059B5}">
      <dgm:prSet/>
      <dgm:spPr/>
      <dgm:t>
        <a:bodyPr/>
        <a:lstStyle/>
        <a:p>
          <a:endParaRPr lang="en-US"/>
        </a:p>
      </dgm:t>
    </dgm:pt>
    <dgm:pt modelId="{593F7A05-7E00-409F-9308-C3F2D3D0D8AA}" type="sibTrans" cxnId="{4B69FDA6-AE5D-458D-979B-3EF3519059B5}">
      <dgm:prSet/>
      <dgm:spPr/>
      <dgm:t>
        <a:bodyPr/>
        <a:lstStyle/>
        <a:p>
          <a:endParaRPr lang="en-US"/>
        </a:p>
      </dgm:t>
    </dgm:pt>
    <dgm:pt modelId="{3750419A-5481-41FB-81EA-7BFEA012F254}" type="pres">
      <dgm:prSet presAssocID="{4DABB60B-7673-4AEA-B57D-D56E19AB343D}" presName="linear" presStyleCnt="0">
        <dgm:presLayoutVars>
          <dgm:animLvl val="lvl"/>
          <dgm:resizeHandles val="exact"/>
        </dgm:presLayoutVars>
      </dgm:prSet>
      <dgm:spPr/>
    </dgm:pt>
    <dgm:pt modelId="{B74E737C-DB07-4FDA-A47E-D7171415532F}" type="pres">
      <dgm:prSet presAssocID="{6996D2E7-542A-4D02-BB43-F809D6450495}" presName="parentText" presStyleLbl="node1" presStyleIdx="0" presStyleCnt="2">
        <dgm:presLayoutVars>
          <dgm:chMax val="0"/>
          <dgm:bulletEnabled val="1"/>
        </dgm:presLayoutVars>
      </dgm:prSet>
      <dgm:spPr/>
    </dgm:pt>
    <dgm:pt modelId="{FBA7B9FA-0BE8-42D2-ACA1-FD7E31F42A6A}" type="pres">
      <dgm:prSet presAssocID="{A534F96E-F4DA-4650-8FB3-4D9FFF76540F}" presName="spacer" presStyleCnt="0"/>
      <dgm:spPr/>
    </dgm:pt>
    <dgm:pt modelId="{5E0120CF-1288-40EB-A396-4907015EB701}" type="pres">
      <dgm:prSet presAssocID="{3C6885B2-BD86-4EB3-BA8D-AFD81D01C3F3}" presName="parentText" presStyleLbl="node1" presStyleIdx="1" presStyleCnt="2">
        <dgm:presLayoutVars>
          <dgm:chMax val="0"/>
          <dgm:bulletEnabled val="1"/>
        </dgm:presLayoutVars>
      </dgm:prSet>
      <dgm:spPr/>
    </dgm:pt>
    <dgm:pt modelId="{695245C9-DDCA-4372-81D7-7EADBF576DBC}" type="pres">
      <dgm:prSet presAssocID="{3C6885B2-BD86-4EB3-BA8D-AFD81D01C3F3}" presName="childText" presStyleLbl="revTx" presStyleIdx="0" presStyleCnt="1">
        <dgm:presLayoutVars>
          <dgm:bulletEnabled val="1"/>
        </dgm:presLayoutVars>
      </dgm:prSet>
      <dgm:spPr/>
    </dgm:pt>
  </dgm:ptLst>
  <dgm:cxnLst>
    <dgm:cxn modelId="{BBB9BB10-2103-415D-A0C1-1631F000AE5F}" srcId="{3C6885B2-BD86-4EB3-BA8D-AFD81D01C3F3}" destId="{4C737579-ACEC-42AB-9A68-C4027227BDC0}" srcOrd="0" destOrd="0" parTransId="{E2072677-FDBD-440B-95A9-8194F40ABA18}" sibTransId="{F899D412-7874-4254-B601-172F6AC1E719}"/>
    <dgm:cxn modelId="{E31B8F15-739A-4E31-9578-36D55C168340}" srcId="{4DABB60B-7673-4AEA-B57D-D56E19AB343D}" destId="{3C6885B2-BD86-4EB3-BA8D-AFD81D01C3F3}" srcOrd="1" destOrd="0" parTransId="{5322BC2E-1BCB-4313-8E7D-AF1197318BD5}" sibTransId="{A1A0D75C-5069-4035-B9E5-64953C5EF9A8}"/>
    <dgm:cxn modelId="{58665460-1BC7-41CF-92D3-C1BC430B09C2}" type="presOf" srcId="{4C737579-ACEC-42AB-9A68-C4027227BDC0}" destId="{695245C9-DDCA-4372-81D7-7EADBF576DBC}" srcOrd="0" destOrd="0" presId="urn:microsoft.com/office/officeart/2005/8/layout/vList2"/>
    <dgm:cxn modelId="{CD94606D-F453-485B-9E78-1AD9CEF97155}" type="presOf" srcId="{3C6885B2-BD86-4EB3-BA8D-AFD81D01C3F3}" destId="{5E0120CF-1288-40EB-A396-4907015EB701}" srcOrd="0" destOrd="0" presId="urn:microsoft.com/office/officeart/2005/8/layout/vList2"/>
    <dgm:cxn modelId="{69061E81-D071-4B73-AFAA-5070070AC19B}" type="presOf" srcId="{098B3377-EF7F-499C-9877-148030AF5567}" destId="{695245C9-DDCA-4372-81D7-7EADBF576DBC}" srcOrd="0" destOrd="1" presId="urn:microsoft.com/office/officeart/2005/8/layout/vList2"/>
    <dgm:cxn modelId="{DF8CF8A6-FC95-4A5B-A528-572AAD43B662}" srcId="{4DABB60B-7673-4AEA-B57D-D56E19AB343D}" destId="{6996D2E7-542A-4D02-BB43-F809D6450495}" srcOrd="0" destOrd="0" parTransId="{F69A4611-A813-4A78-AA17-025B6F549FED}" sibTransId="{A534F96E-F4DA-4650-8FB3-4D9FFF76540F}"/>
    <dgm:cxn modelId="{4B69FDA6-AE5D-458D-979B-3EF3519059B5}" srcId="{3C6885B2-BD86-4EB3-BA8D-AFD81D01C3F3}" destId="{098B3377-EF7F-499C-9877-148030AF5567}" srcOrd="1" destOrd="0" parTransId="{74489153-FA8A-46E9-8584-968C23AC5D35}" sibTransId="{593F7A05-7E00-409F-9308-C3F2D3D0D8AA}"/>
    <dgm:cxn modelId="{16C476A7-CBC7-4988-9BCE-5B424CDE80EA}" type="presOf" srcId="{6996D2E7-542A-4D02-BB43-F809D6450495}" destId="{B74E737C-DB07-4FDA-A47E-D7171415532F}" srcOrd="0" destOrd="0" presId="urn:microsoft.com/office/officeart/2005/8/layout/vList2"/>
    <dgm:cxn modelId="{F9A90AFE-3656-4DCD-BC83-707FE4891E7B}" type="presOf" srcId="{4DABB60B-7673-4AEA-B57D-D56E19AB343D}" destId="{3750419A-5481-41FB-81EA-7BFEA012F254}" srcOrd="0" destOrd="0" presId="urn:microsoft.com/office/officeart/2005/8/layout/vList2"/>
    <dgm:cxn modelId="{F325B748-274D-4EAB-8AB5-FC60D19A4245}" type="presParOf" srcId="{3750419A-5481-41FB-81EA-7BFEA012F254}" destId="{B74E737C-DB07-4FDA-A47E-D7171415532F}" srcOrd="0" destOrd="0" presId="urn:microsoft.com/office/officeart/2005/8/layout/vList2"/>
    <dgm:cxn modelId="{9FC93367-1344-4520-9644-DA0B0FA51779}" type="presParOf" srcId="{3750419A-5481-41FB-81EA-7BFEA012F254}" destId="{FBA7B9FA-0BE8-42D2-ACA1-FD7E31F42A6A}" srcOrd="1" destOrd="0" presId="urn:microsoft.com/office/officeart/2005/8/layout/vList2"/>
    <dgm:cxn modelId="{ECB34A85-91BA-4203-81B8-312862D78C29}" type="presParOf" srcId="{3750419A-5481-41FB-81EA-7BFEA012F254}" destId="{5E0120CF-1288-40EB-A396-4907015EB701}" srcOrd="2" destOrd="0" presId="urn:microsoft.com/office/officeart/2005/8/layout/vList2"/>
    <dgm:cxn modelId="{96412A98-8EDC-4EBC-9EE2-D727A80B0297}" type="presParOf" srcId="{3750419A-5481-41FB-81EA-7BFEA012F254}" destId="{695245C9-DDCA-4372-81D7-7EADBF576DB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097A9E-620F-42EF-BC75-0C0EE3848471}"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6A4E4D9D-629D-4A28-9583-D2DABE78082B}">
      <dgm:prSet/>
      <dgm:spPr/>
      <dgm:t>
        <a:bodyPr/>
        <a:lstStyle/>
        <a:p>
          <a:r>
            <a:rPr lang="en-GB"/>
            <a:t>General practice/Hospital situation</a:t>
          </a:r>
          <a:endParaRPr lang="en-US"/>
        </a:p>
      </dgm:t>
    </dgm:pt>
    <dgm:pt modelId="{A0B57A45-97CE-418F-A09B-5957058AF92F}" type="parTrans" cxnId="{8A8FE4FC-B47F-42AA-A913-B6E6C32D7F1F}">
      <dgm:prSet/>
      <dgm:spPr/>
      <dgm:t>
        <a:bodyPr/>
        <a:lstStyle/>
        <a:p>
          <a:endParaRPr lang="en-US"/>
        </a:p>
      </dgm:t>
    </dgm:pt>
    <dgm:pt modelId="{0C852EAA-2952-4091-A032-272588EBCA72}" type="sibTrans" cxnId="{8A8FE4FC-B47F-42AA-A913-B6E6C32D7F1F}">
      <dgm:prSet/>
      <dgm:spPr/>
      <dgm:t>
        <a:bodyPr/>
        <a:lstStyle/>
        <a:p>
          <a:endParaRPr lang="en-US"/>
        </a:p>
      </dgm:t>
    </dgm:pt>
    <dgm:pt modelId="{1F2250B7-EC7E-4F44-A1D4-5D02C34DD9C0}">
      <dgm:prSet/>
      <dgm:spPr/>
      <dgm:t>
        <a:bodyPr/>
        <a:lstStyle/>
        <a:p>
          <a:r>
            <a:rPr lang="en-US"/>
            <a:t>The system of financing of health care</a:t>
          </a:r>
        </a:p>
      </dgm:t>
    </dgm:pt>
    <dgm:pt modelId="{31AB1FC1-E67F-4CEF-B6E2-04A6017A5E98}" type="parTrans" cxnId="{836FF99F-E652-4FBA-AF02-44CAFEFFB0FD}">
      <dgm:prSet/>
      <dgm:spPr/>
      <dgm:t>
        <a:bodyPr/>
        <a:lstStyle/>
        <a:p>
          <a:endParaRPr lang="en-US"/>
        </a:p>
      </dgm:t>
    </dgm:pt>
    <dgm:pt modelId="{3B3A2029-E229-4FBD-8286-680052AF1D3D}" type="sibTrans" cxnId="{836FF99F-E652-4FBA-AF02-44CAFEFFB0FD}">
      <dgm:prSet/>
      <dgm:spPr/>
      <dgm:t>
        <a:bodyPr/>
        <a:lstStyle/>
        <a:p>
          <a:endParaRPr lang="en-US"/>
        </a:p>
      </dgm:t>
    </dgm:pt>
    <dgm:pt modelId="{B30F11F3-9C84-41AB-97BA-7866B5935452}" type="pres">
      <dgm:prSet presAssocID="{43097A9E-620F-42EF-BC75-0C0EE3848471}" presName="diagram" presStyleCnt="0">
        <dgm:presLayoutVars>
          <dgm:dir/>
          <dgm:resizeHandles val="exact"/>
        </dgm:presLayoutVars>
      </dgm:prSet>
      <dgm:spPr/>
    </dgm:pt>
    <dgm:pt modelId="{6D942A09-15B1-4DBE-B910-91212267E9E2}" type="pres">
      <dgm:prSet presAssocID="{6A4E4D9D-629D-4A28-9583-D2DABE78082B}" presName="node" presStyleLbl="node1" presStyleIdx="0" presStyleCnt="2">
        <dgm:presLayoutVars>
          <dgm:bulletEnabled val="1"/>
        </dgm:presLayoutVars>
      </dgm:prSet>
      <dgm:spPr/>
    </dgm:pt>
    <dgm:pt modelId="{73248CBA-E463-4CA1-BEEA-BB7DFE0798B6}" type="pres">
      <dgm:prSet presAssocID="{0C852EAA-2952-4091-A032-272588EBCA72}" presName="sibTrans" presStyleCnt="0"/>
      <dgm:spPr/>
    </dgm:pt>
    <dgm:pt modelId="{459BDB2C-816A-4FC1-B9C3-B8F5746191B2}" type="pres">
      <dgm:prSet presAssocID="{1F2250B7-EC7E-4F44-A1D4-5D02C34DD9C0}" presName="node" presStyleLbl="node1" presStyleIdx="1" presStyleCnt="2">
        <dgm:presLayoutVars>
          <dgm:bulletEnabled val="1"/>
        </dgm:presLayoutVars>
      </dgm:prSet>
      <dgm:spPr/>
    </dgm:pt>
  </dgm:ptLst>
  <dgm:cxnLst>
    <dgm:cxn modelId="{836FF99F-E652-4FBA-AF02-44CAFEFFB0FD}" srcId="{43097A9E-620F-42EF-BC75-0C0EE3848471}" destId="{1F2250B7-EC7E-4F44-A1D4-5D02C34DD9C0}" srcOrd="1" destOrd="0" parTransId="{31AB1FC1-E67F-4CEF-B6E2-04A6017A5E98}" sibTransId="{3B3A2029-E229-4FBD-8286-680052AF1D3D}"/>
    <dgm:cxn modelId="{D2BD64E2-340A-402D-9201-E50AFE14BDA1}" type="presOf" srcId="{6A4E4D9D-629D-4A28-9583-D2DABE78082B}" destId="{6D942A09-15B1-4DBE-B910-91212267E9E2}" srcOrd="0" destOrd="0" presId="urn:microsoft.com/office/officeart/2005/8/layout/default"/>
    <dgm:cxn modelId="{42FF0DE3-3EDD-4CAC-9EA1-32E60C81ECAC}" type="presOf" srcId="{1F2250B7-EC7E-4F44-A1D4-5D02C34DD9C0}" destId="{459BDB2C-816A-4FC1-B9C3-B8F5746191B2}" srcOrd="0" destOrd="0" presId="urn:microsoft.com/office/officeart/2005/8/layout/default"/>
    <dgm:cxn modelId="{156A5BED-C2C0-4775-A46C-72D69047C59B}" type="presOf" srcId="{43097A9E-620F-42EF-BC75-0C0EE3848471}" destId="{B30F11F3-9C84-41AB-97BA-7866B5935452}" srcOrd="0" destOrd="0" presId="urn:microsoft.com/office/officeart/2005/8/layout/default"/>
    <dgm:cxn modelId="{8A8FE4FC-B47F-42AA-A913-B6E6C32D7F1F}" srcId="{43097A9E-620F-42EF-BC75-0C0EE3848471}" destId="{6A4E4D9D-629D-4A28-9583-D2DABE78082B}" srcOrd="0" destOrd="0" parTransId="{A0B57A45-97CE-418F-A09B-5957058AF92F}" sibTransId="{0C852EAA-2952-4091-A032-272588EBCA72}"/>
    <dgm:cxn modelId="{ECDFEC7C-CA4E-4E51-AF7C-CF7041795D08}" type="presParOf" srcId="{B30F11F3-9C84-41AB-97BA-7866B5935452}" destId="{6D942A09-15B1-4DBE-B910-91212267E9E2}" srcOrd="0" destOrd="0" presId="urn:microsoft.com/office/officeart/2005/8/layout/default"/>
    <dgm:cxn modelId="{22CC73E0-BD54-434C-9EE5-ED45EF569ABF}" type="presParOf" srcId="{B30F11F3-9C84-41AB-97BA-7866B5935452}" destId="{73248CBA-E463-4CA1-BEEA-BB7DFE0798B6}" srcOrd="1" destOrd="0" presId="urn:microsoft.com/office/officeart/2005/8/layout/default"/>
    <dgm:cxn modelId="{C4BBB5A2-226F-49AC-80DC-FDE1E3CC3171}" type="presParOf" srcId="{B30F11F3-9C84-41AB-97BA-7866B5935452}" destId="{459BDB2C-816A-4FC1-B9C3-B8F5746191B2}"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9CA1C3-7E0F-47F9-9589-55FE9D5B813A}"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563F0C7-BB3E-44E1-9A8C-81A36E973E76}">
      <dgm:prSet/>
      <dgm:spPr/>
      <dgm:t>
        <a:bodyPr/>
        <a:lstStyle/>
        <a:p>
          <a:r>
            <a:rPr lang="en-GB"/>
            <a:t>It is the ability of the person to make his or her own decisions</a:t>
          </a:r>
          <a:endParaRPr lang="en-US"/>
        </a:p>
      </dgm:t>
    </dgm:pt>
    <dgm:pt modelId="{33FAC1E4-4D45-49A2-BA70-6794D628EECC}" type="parTrans" cxnId="{36104D49-255A-4C06-8404-DC564CB66017}">
      <dgm:prSet/>
      <dgm:spPr/>
      <dgm:t>
        <a:bodyPr/>
        <a:lstStyle/>
        <a:p>
          <a:endParaRPr lang="en-US"/>
        </a:p>
      </dgm:t>
    </dgm:pt>
    <dgm:pt modelId="{8ABF5B28-7D98-4BBB-99F7-22AAE188DE91}" type="sibTrans" cxnId="{36104D49-255A-4C06-8404-DC564CB66017}">
      <dgm:prSet/>
      <dgm:spPr/>
      <dgm:t>
        <a:bodyPr/>
        <a:lstStyle/>
        <a:p>
          <a:endParaRPr lang="en-US"/>
        </a:p>
      </dgm:t>
    </dgm:pt>
    <dgm:pt modelId="{0CC9F1C9-2575-4DE8-A0AE-E29462226EF8}">
      <dgm:prSet/>
      <dgm:spPr/>
      <dgm:t>
        <a:bodyPr/>
        <a:lstStyle/>
        <a:p>
          <a:r>
            <a:rPr lang="en-GB" dirty="0"/>
            <a:t>The principle of respect for patient autonomy has had an enormous effect in changing attitudes to the doctor-patient relationship over the past 30 years. </a:t>
          </a:r>
          <a:endParaRPr lang="en-US" dirty="0"/>
        </a:p>
      </dgm:t>
    </dgm:pt>
    <dgm:pt modelId="{CA17B33E-D6BC-43EC-A1E5-BBA577424D75}" type="parTrans" cxnId="{33F038FE-41BC-4778-BE30-EFA76767189D}">
      <dgm:prSet/>
      <dgm:spPr/>
      <dgm:t>
        <a:bodyPr/>
        <a:lstStyle/>
        <a:p>
          <a:endParaRPr lang="en-US"/>
        </a:p>
      </dgm:t>
    </dgm:pt>
    <dgm:pt modelId="{46115BC8-0652-4962-94EA-4896CF664F6B}" type="sibTrans" cxnId="{33F038FE-41BC-4778-BE30-EFA76767189D}">
      <dgm:prSet/>
      <dgm:spPr/>
      <dgm:t>
        <a:bodyPr/>
        <a:lstStyle/>
        <a:p>
          <a:endParaRPr lang="en-US"/>
        </a:p>
      </dgm:t>
    </dgm:pt>
    <dgm:pt modelId="{ED436314-EAED-43B8-B909-B039316D9586}">
      <dgm:prSet/>
      <dgm:spPr/>
      <dgm:t>
        <a:bodyPr/>
        <a:lstStyle/>
        <a:p>
          <a:r>
            <a:rPr lang="en-GB"/>
            <a:t>It has been used to criticize medical paternalism</a:t>
          </a:r>
          <a:endParaRPr lang="en-US"/>
        </a:p>
      </dgm:t>
    </dgm:pt>
    <dgm:pt modelId="{D56A9889-16BC-462A-AC05-8EA818B31D04}" type="parTrans" cxnId="{491B8F81-FC93-48D8-83A9-CA5CA8CB3EAF}">
      <dgm:prSet/>
      <dgm:spPr/>
      <dgm:t>
        <a:bodyPr/>
        <a:lstStyle/>
        <a:p>
          <a:endParaRPr lang="en-US"/>
        </a:p>
      </dgm:t>
    </dgm:pt>
    <dgm:pt modelId="{7A59AB95-F83F-4660-AF83-5DA14C65264E}" type="sibTrans" cxnId="{491B8F81-FC93-48D8-83A9-CA5CA8CB3EAF}">
      <dgm:prSet/>
      <dgm:spPr/>
      <dgm:t>
        <a:bodyPr/>
        <a:lstStyle/>
        <a:p>
          <a:endParaRPr lang="en-US"/>
        </a:p>
      </dgm:t>
    </dgm:pt>
    <dgm:pt modelId="{236DB91F-D060-432D-95E9-71451B794937}">
      <dgm:prSet/>
      <dgm:spPr/>
      <dgm:t>
        <a:bodyPr/>
        <a:lstStyle/>
        <a:p>
          <a:r>
            <a:rPr lang="en-GB"/>
            <a:t>Has informed the development of 'patient-centred' medicine </a:t>
          </a:r>
          <a:endParaRPr lang="en-US"/>
        </a:p>
      </dgm:t>
    </dgm:pt>
    <dgm:pt modelId="{673F2717-F51C-4406-A655-E169F492CC10}" type="parTrans" cxnId="{7A3B10F4-7FFB-4F56-9C9D-14DEA139B846}">
      <dgm:prSet/>
      <dgm:spPr/>
      <dgm:t>
        <a:bodyPr/>
        <a:lstStyle/>
        <a:p>
          <a:endParaRPr lang="en-US"/>
        </a:p>
      </dgm:t>
    </dgm:pt>
    <dgm:pt modelId="{CAB0D18C-8200-4725-B59F-004CBCEFB0E3}" type="sibTrans" cxnId="{7A3B10F4-7FFB-4F56-9C9D-14DEA139B846}">
      <dgm:prSet/>
      <dgm:spPr/>
      <dgm:t>
        <a:bodyPr/>
        <a:lstStyle/>
        <a:p>
          <a:endParaRPr lang="en-US"/>
        </a:p>
      </dgm:t>
    </dgm:pt>
    <dgm:pt modelId="{8816FF07-F096-41BC-B9FC-202052032163}">
      <dgm:prSet/>
      <dgm:spPr/>
      <dgm:t>
        <a:bodyPr/>
        <a:lstStyle/>
        <a:p>
          <a:r>
            <a:rPr lang="en-GB"/>
            <a:t>It has led to ever increasing standards in providing patients with information, and to the development of the concept of informed consent</a:t>
          </a:r>
          <a:endParaRPr lang="en-US"/>
        </a:p>
      </dgm:t>
    </dgm:pt>
    <dgm:pt modelId="{35EAD1EF-A6DA-4DF8-8B12-DAD9663A619C}" type="parTrans" cxnId="{D9A1D226-23D6-4A2B-B4C9-5ACF3D94C17D}">
      <dgm:prSet/>
      <dgm:spPr/>
      <dgm:t>
        <a:bodyPr/>
        <a:lstStyle/>
        <a:p>
          <a:endParaRPr lang="en-US"/>
        </a:p>
      </dgm:t>
    </dgm:pt>
    <dgm:pt modelId="{43419F70-2B4D-4751-83FC-7EC328429526}" type="sibTrans" cxnId="{D9A1D226-23D6-4A2B-B4C9-5ACF3D94C17D}">
      <dgm:prSet/>
      <dgm:spPr/>
      <dgm:t>
        <a:bodyPr/>
        <a:lstStyle/>
        <a:p>
          <a:endParaRPr lang="en-US"/>
        </a:p>
      </dgm:t>
    </dgm:pt>
    <dgm:pt modelId="{7CD0ABD2-BF7E-4BAD-9657-B1CBDD1C083B}" type="pres">
      <dgm:prSet presAssocID="{CD9CA1C3-7E0F-47F9-9589-55FE9D5B813A}" presName="vert0" presStyleCnt="0">
        <dgm:presLayoutVars>
          <dgm:dir/>
          <dgm:animOne val="branch"/>
          <dgm:animLvl val="lvl"/>
        </dgm:presLayoutVars>
      </dgm:prSet>
      <dgm:spPr/>
    </dgm:pt>
    <dgm:pt modelId="{511C20B1-8E14-449D-AA5C-E69E81D9C226}" type="pres">
      <dgm:prSet presAssocID="{6563F0C7-BB3E-44E1-9A8C-81A36E973E76}" presName="thickLine" presStyleLbl="alignNode1" presStyleIdx="0" presStyleCnt="5"/>
      <dgm:spPr/>
    </dgm:pt>
    <dgm:pt modelId="{88F1CAA7-7EF1-41D9-B600-6FBA626161D2}" type="pres">
      <dgm:prSet presAssocID="{6563F0C7-BB3E-44E1-9A8C-81A36E973E76}" presName="horz1" presStyleCnt="0"/>
      <dgm:spPr/>
    </dgm:pt>
    <dgm:pt modelId="{2286701C-301C-4A8D-A436-137F9D38DF53}" type="pres">
      <dgm:prSet presAssocID="{6563F0C7-BB3E-44E1-9A8C-81A36E973E76}" presName="tx1" presStyleLbl="revTx" presStyleIdx="0" presStyleCnt="5"/>
      <dgm:spPr/>
    </dgm:pt>
    <dgm:pt modelId="{049FBAF1-1904-487F-B3F6-D7C6B27E134D}" type="pres">
      <dgm:prSet presAssocID="{6563F0C7-BB3E-44E1-9A8C-81A36E973E76}" presName="vert1" presStyleCnt="0"/>
      <dgm:spPr/>
    </dgm:pt>
    <dgm:pt modelId="{3C8754F6-5407-4878-9F17-39C3A38B745B}" type="pres">
      <dgm:prSet presAssocID="{0CC9F1C9-2575-4DE8-A0AE-E29462226EF8}" presName="thickLine" presStyleLbl="alignNode1" presStyleIdx="1" presStyleCnt="5"/>
      <dgm:spPr/>
    </dgm:pt>
    <dgm:pt modelId="{A7F3B961-88B0-4D7C-936C-AC2E02051FD9}" type="pres">
      <dgm:prSet presAssocID="{0CC9F1C9-2575-4DE8-A0AE-E29462226EF8}" presName="horz1" presStyleCnt="0"/>
      <dgm:spPr/>
    </dgm:pt>
    <dgm:pt modelId="{0B3AD082-B737-439F-80C2-09013502E5B2}" type="pres">
      <dgm:prSet presAssocID="{0CC9F1C9-2575-4DE8-A0AE-E29462226EF8}" presName="tx1" presStyleLbl="revTx" presStyleIdx="1" presStyleCnt="5"/>
      <dgm:spPr/>
    </dgm:pt>
    <dgm:pt modelId="{5F873916-9F9D-4A4B-8893-FF24BCE99972}" type="pres">
      <dgm:prSet presAssocID="{0CC9F1C9-2575-4DE8-A0AE-E29462226EF8}" presName="vert1" presStyleCnt="0"/>
      <dgm:spPr/>
    </dgm:pt>
    <dgm:pt modelId="{BF8F7B65-E7D2-4EF9-93BC-9BCDBB75F5ED}" type="pres">
      <dgm:prSet presAssocID="{ED436314-EAED-43B8-B909-B039316D9586}" presName="thickLine" presStyleLbl="alignNode1" presStyleIdx="2" presStyleCnt="5"/>
      <dgm:spPr/>
    </dgm:pt>
    <dgm:pt modelId="{33C933DE-805C-437B-865D-79D049188FED}" type="pres">
      <dgm:prSet presAssocID="{ED436314-EAED-43B8-B909-B039316D9586}" presName="horz1" presStyleCnt="0"/>
      <dgm:spPr/>
    </dgm:pt>
    <dgm:pt modelId="{1DFDAA19-3B51-4B4B-A301-AA01911D4F4D}" type="pres">
      <dgm:prSet presAssocID="{ED436314-EAED-43B8-B909-B039316D9586}" presName="tx1" presStyleLbl="revTx" presStyleIdx="2" presStyleCnt="5"/>
      <dgm:spPr/>
    </dgm:pt>
    <dgm:pt modelId="{35517678-D7BA-4529-ADF4-814D7B1D6BBF}" type="pres">
      <dgm:prSet presAssocID="{ED436314-EAED-43B8-B909-B039316D9586}" presName="vert1" presStyleCnt="0"/>
      <dgm:spPr/>
    </dgm:pt>
    <dgm:pt modelId="{D3B2B625-9712-42A8-99D7-C3C6361EF920}" type="pres">
      <dgm:prSet presAssocID="{236DB91F-D060-432D-95E9-71451B794937}" presName="thickLine" presStyleLbl="alignNode1" presStyleIdx="3" presStyleCnt="5"/>
      <dgm:spPr/>
    </dgm:pt>
    <dgm:pt modelId="{7A3CB0C0-25D4-4981-861B-AA61F5A99431}" type="pres">
      <dgm:prSet presAssocID="{236DB91F-D060-432D-95E9-71451B794937}" presName="horz1" presStyleCnt="0"/>
      <dgm:spPr/>
    </dgm:pt>
    <dgm:pt modelId="{D9AE5FD9-AFED-4038-AAC5-0061A07376C4}" type="pres">
      <dgm:prSet presAssocID="{236DB91F-D060-432D-95E9-71451B794937}" presName="tx1" presStyleLbl="revTx" presStyleIdx="3" presStyleCnt="5"/>
      <dgm:spPr/>
    </dgm:pt>
    <dgm:pt modelId="{EB3380EA-F7A8-46B7-9011-8656E6646BB5}" type="pres">
      <dgm:prSet presAssocID="{236DB91F-D060-432D-95E9-71451B794937}" presName="vert1" presStyleCnt="0"/>
      <dgm:spPr/>
    </dgm:pt>
    <dgm:pt modelId="{E653C5D7-FB35-4B24-AAA6-96E39ED9B127}" type="pres">
      <dgm:prSet presAssocID="{8816FF07-F096-41BC-B9FC-202052032163}" presName="thickLine" presStyleLbl="alignNode1" presStyleIdx="4" presStyleCnt="5"/>
      <dgm:spPr/>
    </dgm:pt>
    <dgm:pt modelId="{088E9A9D-9FBF-4DC5-AC67-D4ED0538B46A}" type="pres">
      <dgm:prSet presAssocID="{8816FF07-F096-41BC-B9FC-202052032163}" presName="horz1" presStyleCnt="0"/>
      <dgm:spPr/>
    </dgm:pt>
    <dgm:pt modelId="{020E4A2F-2972-4AEA-B6FD-8B5158843B8F}" type="pres">
      <dgm:prSet presAssocID="{8816FF07-F096-41BC-B9FC-202052032163}" presName="tx1" presStyleLbl="revTx" presStyleIdx="4" presStyleCnt="5"/>
      <dgm:spPr/>
    </dgm:pt>
    <dgm:pt modelId="{C4A3F34C-33DB-4FEB-A6F2-E9621C0D6D09}" type="pres">
      <dgm:prSet presAssocID="{8816FF07-F096-41BC-B9FC-202052032163}" presName="vert1" presStyleCnt="0"/>
      <dgm:spPr/>
    </dgm:pt>
  </dgm:ptLst>
  <dgm:cxnLst>
    <dgm:cxn modelId="{3907D20E-8555-49B2-890F-A14507A77BEB}" type="presOf" srcId="{8816FF07-F096-41BC-B9FC-202052032163}" destId="{020E4A2F-2972-4AEA-B6FD-8B5158843B8F}" srcOrd="0" destOrd="0" presId="urn:microsoft.com/office/officeart/2008/layout/LinedList"/>
    <dgm:cxn modelId="{1182CE11-4677-4DB4-9B75-F5709D0BF494}" type="presOf" srcId="{CD9CA1C3-7E0F-47F9-9589-55FE9D5B813A}" destId="{7CD0ABD2-BF7E-4BAD-9657-B1CBDD1C083B}" srcOrd="0" destOrd="0" presId="urn:microsoft.com/office/officeart/2008/layout/LinedList"/>
    <dgm:cxn modelId="{D9A1D226-23D6-4A2B-B4C9-5ACF3D94C17D}" srcId="{CD9CA1C3-7E0F-47F9-9589-55FE9D5B813A}" destId="{8816FF07-F096-41BC-B9FC-202052032163}" srcOrd="4" destOrd="0" parTransId="{35EAD1EF-A6DA-4DF8-8B12-DAD9663A619C}" sibTransId="{43419F70-2B4D-4751-83FC-7EC328429526}"/>
    <dgm:cxn modelId="{062EA03A-B30F-4C84-AB6B-13922FF6B563}" type="presOf" srcId="{0CC9F1C9-2575-4DE8-A0AE-E29462226EF8}" destId="{0B3AD082-B737-439F-80C2-09013502E5B2}" srcOrd="0" destOrd="0" presId="urn:microsoft.com/office/officeart/2008/layout/LinedList"/>
    <dgm:cxn modelId="{AF7EF047-A039-4D8E-8376-C58777FC8B58}" type="presOf" srcId="{ED436314-EAED-43B8-B909-B039316D9586}" destId="{1DFDAA19-3B51-4B4B-A301-AA01911D4F4D}" srcOrd="0" destOrd="0" presId="urn:microsoft.com/office/officeart/2008/layout/LinedList"/>
    <dgm:cxn modelId="{36104D49-255A-4C06-8404-DC564CB66017}" srcId="{CD9CA1C3-7E0F-47F9-9589-55FE9D5B813A}" destId="{6563F0C7-BB3E-44E1-9A8C-81A36E973E76}" srcOrd="0" destOrd="0" parTransId="{33FAC1E4-4D45-49A2-BA70-6794D628EECC}" sibTransId="{8ABF5B28-7D98-4BBB-99F7-22AAE188DE91}"/>
    <dgm:cxn modelId="{89F71170-E5AD-4FDD-ACAE-B51DBC759A56}" type="presOf" srcId="{6563F0C7-BB3E-44E1-9A8C-81A36E973E76}" destId="{2286701C-301C-4A8D-A436-137F9D38DF53}" srcOrd="0" destOrd="0" presId="urn:microsoft.com/office/officeart/2008/layout/LinedList"/>
    <dgm:cxn modelId="{1363E553-D348-482B-A698-4C608D3D9429}" type="presOf" srcId="{236DB91F-D060-432D-95E9-71451B794937}" destId="{D9AE5FD9-AFED-4038-AAC5-0061A07376C4}" srcOrd="0" destOrd="0" presId="urn:microsoft.com/office/officeart/2008/layout/LinedList"/>
    <dgm:cxn modelId="{491B8F81-FC93-48D8-83A9-CA5CA8CB3EAF}" srcId="{CD9CA1C3-7E0F-47F9-9589-55FE9D5B813A}" destId="{ED436314-EAED-43B8-B909-B039316D9586}" srcOrd="2" destOrd="0" parTransId="{D56A9889-16BC-462A-AC05-8EA818B31D04}" sibTransId="{7A59AB95-F83F-4660-AF83-5DA14C65264E}"/>
    <dgm:cxn modelId="{7A3B10F4-7FFB-4F56-9C9D-14DEA139B846}" srcId="{CD9CA1C3-7E0F-47F9-9589-55FE9D5B813A}" destId="{236DB91F-D060-432D-95E9-71451B794937}" srcOrd="3" destOrd="0" parTransId="{673F2717-F51C-4406-A655-E169F492CC10}" sibTransId="{CAB0D18C-8200-4725-B59F-004CBCEFB0E3}"/>
    <dgm:cxn modelId="{33F038FE-41BC-4778-BE30-EFA76767189D}" srcId="{CD9CA1C3-7E0F-47F9-9589-55FE9D5B813A}" destId="{0CC9F1C9-2575-4DE8-A0AE-E29462226EF8}" srcOrd="1" destOrd="0" parTransId="{CA17B33E-D6BC-43EC-A1E5-BBA577424D75}" sibTransId="{46115BC8-0652-4962-94EA-4896CF664F6B}"/>
    <dgm:cxn modelId="{D6FC3A4D-809A-43CD-BB3C-59476B53E6CD}" type="presParOf" srcId="{7CD0ABD2-BF7E-4BAD-9657-B1CBDD1C083B}" destId="{511C20B1-8E14-449D-AA5C-E69E81D9C226}" srcOrd="0" destOrd="0" presId="urn:microsoft.com/office/officeart/2008/layout/LinedList"/>
    <dgm:cxn modelId="{F5E3BFFF-8784-40BD-B603-38D518BA3684}" type="presParOf" srcId="{7CD0ABD2-BF7E-4BAD-9657-B1CBDD1C083B}" destId="{88F1CAA7-7EF1-41D9-B600-6FBA626161D2}" srcOrd="1" destOrd="0" presId="urn:microsoft.com/office/officeart/2008/layout/LinedList"/>
    <dgm:cxn modelId="{77CC9780-DB36-430C-AB77-A87FE4178BB5}" type="presParOf" srcId="{88F1CAA7-7EF1-41D9-B600-6FBA626161D2}" destId="{2286701C-301C-4A8D-A436-137F9D38DF53}" srcOrd="0" destOrd="0" presId="urn:microsoft.com/office/officeart/2008/layout/LinedList"/>
    <dgm:cxn modelId="{021CCC92-36E4-4990-B2FD-63D61ADF2F1A}" type="presParOf" srcId="{88F1CAA7-7EF1-41D9-B600-6FBA626161D2}" destId="{049FBAF1-1904-487F-B3F6-D7C6B27E134D}" srcOrd="1" destOrd="0" presId="urn:microsoft.com/office/officeart/2008/layout/LinedList"/>
    <dgm:cxn modelId="{F5E9C60A-DB40-4422-9CEF-03BECE8B4167}" type="presParOf" srcId="{7CD0ABD2-BF7E-4BAD-9657-B1CBDD1C083B}" destId="{3C8754F6-5407-4878-9F17-39C3A38B745B}" srcOrd="2" destOrd="0" presId="urn:microsoft.com/office/officeart/2008/layout/LinedList"/>
    <dgm:cxn modelId="{F1238E3E-619D-4598-9C42-7863E8C701A0}" type="presParOf" srcId="{7CD0ABD2-BF7E-4BAD-9657-B1CBDD1C083B}" destId="{A7F3B961-88B0-4D7C-936C-AC2E02051FD9}" srcOrd="3" destOrd="0" presId="urn:microsoft.com/office/officeart/2008/layout/LinedList"/>
    <dgm:cxn modelId="{76F7FC10-6181-4292-9FC7-04FDED12CC35}" type="presParOf" srcId="{A7F3B961-88B0-4D7C-936C-AC2E02051FD9}" destId="{0B3AD082-B737-439F-80C2-09013502E5B2}" srcOrd="0" destOrd="0" presId="urn:microsoft.com/office/officeart/2008/layout/LinedList"/>
    <dgm:cxn modelId="{131C8171-3629-4740-8EDF-8230D7EA2134}" type="presParOf" srcId="{A7F3B961-88B0-4D7C-936C-AC2E02051FD9}" destId="{5F873916-9F9D-4A4B-8893-FF24BCE99972}" srcOrd="1" destOrd="0" presId="urn:microsoft.com/office/officeart/2008/layout/LinedList"/>
    <dgm:cxn modelId="{895D3A0F-C3F7-4E82-9AD9-FA04B0FA1691}" type="presParOf" srcId="{7CD0ABD2-BF7E-4BAD-9657-B1CBDD1C083B}" destId="{BF8F7B65-E7D2-4EF9-93BC-9BCDBB75F5ED}" srcOrd="4" destOrd="0" presId="urn:microsoft.com/office/officeart/2008/layout/LinedList"/>
    <dgm:cxn modelId="{D82215DF-0C16-458C-94AC-F2EAB9E6D51C}" type="presParOf" srcId="{7CD0ABD2-BF7E-4BAD-9657-B1CBDD1C083B}" destId="{33C933DE-805C-437B-865D-79D049188FED}" srcOrd="5" destOrd="0" presId="urn:microsoft.com/office/officeart/2008/layout/LinedList"/>
    <dgm:cxn modelId="{5D3683A1-872A-43B2-9B51-A1D028522BB5}" type="presParOf" srcId="{33C933DE-805C-437B-865D-79D049188FED}" destId="{1DFDAA19-3B51-4B4B-A301-AA01911D4F4D}" srcOrd="0" destOrd="0" presId="urn:microsoft.com/office/officeart/2008/layout/LinedList"/>
    <dgm:cxn modelId="{354AFC67-A64E-466A-9CFB-FD87120BA2C3}" type="presParOf" srcId="{33C933DE-805C-437B-865D-79D049188FED}" destId="{35517678-D7BA-4529-ADF4-814D7B1D6BBF}" srcOrd="1" destOrd="0" presId="urn:microsoft.com/office/officeart/2008/layout/LinedList"/>
    <dgm:cxn modelId="{80A82215-2B91-40E7-A571-485FAEF7F959}" type="presParOf" srcId="{7CD0ABD2-BF7E-4BAD-9657-B1CBDD1C083B}" destId="{D3B2B625-9712-42A8-99D7-C3C6361EF920}" srcOrd="6" destOrd="0" presId="urn:microsoft.com/office/officeart/2008/layout/LinedList"/>
    <dgm:cxn modelId="{0B2C9C2A-B71C-4E03-8FCC-67CC5FDDA988}" type="presParOf" srcId="{7CD0ABD2-BF7E-4BAD-9657-B1CBDD1C083B}" destId="{7A3CB0C0-25D4-4981-861B-AA61F5A99431}" srcOrd="7" destOrd="0" presId="urn:microsoft.com/office/officeart/2008/layout/LinedList"/>
    <dgm:cxn modelId="{35A92CA1-63BE-497A-AC3C-6435FB9C5E9D}" type="presParOf" srcId="{7A3CB0C0-25D4-4981-861B-AA61F5A99431}" destId="{D9AE5FD9-AFED-4038-AAC5-0061A07376C4}" srcOrd="0" destOrd="0" presId="urn:microsoft.com/office/officeart/2008/layout/LinedList"/>
    <dgm:cxn modelId="{DBA18F30-8C37-4D0A-8339-29CE071A23D0}" type="presParOf" srcId="{7A3CB0C0-25D4-4981-861B-AA61F5A99431}" destId="{EB3380EA-F7A8-46B7-9011-8656E6646BB5}" srcOrd="1" destOrd="0" presId="urn:microsoft.com/office/officeart/2008/layout/LinedList"/>
    <dgm:cxn modelId="{3AAA9BE0-D29A-4497-AFB4-07EE916CAB77}" type="presParOf" srcId="{7CD0ABD2-BF7E-4BAD-9657-B1CBDD1C083B}" destId="{E653C5D7-FB35-4B24-AAA6-96E39ED9B127}" srcOrd="8" destOrd="0" presId="urn:microsoft.com/office/officeart/2008/layout/LinedList"/>
    <dgm:cxn modelId="{91E65C17-EB0C-4228-AF13-BBA084633AD4}" type="presParOf" srcId="{7CD0ABD2-BF7E-4BAD-9657-B1CBDD1C083B}" destId="{088E9A9D-9FBF-4DC5-AC67-D4ED0538B46A}" srcOrd="9" destOrd="0" presId="urn:microsoft.com/office/officeart/2008/layout/LinedList"/>
    <dgm:cxn modelId="{0EE0F720-8B93-4CBC-BDBA-EE38D58D1565}" type="presParOf" srcId="{088E9A9D-9FBF-4DC5-AC67-D4ED0538B46A}" destId="{020E4A2F-2972-4AEA-B6FD-8B5158843B8F}" srcOrd="0" destOrd="0" presId="urn:microsoft.com/office/officeart/2008/layout/LinedList"/>
    <dgm:cxn modelId="{991454DE-D82C-441A-96F4-AEE83032DD06}" type="presParOf" srcId="{088E9A9D-9FBF-4DC5-AC67-D4ED0538B46A}" destId="{C4A3F34C-33DB-4FEB-A6F2-E9621C0D6D0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1BDFB2-3468-45AC-8425-67A461CC70D6}">
      <dsp:nvSpPr>
        <dsp:cNvPr id="0" name=""/>
        <dsp:cNvSpPr/>
      </dsp:nvSpPr>
      <dsp:spPr>
        <a:xfrm>
          <a:off x="0" y="306194"/>
          <a:ext cx="7886700"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961A24-8D99-4E33-A1E0-04476A693166}">
      <dsp:nvSpPr>
        <dsp:cNvPr id="0" name=""/>
        <dsp:cNvSpPr/>
      </dsp:nvSpPr>
      <dsp:spPr>
        <a:xfrm>
          <a:off x="394335" y="40514"/>
          <a:ext cx="552069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800100">
            <a:lnSpc>
              <a:spcPct val="90000"/>
            </a:lnSpc>
            <a:spcBef>
              <a:spcPct val="0"/>
            </a:spcBef>
            <a:spcAft>
              <a:spcPct val="35000"/>
            </a:spcAft>
            <a:buNone/>
          </a:pPr>
          <a:r>
            <a:rPr lang="en-GB" sz="1800" kern="1200"/>
            <a:t>The </a:t>
          </a:r>
          <a:r>
            <a:rPr lang="en-GB" sz="1800" b="1" kern="1200"/>
            <a:t>traditional </a:t>
          </a:r>
          <a:r>
            <a:rPr lang="en-GB" sz="1800" kern="1200"/>
            <a:t>form of DPR  (medical consultations)</a:t>
          </a:r>
          <a:endParaRPr lang="en-US" sz="1800" kern="1200"/>
        </a:p>
      </dsp:txBody>
      <dsp:txXfrm>
        <a:off x="420274" y="66453"/>
        <a:ext cx="5468812" cy="479482"/>
      </dsp:txXfrm>
    </dsp:sp>
    <dsp:sp modelId="{F59AAFFB-31B4-405F-92D1-713AE3178FB5}">
      <dsp:nvSpPr>
        <dsp:cNvPr id="0" name=""/>
        <dsp:cNvSpPr/>
      </dsp:nvSpPr>
      <dsp:spPr>
        <a:xfrm>
          <a:off x="0" y="1122674"/>
          <a:ext cx="7886700" cy="453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8103E81-1189-4C43-B374-A64C61F28FEA}">
      <dsp:nvSpPr>
        <dsp:cNvPr id="0" name=""/>
        <dsp:cNvSpPr/>
      </dsp:nvSpPr>
      <dsp:spPr>
        <a:xfrm>
          <a:off x="394335" y="856994"/>
          <a:ext cx="552069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800100">
            <a:lnSpc>
              <a:spcPct val="90000"/>
            </a:lnSpc>
            <a:spcBef>
              <a:spcPct val="0"/>
            </a:spcBef>
            <a:spcAft>
              <a:spcPct val="35000"/>
            </a:spcAft>
            <a:buNone/>
          </a:pPr>
          <a:r>
            <a:rPr lang="en-GB" sz="1800" kern="1200"/>
            <a:t>A </a:t>
          </a:r>
          <a:r>
            <a:rPr lang="en-GB" sz="1800" b="1" kern="1200"/>
            <a:t>passive</a:t>
          </a:r>
          <a:r>
            <a:rPr lang="en-GB" sz="1800" kern="1200"/>
            <a:t> patient and a </a:t>
          </a:r>
          <a:r>
            <a:rPr lang="en-GB" sz="1800" b="1" kern="1200"/>
            <a:t>dominant</a:t>
          </a:r>
          <a:r>
            <a:rPr lang="en-GB" sz="1800" kern="1200"/>
            <a:t> doctor.</a:t>
          </a:r>
          <a:endParaRPr lang="en-US" sz="1800" kern="1200"/>
        </a:p>
      </dsp:txBody>
      <dsp:txXfrm>
        <a:off x="420274" y="882933"/>
        <a:ext cx="5468812" cy="479482"/>
      </dsp:txXfrm>
    </dsp:sp>
    <dsp:sp modelId="{331DA542-D84E-4DC9-ABB2-450586D36FE0}">
      <dsp:nvSpPr>
        <dsp:cNvPr id="0" name=""/>
        <dsp:cNvSpPr/>
      </dsp:nvSpPr>
      <dsp:spPr>
        <a:xfrm>
          <a:off x="0" y="1939154"/>
          <a:ext cx="7886700" cy="15592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2096" tIns="374904" rIns="612096"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a:t>More important when patients are very sick </a:t>
          </a:r>
          <a:endParaRPr lang="en-US" sz="1800" kern="1200"/>
        </a:p>
        <a:p>
          <a:pPr marL="171450" lvl="1" indent="-171450" algn="l" defTabSz="800100">
            <a:lnSpc>
              <a:spcPct val="90000"/>
            </a:lnSpc>
            <a:spcBef>
              <a:spcPct val="0"/>
            </a:spcBef>
            <a:spcAft>
              <a:spcPct val="15000"/>
            </a:spcAft>
            <a:buChar char="•"/>
          </a:pPr>
          <a:r>
            <a:rPr lang="en-GB" sz="1800" kern="1200"/>
            <a:t>Patients derive considerable comfort from being able to rely on the doctor in this way and being relieved of burdens of worry and decision making</a:t>
          </a:r>
          <a:endParaRPr lang="en-US" sz="1800" kern="1200"/>
        </a:p>
      </dsp:txBody>
      <dsp:txXfrm>
        <a:off x="0" y="1939154"/>
        <a:ext cx="7886700" cy="1559250"/>
      </dsp:txXfrm>
    </dsp:sp>
    <dsp:sp modelId="{EB6295C4-A922-496D-A4ED-BFFE38409D50}">
      <dsp:nvSpPr>
        <dsp:cNvPr id="0" name=""/>
        <dsp:cNvSpPr/>
      </dsp:nvSpPr>
      <dsp:spPr>
        <a:xfrm>
          <a:off x="394335" y="1673474"/>
          <a:ext cx="552069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800100">
            <a:lnSpc>
              <a:spcPct val="90000"/>
            </a:lnSpc>
            <a:spcBef>
              <a:spcPct val="0"/>
            </a:spcBef>
            <a:spcAft>
              <a:spcPct val="35000"/>
            </a:spcAft>
            <a:buNone/>
          </a:pPr>
          <a:r>
            <a:rPr lang="en-GB" sz="1800" b="1" kern="1200"/>
            <a:t>Advantages</a:t>
          </a:r>
          <a:r>
            <a:rPr lang="en-GB" sz="1800" kern="1200"/>
            <a:t>:</a:t>
          </a:r>
          <a:endParaRPr lang="en-US" sz="1800" kern="1200"/>
        </a:p>
      </dsp:txBody>
      <dsp:txXfrm>
        <a:off x="420274" y="1699413"/>
        <a:ext cx="5468812" cy="479482"/>
      </dsp:txXfrm>
    </dsp:sp>
    <dsp:sp modelId="{A1C61A71-C8BC-4632-B3B5-AF678D429250}">
      <dsp:nvSpPr>
        <dsp:cNvPr id="0" name=""/>
        <dsp:cNvSpPr/>
      </dsp:nvSpPr>
      <dsp:spPr>
        <a:xfrm>
          <a:off x="0" y="3861284"/>
          <a:ext cx="7886700" cy="76545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2096" tIns="374904" rIns="612096" bIns="128016" numCol="1" spcCol="1270" anchor="t" anchorCtr="0">
          <a:noAutofit/>
        </a:bodyPr>
        <a:lstStyle/>
        <a:p>
          <a:pPr marL="171450" lvl="1" indent="-171450" algn="l" defTabSz="800100">
            <a:lnSpc>
              <a:spcPct val="90000"/>
            </a:lnSpc>
            <a:spcBef>
              <a:spcPct val="0"/>
            </a:spcBef>
            <a:spcAft>
              <a:spcPct val="15000"/>
            </a:spcAft>
            <a:buChar char="•"/>
          </a:pPr>
          <a:r>
            <a:rPr lang="en-GB" sz="1800" kern="1200"/>
            <a:t>Manipulation and exploitation of the vulnerable and ill.</a:t>
          </a:r>
          <a:endParaRPr lang="en-US" sz="1800" kern="1200"/>
        </a:p>
      </dsp:txBody>
      <dsp:txXfrm>
        <a:off x="0" y="3861284"/>
        <a:ext cx="7886700" cy="765450"/>
      </dsp:txXfrm>
    </dsp:sp>
    <dsp:sp modelId="{1269A413-6F7F-43F6-BA1F-6F076FE4315C}">
      <dsp:nvSpPr>
        <dsp:cNvPr id="0" name=""/>
        <dsp:cNvSpPr/>
      </dsp:nvSpPr>
      <dsp:spPr>
        <a:xfrm>
          <a:off x="394335" y="3595604"/>
          <a:ext cx="5520690" cy="5313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800100">
            <a:lnSpc>
              <a:spcPct val="90000"/>
            </a:lnSpc>
            <a:spcBef>
              <a:spcPct val="0"/>
            </a:spcBef>
            <a:spcAft>
              <a:spcPct val="35000"/>
            </a:spcAft>
            <a:buNone/>
          </a:pPr>
          <a:r>
            <a:rPr lang="en-GB" sz="1800" b="1" kern="1200"/>
            <a:t>Disadvantages</a:t>
          </a:r>
          <a:endParaRPr lang="en-US" sz="1800" kern="1200"/>
        </a:p>
      </dsp:txBody>
      <dsp:txXfrm>
        <a:off x="420274" y="3621543"/>
        <a:ext cx="5468812" cy="479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826347-747B-41B9-8921-4D87965029FD}">
      <dsp:nvSpPr>
        <dsp:cNvPr id="0" name=""/>
        <dsp:cNvSpPr/>
      </dsp:nvSpPr>
      <dsp:spPr>
        <a:xfrm>
          <a:off x="0" y="3399"/>
          <a:ext cx="7886700"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72BE7A-5623-437C-8899-87C2C4C77AF7}">
      <dsp:nvSpPr>
        <dsp:cNvPr id="0" name=""/>
        <dsp:cNvSpPr/>
      </dsp:nvSpPr>
      <dsp:spPr>
        <a:xfrm>
          <a:off x="219037" y="166319"/>
          <a:ext cx="398249" cy="398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5AA51C-E942-44BD-8C16-0CDE393DC31A}">
      <dsp:nvSpPr>
        <dsp:cNvPr id="0" name=""/>
        <dsp:cNvSpPr/>
      </dsp:nvSpPr>
      <dsp:spPr>
        <a:xfrm>
          <a:off x="836323" y="3399"/>
          <a:ext cx="70503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kern="1200"/>
            <a:t>The </a:t>
          </a:r>
          <a:r>
            <a:rPr lang="en-GB" sz="1900" b="1" kern="1200"/>
            <a:t>optimal</a:t>
          </a:r>
          <a:r>
            <a:rPr lang="en-GB" sz="1900" kern="1200"/>
            <a:t> DPR model</a:t>
          </a:r>
          <a:endParaRPr lang="en-US" sz="1900" kern="1200"/>
        </a:p>
      </dsp:txBody>
      <dsp:txXfrm>
        <a:off x="836323" y="3399"/>
        <a:ext cx="7050376" cy="724089"/>
      </dsp:txXfrm>
    </dsp:sp>
    <dsp:sp modelId="{48770270-EBC5-4A36-996F-CB79B4DE0808}">
      <dsp:nvSpPr>
        <dsp:cNvPr id="0" name=""/>
        <dsp:cNvSpPr/>
      </dsp:nvSpPr>
      <dsp:spPr>
        <a:xfrm>
          <a:off x="0" y="908511"/>
          <a:ext cx="7886700"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3F07AD-5AEF-4711-9F9B-2C6A12CAF3AD}">
      <dsp:nvSpPr>
        <dsp:cNvPr id="0" name=""/>
        <dsp:cNvSpPr/>
      </dsp:nvSpPr>
      <dsp:spPr>
        <a:xfrm>
          <a:off x="219037" y="1071431"/>
          <a:ext cx="398249" cy="398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C241E1-9D8E-463E-86DF-099C47D9145B}">
      <dsp:nvSpPr>
        <dsp:cNvPr id="0" name=""/>
        <dsp:cNvSpPr/>
      </dsp:nvSpPr>
      <dsp:spPr>
        <a:xfrm>
          <a:off x="836323" y="908511"/>
          <a:ext cx="3549015"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b="1" kern="1200"/>
            <a:t>Equal</a:t>
          </a:r>
          <a:r>
            <a:rPr lang="en-GB" sz="1900" kern="1200"/>
            <a:t> partners in the consultation</a:t>
          </a:r>
          <a:endParaRPr lang="en-US" sz="1900" kern="1200"/>
        </a:p>
      </dsp:txBody>
      <dsp:txXfrm>
        <a:off x="836323" y="908511"/>
        <a:ext cx="3549015" cy="724089"/>
      </dsp:txXfrm>
    </dsp:sp>
    <dsp:sp modelId="{502E9E53-90A5-4F99-90D0-88D69809056B}">
      <dsp:nvSpPr>
        <dsp:cNvPr id="0" name=""/>
        <dsp:cNvSpPr/>
      </dsp:nvSpPr>
      <dsp:spPr>
        <a:xfrm>
          <a:off x="4385338" y="908511"/>
          <a:ext cx="3501361"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00100">
            <a:lnSpc>
              <a:spcPct val="100000"/>
            </a:lnSpc>
            <a:spcBef>
              <a:spcPct val="0"/>
            </a:spcBef>
            <a:spcAft>
              <a:spcPct val="35000"/>
            </a:spcAft>
            <a:buNone/>
          </a:pPr>
          <a:r>
            <a:rPr lang="en-GB" sz="1800" kern="1200"/>
            <a:t>neither the patient nor the physician as standing aside</a:t>
          </a:r>
          <a:endParaRPr lang="en-US" sz="1800" kern="1200"/>
        </a:p>
      </dsp:txBody>
      <dsp:txXfrm>
        <a:off x="4385338" y="908511"/>
        <a:ext cx="3501361" cy="724089"/>
      </dsp:txXfrm>
    </dsp:sp>
    <dsp:sp modelId="{FB8C4F30-58D1-4A20-987A-A80CAFB0249E}">
      <dsp:nvSpPr>
        <dsp:cNvPr id="0" name=""/>
        <dsp:cNvSpPr/>
      </dsp:nvSpPr>
      <dsp:spPr>
        <a:xfrm>
          <a:off x="0" y="1813624"/>
          <a:ext cx="7886700"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F2874B-512D-409C-8A1C-6EC2BCF7DFAB}">
      <dsp:nvSpPr>
        <dsp:cNvPr id="0" name=""/>
        <dsp:cNvSpPr/>
      </dsp:nvSpPr>
      <dsp:spPr>
        <a:xfrm>
          <a:off x="219037" y="1976544"/>
          <a:ext cx="398249" cy="3982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D45649-B840-4D04-83B4-671DDAB5F56F}">
      <dsp:nvSpPr>
        <dsp:cNvPr id="0" name=""/>
        <dsp:cNvSpPr/>
      </dsp:nvSpPr>
      <dsp:spPr>
        <a:xfrm>
          <a:off x="836323" y="1813624"/>
          <a:ext cx="70503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kern="1200"/>
            <a:t>Described as a </a:t>
          </a:r>
          <a:r>
            <a:rPr lang="en-GB" sz="1900" b="1" kern="1200"/>
            <a:t>‘meeting between experts’</a:t>
          </a:r>
          <a:endParaRPr lang="en-US" sz="1900" kern="1200"/>
        </a:p>
      </dsp:txBody>
      <dsp:txXfrm>
        <a:off x="836323" y="1813624"/>
        <a:ext cx="7050376" cy="724089"/>
      </dsp:txXfrm>
    </dsp:sp>
    <dsp:sp modelId="{305C3168-F9BF-4B17-8772-8B58FA3325CB}">
      <dsp:nvSpPr>
        <dsp:cNvPr id="0" name=""/>
        <dsp:cNvSpPr/>
      </dsp:nvSpPr>
      <dsp:spPr>
        <a:xfrm>
          <a:off x="0" y="2718736"/>
          <a:ext cx="7886700"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208589-945E-400A-BF7D-D432F9886E05}">
      <dsp:nvSpPr>
        <dsp:cNvPr id="0" name=""/>
        <dsp:cNvSpPr/>
      </dsp:nvSpPr>
      <dsp:spPr>
        <a:xfrm>
          <a:off x="219037" y="2881656"/>
          <a:ext cx="398249" cy="3982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DC03B5-F13E-4CA8-9702-F92438AB7AAA}">
      <dsp:nvSpPr>
        <dsp:cNvPr id="0" name=""/>
        <dsp:cNvSpPr/>
      </dsp:nvSpPr>
      <dsp:spPr>
        <a:xfrm>
          <a:off x="836323" y="2718736"/>
          <a:ext cx="70503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b="1" kern="1200"/>
            <a:t>Exchange of ideas </a:t>
          </a:r>
          <a:r>
            <a:rPr lang="en-GB" sz="1900" kern="1200"/>
            <a:t>and </a:t>
          </a:r>
          <a:r>
            <a:rPr lang="en-GB" sz="1900" b="1" kern="1200"/>
            <a:t>sharing of belief </a:t>
          </a:r>
          <a:r>
            <a:rPr lang="en-GB" sz="1900" kern="1200"/>
            <a:t>systems</a:t>
          </a:r>
          <a:endParaRPr lang="en-US" sz="1900" kern="1200"/>
        </a:p>
      </dsp:txBody>
      <dsp:txXfrm>
        <a:off x="836323" y="2718736"/>
        <a:ext cx="7050376" cy="724089"/>
      </dsp:txXfrm>
    </dsp:sp>
    <dsp:sp modelId="{EF345377-3774-4120-95C6-950909681775}">
      <dsp:nvSpPr>
        <dsp:cNvPr id="0" name=""/>
        <dsp:cNvSpPr/>
      </dsp:nvSpPr>
      <dsp:spPr>
        <a:xfrm>
          <a:off x="0" y="3623848"/>
          <a:ext cx="7886700"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46E38A-3D23-4616-A5B9-8DF93BED4097}">
      <dsp:nvSpPr>
        <dsp:cNvPr id="0" name=""/>
        <dsp:cNvSpPr/>
      </dsp:nvSpPr>
      <dsp:spPr>
        <a:xfrm>
          <a:off x="219037" y="3786768"/>
          <a:ext cx="398249" cy="3982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66ACC1-42DC-4ADB-894A-69A1406ECBFC}">
      <dsp:nvSpPr>
        <dsp:cNvPr id="0" name=""/>
        <dsp:cNvSpPr/>
      </dsp:nvSpPr>
      <dsp:spPr>
        <a:xfrm>
          <a:off x="836323" y="3623848"/>
          <a:ext cx="70503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kern="1200"/>
            <a:t>Based on the </a:t>
          </a:r>
          <a:r>
            <a:rPr lang="en-GB" sz="1900" b="1" kern="1200"/>
            <a:t>communication</a:t>
          </a:r>
          <a:r>
            <a:rPr lang="en-GB" sz="1900" kern="1200"/>
            <a:t> between doctors and patients.</a:t>
          </a:r>
          <a:endParaRPr lang="en-US" sz="1900" kern="1200"/>
        </a:p>
      </dsp:txBody>
      <dsp:txXfrm>
        <a:off x="836323" y="3623848"/>
        <a:ext cx="7050376" cy="7240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E9663E-1A36-43BA-B9AE-09BC89AD7ABA}">
      <dsp:nvSpPr>
        <dsp:cNvPr id="0" name=""/>
        <dsp:cNvSpPr/>
      </dsp:nvSpPr>
      <dsp:spPr>
        <a:xfrm>
          <a:off x="0" y="600309"/>
          <a:ext cx="78867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5029D9-7D2B-453A-8911-E7A00C02AA02}">
      <dsp:nvSpPr>
        <dsp:cNvPr id="0" name=""/>
        <dsp:cNvSpPr/>
      </dsp:nvSpPr>
      <dsp:spPr>
        <a:xfrm>
          <a:off x="394335" y="364149"/>
          <a:ext cx="552069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711200">
            <a:lnSpc>
              <a:spcPct val="90000"/>
            </a:lnSpc>
            <a:spcBef>
              <a:spcPct val="0"/>
            </a:spcBef>
            <a:spcAft>
              <a:spcPct val="35000"/>
            </a:spcAft>
            <a:buNone/>
          </a:pPr>
          <a:r>
            <a:rPr lang="en-GB" sz="1600" kern="1200"/>
            <a:t>Reverse of the very basic nature of the power relationship</a:t>
          </a:r>
          <a:endParaRPr lang="en-US" sz="1600" kern="1200"/>
        </a:p>
      </dsp:txBody>
      <dsp:txXfrm>
        <a:off x="417392" y="387206"/>
        <a:ext cx="5474576" cy="426206"/>
      </dsp:txXfrm>
    </dsp:sp>
    <dsp:sp modelId="{911B5262-29BA-4BAB-83E9-8C9688474C54}">
      <dsp:nvSpPr>
        <dsp:cNvPr id="0" name=""/>
        <dsp:cNvSpPr/>
      </dsp:nvSpPr>
      <dsp:spPr>
        <a:xfrm>
          <a:off x="0" y="1326069"/>
          <a:ext cx="78867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A88794-3084-435A-B0AB-C0A6B2AF6787}">
      <dsp:nvSpPr>
        <dsp:cNvPr id="0" name=""/>
        <dsp:cNvSpPr/>
      </dsp:nvSpPr>
      <dsp:spPr>
        <a:xfrm>
          <a:off x="394335" y="1089909"/>
          <a:ext cx="552069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711200">
            <a:lnSpc>
              <a:spcPct val="90000"/>
            </a:lnSpc>
            <a:spcBef>
              <a:spcPct val="0"/>
            </a:spcBef>
            <a:spcAft>
              <a:spcPct val="35000"/>
            </a:spcAft>
            <a:buNone/>
          </a:pPr>
          <a:r>
            <a:rPr lang="en-GB" sz="1600" kern="1200"/>
            <a:t>Patient: active role</a:t>
          </a:r>
          <a:endParaRPr lang="en-US" sz="1600" kern="1200"/>
        </a:p>
      </dsp:txBody>
      <dsp:txXfrm>
        <a:off x="417392" y="1112966"/>
        <a:ext cx="5474576" cy="426206"/>
      </dsp:txXfrm>
    </dsp:sp>
    <dsp:sp modelId="{6F3CA2E8-224B-4FC6-B2D9-26788A34AA38}">
      <dsp:nvSpPr>
        <dsp:cNvPr id="0" name=""/>
        <dsp:cNvSpPr/>
      </dsp:nvSpPr>
      <dsp:spPr>
        <a:xfrm>
          <a:off x="0" y="2051829"/>
          <a:ext cx="7886700" cy="403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EC5DB5-8565-4903-881B-6B01DA9BEE1D}">
      <dsp:nvSpPr>
        <dsp:cNvPr id="0" name=""/>
        <dsp:cNvSpPr/>
      </dsp:nvSpPr>
      <dsp:spPr>
        <a:xfrm>
          <a:off x="394335" y="1815669"/>
          <a:ext cx="552069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711200">
            <a:lnSpc>
              <a:spcPct val="90000"/>
            </a:lnSpc>
            <a:spcBef>
              <a:spcPct val="0"/>
            </a:spcBef>
            <a:spcAft>
              <a:spcPct val="35000"/>
            </a:spcAft>
            <a:buNone/>
          </a:pPr>
          <a:r>
            <a:rPr lang="en-GB" sz="1600" kern="1200"/>
            <a:t>Doctor: passive role</a:t>
          </a:r>
          <a:endParaRPr lang="en-US" sz="1600" kern="1200"/>
        </a:p>
      </dsp:txBody>
      <dsp:txXfrm>
        <a:off x="417392" y="1838726"/>
        <a:ext cx="5474576" cy="426206"/>
      </dsp:txXfrm>
    </dsp:sp>
    <dsp:sp modelId="{7809409F-594D-4E63-9034-3873B5E2C686}">
      <dsp:nvSpPr>
        <dsp:cNvPr id="0" name=""/>
        <dsp:cNvSpPr/>
      </dsp:nvSpPr>
      <dsp:spPr>
        <a:xfrm>
          <a:off x="0" y="2777589"/>
          <a:ext cx="7886700" cy="1209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12096" tIns="333248" rIns="612096" bIns="113792" numCol="1" spcCol="1270" anchor="t" anchorCtr="0">
          <a:noAutofit/>
        </a:bodyPr>
        <a:lstStyle/>
        <a:p>
          <a:pPr marL="171450" lvl="1" indent="-171450" algn="l" defTabSz="711200">
            <a:lnSpc>
              <a:spcPct val="90000"/>
            </a:lnSpc>
            <a:spcBef>
              <a:spcPct val="0"/>
            </a:spcBef>
            <a:spcAft>
              <a:spcPct val="15000"/>
            </a:spcAft>
            <a:buChar char="•"/>
          </a:pPr>
          <a:r>
            <a:rPr lang="en-GB" sz="1600" kern="1200"/>
            <a:t>second opinion</a:t>
          </a:r>
          <a:endParaRPr lang="en-US" sz="1600" kern="1200"/>
        </a:p>
        <a:p>
          <a:pPr marL="171450" lvl="1" indent="-171450" algn="l" defTabSz="711200">
            <a:lnSpc>
              <a:spcPct val="90000"/>
            </a:lnSpc>
            <a:spcBef>
              <a:spcPct val="0"/>
            </a:spcBef>
            <a:spcAft>
              <a:spcPct val="15000"/>
            </a:spcAft>
            <a:buChar char="•"/>
          </a:pPr>
          <a:r>
            <a:rPr lang="en-GB" sz="1600" kern="1200"/>
            <a:t>referral to hospital</a:t>
          </a:r>
          <a:endParaRPr lang="en-US" sz="1600" kern="1200"/>
        </a:p>
        <a:p>
          <a:pPr marL="171450" lvl="1" indent="-171450" algn="l" defTabSz="711200">
            <a:lnSpc>
              <a:spcPct val="90000"/>
            </a:lnSpc>
            <a:spcBef>
              <a:spcPct val="0"/>
            </a:spcBef>
            <a:spcAft>
              <a:spcPct val="15000"/>
            </a:spcAft>
            <a:buChar char="•"/>
          </a:pPr>
          <a:r>
            <a:rPr lang="en-GB" sz="1600" kern="1200"/>
            <a:t>a sick note</a:t>
          </a:r>
          <a:endParaRPr lang="en-US" sz="1600" kern="1200"/>
        </a:p>
      </dsp:txBody>
      <dsp:txXfrm>
        <a:off x="0" y="2777589"/>
        <a:ext cx="7886700" cy="1209600"/>
      </dsp:txXfrm>
    </dsp:sp>
    <dsp:sp modelId="{D7A33037-5C51-4D7D-9785-784F549D9A9A}">
      <dsp:nvSpPr>
        <dsp:cNvPr id="0" name=""/>
        <dsp:cNvSpPr/>
      </dsp:nvSpPr>
      <dsp:spPr>
        <a:xfrm>
          <a:off x="394335" y="2541428"/>
          <a:ext cx="5520690" cy="472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8669" tIns="0" rIns="208669" bIns="0" numCol="1" spcCol="1270" anchor="ctr" anchorCtr="0">
          <a:noAutofit/>
        </a:bodyPr>
        <a:lstStyle/>
        <a:p>
          <a:pPr marL="0" lvl="0" indent="0" algn="l" defTabSz="711200">
            <a:lnSpc>
              <a:spcPct val="90000"/>
            </a:lnSpc>
            <a:spcBef>
              <a:spcPct val="0"/>
            </a:spcBef>
            <a:spcAft>
              <a:spcPct val="35000"/>
            </a:spcAft>
            <a:buNone/>
          </a:pPr>
          <a:r>
            <a:rPr lang="en-GB" sz="1600" kern="1200"/>
            <a:t>Acceding to the patient’s requests for a </a:t>
          </a:r>
          <a:endParaRPr lang="en-US" sz="1600" kern="1200"/>
        </a:p>
      </dsp:txBody>
      <dsp:txXfrm>
        <a:off x="417392" y="2564485"/>
        <a:ext cx="5474576" cy="426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4E737C-DB07-4FDA-A47E-D7171415532F}">
      <dsp:nvSpPr>
        <dsp:cNvPr id="0" name=""/>
        <dsp:cNvSpPr/>
      </dsp:nvSpPr>
      <dsp:spPr>
        <a:xfrm>
          <a:off x="0" y="50457"/>
          <a:ext cx="8159750" cy="1312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a:t>Patients adopt a passive role even when the doctor reduces some of his or her control</a:t>
          </a:r>
          <a:endParaRPr lang="en-US" sz="3300" kern="1200"/>
        </a:p>
      </dsp:txBody>
      <dsp:txXfrm>
        <a:off x="64083" y="114540"/>
        <a:ext cx="8031584" cy="1184574"/>
      </dsp:txXfrm>
    </dsp:sp>
    <dsp:sp modelId="{5E0120CF-1288-40EB-A396-4907015EB701}">
      <dsp:nvSpPr>
        <dsp:cNvPr id="0" name=""/>
        <dsp:cNvSpPr/>
      </dsp:nvSpPr>
      <dsp:spPr>
        <a:xfrm>
          <a:off x="0" y="1458237"/>
          <a:ext cx="8159750" cy="13127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a:t>This can arise:</a:t>
          </a:r>
          <a:endParaRPr lang="en-US" sz="3300" kern="1200"/>
        </a:p>
      </dsp:txBody>
      <dsp:txXfrm>
        <a:off x="64083" y="1522320"/>
        <a:ext cx="8031584" cy="1184574"/>
      </dsp:txXfrm>
    </dsp:sp>
    <dsp:sp modelId="{695245C9-DDCA-4372-81D7-7EADBF576DBC}">
      <dsp:nvSpPr>
        <dsp:cNvPr id="0" name=""/>
        <dsp:cNvSpPr/>
      </dsp:nvSpPr>
      <dsp:spPr>
        <a:xfrm>
          <a:off x="0" y="2770977"/>
          <a:ext cx="8159750" cy="16394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9072"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GB" sz="2600" kern="1200"/>
            <a:t>If patients are not aware of alternatives to a passive patient role </a:t>
          </a:r>
          <a:endParaRPr lang="en-US" sz="2600" kern="1200"/>
        </a:p>
        <a:p>
          <a:pPr marL="228600" lvl="1" indent="-228600" algn="l" defTabSz="1155700">
            <a:lnSpc>
              <a:spcPct val="90000"/>
            </a:lnSpc>
            <a:spcBef>
              <a:spcPct val="0"/>
            </a:spcBef>
            <a:spcAft>
              <a:spcPct val="20000"/>
            </a:spcAft>
            <a:buChar char="•"/>
          </a:pPr>
          <a:r>
            <a:rPr lang="en-GB" sz="2600" kern="1200"/>
            <a:t>If patients are timid in adopting a more participative relationship</a:t>
          </a:r>
          <a:endParaRPr lang="en-US" sz="2600" kern="1200"/>
        </a:p>
      </dsp:txBody>
      <dsp:txXfrm>
        <a:off x="0" y="2770977"/>
        <a:ext cx="8159750" cy="163944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42A09-15B1-4DBE-B910-91212267E9E2}">
      <dsp:nvSpPr>
        <dsp:cNvPr id="0" name=""/>
        <dsp:cNvSpPr/>
      </dsp:nvSpPr>
      <dsp:spPr>
        <a:xfrm>
          <a:off x="970" y="506436"/>
          <a:ext cx="3783978" cy="22703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GB" sz="3900" kern="1200"/>
            <a:t>General practice/Hospital situation</a:t>
          </a:r>
          <a:endParaRPr lang="en-US" sz="3900" kern="1200"/>
        </a:p>
      </dsp:txBody>
      <dsp:txXfrm>
        <a:off x="970" y="506436"/>
        <a:ext cx="3783978" cy="2270387"/>
      </dsp:txXfrm>
    </dsp:sp>
    <dsp:sp modelId="{459BDB2C-816A-4FC1-B9C3-B8F5746191B2}">
      <dsp:nvSpPr>
        <dsp:cNvPr id="0" name=""/>
        <dsp:cNvSpPr/>
      </dsp:nvSpPr>
      <dsp:spPr>
        <a:xfrm>
          <a:off x="4163346" y="506436"/>
          <a:ext cx="3783978" cy="227038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ctr" defTabSz="1733550">
            <a:lnSpc>
              <a:spcPct val="90000"/>
            </a:lnSpc>
            <a:spcBef>
              <a:spcPct val="0"/>
            </a:spcBef>
            <a:spcAft>
              <a:spcPct val="35000"/>
            </a:spcAft>
            <a:buNone/>
          </a:pPr>
          <a:r>
            <a:rPr lang="en-US" sz="3900" kern="1200"/>
            <a:t>The system of financing of health care</a:t>
          </a:r>
        </a:p>
      </dsp:txBody>
      <dsp:txXfrm>
        <a:off x="4163346" y="506436"/>
        <a:ext cx="3783978" cy="22703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1C20B1-8E14-449D-AA5C-E69E81D9C226}">
      <dsp:nvSpPr>
        <dsp:cNvPr id="0" name=""/>
        <dsp:cNvSpPr/>
      </dsp:nvSpPr>
      <dsp:spPr>
        <a:xfrm>
          <a:off x="0" y="572"/>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86701C-301C-4A8D-A436-137F9D38DF53}">
      <dsp:nvSpPr>
        <dsp:cNvPr id="0" name=""/>
        <dsp:cNvSpPr/>
      </dsp:nvSpPr>
      <dsp:spPr>
        <a:xfrm>
          <a:off x="0" y="572"/>
          <a:ext cx="7886700" cy="937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It is the ability of the person to make his or her own decisions</a:t>
          </a:r>
          <a:endParaRPr lang="en-US" sz="1900" kern="1200"/>
        </a:p>
      </dsp:txBody>
      <dsp:txXfrm>
        <a:off x="0" y="572"/>
        <a:ext cx="7886700" cy="937983"/>
      </dsp:txXfrm>
    </dsp:sp>
    <dsp:sp modelId="{3C8754F6-5407-4878-9F17-39C3A38B745B}">
      <dsp:nvSpPr>
        <dsp:cNvPr id="0" name=""/>
        <dsp:cNvSpPr/>
      </dsp:nvSpPr>
      <dsp:spPr>
        <a:xfrm>
          <a:off x="0" y="938556"/>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3AD082-B737-439F-80C2-09013502E5B2}">
      <dsp:nvSpPr>
        <dsp:cNvPr id="0" name=""/>
        <dsp:cNvSpPr/>
      </dsp:nvSpPr>
      <dsp:spPr>
        <a:xfrm>
          <a:off x="0" y="938556"/>
          <a:ext cx="7886700" cy="937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dirty="0"/>
            <a:t>The principle of respect for patient autonomy has had an enormous effect in changing attitudes to the doctor-patient relationship over the past 30 years. </a:t>
          </a:r>
          <a:endParaRPr lang="en-US" sz="1900" kern="1200" dirty="0"/>
        </a:p>
      </dsp:txBody>
      <dsp:txXfrm>
        <a:off x="0" y="938556"/>
        <a:ext cx="7886700" cy="937983"/>
      </dsp:txXfrm>
    </dsp:sp>
    <dsp:sp modelId="{BF8F7B65-E7D2-4EF9-93BC-9BCDBB75F5ED}">
      <dsp:nvSpPr>
        <dsp:cNvPr id="0" name=""/>
        <dsp:cNvSpPr/>
      </dsp:nvSpPr>
      <dsp:spPr>
        <a:xfrm>
          <a:off x="0" y="1876539"/>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FDAA19-3B51-4B4B-A301-AA01911D4F4D}">
      <dsp:nvSpPr>
        <dsp:cNvPr id="0" name=""/>
        <dsp:cNvSpPr/>
      </dsp:nvSpPr>
      <dsp:spPr>
        <a:xfrm>
          <a:off x="0" y="1876539"/>
          <a:ext cx="7886700" cy="937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It has been used to criticize medical paternalism</a:t>
          </a:r>
          <a:endParaRPr lang="en-US" sz="1900" kern="1200"/>
        </a:p>
      </dsp:txBody>
      <dsp:txXfrm>
        <a:off x="0" y="1876539"/>
        <a:ext cx="7886700" cy="937983"/>
      </dsp:txXfrm>
    </dsp:sp>
    <dsp:sp modelId="{D3B2B625-9712-42A8-99D7-C3C6361EF920}">
      <dsp:nvSpPr>
        <dsp:cNvPr id="0" name=""/>
        <dsp:cNvSpPr/>
      </dsp:nvSpPr>
      <dsp:spPr>
        <a:xfrm>
          <a:off x="0" y="2814523"/>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AE5FD9-AFED-4038-AAC5-0061A07376C4}">
      <dsp:nvSpPr>
        <dsp:cNvPr id="0" name=""/>
        <dsp:cNvSpPr/>
      </dsp:nvSpPr>
      <dsp:spPr>
        <a:xfrm>
          <a:off x="0" y="2814523"/>
          <a:ext cx="7886700" cy="937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Has informed the development of 'patient-centred' medicine </a:t>
          </a:r>
          <a:endParaRPr lang="en-US" sz="1900" kern="1200"/>
        </a:p>
      </dsp:txBody>
      <dsp:txXfrm>
        <a:off x="0" y="2814523"/>
        <a:ext cx="7886700" cy="937983"/>
      </dsp:txXfrm>
    </dsp:sp>
    <dsp:sp modelId="{E653C5D7-FB35-4B24-AAA6-96E39ED9B127}">
      <dsp:nvSpPr>
        <dsp:cNvPr id="0" name=""/>
        <dsp:cNvSpPr/>
      </dsp:nvSpPr>
      <dsp:spPr>
        <a:xfrm>
          <a:off x="0" y="3752506"/>
          <a:ext cx="78867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20E4A2F-2972-4AEA-B6FD-8B5158843B8F}">
      <dsp:nvSpPr>
        <dsp:cNvPr id="0" name=""/>
        <dsp:cNvSpPr/>
      </dsp:nvSpPr>
      <dsp:spPr>
        <a:xfrm>
          <a:off x="0" y="3752506"/>
          <a:ext cx="7886700" cy="9379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GB" sz="1900" kern="1200"/>
            <a:t>It has led to ever increasing standards in providing patients with information, and to the development of the concept of informed consent</a:t>
          </a:r>
          <a:endParaRPr lang="en-US" sz="1900" kern="1200"/>
        </a:p>
      </dsp:txBody>
      <dsp:txXfrm>
        <a:off x="0" y="3752506"/>
        <a:ext cx="7886700" cy="93798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C64F70-E7D2-4958-AC36-5E813C76C476}" type="datetimeFigureOut">
              <a:rPr lang="en-GB" smtClean="0"/>
              <a:t>23/03/2021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B7BC3-735A-4B7A-96E6-E31E11BEDD4C}" type="slidenum">
              <a:rPr lang="en-GB" smtClean="0"/>
              <a:t>‹#›</a:t>
            </a:fld>
            <a:endParaRPr lang="en-GB"/>
          </a:p>
        </p:txBody>
      </p:sp>
    </p:spTree>
    <p:extLst>
      <p:ext uri="{BB962C8B-B14F-4D97-AF65-F5344CB8AC3E}">
        <p14:creationId xmlns:p14="http://schemas.microsoft.com/office/powerpoint/2010/main" val="2064569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C64F70-E7D2-4958-AC36-5E813C76C476}" type="datetimeFigureOut">
              <a:rPr lang="en-GB" smtClean="0"/>
              <a:t>23/03/2021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B7BC3-735A-4B7A-96E6-E31E11BEDD4C}" type="slidenum">
              <a:rPr lang="en-GB" smtClean="0"/>
              <a:t>‹#›</a:t>
            </a:fld>
            <a:endParaRPr lang="en-GB"/>
          </a:p>
        </p:txBody>
      </p:sp>
    </p:spTree>
    <p:extLst>
      <p:ext uri="{BB962C8B-B14F-4D97-AF65-F5344CB8AC3E}">
        <p14:creationId xmlns:p14="http://schemas.microsoft.com/office/powerpoint/2010/main" val="1138985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C64F70-E7D2-4958-AC36-5E813C76C476}" type="datetimeFigureOut">
              <a:rPr lang="en-GB" smtClean="0"/>
              <a:t>23/03/2021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B7BC3-735A-4B7A-96E6-E31E11BEDD4C}" type="slidenum">
              <a:rPr lang="en-GB" smtClean="0"/>
              <a:t>‹#›</a:t>
            </a:fld>
            <a:endParaRPr lang="en-GB"/>
          </a:p>
        </p:txBody>
      </p:sp>
    </p:spTree>
    <p:extLst>
      <p:ext uri="{BB962C8B-B14F-4D97-AF65-F5344CB8AC3E}">
        <p14:creationId xmlns:p14="http://schemas.microsoft.com/office/powerpoint/2010/main" val="1872815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C64F70-E7D2-4958-AC36-5E813C76C476}" type="datetimeFigureOut">
              <a:rPr lang="en-GB" smtClean="0"/>
              <a:t>23/03/2021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B7BC3-735A-4B7A-96E6-E31E11BEDD4C}" type="slidenum">
              <a:rPr lang="en-GB" smtClean="0"/>
              <a:t>‹#›</a:t>
            </a:fld>
            <a:endParaRPr lang="en-GB"/>
          </a:p>
        </p:txBody>
      </p:sp>
    </p:spTree>
    <p:extLst>
      <p:ext uri="{BB962C8B-B14F-4D97-AF65-F5344CB8AC3E}">
        <p14:creationId xmlns:p14="http://schemas.microsoft.com/office/powerpoint/2010/main" val="2166420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C64F70-E7D2-4958-AC36-5E813C76C476}" type="datetimeFigureOut">
              <a:rPr lang="en-GB" smtClean="0"/>
              <a:t>23/03/2021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0B7BC3-735A-4B7A-96E6-E31E11BEDD4C}" type="slidenum">
              <a:rPr lang="en-GB" smtClean="0"/>
              <a:t>‹#›</a:t>
            </a:fld>
            <a:endParaRPr lang="en-GB"/>
          </a:p>
        </p:txBody>
      </p:sp>
    </p:spTree>
    <p:extLst>
      <p:ext uri="{BB962C8B-B14F-4D97-AF65-F5344CB8AC3E}">
        <p14:creationId xmlns:p14="http://schemas.microsoft.com/office/powerpoint/2010/main" val="1937998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C64F70-E7D2-4958-AC36-5E813C76C476}" type="datetimeFigureOut">
              <a:rPr lang="en-GB" smtClean="0"/>
              <a:t>23/03/2021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0B7BC3-735A-4B7A-96E6-E31E11BEDD4C}" type="slidenum">
              <a:rPr lang="en-GB" smtClean="0"/>
              <a:t>‹#›</a:t>
            </a:fld>
            <a:endParaRPr lang="en-GB"/>
          </a:p>
        </p:txBody>
      </p:sp>
    </p:spTree>
    <p:extLst>
      <p:ext uri="{BB962C8B-B14F-4D97-AF65-F5344CB8AC3E}">
        <p14:creationId xmlns:p14="http://schemas.microsoft.com/office/powerpoint/2010/main" val="1014529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C64F70-E7D2-4958-AC36-5E813C76C476}" type="datetimeFigureOut">
              <a:rPr lang="en-GB" smtClean="0"/>
              <a:t>23/03/2021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0B7BC3-735A-4B7A-96E6-E31E11BEDD4C}" type="slidenum">
              <a:rPr lang="en-GB" smtClean="0"/>
              <a:t>‹#›</a:t>
            </a:fld>
            <a:endParaRPr lang="en-GB"/>
          </a:p>
        </p:txBody>
      </p:sp>
    </p:spTree>
    <p:extLst>
      <p:ext uri="{BB962C8B-B14F-4D97-AF65-F5344CB8AC3E}">
        <p14:creationId xmlns:p14="http://schemas.microsoft.com/office/powerpoint/2010/main" val="14910613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C64F70-E7D2-4958-AC36-5E813C76C476}" type="datetimeFigureOut">
              <a:rPr lang="en-GB" smtClean="0"/>
              <a:t>23/03/2021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0B7BC3-735A-4B7A-96E6-E31E11BEDD4C}" type="slidenum">
              <a:rPr lang="en-GB" smtClean="0"/>
              <a:t>‹#›</a:t>
            </a:fld>
            <a:endParaRPr lang="en-GB"/>
          </a:p>
        </p:txBody>
      </p:sp>
    </p:spTree>
    <p:extLst>
      <p:ext uri="{BB962C8B-B14F-4D97-AF65-F5344CB8AC3E}">
        <p14:creationId xmlns:p14="http://schemas.microsoft.com/office/powerpoint/2010/main" val="3991576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64F70-E7D2-4958-AC36-5E813C76C476}" type="datetimeFigureOut">
              <a:rPr lang="en-GB" smtClean="0"/>
              <a:t>23/03/2021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0B7BC3-735A-4B7A-96E6-E31E11BEDD4C}" type="slidenum">
              <a:rPr lang="en-GB" smtClean="0"/>
              <a:t>‹#›</a:t>
            </a:fld>
            <a:endParaRPr lang="en-GB"/>
          </a:p>
        </p:txBody>
      </p:sp>
    </p:spTree>
    <p:extLst>
      <p:ext uri="{BB962C8B-B14F-4D97-AF65-F5344CB8AC3E}">
        <p14:creationId xmlns:p14="http://schemas.microsoft.com/office/powerpoint/2010/main" val="17416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C64F70-E7D2-4958-AC36-5E813C76C476}" type="datetimeFigureOut">
              <a:rPr lang="en-GB" smtClean="0"/>
              <a:t>23/03/2021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0B7BC3-735A-4B7A-96E6-E31E11BEDD4C}" type="slidenum">
              <a:rPr lang="en-GB" smtClean="0"/>
              <a:t>‹#›</a:t>
            </a:fld>
            <a:endParaRPr lang="en-GB"/>
          </a:p>
        </p:txBody>
      </p:sp>
    </p:spTree>
    <p:extLst>
      <p:ext uri="{BB962C8B-B14F-4D97-AF65-F5344CB8AC3E}">
        <p14:creationId xmlns:p14="http://schemas.microsoft.com/office/powerpoint/2010/main" val="1578335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C64F70-E7D2-4958-AC36-5E813C76C476}" type="datetimeFigureOut">
              <a:rPr lang="en-GB" smtClean="0"/>
              <a:t>23/03/2021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0B7BC3-735A-4B7A-96E6-E31E11BEDD4C}" type="slidenum">
              <a:rPr lang="en-GB" smtClean="0"/>
              <a:t>‹#›</a:t>
            </a:fld>
            <a:endParaRPr lang="en-GB"/>
          </a:p>
        </p:txBody>
      </p:sp>
    </p:spTree>
    <p:extLst>
      <p:ext uri="{BB962C8B-B14F-4D97-AF65-F5344CB8AC3E}">
        <p14:creationId xmlns:p14="http://schemas.microsoft.com/office/powerpoint/2010/main" val="360374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C64F70-E7D2-4958-AC36-5E813C76C476}" type="datetimeFigureOut">
              <a:rPr lang="en-GB" smtClean="0"/>
              <a:t>23/03/2021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B7BC3-735A-4B7A-96E6-E31E11BEDD4C}" type="slidenum">
              <a:rPr lang="en-GB" smtClean="0"/>
              <a:t>‹#›</a:t>
            </a:fld>
            <a:endParaRPr lang="en-GB"/>
          </a:p>
        </p:txBody>
      </p:sp>
    </p:spTree>
    <p:extLst>
      <p:ext uri="{BB962C8B-B14F-4D97-AF65-F5344CB8AC3E}">
        <p14:creationId xmlns:p14="http://schemas.microsoft.com/office/powerpoint/2010/main" val="2518115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6748272"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3EF631B-D37F-4220-A377-658F8DB74BE7}"/>
              </a:ext>
            </a:extLst>
          </p:cNvPr>
          <p:cNvSpPr>
            <a:spLocks noGrp="1"/>
          </p:cNvSpPr>
          <p:nvPr>
            <p:ph type="ctrTitle"/>
          </p:nvPr>
        </p:nvSpPr>
        <p:spPr>
          <a:xfrm>
            <a:off x="825501" y="1111086"/>
            <a:ext cx="5767578" cy="2623885"/>
          </a:xfrm>
        </p:spPr>
        <p:txBody>
          <a:bodyPr anchor="ctr">
            <a:normAutofit/>
          </a:bodyPr>
          <a:lstStyle/>
          <a:p>
            <a:pPr algn="l"/>
            <a:r>
              <a:rPr lang="en-GB" sz="5700" b="1">
                <a:solidFill>
                  <a:srgbClr val="FFFFFF"/>
                </a:solidFill>
                <a:effectLst>
                  <a:outerShdw blurRad="38100" dist="38100" dir="2700000" algn="tl">
                    <a:srgbClr val="000000">
                      <a:alpha val="43137"/>
                    </a:srgbClr>
                  </a:outerShdw>
                </a:effectLst>
                <a:latin typeface="Bahnschrift" panose="020B0502040204020203" pitchFamily="34" charset="0"/>
              </a:rPr>
              <a:t>Medical Ethics</a:t>
            </a:r>
            <a:endParaRPr lang="en-GB" sz="5700">
              <a:solidFill>
                <a:srgbClr val="FFFFFF"/>
              </a:solidFill>
            </a:endParaRPr>
          </a:p>
        </p:txBody>
      </p:sp>
      <p:sp>
        <p:nvSpPr>
          <p:cNvPr id="12" name="Rectangle 11">
            <a:extLst>
              <a:ext uri="{FF2B5EF4-FFF2-40B4-BE49-F238E27FC236}">
                <a16:creationId xmlns:a16="http://schemas.microsoft.com/office/drawing/2014/main" id="{927CAFC9-A675-4314-84EF-236FFA58A3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2490532"/>
            <a:ext cx="1582948"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00" y="4521269"/>
            <a:ext cx="84582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986AFF31-7D15-48CF-A502-FF5E5EED58C2}"/>
              </a:ext>
            </a:extLst>
          </p:cNvPr>
          <p:cNvSpPr>
            <a:spLocks noGrp="1"/>
          </p:cNvSpPr>
          <p:nvPr>
            <p:ph type="subTitle" idx="1"/>
          </p:nvPr>
        </p:nvSpPr>
        <p:spPr>
          <a:xfrm>
            <a:off x="809624" y="4843002"/>
            <a:ext cx="7509510" cy="1234345"/>
          </a:xfrm>
        </p:spPr>
        <p:txBody>
          <a:bodyPr anchor="ctr">
            <a:normAutofit/>
          </a:bodyPr>
          <a:lstStyle/>
          <a:p>
            <a:pPr algn="l"/>
            <a:r>
              <a:rPr lang="en-GB" sz="2100" b="1">
                <a:solidFill>
                  <a:srgbClr val="1B1B1B"/>
                </a:solidFill>
              </a:rPr>
              <a:t>The Doctor–Patient Relationship</a:t>
            </a:r>
          </a:p>
          <a:p>
            <a:pPr algn="l"/>
            <a:r>
              <a:rPr lang="en-GB" sz="2100">
                <a:solidFill>
                  <a:srgbClr val="1B1B1B"/>
                </a:solidFill>
              </a:rPr>
              <a:t>Lec#3</a:t>
            </a:r>
          </a:p>
          <a:p>
            <a:pPr algn="l"/>
            <a:r>
              <a:rPr lang="en-GB" sz="2100">
                <a:solidFill>
                  <a:srgbClr val="1B1B1B"/>
                </a:solidFill>
              </a:rPr>
              <a:t>Dr. Reema Karasneh</a:t>
            </a:r>
          </a:p>
          <a:p>
            <a:pPr algn="l"/>
            <a:endParaRPr lang="en-GB" sz="2100">
              <a:solidFill>
                <a:srgbClr val="1B1B1B"/>
              </a:solidFill>
            </a:endParaRPr>
          </a:p>
        </p:txBody>
      </p:sp>
      <p:sp>
        <p:nvSpPr>
          <p:cNvPr id="16" name="Rectangle 15">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450221"/>
            <a:ext cx="1586592"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Graphic 6" descr="Stethoscope">
            <a:extLst>
              <a:ext uri="{FF2B5EF4-FFF2-40B4-BE49-F238E27FC236}">
                <a16:creationId xmlns:a16="http://schemas.microsoft.com/office/drawing/2014/main" id="{B5DDDBD1-3B63-4FFD-9DBF-AF30C0FA7C5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23249" y="2746712"/>
            <a:ext cx="1364575" cy="1364575"/>
          </a:xfrm>
          <a:prstGeom prst="rect">
            <a:avLst/>
          </a:prstGeom>
        </p:spPr>
      </p:pic>
    </p:spTree>
    <p:extLst>
      <p:ext uri="{BB962C8B-B14F-4D97-AF65-F5344CB8AC3E}">
        <p14:creationId xmlns:p14="http://schemas.microsoft.com/office/powerpoint/2010/main" val="175222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89229-DC4C-4818-BA66-6BAE95F33709}"/>
              </a:ext>
            </a:extLst>
          </p:cNvPr>
          <p:cNvSpPr>
            <a:spLocks noGrp="1"/>
          </p:cNvSpPr>
          <p:nvPr>
            <p:ph type="title"/>
          </p:nvPr>
        </p:nvSpPr>
        <p:spPr/>
        <p:txBody>
          <a:bodyPr/>
          <a:lstStyle/>
          <a:p>
            <a:pPr marL="742950" indent="-742950">
              <a:buFont typeface="+mj-lt"/>
              <a:buAutoNum type="alphaUcPeriod" startAt="2"/>
            </a:pPr>
            <a:r>
              <a:rPr lang="en-GB" b="1" dirty="0">
                <a:latin typeface="UniversLTStd-BoldCn"/>
              </a:rPr>
              <a:t>Mutuality</a:t>
            </a:r>
          </a:p>
        </p:txBody>
      </p:sp>
      <p:graphicFrame>
        <p:nvGraphicFramePr>
          <p:cNvPr id="5" name="Content Placeholder 2">
            <a:extLst>
              <a:ext uri="{FF2B5EF4-FFF2-40B4-BE49-F238E27FC236}">
                <a16:creationId xmlns:a16="http://schemas.microsoft.com/office/drawing/2014/main" id="{5DF70823-A91A-4135-8B01-3F4A784687CF}"/>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684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8B0DF63-DAED-4829-B24B-12F327ED13FC}"/>
              </a:ext>
            </a:extLst>
          </p:cNvPr>
          <p:cNvSpPr>
            <a:spLocks noGrp="1"/>
          </p:cNvSpPr>
          <p:nvPr>
            <p:ph type="title"/>
          </p:nvPr>
        </p:nvSpPr>
        <p:spPr>
          <a:xfrm>
            <a:off x="582930" y="731519"/>
            <a:ext cx="2133893" cy="3237579"/>
          </a:xfrm>
        </p:spPr>
        <p:txBody>
          <a:bodyPr>
            <a:normAutofit/>
          </a:bodyPr>
          <a:lstStyle/>
          <a:p>
            <a:r>
              <a:rPr lang="en-GB" sz="3300" b="1" dirty="0">
                <a:solidFill>
                  <a:srgbClr val="FFFFFF"/>
                </a:solidFill>
                <a:latin typeface="UniversLTStd-BoldCn"/>
              </a:rPr>
              <a:t>Mutuality-</a:t>
            </a:r>
            <a:r>
              <a:rPr lang="en-GB" sz="3300" b="1" dirty="0">
                <a:solidFill>
                  <a:schemeClr val="accent4">
                    <a:lumMod val="60000"/>
                    <a:lumOff val="40000"/>
                  </a:schemeClr>
                </a:solidFill>
                <a:latin typeface="UniversLTStd-BoldCn"/>
              </a:rPr>
              <a:t>Patient’s role</a:t>
            </a: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37DCCF-2B77-4D2B-9705-24D51944EF0C}"/>
              </a:ext>
            </a:extLst>
          </p:cNvPr>
          <p:cNvSpPr>
            <a:spLocks noGrp="1"/>
          </p:cNvSpPr>
          <p:nvPr>
            <p:ph idx="1"/>
          </p:nvPr>
        </p:nvSpPr>
        <p:spPr>
          <a:xfrm>
            <a:off x="3284781" y="686862"/>
            <a:ext cx="5278194" cy="5475129"/>
          </a:xfrm>
        </p:spPr>
        <p:txBody>
          <a:bodyPr anchor="ctr">
            <a:normAutofit/>
          </a:bodyPr>
          <a:lstStyle/>
          <a:p>
            <a:r>
              <a:rPr lang="en-GB" sz="2100"/>
              <a:t>Patients need to define their problems in an open and full manner.</a:t>
            </a:r>
          </a:p>
          <a:p>
            <a:endParaRPr lang="en-GB" sz="2100"/>
          </a:p>
          <a:p>
            <a:r>
              <a:rPr lang="en-GB" sz="2100"/>
              <a:t>Patients bring their own expertise in terms of their:</a:t>
            </a:r>
          </a:p>
          <a:p>
            <a:pPr lvl="1"/>
            <a:r>
              <a:rPr lang="en-GB" sz="2100"/>
              <a:t>Experiences and explanations of their illness</a:t>
            </a:r>
          </a:p>
          <a:p>
            <a:pPr lvl="1"/>
            <a:r>
              <a:rPr lang="en-GB" sz="2100"/>
              <a:t>Knowledge of their particular social circumstances</a:t>
            </a:r>
          </a:p>
          <a:p>
            <a:pPr lvl="1"/>
            <a:r>
              <a:rPr lang="en-GB" sz="2100"/>
              <a:t>Attitudes to risk, values and preferences.</a:t>
            </a:r>
          </a:p>
          <a:p>
            <a:endParaRPr lang="en-GB" sz="2100"/>
          </a:p>
          <a:p>
            <a:r>
              <a:rPr lang="en-GB" sz="2100"/>
              <a:t>The patient’s right to seek care elsewhere when demands are not satisfactorily met.</a:t>
            </a:r>
          </a:p>
        </p:txBody>
      </p:sp>
    </p:spTree>
    <p:extLst>
      <p:ext uri="{BB962C8B-B14F-4D97-AF65-F5344CB8AC3E}">
        <p14:creationId xmlns:p14="http://schemas.microsoft.com/office/powerpoint/2010/main" val="1557276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8B0DF63-DAED-4829-B24B-12F327ED13FC}"/>
              </a:ext>
            </a:extLst>
          </p:cNvPr>
          <p:cNvSpPr>
            <a:spLocks noGrp="1"/>
          </p:cNvSpPr>
          <p:nvPr>
            <p:ph type="title"/>
          </p:nvPr>
        </p:nvSpPr>
        <p:spPr>
          <a:xfrm>
            <a:off x="582930" y="731519"/>
            <a:ext cx="2133893" cy="3237579"/>
          </a:xfrm>
        </p:spPr>
        <p:txBody>
          <a:bodyPr>
            <a:normAutofit/>
          </a:bodyPr>
          <a:lstStyle/>
          <a:p>
            <a:r>
              <a:rPr lang="en-GB" sz="3300" b="1" dirty="0">
                <a:solidFill>
                  <a:srgbClr val="FFFFFF"/>
                </a:solidFill>
                <a:latin typeface="UniversLTStd-BoldCn"/>
              </a:rPr>
              <a:t>Mutuality-</a:t>
            </a:r>
            <a:r>
              <a:rPr lang="en-GB" sz="3300" b="1" dirty="0">
                <a:solidFill>
                  <a:schemeClr val="accent4">
                    <a:lumMod val="60000"/>
                    <a:lumOff val="40000"/>
                  </a:schemeClr>
                </a:solidFill>
                <a:latin typeface="UniversLTStd-BoldCn"/>
              </a:rPr>
              <a:t>Doctor’s</a:t>
            </a:r>
            <a:r>
              <a:rPr lang="en-GB" sz="3300" b="1" dirty="0">
                <a:solidFill>
                  <a:srgbClr val="FFFFFF"/>
                </a:solidFill>
                <a:latin typeface="UniversLTStd-BoldCn"/>
              </a:rPr>
              <a:t> </a:t>
            </a:r>
            <a:r>
              <a:rPr lang="en-GB" sz="3300" b="1" dirty="0">
                <a:solidFill>
                  <a:schemeClr val="accent4">
                    <a:lumMod val="60000"/>
                    <a:lumOff val="40000"/>
                  </a:schemeClr>
                </a:solidFill>
                <a:latin typeface="UniversLTStd-BoldCn"/>
              </a:rPr>
              <a:t>role</a:t>
            </a: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37DCCF-2B77-4D2B-9705-24D51944EF0C}"/>
              </a:ext>
            </a:extLst>
          </p:cNvPr>
          <p:cNvSpPr>
            <a:spLocks noGrp="1"/>
          </p:cNvSpPr>
          <p:nvPr>
            <p:ph idx="1"/>
          </p:nvPr>
        </p:nvSpPr>
        <p:spPr>
          <a:xfrm>
            <a:off x="3284781" y="686862"/>
            <a:ext cx="5278194" cy="5475129"/>
          </a:xfrm>
        </p:spPr>
        <p:txBody>
          <a:bodyPr anchor="ctr">
            <a:normAutofit/>
          </a:bodyPr>
          <a:lstStyle/>
          <a:p>
            <a:r>
              <a:rPr lang="en-GB" sz="2100"/>
              <a:t>Physicians need to work with the patient to articulate the problem and refine the request.</a:t>
            </a:r>
          </a:p>
          <a:p>
            <a:endParaRPr lang="en-GB" sz="2100"/>
          </a:p>
          <a:p>
            <a:r>
              <a:rPr lang="en-GB" sz="2100"/>
              <a:t>The doctor brings his or her clinical skills and knowledge to the consultation in terms of :</a:t>
            </a:r>
          </a:p>
          <a:p>
            <a:pPr lvl="1"/>
            <a:r>
              <a:rPr lang="en-GB" sz="2100"/>
              <a:t>Diagnostic techniques</a:t>
            </a:r>
          </a:p>
          <a:p>
            <a:pPr lvl="1"/>
            <a:r>
              <a:rPr lang="en-GB" sz="2100"/>
              <a:t>Knowledge of the causes of disease</a:t>
            </a:r>
          </a:p>
          <a:p>
            <a:pPr lvl="1"/>
            <a:r>
              <a:rPr lang="en-GB" sz="2100"/>
              <a:t>Prognosis</a:t>
            </a:r>
          </a:p>
          <a:p>
            <a:pPr lvl="1"/>
            <a:r>
              <a:rPr lang="en-GB" sz="2100"/>
              <a:t>Treatment options and preventive strategies</a:t>
            </a:r>
          </a:p>
          <a:p>
            <a:endParaRPr lang="en-GB" sz="2100"/>
          </a:p>
          <a:p>
            <a:r>
              <a:rPr lang="en-GB" sz="2100"/>
              <a:t>The physician’s right to withdraw services formally from a patient if he or she feels it is impossible to satisfy the patient’s demand.</a:t>
            </a:r>
          </a:p>
        </p:txBody>
      </p:sp>
    </p:spTree>
    <p:extLst>
      <p:ext uri="{BB962C8B-B14F-4D97-AF65-F5344CB8AC3E}">
        <p14:creationId xmlns:p14="http://schemas.microsoft.com/office/powerpoint/2010/main" val="3428047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8B0DF63-DAED-4829-B24B-12F327ED13FC}"/>
              </a:ext>
            </a:extLst>
          </p:cNvPr>
          <p:cNvSpPr>
            <a:spLocks noGrp="1"/>
          </p:cNvSpPr>
          <p:nvPr>
            <p:ph type="title"/>
          </p:nvPr>
        </p:nvSpPr>
        <p:spPr>
          <a:xfrm>
            <a:off x="582930" y="731519"/>
            <a:ext cx="2133893" cy="3237579"/>
          </a:xfrm>
        </p:spPr>
        <p:txBody>
          <a:bodyPr>
            <a:normAutofit/>
          </a:bodyPr>
          <a:lstStyle/>
          <a:p>
            <a:r>
              <a:rPr lang="en-GB" sz="3100" b="1" dirty="0">
                <a:solidFill>
                  <a:srgbClr val="FFFFFF"/>
                </a:solidFill>
                <a:latin typeface="UniversLTStd-BoldCn"/>
              </a:rPr>
              <a:t>Mutuality-</a:t>
            </a:r>
            <a:r>
              <a:rPr lang="en-GB" sz="3100" b="1" dirty="0">
                <a:solidFill>
                  <a:schemeClr val="accent4">
                    <a:lumMod val="60000"/>
                    <a:lumOff val="40000"/>
                  </a:schemeClr>
                </a:solidFill>
                <a:latin typeface="UniversLTStd-BoldCn"/>
              </a:rPr>
              <a:t>Advantages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37DCCF-2B77-4D2B-9705-24D51944EF0C}"/>
              </a:ext>
            </a:extLst>
          </p:cNvPr>
          <p:cNvSpPr>
            <a:spLocks noGrp="1"/>
          </p:cNvSpPr>
          <p:nvPr>
            <p:ph idx="1"/>
          </p:nvPr>
        </p:nvSpPr>
        <p:spPr>
          <a:xfrm>
            <a:off x="3284781" y="686862"/>
            <a:ext cx="5278194" cy="5475129"/>
          </a:xfrm>
        </p:spPr>
        <p:txBody>
          <a:bodyPr anchor="ctr">
            <a:normAutofit/>
          </a:bodyPr>
          <a:lstStyle/>
          <a:p>
            <a:r>
              <a:rPr lang="en-GB" sz="2300"/>
              <a:t>Patients can fully understand what problem they are coping with through physicians’ help.</a:t>
            </a:r>
          </a:p>
          <a:p>
            <a:endParaRPr lang="en-GB" sz="2300"/>
          </a:p>
          <a:p>
            <a:r>
              <a:rPr lang="en-GB" sz="2300"/>
              <a:t>Physicians can entirely know patient’s value.</a:t>
            </a:r>
          </a:p>
          <a:p>
            <a:endParaRPr lang="en-GB" sz="2300"/>
          </a:p>
          <a:p>
            <a:r>
              <a:rPr lang="en-GB" sz="2300"/>
              <a:t>Decisions can easily be made from a mutual and collaborative relationship.</a:t>
            </a:r>
          </a:p>
        </p:txBody>
      </p:sp>
    </p:spTree>
    <p:extLst>
      <p:ext uri="{BB962C8B-B14F-4D97-AF65-F5344CB8AC3E}">
        <p14:creationId xmlns:p14="http://schemas.microsoft.com/office/powerpoint/2010/main" val="583468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8B0DF63-DAED-4829-B24B-12F327ED13FC}"/>
              </a:ext>
            </a:extLst>
          </p:cNvPr>
          <p:cNvSpPr>
            <a:spLocks noGrp="1"/>
          </p:cNvSpPr>
          <p:nvPr>
            <p:ph type="title"/>
          </p:nvPr>
        </p:nvSpPr>
        <p:spPr>
          <a:xfrm>
            <a:off x="582930" y="731519"/>
            <a:ext cx="2133893" cy="3237579"/>
          </a:xfrm>
        </p:spPr>
        <p:txBody>
          <a:bodyPr>
            <a:normAutofit/>
          </a:bodyPr>
          <a:lstStyle/>
          <a:p>
            <a:r>
              <a:rPr lang="en-GB" sz="2300" b="1" dirty="0">
                <a:solidFill>
                  <a:srgbClr val="FFFFFF"/>
                </a:solidFill>
                <a:latin typeface="UniversLTStd-BoldCn"/>
              </a:rPr>
              <a:t>Mutuality-</a:t>
            </a:r>
            <a:r>
              <a:rPr lang="en-GB" sz="2300" b="1" dirty="0">
                <a:solidFill>
                  <a:schemeClr val="accent4">
                    <a:lumMod val="60000"/>
                    <a:lumOff val="40000"/>
                  </a:schemeClr>
                </a:solidFill>
                <a:latin typeface="UniversLTStd-BoldCn"/>
              </a:rPr>
              <a:t>Disadvantages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37DCCF-2B77-4D2B-9705-24D51944EF0C}"/>
              </a:ext>
            </a:extLst>
          </p:cNvPr>
          <p:cNvSpPr>
            <a:spLocks noGrp="1"/>
          </p:cNvSpPr>
          <p:nvPr>
            <p:ph idx="1"/>
          </p:nvPr>
        </p:nvSpPr>
        <p:spPr>
          <a:xfrm>
            <a:off x="3284781" y="686862"/>
            <a:ext cx="5278194" cy="5475129"/>
          </a:xfrm>
        </p:spPr>
        <p:txBody>
          <a:bodyPr anchor="ctr">
            <a:normAutofit/>
          </a:bodyPr>
          <a:lstStyle/>
          <a:p>
            <a:r>
              <a:rPr lang="en-GB" sz="2300"/>
              <a:t>If the communication is fake, both physicians and patients do not have mutual understanding, making decision is overwhelming to a patient.</a:t>
            </a:r>
          </a:p>
        </p:txBody>
      </p:sp>
    </p:spTree>
    <p:extLst>
      <p:ext uri="{BB962C8B-B14F-4D97-AF65-F5344CB8AC3E}">
        <p14:creationId xmlns:p14="http://schemas.microsoft.com/office/powerpoint/2010/main" val="3593468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0DF63-DAED-4829-B24B-12F327ED13FC}"/>
              </a:ext>
            </a:extLst>
          </p:cNvPr>
          <p:cNvSpPr>
            <a:spLocks noGrp="1"/>
          </p:cNvSpPr>
          <p:nvPr>
            <p:ph type="title"/>
          </p:nvPr>
        </p:nvSpPr>
        <p:spPr/>
        <p:txBody>
          <a:bodyPr/>
          <a:lstStyle/>
          <a:p>
            <a:pPr marL="742950" indent="-742950">
              <a:buFont typeface="+mj-lt"/>
              <a:buAutoNum type="alphaUcPeriod" startAt="3"/>
            </a:pPr>
            <a:r>
              <a:rPr lang="en-GB" b="1" dirty="0">
                <a:latin typeface="UniversLTStd-BoldCn"/>
              </a:rPr>
              <a:t>Consumerism</a:t>
            </a:r>
          </a:p>
        </p:txBody>
      </p:sp>
      <p:graphicFrame>
        <p:nvGraphicFramePr>
          <p:cNvPr id="5" name="Content Placeholder 2">
            <a:extLst>
              <a:ext uri="{FF2B5EF4-FFF2-40B4-BE49-F238E27FC236}">
                <a16:creationId xmlns:a16="http://schemas.microsoft.com/office/drawing/2014/main" id="{A312520F-AB5E-4256-9C4D-2FA79926752B}"/>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5452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8B0DF63-DAED-4829-B24B-12F327ED13FC}"/>
              </a:ext>
            </a:extLst>
          </p:cNvPr>
          <p:cNvSpPr>
            <a:spLocks noGrp="1"/>
          </p:cNvSpPr>
          <p:nvPr>
            <p:ph type="title"/>
          </p:nvPr>
        </p:nvSpPr>
        <p:spPr>
          <a:xfrm>
            <a:off x="582930" y="731519"/>
            <a:ext cx="2133893" cy="3237579"/>
          </a:xfrm>
        </p:spPr>
        <p:txBody>
          <a:bodyPr>
            <a:normAutofit/>
          </a:bodyPr>
          <a:lstStyle/>
          <a:p>
            <a:r>
              <a:rPr lang="en-GB" sz="2600" b="1" dirty="0">
                <a:solidFill>
                  <a:srgbClr val="FFFFFF"/>
                </a:solidFill>
                <a:latin typeface="UniversLTStd-BoldCn"/>
              </a:rPr>
              <a:t>Consumerism - </a:t>
            </a:r>
            <a:r>
              <a:rPr lang="en-GB" sz="2600" b="1" dirty="0">
                <a:solidFill>
                  <a:schemeClr val="accent4">
                    <a:lumMod val="60000"/>
                    <a:lumOff val="40000"/>
                  </a:schemeClr>
                </a:solidFill>
                <a:latin typeface="UniversLTStd-BoldCn"/>
              </a:rPr>
              <a:t>Patient’s role</a:t>
            </a: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37DCCF-2B77-4D2B-9705-24D51944EF0C}"/>
              </a:ext>
            </a:extLst>
          </p:cNvPr>
          <p:cNvSpPr>
            <a:spLocks noGrp="1"/>
          </p:cNvSpPr>
          <p:nvPr>
            <p:ph idx="1"/>
          </p:nvPr>
        </p:nvSpPr>
        <p:spPr>
          <a:xfrm>
            <a:off x="3284781" y="686862"/>
            <a:ext cx="5278194" cy="5475129"/>
          </a:xfrm>
        </p:spPr>
        <p:txBody>
          <a:bodyPr anchor="ctr">
            <a:normAutofit/>
          </a:bodyPr>
          <a:lstStyle/>
          <a:p>
            <a:r>
              <a:rPr lang="en-GB" sz="2300"/>
              <a:t>Health shoppers</a:t>
            </a:r>
          </a:p>
          <a:p>
            <a:endParaRPr lang="en-GB" sz="2300"/>
          </a:p>
          <a:p>
            <a:r>
              <a:rPr lang="en-GB" sz="2300"/>
              <a:t>Indications of consumer behaviour:</a:t>
            </a:r>
          </a:p>
          <a:p>
            <a:pPr lvl="1"/>
            <a:r>
              <a:rPr lang="en-GB" sz="2300"/>
              <a:t>Cost-consciousness</a:t>
            </a:r>
          </a:p>
          <a:p>
            <a:pPr lvl="1"/>
            <a:r>
              <a:rPr lang="en-GB" sz="2300"/>
              <a:t>Information seeking</a:t>
            </a:r>
          </a:p>
          <a:p>
            <a:pPr lvl="1"/>
            <a:r>
              <a:rPr lang="en-GB" sz="2300"/>
              <a:t>Exercising independent judgement</a:t>
            </a:r>
          </a:p>
        </p:txBody>
      </p:sp>
    </p:spTree>
    <p:extLst>
      <p:ext uri="{BB962C8B-B14F-4D97-AF65-F5344CB8AC3E}">
        <p14:creationId xmlns:p14="http://schemas.microsoft.com/office/powerpoint/2010/main" val="769205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8B0DF63-DAED-4829-B24B-12F327ED13FC}"/>
              </a:ext>
            </a:extLst>
          </p:cNvPr>
          <p:cNvSpPr>
            <a:spLocks noGrp="1"/>
          </p:cNvSpPr>
          <p:nvPr>
            <p:ph type="title"/>
          </p:nvPr>
        </p:nvSpPr>
        <p:spPr>
          <a:xfrm>
            <a:off x="582930" y="731519"/>
            <a:ext cx="2133893" cy="3237579"/>
          </a:xfrm>
        </p:spPr>
        <p:txBody>
          <a:bodyPr>
            <a:normAutofit/>
          </a:bodyPr>
          <a:lstStyle/>
          <a:p>
            <a:r>
              <a:rPr lang="en-GB" sz="2600" b="1" dirty="0">
                <a:solidFill>
                  <a:srgbClr val="FFFFFF"/>
                </a:solidFill>
                <a:latin typeface="UniversLTStd-BoldCn"/>
              </a:rPr>
              <a:t>Consumerism - </a:t>
            </a:r>
            <a:r>
              <a:rPr lang="en-GB" sz="2600" b="1" dirty="0">
                <a:solidFill>
                  <a:schemeClr val="accent4">
                    <a:lumMod val="60000"/>
                    <a:lumOff val="40000"/>
                  </a:schemeClr>
                </a:solidFill>
                <a:latin typeface="UniversLTStd-BoldCn"/>
              </a:rPr>
              <a:t>Doctor’s role</a:t>
            </a: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37DCCF-2B77-4D2B-9705-24D51944EF0C}"/>
              </a:ext>
            </a:extLst>
          </p:cNvPr>
          <p:cNvSpPr>
            <a:spLocks noGrp="1"/>
          </p:cNvSpPr>
          <p:nvPr>
            <p:ph idx="1"/>
          </p:nvPr>
        </p:nvSpPr>
        <p:spPr>
          <a:xfrm>
            <a:off x="3284781" y="686862"/>
            <a:ext cx="5278194" cy="5475129"/>
          </a:xfrm>
        </p:spPr>
        <p:txBody>
          <a:bodyPr anchor="ctr">
            <a:normAutofit/>
          </a:bodyPr>
          <a:lstStyle/>
          <a:p>
            <a:r>
              <a:rPr lang="en-GB" sz="2300"/>
              <a:t>Health care providers</a:t>
            </a:r>
          </a:p>
          <a:p>
            <a:r>
              <a:rPr lang="en-GB" sz="2300"/>
              <a:t>Technical consultant</a:t>
            </a:r>
          </a:p>
          <a:p>
            <a:r>
              <a:rPr lang="en-GB" sz="2300"/>
              <a:t>To convince the necessity of medical services</a:t>
            </a:r>
          </a:p>
        </p:txBody>
      </p:sp>
    </p:spTree>
    <p:extLst>
      <p:ext uri="{BB962C8B-B14F-4D97-AF65-F5344CB8AC3E}">
        <p14:creationId xmlns:p14="http://schemas.microsoft.com/office/powerpoint/2010/main" val="2779676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8B0DF63-DAED-4829-B24B-12F327ED13FC}"/>
              </a:ext>
            </a:extLst>
          </p:cNvPr>
          <p:cNvSpPr>
            <a:spLocks noGrp="1"/>
          </p:cNvSpPr>
          <p:nvPr>
            <p:ph type="title"/>
          </p:nvPr>
        </p:nvSpPr>
        <p:spPr>
          <a:xfrm>
            <a:off x="582930" y="731519"/>
            <a:ext cx="2133893" cy="3237579"/>
          </a:xfrm>
        </p:spPr>
        <p:txBody>
          <a:bodyPr>
            <a:normAutofit/>
          </a:bodyPr>
          <a:lstStyle/>
          <a:p>
            <a:r>
              <a:rPr lang="en-GB" sz="2300" b="1" dirty="0">
                <a:solidFill>
                  <a:srgbClr val="FFFFFF"/>
                </a:solidFill>
                <a:latin typeface="UniversLTStd-BoldCn"/>
              </a:rPr>
              <a:t>Consumerism – </a:t>
            </a:r>
            <a:r>
              <a:rPr lang="en-GB" sz="2300" b="1" dirty="0">
                <a:solidFill>
                  <a:schemeClr val="accent4">
                    <a:lumMod val="60000"/>
                    <a:lumOff val="40000"/>
                  </a:schemeClr>
                </a:solidFill>
                <a:latin typeface="UniversLTStd-BoldCn"/>
              </a:rPr>
              <a:t>Advantages &amp; Disadvantages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637DCCF-2B77-4D2B-9705-24D51944EF0C}"/>
              </a:ext>
            </a:extLst>
          </p:cNvPr>
          <p:cNvSpPr>
            <a:spLocks noGrp="1"/>
          </p:cNvSpPr>
          <p:nvPr>
            <p:ph idx="1"/>
          </p:nvPr>
        </p:nvSpPr>
        <p:spPr>
          <a:xfrm>
            <a:off x="3284781" y="686862"/>
            <a:ext cx="5278194" cy="5475129"/>
          </a:xfrm>
        </p:spPr>
        <p:txBody>
          <a:bodyPr anchor="ctr">
            <a:normAutofit/>
          </a:bodyPr>
          <a:lstStyle/>
          <a:p>
            <a:r>
              <a:rPr lang="en-GB" sz="2300" b="1"/>
              <a:t>Advantages</a:t>
            </a:r>
          </a:p>
          <a:p>
            <a:pPr lvl="1"/>
            <a:r>
              <a:rPr lang="en-GB" sz="2300"/>
              <a:t>Patients can have their own choices.</a:t>
            </a:r>
          </a:p>
          <a:p>
            <a:pPr lvl="1"/>
            <a:endParaRPr lang="en-GB" sz="2300"/>
          </a:p>
          <a:p>
            <a:r>
              <a:rPr lang="en-GB" sz="2300" b="1"/>
              <a:t>Disadvantages</a:t>
            </a:r>
          </a:p>
          <a:p>
            <a:pPr lvl="1"/>
            <a:r>
              <a:rPr lang="en-GB" sz="2300"/>
              <a:t>When things seem to go wrong, when satisfaction is low, or when a patient suspect less than optimal care or outcome, patients are more likely to question physician authority.</a:t>
            </a:r>
          </a:p>
        </p:txBody>
      </p:sp>
    </p:spTree>
    <p:extLst>
      <p:ext uri="{BB962C8B-B14F-4D97-AF65-F5344CB8AC3E}">
        <p14:creationId xmlns:p14="http://schemas.microsoft.com/office/powerpoint/2010/main" val="23237651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0DF63-DAED-4829-B24B-12F327ED13FC}"/>
              </a:ext>
            </a:extLst>
          </p:cNvPr>
          <p:cNvSpPr>
            <a:spLocks noGrp="1"/>
          </p:cNvSpPr>
          <p:nvPr>
            <p:ph type="title"/>
          </p:nvPr>
        </p:nvSpPr>
        <p:spPr/>
        <p:txBody>
          <a:bodyPr/>
          <a:lstStyle/>
          <a:p>
            <a:pPr marL="742950" indent="-742950">
              <a:buFont typeface="+mj-lt"/>
              <a:buAutoNum type="alphaUcPeriod" startAt="4"/>
            </a:pPr>
            <a:r>
              <a:rPr lang="en-GB" b="1" dirty="0">
                <a:latin typeface="UniversLTStd-BoldCn"/>
              </a:rPr>
              <a:t>Default</a:t>
            </a:r>
          </a:p>
        </p:txBody>
      </p:sp>
      <p:graphicFrame>
        <p:nvGraphicFramePr>
          <p:cNvPr id="5" name="Content Placeholder 2">
            <a:extLst>
              <a:ext uri="{FF2B5EF4-FFF2-40B4-BE49-F238E27FC236}">
                <a16:creationId xmlns:a16="http://schemas.microsoft.com/office/drawing/2014/main" id="{798A7793-65C2-4136-8627-41F61BF0180D}"/>
              </a:ext>
            </a:extLst>
          </p:cNvPr>
          <p:cNvGraphicFramePr>
            <a:graphicFrameLocks noGrp="1"/>
          </p:cNvGraphicFramePr>
          <p:nvPr>
            <p:ph idx="1"/>
          </p:nvPr>
        </p:nvGraphicFramePr>
        <p:xfrm>
          <a:off x="628650" y="1825624"/>
          <a:ext cx="8159750" cy="4460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95843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9">
            <a:extLst>
              <a:ext uri="{FF2B5EF4-FFF2-40B4-BE49-F238E27FC236}">
                <a16:creationId xmlns:a16="http://schemas.microsoft.com/office/drawing/2014/main" id="{25FCE169-4276-4005-8C82-CCC9C80C4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461736"/>
            <a:ext cx="5006339" cy="186629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C74B08F-71B0-40D9-8306-37B28F8347AB}"/>
              </a:ext>
            </a:extLst>
          </p:cNvPr>
          <p:cNvSpPr>
            <a:spLocks noGrp="1"/>
          </p:cNvSpPr>
          <p:nvPr>
            <p:ph type="title"/>
          </p:nvPr>
        </p:nvSpPr>
        <p:spPr>
          <a:xfrm>
            <a:off x="547616" y="730155"/>
            <a:ext cx="4568057" cy="1422871"/>
          </a:xfrm>
        </p:spPr>
        <p:txBody>
          <a:bodyPr>
            <a:normAutofit/>
          </a:bodyPr>
          <a:lstStyle/>
          <a:p>
            <a:r>
              <a:rPr lang="en-GB" b="1">
                <a:solidFill>
                  <a:srgbClr val="FFFFFF"/>
                </a:solidFill>
                <a:latin typeface="UniversLTStd-BoldCn"/>
              </a:rPr>
              <a:t>Medicine as a social institution</a:t>
            </a:r>
          </a:p>
        </p:txBody>
      </p:sp>
      <p:sp>
        <p:nvSpPr>
          <p:cNvPr id="21" name="Rectangle 11">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9963" y="467575"/>
            <a:ext cx="1611630" cy="1877811"/>
          </a:xfrm>
          <a:prstGeom prst="rect">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Rectangle 13">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492" y="471340"/>
            <a:ext cx="1611630" cy="1856689"/>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Rectangle 15">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76301"/>
            <a:ext cx="5006339" cy="3922777"/>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85000"/>
                </a:prstClr>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BC89B1B-DA75-4052-9C09-F78D12D02CB2}"/>
              </a:ext>
            </a:extLst>
          </p:cNvPr>
          <p:cNvSpPr>
            <a:spLocks noGrp="1"/>
          </p:cNvSpPr>
          <p:nvPr>
            <p:ph idx="1"/>
          </p:nvPr>
        </p:nvSpPr>
        <p:spPr>
          <a:xfrm>
            <a:off x="589788" y="2717021"/>
            <a:ext cx="4525885" cy="3410824"/>
          </a:xfrm>
        </p:spPr>
        <p:txBody>
          <a:bodyPr anchor="ctr">
            <a:normAutofit/>
          </a:bodyPr>
          <a:lstStyle/>
          <a:p>
            <a:r>
              <a:rPr lang="en-GB" sz="1700"/>
              <a:t>Medicine was established in response to social needs to: </a:t>
            </a:r>
          </a:p>
          <a:p>
            <a:pPr lvl="1"/>
            <a:r>
              <a:rPr lang="en-GB" sz="1700"/>
              <a:t>Take care of the sick </a:t>
            </a:r>
          </a:p>
          <a:p>
            <a:pPr lvl="1"/>
            <a:r>
              <a:rPr lang="en-GB" sz="1700"/>
              <a:t>Protect the social system from  being misused by individual members</a:t>
            </a:r>
          </a:p>
          <a:p>
            <a:pPr lvl="1"/>
            <a:endParaRPr lang="en-GB" sz="1700"/>
          </a:p>
          <a:p>
            <a:r>
              <a:rPr lang="en-GB" sz="1700"/>
              <a:t>The success of frequent or regular meetings between doctor and patient depends on:</a:t>
            </a:r>
          </a:p>
          <a:p>
            <a:pPr lvl="1"/>
            <a:r>
              <a:rPr lang="en-GB" sz="1700"/>
              <a:t>The doctors’ clinical knowledge and technical skills</a:t>
            </a:r>
          </a:p>
          <a:p>
            <a:pPr lvl="1"/>
            <a:r>
              <a:rPr lang="en-GB" sz="1700"/>
              <a:t>The nature of the social relationship</a:t>
            </a:r>
          </a:p>
        </p:txBody>
      </p:sp>
      <p:sp>
        <p:nvSpPr>
          <p:cNvPr id="24" name="Rectangle 17">
            <a:extLst>
              <a:ext uri="{FF2B5EF4-FFF2-40B4-BE49-F238E27FC236}">
                <a16:creationId xmlns:a16="http://schemas.microsoft.com/office/drawing/2014/main" id="{01955DCA-E99D-4678-99DB-8075105C1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9963" y="2480956"/>
            <a:ext cx="3339846" cy="3922776"/>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25" name="Graphic 24" descr="Hospital">
            <a:extLst>
              <a:ext uri="{FF2B5EF4-FFF2-40B4-BE49-F238E27FC236}">
                <a16:creationId xmlns:a16="http://schemas.microsoft.com/office/drawing/2014/main" id="{A49A7E14-0127-42D6-B405-BB50F297F3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38271" y="2952337"/>
            <a:ext cx="2983230" cy="2983230"/>
          </a:xfrm>
          <a:prstGeom prst="rect">
            <a:avLst/>
          </a:prstGeom>
        </p:spPr>
      </p:pic>
    </p:spTree>
    <p:extLst>
      <p:ext uri="{BB962C8B-B14F-4D97-AF65-F5344CB8AC3E}">
        <p14:creationId xmlns:p14="http://schemas.microsoft.com/office/powerpoint/2010/main" val="146884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2A56D2F-18A5-4EF0-BB26-DB987C07C15E}"/>
              </a:ext>
            </a:extLst>
          </p:cNvPr>
          <p:cNvSpPr>
            <a:spLocks noGrp="1"/>
          </p:cNvSpPr>
          <p:nvPr>
            <p:ph type="title"/>
          </p:nvPr>
        </p:nvSpPr>
        <p:spPr>
          <a:xfrm>
            <a:off x="548640" y="731520"/>
            <a:ext cx="4567428" cy="1426464"/>
          </a:xfrm>
        </p:spPr>
        <p:txBody>
          <a:bodyPr>
            <a:normAutofit/>
          </a:bodyPr>
          <a:lstStyle/>
          <a:p>
            <a:r>
              <a:rPr lang="en-GB" sz="3100" b="1">
                <a:solidFill>
                  <a:srgbClr val="FFFFFF"/>
                </a:solidFill>
                <a:latin typeface="UniversLTStd-BoldCn"/>
              </a:rPr>
              <a:t>Doctor–patient relationship depends on:</a:t>
            </a:r>
          </a:p>
        </p:txBody>
      </p:sp>
      <p:sp>
        <p:nvSpPr>
          <p:cNvPr id="26" name="Rectangle 25">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8" name="Rectangle 27">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0" name="Rectangle 2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289285D-1064-488E-B8F3-CA160233BF99}"/>
              </a:ext>
            </a:extLst>
          </p:cNvPr>
          <p:cNvSpPr>
            <a:spLocks noGrp="1"/>
          </p:cNvSpPr>
          <p:nvPr>
            <p:ph idx="1"/>
          </p:nvPr>
        </p:nvSpPr>
        <p:spPr>
          <a:xfrm>
            <a:off x="592092" y="2798385"/>
            <a:ext cx="7948296" cy="3283260"/>
          </a:xfrm>
        </p:spPr>
        <p:txBody>
          <a:bodyPr anchor="ctr">
            <a:normAutofit/>
          </a:bodyPr>
          <a:lstStyle/>
          <a:p>
            <a:pPr marL="514350" indent="-514350">
              <a:buFont typeface="+mj-lt"/>
              <a:buAutoNum type="arabicPeriod"/>
            </a:pPr>
            <a:r>
              <a:rPr lang="en-GB" sz="2000"/>
              <a:t>Patient’s medical condition (different conditions and stages of illness)</a:t>
            </a:r>
          </a:p>
          <a:p>
            <a:pPr lvl="2"/>
            <a:r>
              <a:rPr lang="en-GB"/>
              <a:t>E.g. Emergency situations: Paternalism </a:t>
            </a:r>
          </a:p>
          <a:p>
            <a:pPr lvl="2"/>
            <a:endParaRPr lang="en-GB"/>
          </a:p>
          <a:p>
            <a:pPr marL="514350" indent="-514350">
              <a:buFont typeface="+mj-lt"/>
              <a:buAutoNum type="arabicPeriod"/>
            </a:pPr>
            <a:r>
              <a:rPr lang="en-GB" sz="2000"/>
              <a:t>The expectations of doctor and of patient</a:t>
            </a:r>
          </a:p>
          <a:p>
            <a:pPr marL="514350" indent="-514350">
              <a:buFont typeface="+mj-lt"/>
              <a:buAutoNum type="arabicPeriod"/>
            </a:pPr>
            <a:endParaRPr lang="en-GB" sz="2000"/>
          </a:p>
          <a:p>
            <a:pPr marL="514350" indent="-514350">
              <a:buFont typeface="+mj-lt"/>
              <a:buAutoNum type="arabicPeriod"/>
            </a:pPr>
            <a:r>
              <a:rPr lang="en-GB" sz="2000"/>
              <a:t>The structural context of the consultation</a:t>
            </a:r>
          </a:p>
          <a:p>
            <a:pPr marL="914400" lvl="1" indent="-457200">
              <a:buFont typeface="+mj-lt"/>
              <a:buAutoNum type="alphaLcPeriod"/>
            </a:pPr>
            <a:r>
              <a:rPr lang="en-GB" sz="2000"/>
              <a:t>Doctor-centred</a:t>
            </a:r>
          </a:p>
          <a:p>
            <a:pPr marL="914400" lvl="1" indent="-457200">
              <a:buFont typeface="+mj-lt"/>
              <a:buAutoNum type="alphaLcPeriod"/>
            </a:pPr>
            <a:r>
              <a:rPr lang="en-GB" sz="2000"/>
              <a:t>Patient-centred</a:t>
            </a:r>
          </a:p>
        </p:txBody>
      </p:sp>
    </p:spTree>
    <p:extLst>
      <p:ext uri="{BB962C8B-B14F-4D97-AF65-F5344CB8AC3E}">
        <p14:creationId xmlns:p14="http://schemas.microsoft.com/office/powerpoint/2010/main" val="38999071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90CD217-94E6-4F1E-A5C6-2ABE8664DA12}"/>
              </a:ext>
            </a:extLst>
          </p:cNvPr>
          <p:cNvSpPr>
            <a:spLocks noGrp="1"/>
          </p:cNvSpPr>
          <p:nvPr>
            <p:ph type="title"/>
          </p:nvPr>
        </p:nvSpPr>
        <p:spPr>
          <a:xfrm>
            <a:off x="548640" y="731520"/>
            <a:ext cx="4567428" cy="1426464"/>
          </a:xfrm>
        </p:spPr>
        <p:txBody>
          <a:bodyPr>
            <a:normAutofit/>
          </a:bodyPr>
          <a:lstStyle/>
          <a:p>
            <a:r>
              <a:rPr lang="en-GB" b="1">
                <a:solidFill>
                  <a:srgbClr val="FFFFFF"/>
                </a:solidFill>
                <a:latin typeface="UniversLTStd-BoldCn"/>
              </a:rPr>
              <a:t>Influences on the DPR</a:t>
            </a:r>
            <a:endParaRPr lang="ar-JO" b="1">
              <a:solidFill>
                <a:srgbClr val="FFFFFF"/>
              </a:solidFill>
              <a:latin typeface="UniversLTStd-BoldCn"/>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CD6A266-3A2A-4AF9-A652-A519A7DB3736}"/>
              </a:ext>
            </a:extLst>
          </p:cNvPr>
          <p:cNvSpPr>
            <a:spLocks noGrp="1"/>
          </p:cNvSpPr>
          <p:nvPr>
            <p:ph idx="1"/>
          </p:nvPr>
        </p:nvSpPr>
        <p:spPr>
          <a:xfrm>
            <a:off x="592092" y="2798385"/>
            <a:ext cx="7948296" cy="3283260"/>
          </a:xfrm>
        </p:spPr>
        <p:txBody>
          <a:bodyPr anchor="ctr">
            <a:normAutofit/>
          </a:bodyPr>
          <a:lstStyle/>
          <a:p>
            <a:pPr marL="514350" indent="-514350">
              <a:buFont typeface="+mj-lt"/>
              <a:buAutoNum type="arabicPeriod"/>
            </a:pPr>
            <a:r>
              <a:rPr lang="en-US" sz="2300" b="1"/>
              <a:t>Consultation style</a:t>
            </a:r>
          </a:p>
          <a:p>
            <a:pPr marL="514350" indent="-514350">
              <a:buFont typeface="+mj-lt"/>
              <a:buAutoNum type="arabicPeriod"/>
            </a:pPr>
            <a:r>
              <a:rPr lang="en-US" sz="2300" b="1"/>
              <a:t>Time</a:t>
            </a:r>
          </a:p>
          <a:p>
            <a:pPr marL="514350" indent="-514350">
              <a:buFont typeface="+mj-lt"/>
              <a:buAutoNum type="arabicPeriod"/>
            </a:pPr>
            <a:r>
              <a:rPr lang="en-US" sz="2300" b="1"/>
              <a:t>Patient</a:t>
            </a:r>
          </a:p>
          <a:p>
            <a:pPr marL="514350" indent="-514350">
              <a:buFont typeface="+mj-lt"/>
              <a:buAutoNum type="arabicPeriod"/>
            </a:pPr>
            <a:r>
              <a:rPr lang="en-US" sz="2300" b="1"/>
              <a:t>Structural context</a:t>
            </a:r>
            <a:endParaRPr lang="ar-JO" sz="2300" b="1"/>
          </a:p>
        </p:txBody>
      </p:sp>
    </p:spTree>
    <p:extLst>
      <p:ext uri="{BB962C8B-B14F-4D97-AF65-F5344CB8AC3E}">
        <p14:creationId xmlns:p14="http://schemas.microsoft.com/office/powerpoint/2010/main" val="1328524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1A6613B9-4F8B-48EC-A30F-9D52E38B2AF2}"/>
              </a:ext>
            </a:extLst>
          </p:cNvPr>
          <p:cNvSpPr>
            <a:spLocks noGrp="1"/>
          </p:cNvSpPr>
          <p:nvPr>
            <p:ph type="title"/>
          </p:nvPr>
        </p:nvSpPr>
        <p:spPr>
          <a:xfrm>
            <a:off x="548640" y="731520"/>
            <a:ext cx="4567428" cy="1426464"/>
          </a:xfrm>
        </p:spPr>
        <p:txBody>
          <a:bodyPr>
            <a:normAutofit/>
          </a:bodyPr>
          <a:lstStyle/>
          <a:p>
            <a:pPr marL="742950" indent="-742950">
              <a:buFont typeface="+mj-lt"/>
              <a:buAutoNum type="arabicPeriod"/>
            </a:pPr>
            <a:r>
              <a:rPr lang="en-GB" b="1">
                <a:solidFill>
                  <a:srgbClr val="FFFFFF"/>
                </a:solidFill>
                <a:latin typeface="UniversLTStd-BoldCn"/>
              </a:rPr>
              <a:t>Consultation styles:</a:t>
            </a:r>
            <a:endParaRPr lang="ar-JO">
              <a:solidFill>
                <a:srgbClr val="FFFFFF"/>
              </a:solidFill>
            </a:endParaRPr>
          </a:p>
        </p:txBody>
      </p:sp>
      <p:sp>
        <p:nvSpPr>
          <p:cNvPr id="19" name="Rectangle 18">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1" name="Rectangle 20">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4CBC04-FBEA-4908-B72B-11BA0B89E8FB}"/>
              </a:ext>
            </a:extLst>
          </p:cNvPr>
          <p:cNvSpPr>
            <a:spLocks noGrp="1"/>
          </p:cNvSpPr>
          <p:nvPr>
            <p:ph idx="1"/>
          </p:nvPr>
        </p:nvSpPr>
        <p:spPr>
          <a:xfrm>
            <a:off x="592092" y="2798385"/>
            <a:ext cx="7948296" cy="3283260"/>
          </a:xfrm>
        </p:spPr>
        <p:txBody>
          <a:bodyPr anchor="ctr">
            <a:normAutofit/>
          </a:bodyPr>
          <a:lstStyle/>
          <a:p>
            <a:pPr marL="971550" lvl="1" indent="-514350">
              <a:buFont typeface="+mj-lt"/>
              <a:buAutoNum type="alphaUcPeriod"/>
            </a:pPr>
            <a:r>
              <a:rPr lang="en-US" sz="2300" b="1"/>
              <a:t>Doctor centered</a:t>
            </a:r>
          </a:p>
          <a:p>
            <a:pPr marL="971550" lvl="1" indent="-514350">
              <a:buFont typeface="+mj-lt"/>
              <a:buAutoNum type="alphaUcPeriod"/>
            </a:pPr>
            <a:endParaRPr lang="en-US" sz="2300" b="1"/>
          </a:p>
          <a:p>
            <a:pPr marL="971550" lvl="1" indent="-514350">
              <a:buFont typeface="+mj-lt"/>
              <a:buAutoNum type="alphaUcPeriod"/>
            </a:pPr>
            <a:r>
              <a:rPr lang="en-US" sz="2300" b="1"/>
              <a:t>Patient centered</a:t>
            </a:r>
          </a:p>
          <a:p>
            <a:pPr marL="514350" indent="-514350">
              <a:buFont typeface="+mj-lt"/>
              <a:buAutoNum type="arabicPeriod"/>
            </a:pPr>
            <a:endParaRPr lang="en-US" sz="2300"/>
          </a:p>
          <a:p>
            <a:pPr marL="514350" indent="-514350">
              <a:buFont typeface="+mj-lt"/>
              <a:buAutoNum type="arabicPeriod"/>
            </a:pPr>
            <a:endParaRPr lang="ar-JO" sz="2300"/>
          </a:p>
        </p:txBody>
      </p:sp>
    </p:spTree>
    <p:extLst>
      <p:ext uri="{BB962C8B-B14F-4D97-AF65-F5344CB8AC3E}">
        <p14:creationId xmlns:p14="http://schemas.microsoft.com/office/powerpoint/2010/main" val="18760031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B29B5BD-C5B4-45A4-BFA1-A47A537CF59B}"/>
              </a:ext>
            </a:extLst>
          </p:cNvPr>
          <p:cNvSpPr>
            <a:spLocks noGrp="1"/>
          </p:cNvSpPr>
          <p:nvPr>
            <p:ph type="title"/>
          </p:nvPr>
        </p:nvSpPr>
        <p:spPr>
          <a:xfrm>
            <a:off x="582930" y="731519"/>
            <a:ext cx="2133893" cy="3237579"/>
          </a:xfrm>
        </p:spPr>
        <p:txBody>
          <a:bodyPr>
            <a:normAutofit/>
          </a:bodyPr>
          <a:lstStyle/>
          <a:p>
            <a:pPr marL="742950" indent="-742950">
              <a:buFont typeface="+mj-lt"/>
              <a:buAutoNum type="alphaUcPeriod"/>
            </a:pPr>
            <a:r>
              <a:rPr lang="en-GB" sz="2800" b="1">
                <a:solidFill>
                  <a:srgbClr val="FFFFFF"/>
                </a:solidFill>
                <a:latin typeface="UniversLTStd-BoldCn"/>
              </a:rPr>
              <a:t>Doctor centred</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AC1D7BB-CC6C-44DF-A60A-E42014E7056A}"/>
              </a:ext>
            </a:extLst>
          </p:cNvPr>
          <p:cNvSpPr>
            <a:spLocks noGrp="1"/>
          </p:cNvSpPr>
          <p:nvPr>
            <p:ph idx="1"/>
          </p:nvPr>
        </p:nvSpPr>
        <p:spPr>
          <a:xfrm>
            <a:off x="3284781" y="686862"/>
            <a:ext cx="5278194" cy="5475129"/>
          </a:xfrm>
        </p:spPr>
        <p:txBody>
          <a:bodyPr anchor="ctr">
            <a:normAutofit/>
          </a:bodyPr>
          <a:lstStyle/>
          <a:p>
            <a:r>
              <a:rPr lang="en-GB" sz="2000" dirty="0"/>
              <a:t>Paternalistic - doctor is the expert and patient expected to cooperate </a:t>
            </a:r>
          </a:p>
          <a:p>
            <a:endParaRPr lang="en-GB" sz="2000" dirty="0"/>
          </a:p>
          <a:p>
            <a:r>
              <a:rPr lang="en-GB" sz="2000" dirty="0"/>
              <a:t>Doctors focus on the physical aspects of the patients’ disease </a:t>
            </a:r>
          </a:p>
          <a:p>
            <a:pPr lvl="1"/>
            <a:r>
              <a:rPr lang="en-GB" sz="2000" dirty="0"/>
              <a:t>little opportunity for patients to express their own beliefs and concerns</a:t>
            </a:r>
          </a:p>
          <a:p>
            <a:pPr lvl="1"/>
            <a:endParaRPr lang="en-GB" sz="2000" dirty="0"/>
          </a:p>
          <a:p>
            <a:r>
              <a:rPr lang="en-GB" sz="2000" dirty="0"/>
              <a:t>Doctors employ tightly controlled interviewing methods to elicit the necessary medical information and reach an organic diagnosis.</a:t>
            </a:r>
          </a:p>
          <a:p>
            <a:pPr lvl="1"/>
            <a:r>
              <a:rPr lang="en-GB" sz="2000" dirty="0"/>
              <a:t>Questions are mainly of a ‘closed’ nature:</a:t>
            </a:r>
          </a:p>
          <a:p>
            <a:pPr lvl="2"/>
            <a:r>
              <a:rPr lang="en-GB" dirty="0"/>
              <a:t>how long have you had the pain?</a:t>
            </a:r>
          </a:p>
          <a:p>
            <a:pPr lvl="2"/>
            <a:r>
              <a:rPr lang="en-GB" dirty="0"/>
              <a:t>is it sharp or dull?</a:t>
            </a:r>
          </a:p>
          <a:p>
            <a:pPr lvl="2"/>
            <a:endParaRPr lang="en-GB" dirty="0"/>
          </a:p>
          <a:p>
            <a:r>
              <a:rPr lang="en-GB" sz="2000" dirty="0"/>
              <a:t>‘Voice of medicine’</a:t>
            </a:r>
          </a:p>
        </p:txBody>
      </p:sp>
    </p:spTree>
    <p:extLst>
      <p:ext uri="{BB962C8B-B14F-4D97-AF65-F5344CB8AC3E}">
        <p14:creationId xmlns:p14="http://schemas.microsoft.com/office/powerpoint/2010/main" val="5712242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FB29B5BD-C5B4-45A4-BFA1-A47A537CF59B}"/>
              </a:ext>
            </a:extLst>
          </p:cNvPr>
          <p:cNvSpPr>
            <a:spLocks noGrp="1"/>
          </p:cNvSpPr>
          <p:nvPr>
            <p:ph type="title"/>
          </p:nvPr>
        </p:nvSpPr>
        <p:spPr>
          <a:xfrm>
            <a:off x="582930" y="731519"/>
            <a:ext cx="2133893" cy="3237579"/>
          </a:xfrm>
        </p:spPr>
        <p:txBody>
          <a:bodyPr>
            <a:normAutofit/>
          </a:bodyPr>
          <a:lstStyle/>
          <a:p>
            <a:pPr marL="742950" indent="-742950">
              <a:buFont typeface="+mj-lt"/>
              <a:buAutoNum type="alphaUcPeriod" startAt="2"/>
            </a:pPr>
            <a:r>
              <a:rPr lang="en-GB" sz="2800" b="1">
                <a:solidFill>
                  <a:srgbClr val="FFFFFF"/>
                </a:solidFill>
                <a:latin typeface="UniversLTStd-BoldCn"/>
              </a:rPr>
              <a:t>Patient centred</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AC1D7BB-CC6C-44DF-A60A-E42014E7056A}"/>
              </a:ext>
            </a:extLst>
          </p:cNvPr>
          <p:cNvSpPr>
            <a:spLocks noGrp="1"/>
          </p:cNvSpPr>
          <p:nvPr>
            <p:ph idx="1"/>
          </p:nvPr>
        </p:nvSpPr>
        <p:spPr>
          <a:xfrm>
            <a:off x="3284781" y="686862"/>
            <a:ext cx="5278194" cy="5475129"/>
          </a:xfrm>
        </p:spPr>
        <p:txBody>
          <a:bodyPr anchor="ctr">
            <a:normAutofit/>
          </a:bodyPr>
          <a:lstStyle/>
          <a:p>
            <a:r>
              <a:rPr lang="en-GB" sz="1400"/>
              <a:t>Fostering a relationship of ‘mutuality’</a:t>
            </a:r>
          </a:p>
          <a:p>
            <a:pPr lvl="1"/>
            <a:r>
              <a:rPr lang="en-GB" sz="1400"/>
              <a:t>Doctors adopt a much less controlling style (less authoritarian)</a:t>
            </a:r>
          </a:p>
          <a:p>
            <a:pPr lvl="1"/>
            <a:endParaRPr lang="en-GB" sz="1400"/>
          </a:p>
          <a:p>
            <a:r>
              <a:rPr lang="en-GB" sz="1400"/>
              <a:t>Doctors spend more time actively listening to patients’ problems through</a:t>
            </a:r>
          </a:p>
          <a:p>
            <a:pPr lvl="1"/>
            <a:r>
              <a:rPr lang="en-GB" sz="1400"/>
              <a:t>Picking up and responding to patient cues </a:t>
            </a:r>
          </a:p>
          <a:p>
            <a:pPr lvl="1"/>
            <a:r>
              <a:rPr lang="en-GB" sz="1400"/>
              <a:t>Encouraging patients to express their own ideas or feelings</a:t>
            </a:r>
          </a:p>
          <a:p>
            <a:pPr lvl="1"/>
            <a:r>
              <a:rPr lang="en-GB" sz="1400"/>
              <a:t>Clarifying and interpreting patients’ statements</a:t>
            </a:r>
          </a:p>
          <a:p>
            <a:pPr lvl="1"/>
            <a:r>
              <a:rPr lang="en-GB" sz="1400"/>
              <a:t>Using a more participative style</a:t>
            </a:r>
          </a:p>
          <a:p>
            <a:pPr lvl="1"/>
            <a:endParaRPr lang="en-GB" sz="1400"/>
          </a:p>
          <a:p>
            <a:r>
              <a:rPr lang="en-GB" sz="1400"/>
              <a:t>Greater use of ‘open’ questions, interested in psycho-social aspect of illness</a:t>
            </a:r>
          </a:p>
          <a:p>
            <a:pPr lvl="1"/>
            <a:r>
              <a:rPr lang="en-GB" sz="1400"/>
              <a:t>Tell me about the pain; How do you feel?; What do you think is the cause of the problem?</a:t>
            </a:r>
          </a:p>
          <a:p>
            <a:pPr lvl="1"/>
            <a:endParaRPr lang="en-GB" sz="1400"/>
          </a:p>
          <a:p>
            <a:r>
              <a:rPr lang="en-GB" sz="1400"/>
              <a:t>‘Voice of the patient’</a:t>
            </a:r>
          </a:p>
          <a:p>
            <a:pPr lvl="1"/>
            <a:r>
              <a:rPr lang="en-GB" sz="1400"/>
              <a:t> Communication of patients beliefs feelings &amp; psychosocial context (bio psychosocial)</a:t>
            </a:r>
          </a:p>
        </p:txBody>
      </p:sp>
    </p:spTree>
    <p:extLst>
      <p:ext uri="{BB962C8B-B14F-4D97-AF65-F5344CB8AC3E}">
        <p14:creationId xmlns:p14="http://schemas.microsoft.com/office/powerpoint/2010/main" val="33332408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64F5F94-4C23-4DEF-93C7-2565A536E690}"/>
              </a:ext>
            </a:extLst>
          </p:cNvPr>
          <p:cNvSpPr>
            <a:spLocks noGrp="1"/>
          </p:cNvSpPr>
          <p:nvPr>
            <p:ph type="title"/>
          </p:nvPr>
        </p:nvSpPr>
        <p:spPr>
          <a:xfrm>
            <a:off x="548640" y="731520"/>
            <a:ext cx="4567428" cy="1426464"/>
          </a:xfrm>
        </p:spPr>
        <p:txBody>
          <a:bodyPr>
            <a:normAutofit/>
          </a:bodyPr>
          <a:lstStyle/>
          <a:p>
            <a:pPr marL="742950" indent="-742950">
              <a:buFont typeface="+mj-lt"/>
              <a:buAutoNum type="arabicPeriod" startAt="2"/>
            </a:pPr>
            <a:r>
              <a:rPr lang="en-GB" b="1">
                <a:solidFill>
                  <a:srgbClr val="FFFFFF"/>
                </a:solidFill>
                <a:latin typeface="UniversLTStd-BoldCn"/>
              </a:rPr>
              <a:t>Influence of time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25668B-13B5-447D-A5F0-B6186B162DE7}"/>
              </a:ext>
            </a:extLst>
          </p:cNvPr>
          <p:cNvSpPr>
            <a:spLocks noGrp="1"/>
          </p:cNvSpPr>
          <p:nvPr>
            <p:ph idx="1"/>
          </p:nvPr>
        </p:nvSpPr>
        <p:spPr>
          <a:xfrm>
            <a:off x="592092" y="2798385"/>
            <a:ext cx="7948296" cy="3283260"/>
          </a:xfrm>
        </p:spPr>
        <p:txBody>
          <a:bodyPr anchor="ctr">
            <a:normAutofit/>
          </a:bodyPr>
          <a:lstStyle/>
          <a:p>
            <a:r>
              <a:rPr lang="en-GB" sz="1600" dirty="0"/>
              <a:t>Consultations average 6 minutes (range 2-20 min)</a:t>
            </a:r>
          </a:p>
          <a:p>
            <a:pPr lvl="1"/>
            <a:r>
              <a:rPr lang="en-GB" sz="1600" dirty="0"/>
              <a:t>Pressures of time </a:t>
            </a:r>
          </a:p>
          <a:p>
            <a:pPr lvl="2"/>
            <a:r>
              <a:rPr lang="en-GB" sz="1600" dirty="0"/>
              <a:t>Doctor centred ‘paternalistic’ consultation with less attention paid to the social and psychological aspects of a patient’s illness</a:t>
            </a:r>
          </a:p>
          <a:p>
            <a:pPr lvl="2"/>
            <a:endParaRPr lang="en-GB" sz="1600" dirty="0"/>
          </a:p>
          <a:p>
            <a:pPr lvl="2"/>
            <a:r>
              <a:rPr lang="en-GB" sz="1600" dirty="0"/>
              <a:t>Fewer psychological problems are identified and more prescriptions are issued</a:t>
            </a:r>
          </a:p>
          <a:p>
            <a:pPr lvl="2"/>
            <a:endParaRPr lang="en-GB" sz="1600" dirty="0"/>
          </a:p>
          <a:p>
            <a:pPr lvl="2"/>
            <a:endParaRPr lang="en-GB" sz="1600" dirty="0"/>
          </a:p>
          <a:p>
            <a:r>
              <a:rPr lang="en-GB" sz="1600" dirty="0"/>
              <a:t>Patient centric approach needs more time but overall reduces the number of return visits &amp; thus the total consultation time.</a:t>
            </a:r>
          </a:p>
        </p:txBody>
      </p:sp>
    </p:spTree>
    <p:extLst>
      <p:ext uri="{BB962C8B-B14F-4D97-AF65-F5344CB8AC3E}">
        <p14:creationId xmlns:p14="http://schemas.microsoft.com/office/powerpoint/2010/main" val="39454995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64F5F94-4C23-4DEF-93C7-2565A536E690}"/>
              </a:ext>
            </a:extLst>
          </p:cNvPr>
          <p:cNvSpPr>
            <a:spLocks noGrp="1"/>
          </p:cNvSpPr>
          <p:nvPr>
            <p:ph type="title"/>
          </p:nvPr>
        </p:nvSpPr>
        <p:spPr>
          <a:xfrm>
            <a:off x="548640" y="731520"/>
            <a:ext cx="4567428" cy="1426464"/>
          </a:xfrm>
        </p:spPr>
        <p:txBody>
          <a:bodyPr>
            <a:normAutofit/>
          </a:bodyPr>
          <a:lstStyle/>
          <a:p>
            <a:pPr marL="742950" indent="-742950">
              <a:buFont typeface="+mj-lt"/>
              <a:buAutoNum type="arabicPeriod" startAt="3"/>
            </a:pPr>
            <a:r>
              <a:rPr lang="en-GB" sz="3100" b="1">
                <a:solidFill>
                  <a:srgbClr val="FFFFFF"/>
                </a:solidFill>
                <a:latin typeface="UniversLTStd-BoldCn"/>
              </a:rPr>
              <a:t>Patient characteristics and behaviours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25668B-13B5-447D-A5F0-B6186B162DE7}"/>
              </a:ext>
            </a:extLst>
          </p:cNvPr>
          <p:cNvSpPr>
            <a:spLocks noGrp="1"/>
          </p:cNvSpPr>
          <p:nvPr>
            <p:ph idx="1"/>
          </p:nvPr>
        </p:nvSpPr>
        <p:spPr>
          <a:xfrm>
            <a:off x="592092" y="2798385"/>
            <a:ext cx="7948296" cy="3283260"/>
          </a:xfrm>
        </p:spPr>
        <p:txBody>
          <a:bodyPr anchor="ctr">
            <a:normAutofit/>
          </a:bodyPr>
          <a:lstStyle/>
          <a:p>
            <a:r>
              <a:rPr lang="en-GB" sz="1800" dirty="0"/>
              <a:t>The patient’s ability to ask questions and assume a more participative role depends on a number of factors:</a:t>
            </a:r>
          </a:p>
          <a:p>
            <a:pPr marL="914400" lvl="1" indent="-457200">
              <a:buFont typeface="+mj-lt"/>
              <a:buAutoNum type="arabicPeriod"/>
            </a:pPr>
            <a:r>
              <a:rPr lang="en-GB" sz="1800" b="1" dirty="0"/>
              <a:t>Age</a:t>
            </a:r>
          </a:p>
          <a:p>
            <a:pPr lvl="2"/>
            <a:r>
              <a:rPr lang="en-GB" sz="1800" dirty="0"/>
              <a:t>Younger people are more likely to expect a relationship of mutual participation than elderly people</a:t>
            </a:r>
          </a:p>
          <a:p>
            <a:pPr lvl="2"/>
            <a:endParaRPr lang="en-GB" sz="1800" dirty="0"/>
          </a:p>
          <a:p>
            <a:pPr marL="914400" lvl="1" indent="-457200">
              <a:buFont typeface="+mj-lt"/>
              <a:buAutoNum type="arabicPeriod"/>
            </a:pPr>
            <a:r>
              <a:rPr lang="en-GB" sz="1800" b="1" dirty="0"/>
              <a:t>Social and educational level</a:t>
            </a:r>
          </a:p>
          <a:p>
            <a:pPr lvl="2"/>
            <a:r>
              <a:rPr lang="en-GB" sz="1800" dirty="0"/>
              <a:t>Patients with a high social and educational level tend to participate more in the consultation in terms of asking questions and asking for explanations and clarification than patients from a lower socioeconomic background and educational level</a:t>
            </a:r>
          </a:p>
          <a:p>
            <a:pPr marL="914400" lvl="2" indent="0">
              <a:buNone/>
            </a:pPr>
            <a:endParaRPr lang="en-GB" sz="1800" dirty="0"/>
          </a:p>
          <a:p>
            <a:pPr lvl="1"/>
            <a:endParaRPr lang="en-GB" sz="1800" b="1" dirty="0"/>
          </a:p>
        </p:txBody>
      </p:sp>
    </p:spTree>
    <p:extLst>
      <p:ext uri="{BB962C8B-B14F-4D97-AF65-F5344CB8AC3E}">
        <p14:creationId xmlns:p14="http://schemas.microsoft.com/office/powerpoint/2010/main" val="3307533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625668B-13B5-447D-A5F0-B6186B162DE7}"/>
              </a:ext>
            </a:extLst>
          </p:cNvPr>
          <p:cNvSpPr>
            <a:spLocks noGrp="1"/>
          </p:cNvSpPr>
          <p:nvPr>
            <p:ph idx="1"/>
          </p:nvPr>
        </p:nvSpPr>
        <p:spPr>
          <a:xfrm>
            <a:off x="592092" y="2798385"/>
            <a:ext cx="7948296" cy="3283260"/>
          </a:xfrm>
        </p:spPr>
        <p:txBody>
          <a:bodyPr anchor="ctr">
            <a:normAutofit/>
          </a:bodyPr>
          <a:lstStyle/>
          <a:p>
            <a:pPr marL="914400" lvl="1" indent="-457200">
              <a:buFont typeface="+mj-lt"/>
              <a:buAutoNum type="arabicPeriod" startAt="3"/>
            </a:pPr>
            <a:r>
              <a:rPr lang="en-GB" sz="1600" b="1" dirty="0"/>
              <a:t>The course of an illness</a:t>
            </a:r>
          </a:p>
          <a:p>
            <a:pPr lvl="2"/>
            <a:r>
              <a:rPr lang="en-GB" sz="1600" dirty="0"/>
              <a:t>Patients are often passive and unquestioning during initial hospital consultations, whereas by the second or third consultation they generally initiate questions themselves and take a more participative approach</a:t>
            </a:r>
          </a:p>
          <a:p>
            <a:pPr lvl="2"/>
            <a:endParaRPr lang="en-GB" sz="1600" dirty="0"/>
          </a:p>
          <a:p>
            <a:pPr marL="914400" lvl="1" indent="-457200">
              <a:buFont typeface="+mj-lt"/>
              <a:buAutoNum type="arabicPeriod" startAt="4"/>
            </a:pPr>
            <a:r>
              <a:rPr lang="en-GB" sz="1600" b="1" dirty="0"/>
              <a:t>Doctors assumptions of the interests of different patient groups</a:t>
            </a:r>
          </a:p>
          <a:p>
            <a:pPr lvl="2"/>
            <a:r>
              <a:rPr lang="en-GB" sz="1600" dirty="0"/>
              <a:t>For example, there is some evidence that doctors volunteer more explanations to some groups of patients:</a:t>
            </a:r>
          </a:p>
          <a:p>
            <a:pPr lvl="3"/>
            <a:r>
              <a:rPr lang="en-GB" sz="1600" dirty="0"/>
              <a:t>Male patients</a:t>
            </a:r>
          </a:p>
          <a:p>
            <a:pPr lvl="3"/>
            <a:r>
              <a:rPr lang="en-GB" sz="1600" dirty="0"/>
              <a:t>More educated patients </a:t>
            </a:r>
          </a:p>
          <a:p>
            <a:pPr lvl="3"/>
            <a:r>
              <a:rPr lang="en-GB" sz="1600" dirty="0"/>
              <a:t>Different languages</a:t>
            </a:r>
          </a:p>
        </p:txBody>
      </p:sp>
    </p:spTree>
    <p:extLst>
      <p:ext uri="{BB962C8B-B14F-4D97-AF65-F5344CB8AC3E}">
        <p14:creationId xmlns:p14="http://schemas.microsoft.com/office/powerpoint/2010/main" val="29367441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64F5F94-4C23-4DEF-93C7-2565A536E690}"/>
              </a:ext>
            </a:extLst>
          </p:cNvPr>
          <p:cNvSpPr>
            <a:spLocks noGrp="1"/>
          </p:cNvSpPr>
          <p:nvPr>
            <p:ph type="title"/>
          </p:nvPr>
        </p:nvSpPr>
        <p:spPr>
          <a:xfrm>
            <a:off x="548640" y="731520"/>
            <a:ext cx="4567428" cy="1426464"/>
          </a:xfrm>
        </p:spPr>
        <p:txBody>
          <a:bodyPr>
            <a:normAutofit/>
          </a:bodyPr>
          <a:lstStyle/>
          <a:p>
            <a:r>
              <a:rPr lang="en-GB" b="1">
                <a:solidFill>
                  <a:srgbClr val="FFFFFF"/>
                </a:solidFill>
                <a:latin typeface="UniversLTStd-BoldCn"/>
              </a:rPr>
              <a:t>4. Influence of structural context</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2">
            <a:extLst>
              <a:ext uri="{FF2B5EF4-FFF2-40B4-BE49-F238E27FC236}">
                <a16:creationId xmlns:a16="http://schemas.microsoft.com/office/drawing/2014/main" id="{07EA9204-B5C7-49ED-90D5-24BF7479D8C0}"/>
              </a:ext>
            </a:extLst>
          </p:cNvPr>
          <p:cNvGraphicFramePr>
            <a:graphicFrameLocks noGrp="1"/>
          </p:cNvGraphicFramePr>
          <p:nvPr>
            <p:ph idx="1"/>
          </p:nvPr>
        </p:nvGraphicFramePr>
        <p:xfrm>
          <a:off x="592092" y="2798385"/>
          <a:ext cx="7948296" cy="32832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17038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E3693064-808F-461F-85E1-1FCC67849337}"/>
              </a:ext>
            </a:extLst>
          </p:cNvPr>
          <p:cNvSpPr>
            <a:spLocks noGrp="1"/>
          </p:cNvSpPr>
          <p:nvPr>
            <p:ph type="title"/>
          </p:nvPr>
        </p:nvSpPr>
        <p:spPr>
          <a:xfrm>
            <a:off x="582930" y="731519"/>
            <a:ext cx="2133893" cy="3237579"/>
          </a:xfrm>
        </p:spPr>
        <p:txBody>
          <a:bodyPr>
            <a:normAutofit/>
          </a:bodyPr>
          <a:lstStyle/>
          <a:p>
            <a:r>
              <a:rPr lang="en-US" sz="2000" b="1" dirty="0">
                <a:solidFill>
                  <a:srgbClr val="FFFFFF"/>
                </a:solidFill>
              </a:rPr>
              <a:t>General practice/Hospital situation</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a:extLst>
              <a:ext uri="{FF2B5EF4-FFF2-40B4-BE49-F238E27FC236}">
                <a16:creationId xmlns:a16="http://schemas.microsoft.com/office/drawing/2014/main" id="{0DB4E226-0F52-4B53-931D-A30F1C176DB1}"/>
              </a:ext>
            </a:extLst>
          </p:cNvPr>
          <p:cNvSpPr>
            <a:spLocks noGrp="1"/>
          </p:cNvSpPr>
          <p:nvPr>
            <p:ph idx="1"/>
          </p:nvPr>
        </p:nvSpPr>
        <p:spPr>
          <a:xfrm>
            <a:off x="3284781" y="686862"/>
            <a:ext cx="5278194" cy="5475129"/>
          </a:xfrm>
        </p:spPr>
        <p:txBody>
          <a:bodyPr anchor="ctr">
            <a:normAutofit/>
          </a:bodyPr>
          <a:lstStyle/>
          <a:p>
            <a:r>
              <a:rPr lang="en-US" sz="2100" b="1" dirty="0"/>
              <a:t>GP</a:t>
            </a:r>
            <a:r>
              <a:rPr lang="en-US" sz="2100" dirty="0">
                <a:sym typeface="Wingdings" panose="05000000000000000000" pitchFamily="2" charset="2"/>
              </a:rPr>
              <a:t></a:t>
            </a:r>
            <a:r>
              <a:rPr lang="en-US" sz="2100" dirty="0"/>
              <a:t> Consultations take place in a familiar context and can benefit from the doctor’s prior awareness of the patient’s social situation, past history and concerns.</a:t>
            </a:r>
          </a:p>
          <a:p>
            <a:endParaRPr lang="en-US" sz="2100" dirty="0"/>
          </a:p>
          <a:p>
            <a:r>
              <a:rPr lang="en-US" sz="2100" b="1" dirty="0"/>
              <a:t>Hospital</a:t>
            </a:r>
            <a:r>
              <a:rPr lang="en-US" sz="2100" dirty="0">
                <a:sym typeface="Wingdings" panose="05000000000000000000" pitchFamily="2" charset="2"/>
              </a:rPr>
              <a:t></a:t>
            </a:r>
            <a:r>
              <a:rPr lang="en-US" sz="2100" dirty="0"/>
              <a:t> patients rarely experience personal continuity</a:t>
            </a:r>
          </a:p>
          <a:p>
            <a:pPr lvl="1"/>
            <a:r>
              <a:rPr lang="en-US" sz="2100" dirty="0"/>
              <a:t>Ward </a:t>
            </a:r>
            <a:r>
              <a:rPr lang="en-US" sz="2100" dirty="0">
                <a:sym typeface="Wingdings" panose="05000000000000000000" pitchFamily="2" charset="2"/>
              </a:rPr>
              <a:t></a:t>
            </a:r>
            <a:r>
              <a:rPr lang="en-US" sz="2100" dirty="0"/>
              <a:t>communication is frequently limited </a:t>
            </a:r>
          </a:p>
          <a:p>
            <a:pPr lvl="2"/>
            <a:r>
              <a:rPr lang="en-US" sz="2100" dirty="0"/>
              <a:t>Patient's feelings of a lack of privacy </a:t>
            </a:r>
          </a:p>
          <a:p>
            <a:pPr lvl="2"/>
            <a:r>
              <a:rPr lang="en-US" sz="2100" dirty="0"/>
              <a:t>Difficulties of interaction can arise if the doctor or medical team stand at the end of the bed rather than coming close to and preferably sitting at the same level as the patient.</a:t>
            </a:r>
          </a:p>
          <a:p>
            <a:endParaRPr lang="en-US" sz="2100" dirty="0"/>
          </a:p>
        </p:txBody>
      </p:sp>
    </p:spTree>
    <p:extLst>
      <p:ext uri="{BB962C8B-B14F-4D97-AF65-F5344CB8AC3E}">
        <p14:creationId xmlns:p14="http://schemas.microsoft.com/office/powerpoint/2010/main" val="396306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E7932B91-4F4E-4A8F-A5F2-43F8480BDBCA}"/>
              </a:ext>
            </a:extLst>
          </p:cNvPr>
          <p:cNvSpPr>
            <a:spLocks noGrp="1"/>
          </p:cNvSpPr>
          <p:nvPr>
            <p:ph type="title"/>
          </p:nvPr>
        </p:nvSpPr>
        <p:spPr>
          <a:xfrm>
            <a:off x="548640" y="731520"/>
            <a:ext cx="4567428" cy="1426464"/>
          </a:xfrm>
        </p:spPr>
        <p:txBody>
          <a:bodyPr>
            <a:normAutofit/>
          </a:bodyPr>
          <a:lstStyle/>
          <a:p>
            <a:r>
              <a:rPr lang="en-GB" sz="3700" b="1">
                <a:solidFill>
                  <a:srgbClr val="FFFFFF"/>
                </a:solidFill>
                <a:latin typeface="UniversLTStd-BoldCn"/>
              </a:rPr>
              <a:t>Social roles of doctors and patients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FD15F0C-A82D-40FB-A98D-A1014C588051}"/>
              </a:ext>
            </a:extLst>
          </p:cNvPr>
          <p:cNvSpPr>
            <a:spLocks noGrp="1"/>
          </p:cNvSpPr>
          <p:nvPr>
            <p:ph idx="1"/>
          </p:nvPr>
        </p:nvSpPr>
        <p:spPr>
          <a:xfrm>
            <a:off x="592092" y="2798385"/>
            <a:ext cx="7948296" cy="3283260"/>
          </a:xfrm>
        </p:spPr>
        <p:txBody>
          <a:bodyPr anchor="ctr">
            <a:normAutofit/>
          </a:bodyPr>
          <a:lstStyle/>
          <a:p>
            <a:r>
              <a:rPr lang="en-GB" sz="2100"/>
              <a:t>Parsons (1951) was one of the earliest sociologists to examine the relationship between doctors and patients. </a:t>
            </a:r>
          </a:p>
          <a:p>
            <a:endParaRPr lang="en-GB" sz="2100"/>
          </a:p>
          <a:p>
            <a:r>
              <a:rPr lang="en-GB" sz="2100"/>
              <a:t>Talcot Parsons has identified a model of patient-physician relationship and the rights and obligation that govern this relation between parties of the social  system:</a:t>
            </a:r>
          </a:p>
          <a:p>
            <a:pPr lvl="1"/>
            <a:r>
              <a:rPr lang="en-GB" sz="2100"/>
              <a:t>Society (the public interest)</a:t>
            </a:r>
          </a:p>
          <a:p>
            <a:pPr lvl="1"/>
            <a:r>
              <a:rPr lang="en-GB" sz="2100"/>
              <a:t>Physician</a:t>
            </a:r>
          </a:p>
          <a:p>
            <a:pPr lvl="1"/>
            <a:r>
              <a:rPr lang="en-GB" sz="2100"/>
              <a:t>Patient</a:t>
            </a:r>
          </a:p>
        </p:txBody>
      </p:sp>
    </p:spTree>
    <p:extLst>
      <p:ext uri="{BB962C8B-B14F-4D97-AF65-F5344CB8AC3E}">
        <p14:creationId xmlns:p14="http://schemas.microsoft.com/office/powerpoint/2010/main" val="24205149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90653C6-B519-4868-9CA8-23CA230323FD}"/>
              </a:ext>
            </a:extLst>
          </p:cNvPr>
          <p:cNvSpPr>
            <a:spLocks noGrp="1"/>
          </p:cNvSpPr>
          <p:nvPr>
            <p:ph type="title"/>
          </p:nvPr>
        </p:nvSpPr>
        <p:spPr>
          <a:xfrm>
            <a:off x="582930" y="731519"/>
            <a:ext cx="2133893" cy="3237579"/>
          </a:xfrm>
        </p:spPr>
        <p:txBody>
          <a:bodyPr>
            <a:normAutofit/>
          </a:bodyPr>
          <a:lstStyle/>
          <a:p>
            <a:r>
              <a:rPr lang="en-US" sz="3300" b="1" dirty="0">
                <a:solidFill>
                  <a:srgbClr val="FFFFFF"/>
                </a:solidFill>
              </a:rPr>
              <a:t>The system of financing of health care</a:t>
            </a:r>
            <a:br>
              <a:rPr lang="en-US" sz="3300" b="1" dirty="0">
                <a:solidFill>
                  <a:srgbClr val="FFFFFF"/>
                </a:solidFill>
              </a:rPr>
            </a:br>
            <a:endParaRPr lang="en-US" sz="3300" b="1" dirty="0">
              <a:solidFill>
                <a:srgbClr val="FFFFFF"/>
              </a:solidFill>
            </a:endParaRP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96C4F96-AF7E-4EE5-9992-9A208151FFE0}"/>
              </a:ext>
            </a:extLst>
          </p:cNvPr>
          <p:cNvSpPr>
            <a:spLocks noGrp="1"/>
          </p:cNvSpPr>
          <p:nvPr>
            <p:ph idx="1"/>
          </p:nvPr>
        </p:nvSpPr>
        <p:spPr>
          <a:xfrm>
            <a:off x="3284781" y="686862"/>
            <a:ext cx="5278194" cy="5475129"/>
          </a:xfrm>
        </p:spPr>
        <p:txBody>
          <a:bodyPr anchor="ctr">
            <a:normAutofit/>
          </a:bodyPr>
          <a:lstStyle/>
          <a:p>
            <a:pPr marL="685800" marR="0" lvl="1" indent="-228600" defTabSz="914400" rtl="0" eaLnBrk="1" fontAlgn="auto" latinLnBrk="0" hangingPunct="1">
              <a:spcBef>
                <a:spcPts val="500"/>
              </a:spcBef>
              <a:spcAft>
                <a:spcPts val="0"/>
              </a:spcAft>
              <a:buClrTx/>
              <a:buSzTx/>
              <a:buFont typeface="Arial" panose="020B0604020202020204" pitchFamily="34" charset="0"/>
              <a:buChar char="•"/>
              <a:tabLst/>
              <a:defRPr/>
            </a:pPr>
            <a:r>
              <a:rPr kumimoji="0" lang="en-GB" sz="2100" b="1" i="0" u="none" strike="noStrike" kern="1200" cap="none" spc="0" normalizeH="0" baseline="0" noProof="0" dirty="0">
                <a:ln>
                  <a:noFill/>
                </a:ln>
                <a:effectLst/>
                <a:uLnTx/>
                <a:uFillTx/>
                <a:latin typeface="Calibri" panose="020F0502020204030204"/>
                <a:ea typeface="+mn-ea"/>
                <a:cs typeface="+mn-cs"/>
              </a:rPr>
              <a:t>Fee-for-service basis</a:t>
            </a:r>
          </a:p>
          <a:p>
            <a:pPr marL="1143000" marR="0" lvl="2" indent="-228600" defTabSz="914400" rtl="0" eaLnBrk="1" fontAlgn="auto" latinLnBrk="0" hangingPunct="1">
              <a:spcBef>
                <a:spcPts val="500"/>
              </a:spcBef>
              <a:spcAft>
                <a:spcPts val="0"/>
              </a:spcAft>
              <a:buClrTx/>
              <a:buSzTx/>
              <a:buFont typeface="Arial" panose="020B0604020202020204" pitchFamily="34" charset="0"/>
              <a:buChar char="•"/>
              <a:tabLst/>
              <a:defRPr/>
            </a:pPr>
            <a:r>
              <a:rPr kumimoji="0" lang="en-US" sz="2100" b="0" i="0" u="none" strike="noStrike" kern="1200" cap="none" spc="0" normalizeH="0" baseline="0" noProof="0" dirty="0">
                <a:ln>
                  <a:noFill/>
                </a:ln>
                <a:effectLst/>
                <a:uLnTx/>
                <a:uFillTx/>
                <a:latin typeface="Calibri" panose="020F0502020204030204"/>
                <a:ea typeface="+mn-ea"/>
                <a:cs typeface="+mn-cs"/>
              </a:rPr>
              <a:t>Associated with a greater availability of resources</a:t>
            </a:r>
            <a:r>
              <a:rPr kumimoji="0" lang="en-US" sz="2100" b="0" i="0" u="none" strike="noStrike" kern="1200" cap="none" spc="0" normalizeH="0" baseline="0" noProof="0" dirty="0">
                <a:ln>
                  <a:noFill/>
                </a:ln>
                <a:effectLst/>
                <a:uLnTx/>
                <a:uFillTx/>
                <a:latin typeface="Calibri" panose="020F0502020204030204"/>
                <a:ea typeface="+mn-ea"/>
                <a:cs typeface="+mn-cs"/>
                <a:sym typeface="Wingdings" panose="05000000000000000000" pitchFamily="2" charset="2"/>
              </a:rPr>
              <a:t> </a:t>
            </a:r>
            <a:r>
              <a:rPr kumimoji="0" lang="en-US" sz="2100" b="0" i="0" u="none" strike="noStrike" kern="1200" cap="none" spc="0" normalizeH="0" baseline="0" noProof="0" dirty="0">
                <a:ln>
                  <a:noFill/>
                </a:ln>
                <a:effectLst/>
                <a:uLnTx/>
                <a:uFillTx/>
                <a:latin typeface="Calibri" panose="020F0502020204030204"/>
                <a:ea typeface="+mn-ea"/>
                <a:cs typeface="+mn-cs"/>
              </a:rPr>
              <a:t>there is less institutional pressure to achieve a high patient throughput</a:t>
            </a:r>
            <a:r>
              <a:rPr kumimoji="0" lang="en-US" sz="2100" b="0" i="0" u="none" strike="noStrike" kern="1200" cap="none" spc="0" normalizeH="0" baseline="0" noProof="0" dirty="0">
                <a:ln>
                  <a:noFill/>
                </a:ln>
                <a:effectLst/>
                <a:uLnTx/>
                <a:uFillTx/>
                <a:latin typeface="Calibri" panose="020F0502020204030204"/>
                <a:ea typeface="+mn-ea"/>
                <a:cs typeface="+mn-cs"/>
                <a:sym typeface="Wingdings" panose="05000000000000000000" pitchFamily="2" charset="2"/>
              </a:rPr>
              <a:t> </a:t>
            </a:r>
            <a:r>
              <a:rPr kumimoji="0" lang="en-US" sz="2100" b="0" i="0" u="none" strike="noStrike" kern="1200" cap="none" spc="0" normalizeH="0" baseline="0" noProof="0" dirty="0">
                <a:ln>
                  <a:noFill/>
                </a:ln>
                <a:effectLst/>
                <a:uLnTx/>
                <a:uFillTx/>
                <a:latin typeface="Calibri" panose="020F0502020204030204"/>
                <a:ea typeface="+mn-ea"/>
                <a:cs typeface="+mn-cs"/>
              </a:rPr>
              <a:t>doctors feel a greater need to achieve a high level of patient satisfaction</a:t>
            </a:r>
          </a:p>
          <a:p>
            <a:pPr marL="1143000" marR="0" lvl="2" indent="-228600" defTabSz="914400" rtl="0" eaLnBrk="1" fontAlgn="auto" latinLnBrk="0" hangingPunct="1">
              <a:spcBef>
                <a:spcPts val="500"/>
              </a:spcBef>
              <a:spcAft>
                <a:spcPts val="0"/>
              </a:spcAft>
              <a:buClrTx/>
              <a:buSzTx/>
              <a:buFont typeface="Arial" panose="020B0604020202020204" pitchFamily="34" charset="0"/>
              <a:buChar char="•"/>
              <a:tabLst/>
              <a:defRPr/>
            </a:pPr>
            <a:r>
              <a:rPr kumimoji="0" lang="en-US" sz="2100" b="0" i="0" u="none" strike="noStrike" kern="1200" cap="none" spc="0" normalizeH="0" baseline="0" noProof="0" dirty="0">
                <a:ln>
                  <a:noFill/>
                </a:ln>
                <a:effectLst/>
                <a:uLnTx/>
                <a:uFillTx/>
                <a:latin typeface="Calibri" panose="020F0502020204030204"/>
                <a:ea typeface="+mn-ea"/>
                <a:cs typeface="+mn-cs"/>
              </a:rPr>
              <a:t>Patients tend to expect a longer consultation and a full discussion with the doctor and are frequently more active in asking questions.</a:t>
            </a:r>
          </a:p>
          <a:p>
            <a:pPr marL="1143000" marR="0" lvl="2" indent="-228600" defTabSz="914400" rtl="0" eaLnBrk="1" fontAlgn="auto" latinLnBrk="0" hangingPunct="1">
              <a:spcBef>
                <a:spcPts val="500"/>
              </a:spcBef>
              <a:spcAft>
                <a:spcPts val="0"/>
              </a:spcAft>
              <a:buClrTx/>
              <a:buSzTx/>
              <a:buFont typeface="Arial" panose="020B0604020202020204" pitchFamily="34" charset="0"/>
              <a:buChar char="•"/>
              <a:tabLst/>
              <a:defRPr/>
            </a:pPr>
            <a:endParaRPr kumimoji="0" lang="en-US" sz="2100" b="0" i="0" u="none" strike="noStrike" kern="1200" cap="none" spc="0" normalizeH="0" baseline="0" noProof="0" dirty="0">
              <a:ln>
                <a:noFill/>
              </a:ln>
              <a:effectLst/>
              <a:uLnTx/>
              <a:uFillTx/>
              <a:latin typeface="Calibri" panose="020F0502020204030204"/>
              <a:ea typeface="+mn-ea"/>
              <a:cs typeface="+mn-cs"/>
            </a:endParaRPr>
          </a:p>
          <a:p>
            <a:pPr marL="685800" marR="0" lvl="1" indent="-228600" defTabSz="914400" rtl="0" eaLnBrk="1" fontAlgn="auto" latinLnBrk="0" hangingPunct="1">
              <a:spcBef>
                <a:spcPts val="500"/>
              </a:spcBef>
              <a:spcAft>
                <a:spcPts val="0"/>
              </a:spcAft>
              <a:buClrTx/>
              <a:buSzTx/>
              <a:buFont typeface="Arial" panose="020B0604020202020204" pitchFamily="34" charset="0"/>
              <a:buChar char="•"/>
              <a:tabLst/>
              <a:defRPr/>
            </a:pPr>
            <a:r>
              <a:rPr kumimoji="0" lang="en-US" sz="2100" b="1" i="0" u="none" strike="noStrike" kern="1200" cap="none" spc="0" normalizeH="0" baseline="0" noProof="0" dirty="0">
                <a:ln>
                  <a:noFill/>
                </a:ln>
                <a:effectLst/>
                <a:uLnTx/>
                <a:uFillTx/>
                <a:latin typeface="Calibri" panose="020F0502020204030204"/>
                <a:ea typeface="+mn-ea"/>
                <a:cs typeface="+mn-cs"/>
              </a:rPr>
              <a:t>Paid on a per capita or salaried basis</a:t>
            </a:r>
            <a:endParaRPr kumimoji="0" lang="en-GB" sz="2100" b="1" i="0" u="none" strike="noStrike" kern="1200" cap="none" spc="0" normalizeH="0" baseline="0" noProof="0" dirty="0">
              <a:ln>
                <a:noFill/>
              </a:ln>
              <a:effectLst/>
              <a:uLnTx/>
              <a:uFillTx/>
              <a:latin typeface="Calibri" panose="020F0502020204030204"/>
              <a:ea typeface="+mn-ea"/>
              <a:cs typeface="+mn-cs"/>
            </a:endParaRPr>
          </a:p>
          <a:p>
            <a:endParaRPr lang="en-US" sz="2100" dirty="0"/>
          </a:p>
        </p:txBody>
      </p:sp>
    </p:spTree>
    <p:extLst>
      <p:ext uri="{BB962C8B-B14F-4D97-AF65-F5344CB8AC3E}">
        <p14:creationId xmlns:p14="http://schemas.microsoft.com/office/powerpoint/2010/main" val="27587553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845455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996B4653-9112-409B-82E7-998D3D0AF8B2}"/>
              </a:ext>
            </a:extLst>
          </p:cNvPr>
          <p:cNvSpPr>
            <a:spLocks noGrp="1"/>
          </p:cNvSpPr>
          <p:nvPr>
            <p:ph type="title"/>
          </p:nvPr>
        </p:nvSpPr>
        <p:spPr>
          <a:xfrm>
            <a:off x="825501" y="1097339"/>
            <a:ext cx="7508874" cy="2623885"/>
          </a:xfrm>
        </p:spPr>
        <p:txBody>
          <a:bodyPr vert="horz" lIns="91440" tIns="45720" rIns="91440" bIns="45720" rtlCol="0" anchor="ctr">
            <a:normAutofit/>
          </a:bodyPr>
          <a:lstStyle/>
          <a:p>
            <a:pPr algn="ctr"/>
            <a:r>
              <a:rPr lang="en-US" sz="5700" b="1" kern="1200">
                <a:solidFill>
                  <a:srgbClr val="FFFFFF"/>
                </a:solidFill>
                <a:latin typeface="+mj-lt"/>
                <a:ea typeface="+mj-ea"/>
                <a:cs typeface="+mj-cs"/>
              </a:rPr>
              <a:t>PARTNERSHIPS IN TREATMENT DECISION MAKING</a:t>
            </a:r>
          </a:p>
        </p:txBody>
      </p:sp>
      <p:sp>
        <p:nvSpPr>
          <p:cNvPr id="11" name="Rectangle 10">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00" y="4517136"/>
            <a:ext cx="1584198" cy="189280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2">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50491" y="4521269"/>
            <a:ext cx="5040623"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ext Placeholder 3">
            <a:extLst>
              <a:ext uri="{FF2B5EF4-FFF2-40B4-BE49-F238E27FC236}">
                <a16:creationId xmlns:a16="http://schemas.microsoft.com/office/drawing/2014/main" id="{45A54005-EE77-4341-AA2D-357D7C8775BD}"/>
              </a:ext>
            </a:extLst>
          </p:cNvPr>
          <p:cNvSpPr>
            <a:spLocks noGrp="1"/>
          </p:cNvSpPr>
          <p:nvPr>
            <p:ph type="body" idx="1"/>
          </p:nvPr>
        </p:nvSpPr>
        <p:spPr>
          <a:xfrm>
            <a:off x="2419619" y="4843002"/>
            <a:ext cx="4320637" cy="1234345"/>
          </a:xfrm>
        </p:spPr>
        <p:txBody>
          <a:bodyPr vert="horz" lIns="91440" tIns="45720" rIns="91440" bIns="45720" rtlCol="0" anchor="ctr">
            <a:normAutofit/>
          </a:bodyPr>
          <a:lstStyle/>
          <a:p>
            <a:pPr algn="ctr"/>
            <a:endParaRPr lang="en-US" sz="2300" kern="1200">
              <a:solidFill>
                <a:schemeClr val="tx1">
                  <a:lumMod val="95000"/>
                  <a:lumOff val="5000"/>
                </a:schemeClr>
              </a:solidFill>
              <a:latin typeface="+mn-lt"/>
              <a:ea typeface="+mn-ea"/>
              <a:cs typeface="+mn-cs"/>
            </a:endParaRPr>
          </a:p>
        </p:txBody>
      </p:sp>
      <p:sp>
        <p:nvSpPr>
          <p:cNvPr id="15" name="Rectangle 14">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4521270"/>
            <a:ext cx="1586592"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342447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848727-0594-4C50-ADA9-D62F601BB573}"/>
              </a:ext>
            </a:extLst>
          </p:cNvPr>
          <p:cNvSpPr>
            <a:spLocks noGrp="1"/>
          </p:cNvSpPr>
          <p:nvPr>
            <p:ph type="title"/>
          </p:nvPr>
        </p:nvSpPr>
        <p:spPr>
          <a:xfrm>
            <a:off x="417399" y="643467"/>
            <a:ext cx="8408193" cy="744836"/>
          </a:xfrm>
        </p:spPr>
        <p:txBody>
          <a:bodyPr vert="horz" lIns="91440" tIns="45720" rIns="91440" bIns="45720" rtlCol="0" anchor="ctr">
            <a:normAutofit/>
          </a:bodyPr>
          <a:lstStyle/>
          <a:p>
            <a:pPr algn="ctr"/>
            <a:r>
              <a:rPr lang="en-US" sz="2600" b="1" kern="1200">
                <a:solidFill>
                  <a:schemeClr val="bg1"/>
                </a:solidFill>
                <a:latin typeface="+mj-lt"/>
                <a:ea typeface="+mj-ea"/>
                <a:cs typeface="+mj-cs"/>
              </a:rPr>
              <a:t>Models of treatment decision-making in a doctor–patient dyad</a:t>
            </a:r>
          </a:p>
        </p:txBody>
      </p:sp>
      <p:pic>
        <p:nvPicPr>
          <p:cNvPr id="7" name="Content Placeholder 6">
            <a:extLst>
              <a:ext uri="{FF2B5EF4-FFF2-40B4-BE49-F238E27FC236}">
                <a16:creationId xmlns:a16="http://schemas.microsoft.com/office/drawing/2014/main" id="{1F3C570C-5166-454C-B669-8DF9FB972DD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2600" y="1786733"/>
            <a:ext cx="8178799" cy="4171186"/>
          </a:xfrm>
          <a:prstGeom prst="rect">
            <a:avLst/>
          </a:prstGeom>
        </p:spPr>
      </p:pic>
    </p:spTree>
    <p:extLst>
      <p:ext uri="{BB962C8B-B14F-4D97-AF65-F5344CB8AC3E}">
        <p14:creationId xmlns:p14="http://schemas.microsoft.com/office/powerpoint/2010/main" val="26804386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1" y="453981"/>
            <a:ext cx="500634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itle 3">
            <a:extLst>
              <a:ext uri="{FF2B5EF4-FFF2-40B4-BE49-F238E27FC236}">
                <a16:creationId xmlns:a16="http://schemas.microsoft.com/office/drawing/2014/main" id="{E65AD3ED-BACB-41B2-9184-A228C186F4F9}"/>
              </a:ext>
            </a:extLst>
          </p:cNvPr>
          <p:cNvSpPr>
            <a:spLocks noGrp="1"/>
          </p:cNvSpPr>
          <p:nvPr>
            <p:ph type="title"/>
          </p:nvPr>
        </p:nvSpPr>
        <p:spPr>
          <a:xfrm>
            <a:off x="548640" y="731520"/>
            <a:ext cx="4567428" cy="1426464"/>
          </a:xfrm>
        </p:spPr>
        <p:txBody>
          <a:bodyPr>
            <a:normAutofit/>
          </a:bodyPr>
          <a:lstStyle/>
          <a:p>
            <a:r>
              <a:rPr lang="en-GB" b="1">
                <a:solidFill>
                  <a:srgbClr val="FFFFFF"/>
                </a:solidFill>
                <a:latin typeface="UniversLTStd-BoldCn"/>
              </a:rPr>
              <a:t>Models of decision making</a:t>
            </a:r>
          </a:p>
        </p:txBody>
      </p:sp>
      <p:sp>
        <p:nvSpPr>
          <p:cNvPr id="12" name="Rectangle 11">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7825" y="461737"/>
            <a:ext cx="1612020"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0326" y="453155"/>
            <a:ext cx="161201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 name="Rectangle 15">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190" y="2480956"/>
            <a:ext cx="8448154"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E2589E7F-6D52-427A-BD72-F0D7027F1A0F}"/>
              </a:ext>
            </a:extLst>
          </p:cNvPr>
          <p:cNvSpPr>
            <a:spLocks noGrp="1"/>
          </p:cNvSpPr>
          <p:nvPr>
            <p:ph idx="1"/>
          </p:nvPr>
        </p:nvSpPr>
        <p:spPr>
          <a:xfrm>
            <a:off x="592092" y="2798385"/>
            <a:ext cx="7948296" cy="3283260"/>
          </a:xfrm>
        </p:spPr>
        <p:txBody>
          <a:bodyPr anchor="ctr">
            <a:normAutofit/>
          </a:bodyPr>
          <a:lstStyle/>
          <a:p>
            <a:r>
              <a:rPr lang="en-GB" sz="2100" dirty="0"/>
              <a:t>3 models – </a:t>
            </a:r>
          </a:p>
          <a:p>
            <a:pPr lvl="1"/>
            <a:r>
              <a:rPr lang="en-GB" sz="2100" dirty="0"/>
              <a:t>Paternalist</a:t>
            </a:r>
          </a:p>
          <a:p>
            <a:pPr lvl="1"/>
            <a:r>
              <a:rPr lang="en-GB" sz="2100" dirty="0"/>
              <a:t>Shared</a:t>
            </a:r>
          </a:p>
          <a:p>
            <a:pPr lvl="1"/>
            <a:r>
              <a:rPr lang="en-GB" sz="2100" dirty="0"/>
              <a:t>Informed</a:t>
            </a:r>
          </a:p>
          <a:p>
            <a:pPr lvl="1"/>
            <a:endParaRPr lang="en-GB" sz="2100" dirty="0"/>
          </a:p>
        </p:txBody>
      </p:sp>
    </p:spTree>
    <p:extLst>
      <p:ext uri="{BB962C8B-B14F-4D97-AF65-F5344CB8AC3E}">
        <p14:creationId xmlns:p14="http://schemas.microsoft.com/office/powerpoint/2010/main" val="3639737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31125E8-BE75-40A2-A2CF-C362AFA86E8A}"/>
              </a:ext>
            </a:extLst>
          </p:cNvPr>
          <p:cNvSpPr>
            <a:spLocks noGrp="1"/>
          </p:cNvSpPr>
          <p:nvPr>
            <p:ph type="title"/>
          </p:nvPr>
        </p:nvSpPr>
        <p:spPr>
          <a:xfrm>
            <a:off x="582930" y="731519"/>
            <a:ext cx="2133893" cy="3237579"/>
          </a:xfrm>
        </p:spPr>
        <p:txBody>
          <a:bodyPr>
            <a:normAutofit/>
          </a:bodyPr>
          <a:lstStyle/>
          <a:p>
            <a:r>
              <a:rPr lang="en-US" sz="3300" b="1">
                <a:solidFill>
                  <a:srgbClr val="FFFFFF"/>
                </a:solidFill>
              </a:rPr>
              <a:t>Paternalist model</a:t>
            </a:r>
            <a:endParaRPr lang="ar-JO" sz="3300" b="1">
              <a:solidFill>
                <a:srgbClr val="FFFFFF"/>
              </a:solidFill>
            </a:endParaRP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C16F576-37FB-4C22-8823-E38FA3017316}"/>
              </a:ext>
            </a:extLst>
          </p:cNvPr>
          <p:cNvSpPr>
            <a:spLocks noGrp="1"/>
          </p:cNvSpPr>
          <p:nvPr>
            <p:ph idx="1"/>
          </p:nvPr>
        </p:nvSpPr>
        <p:spPr>
          <a:xfrm>
            <a:off x="3284781" y="686862"/>
            <a:ext cx="5278194" cy="5475129"/>
          </a:xfrm>
        </p:spPr>
        <p:txBody>
          <a:bodyPr anchor="ctr">
            <a:normAutofit/>
          </a:bodyPr>
          <a:lstStyle/>
          <a:p>
            <a:r>
              <a:rPr lang="en-GB" sz="2300" dirty="0"/>
              <a:t>The doctor, as medical expert, as solely responsible for treatment decisions with the patient expected merely to cooperate with advice and treatment.</a:t>
            </a:r>
          </a:p>
          <a:p>
            <a:endParaRPr lang="ar-JO" sz="2300" dirty="0"/>
          </a:p>
        </p:txBody>
      </p:sp>
    </p:spTree>
    <p:extLst>
      <p:ext uri="{BB962C8B-B14F-4D97-AF65-F5344CB8AC3E}">
        <p14:creationId xmlns:p14="http://schemas.microsoft.com/office/powerpoint/2010/main" val="2381080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6D454E3D-7D65-47C7-A3C3-F537290950BA}"/>
              </a:ext>
            </a:extLst>
          </p:cNvPr>
          <p:cNvSpPr>
            <a:spLocks noGrp="1"/>
          </p:cNvSpPr>
          <p:nvPr>
            <p:ph type="title"/>
          </p:nvPr>
        </p:nvSpPr>
        <p:spPr>
          <a:xfrm>
            <a:off x="582930" y="731519"/>
            <a:ext cx="2133893" cy="3237579"/>
          </a:xfrm>
        </p:spPr>
        <p:txBody>
          <a:bodyPr>
            <a:normAutofit/>
          </a:bodyPr>
          <a:lstStyle/>
          <a:p>
            <a:r>
              <a:rPr lang="en-GB" sz="3300" b="1">
                <a:solidFill>
                  <a:srgbClr val="FFFFFF"/>
                </a:solidFill>
                <a:latin typeface="UniversLTStd-BoldCn"/>
              </a:rPr>
              <a:t>Shared decision-making</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316A7CA-38A9-482F-AEE6-A9212F6FF4D9}"/>
              </a:ext>
            </a:extLst>
          </p:cNvPr>
          <p:cNvSpPr>
            <a:spLocks noGrp="1"/>
          </p:cNvSpPr>
          <p:nvPr>
            <p:ph idx="1"/>
          </p:nvPr>
        </p:nvSpPr>
        <p:spPr>
          <a:xfrm>
            <a:off x="3284781" y="686862"/>
            <a:ext cx="5278194" cy="5475129"/>
          </a:xfrm>
        </p:spPr>
        <p:txBody>
          <a:bodyPr anchor="ctr">
            <a:normAutofit/>
          </a:bodyPr>
          <a:lstStyle/>
          <a:p>
            <a:pPr marL="514350" indent="-514350">
              <a:buFont typeface="+mj-lt"/>
              <a:buAutoNum type="arabicPeriod"/>
            </a:pPr>
            <a:r>
              <a:rPr lang="en-GB" sz="2300"/>
              <a:t>Both doctor and patient are involved in the decision making process</a:t>
            </a:r>
          </a:p>
          <a:p>
            <a:pPr marL="514350" indent="-514350">
              <a:buFont typeface="+mj-lt"/>
              <a:buAutoNum type="arabicPeriod"/>
            </a:pPr>
            <a:r>
              <a:rPr lang="en-GB" sz="2300"/>
              <a:t>Both parties share information</a:t>
            </a:r>
          </a:p>
          <a:p>
            <a:pPr marL="514350" indent="-514350">
              <a:buFont typeface="+mj-lt"/>
              <a:buAutoNum type="arabicPeriod"/>
            </a:pPr>
            <a:r>
              <a:rPr lang="en-GB" sz="2300"/>
              <a:t>Both parties take steps to build a consensus about the preferred treatment</a:t>
            </a:r>
          </a:p>
          <a:p>
            <a:pPr marL="514350" indent="-514350">
              <a:buFont typeface="+mj-lt"/>
              <a:buAutoNum type="arabicPeriod"/>
            </a:pPr>
            <a:r>
              <a:rPr lang="en-GB" sz="2300"/>
              <a:t>An agreement (consensus) is reached on the treatment to implement</a:t>
            </a:r>
          </a:p>
        </p:txBody>
      </p:sp>
    </p:spTree>
    <p:extLst>
      <p:ext uri="{BB962C8B-B14F-4D97-AF65-F5344CB8AC3E}">
        <p14:creationId xmlns:p14="http://schemas.microsoft.com/office/powerpoint/2010/main" val="36789614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E641BFB3-C991-4FF8-9126-0DC0816F3AFB}"/>
              </a:ext>
            </a:extLst>
          </p:cNvPr>
          <p:cNvSpPr>
            <a:spLocks noGrp="1"/>
          </p:cNvSpPr>
          <p:nvPr>
            <p:ph type="title"/>
          </p:nvPr>
        </p:nvSpPr>
        <p:spPr>
          <a:xfrm>
            <a:off x="582930" y="731519"/>
            <a:ext cx="2133893" cy="3237579"/>
          </a:xfrm>
        </p:spPr>
        <p:txBody>
          <a:bodyPr>
            <a:normAutofit/>
          </a:bodyPr>
          <a:lstStyle/>
          <a:p>
            <a:r>
              <a:rPr lang="en-GB" sz="3300" b="1">
                <a:solidFill>
                  <a:srgbClr val="FFFFFF"/>
                </a:solidFill>
                <a:latin typeface="UniversLTStd-BoldCn"/>
              </a:rPr>
              <a:t>Shared decision making -impetus</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B7CA8D-AAD7-4B0C-8D4C-8DBF7169ADF2}"/>
              </a:ext>
            </a:extLst>
          </p:cNvPr>
          <p:cNvSpPr>
            <a:spLocks noGrp="1"/>
          </p:cNvSpPr>
          <p:nvPr>
            <p:ph idx="1"/>
          </p:nvPr>
        </p:nvSpPr>
        <p:spPr>
          <a:xfrm>
            <a:off x="3284781" y="686862"/>
            <a:ext cx="5278194" cy="5475129"/>
          </a:xfrm>
        </p:spPr>
        <p:txBody>
          <a:bodyPr anchor="ctr">
            <a:normAutofit/>
          </a:bodyPr>
          <a:lstStyle/>
          <a:p>
            <a:pPr marL="514350" indent="-514350">
              <a:buFont typeface="+mj-lt"/>
              <a:buAutoNum type="arabicPeriod"/>
            </a:pPr>
            <a:r>
              <a:rPr lang="en-GB" sz="2300"/>
              <a:t>Increased medical knowledge among patients</a:t>
            </a:r>
          </a:p>
          <a:p>
            <a:pPr marL="514350" indent="-514350">
              <a:buFont typeface="+mj-lt"/>
              <a:buAutoNum type="arabicPeriod"/>
            </a:pPr>
            <a:r>
              <a:rPr lang="en-GB" sz="2300"/>
              <a:t>Prevailing social values- individual autonomy and responsibility</a:t>
            </a:r>
          </a:p>
          <a:p>
            <a:pPr marL="514350" indent="-514350">
              <a:buFont typeface="+mj-lt"/>
              <a:buAutoNum type="arabicPeriod"/>
            </a:pPr>
            <a:r>
              <a:rPr lang="en-GB" sz="2300"/>
              <a:t>Chronic illness</a:t>
            </a:r>
          </a:p>
          <a:p>
            <a:pPr marL="514350" indent="-514350">
              <a:buFont typeface="+mj-lt"/>
              <a:buAutoNum type="arabicPeriod"/>
            </a:pPr>
            <a:r>
              <a:rPr lang="en-GB" sz="2300"/>
              <a:t>To make choices between the treatment options and to balance risks &amp; benefits </a:t>
            </a:r>
          </a:p>
          <a:p>
            <a:pPr marL="514350" indent="-514350">
              <a:buFont typeface="+mj-lt"/>
              <a:buAutoNum type="arabicPeriod"/>
            </a:pPr>
            <a:r>
              <a:rPr lang="en-GB" sz="2300"/>
              <a:t>Doctors make inaccurate guesses about patients concerns &amp; their preferences and treatment choices differ</a:t>
            </a:r>
          </a:p>
        </p:txBody>
      </p:sp>
    </p:spTree>
    <p:extLst>
      <p:ext uri="{BB962C8B-B14F-4D97-AF65-F5344CB8AC3E}">
        <p14:creationId xmlns:p14="http://schemas.microsoft.com/office/powerpoint/2010/main" val="31577352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AEE83BA-2130-4D1E-A95F-43C4D051C61B}"/>
              </a:ext>
            </a:extLst>
          </p:cNvPr>
          <p:cNvSpPr>
            <a:spLocks noGrp="1"/>
          </p:cNvSpPr>
          <p:nvPr>
            <p:ph type="title"/>
          </p:nvPr>
        </p:nvSpPr>
        <p:spPr>
          <a:xfrm>
            <a:off x="582930" y="731519"/>
            <a:ext cx="2133893" cy="3237579"/>
          </a:xfrm>
        </p:spPr>
        <p:txBody>
          <a:bodyPr>
            <a:normAutofit/>
          </a:bodyPr>
          <a:lstStyle/>
          <a:p>
            <a:r>
              <a:rPr lang="en-GB" sz="3300" b="1">
                <a:solidFill>
                  <a:srgbClr val="FFFFFF"/>
                </a:solidFill>
                <a:latin typeface="UniversLTStd-BoldCn"/>
              </a:rPr>
              <a:t>Informed model</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D3E8623-8CF3-45E1-A663-F57C9307FCE7}"/>
              </a:ext>
            </a:extLst>
          </p:cNvPr>
          <p:cNvSpPr>
            <a:spLocks noGrp="1"/>
          </p:cNvSpPr>
          <p:nvPr>
            <p:ph idx="1"/>
          </p:nvPr>
        </p:nvSpPr>
        <p:spPr>
          <a:xfrm>
            <a:off x="3284781" y="686862"/>
            <a:ext cx="5278194" cy="5475129"/>
          </a:xfrm>
        </p:spPr>
        <p:txBody>
          <a:bodyPr anchor="ctr">
            <a:normAutofit/>
          </a:bodyPr>
          <a:lstStyle/>
          <a:p>
            <a:pPr marL="514350" lvl="0" indent="-514350">
              <a:buFont typeface="+mj-lt"/>
              <a:buAutoNum type="arabicPeriod"/>
            </a:pPr>
            <a:r>
              <a:rPr lang="en-GB" sz="2300"/>
              <a:t>Partnership between doctor and patient</a:t>
            </a:r>
          </a:p>
          <a:p>
            <a:pPr marL="514350" lvl="0" indent="-514350">
              <a:buFont typeface="+mj-lt"/>
              <a:buAutoNum type="arabicPeriod"/>
            </a:pPr>
            <a:r>
              <a:rPr lang="en-GB" sz="2300"/>
              <a:t>Doctor - information on all relevant options and their benefits and risks</a:t>
            </a:r>
          </a:p>
          <a:p>
            <a:pPr marL="514350" lvl="0" indent="-514350">
              <a:buFont typeface="+mj-lt"/>
              <a:buAutoNum type="arabicPeriod"/>
            </a:pPr>
            <a:r>
              <a:rPr lang="en-GB" sz="2300"/>
              <a:t>Patient – decision making </a:t>
            </a:r>
          </a:p>
        </p:txBody>
      </p:sp>
    </p:spTree>
    <p:extLst>
      <p:ext uri="{BB962C8B-B14F-4D97-AF65-F5344CB8AC3E}">
        <p14:creationId xmlns:p14="http://schemas.microsoft.com/office/powerpoint/2010/main" val="33969896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BD205-1278-401E-8465-410EDB1E41B8}"/>
              </a:ext>
            </a:extLst>
          </p:cNvPr>
          <p:cNvSpPr>
            <a:spLocks noGrp="1"/>
          </p:cNvSpPr>
          <p:nvPr>
            <p:ph type="title"/>
          </p:nvPr>
        </p:nvSpPr>
        <p:spPr>
          <a:xfrm>
            <a:off x="628650" y="365127"/>
            <a:ext cx="7886700" cy="879474"/>
          </a:xfrm>
        </p:spPr>
        <p:txBody>
          <a:bodyPr/>
          <a:lstStyle/>
          <a:p>
            <a:pPr algn="ctr"/>
            <a:r>
              <a:rPr lang="en-US" b="1" dirty="0">
                <a:latin typeface="UniversLTStd-BoldCn"/>
              </a:rPr>
              <a:t>Principle of AUTONOMY and DPR </a:t>
            </a:r>
            <a:endParaRPr lang="ar-JO" b="1" dirty="0">
              <a:latin typeface="UniversLTStd-BoldCn"/>
            </a:endParaRPr>
          </a:p>
        </p:txBody>
      </p:sp>
      <p:graphicFrame>
        <p:nvGraphicFramePr>
          <p:cNvPr id="5" name="Content Placeholder 2">
            <a:extLst>
              <a:ext uri="{FF2B5EF4-FFF2-40B4-BE49-F238E27FC236}">
                <a16:creationId xmlns:a16="http://schemas.microsoft.com/office/drawing/2014/main" id="{20E67BCB-F2C1-4270-B957-338DB43E5F0E}"/>
              </a:ext>
            </a:extLst>
          </p:cNvPr>
          <p:cNvGraphicFramePr>
            <a:graphicFrameLocks noGrp="1"/>
          </p:cNvGraphicFramePr>
          <p:nvPr>
            <p:ph idx="1"/>
          </p:nvPr>
        </p:nvGraphicFramePr>
        <p:xfrm>
          <a:off x="628650" y="1485900"/>
          <a:ext cx="7886700" cy="46910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78028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23095-5D1E-4D20-BC2A-B14BB3DD1027}"/>
              </a:ext>
            </a:extLst>
          </p:cNvPr>
          <p:cNvSpPr>
            <a:spLocks noGrp="1"/>
          </p:cNvSpPr>
          <p:nvPr>
            <p:ph type="title"/>
          </p:nvPr>
        </p:nvSpPr>
        <p:spPr/>
        <p:txBody>
          <a:bodyPr/>
          <a:lstStyle/>
          <a:p>
            <a:r>
              <a:rPr lang="en-GB" b="1" dirty="0">
                <a:latin typeface="UniversLTStd-BoldCn"/>
              </a:rPr>
              <a:t>References</a:t>
            </a:r>
          </a:p>
        </p:txBody>
      </p:sp>
      <p:sp>
        <p:nvSpPr>
          <p:cNvPr id="3" name="Content Placeholder 2">
            <a:extLst>
              <a:ext uri="{FF2B5EF4-FFF2-40B4-BE49-F238E27FC236}">
                <a16:creationId xmlns:a16="http://schemas.microsoft.com/office/drawing/2014/main" id="{490D0D39-DC2E-4682-B93F-508D79C57114}"/>
              </a:ext>
            </a:extLst>
          </p:cNvPr>
          <p:cNvSpPr>
            <a:spLocks noGrp="1"/>
          </p:cNvSpPr>
          <p:nvPr>
            <p:ph idx="1"/>
          </p:nvPr>
        </p:nvSpPr>
        <p:spPr/>
        <p:txBody>
          <a:bodyPr>
            <a:normAutofit/>
          </a:bodyPr>
          <a:lstStyle/>
          <a:p>
            <a:pPr marL="0" indent="0">
              <a:buNone/>
            </a:pPr>
            <a:r>
              <a:rPr lang="en-GB" sz="2000" dirty="0" err="1"/>
              <a:t>Scambler</a:t>
            </a:r>
            <a:r>
              <a:rPr lang="en-GB" sz="2000" dirty="0"/>
              <a:t>, Graham. Sociology As Applied to Medicine. 6th ed. Edinburgh ; New York: Saunders/Elsevier, 2008. Myfanwy Morgan, The Doctor–Patient Relationship, Chapter 4.</a:t>
            </a:r>
          </a:p>
        </p:txBody>
      </p:sp>
    </p:spTree>
    <p:extLst>
      <p:ext uri="{BB962C8B-B14F-4D97-AF65-F5344CB8AC3E}">
        <p14:creationId xmlns:p14="http://schemas.microsoft.com/office/powerpoint/2010/main" val="354936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D70981B-6449-42FD-9FCC-46BD1525DBE7}"/>
              </a:ext>
            </a:extLst>
          </p:cNvPr>
          <p:cNvSpPr>
            <a:spLocks noGrp="1"/>
          </p:cNvSpPr>
          <p:nvPr>
            <p:ph type="title"/>
          </p:nvPr>
        </p:nvSpPr>
        <p:spPr>
          <a:xfrm>
            <a:off x="582930" y="731519"/>
            <a:ext cx="2133893" cy="3237579"/>
          </a:xfrm>
        </p:spPr>
        <p:txBody>
          <a:bodyPr>
            <a:normAutofit/>
          </a:bodyPr>
          <a:lstStyle/>
          <a:p>
            <a:r>
              <a:rPr lang="en-GB" sz="3300" b="1">
                <a:solidFill>
                  <a:srgbClr val="FFFFFF"/>
                </a:solidFill>
                <a:latin typeface="UniversLTStd-BoldCn"/>
              </a:rPr>
              <a:t>Why does it matter ?</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C2026C9-D482-4333-B843-246CFB2DB213}"/>
              </a:ext>
            </a:extLst>
          </p:cNvPr>
          <p:cNvSpPr>
            <a:spLocks noGrp="1"/>
          </p:cNvSpPr>
          <p:nvPr>
            <p:ph idx="1"/>
          </p:nvPr>
        </p:nvSpPr>
        <p:spPr>
          <a:xfrm>
            <a:off x="3284781" y="686862"/>
            <a:ext cx="5278194" cy="5475129"/>
          </a:xfrm>
        </p:spPr>
        <p:txBody>
          <a:bodyPr anchor="ctr">
            <a:normAutofit/>
          </a:bodyPr>
          <a:lstStyle/>
          <a:p>
            <a:r>
              <a:rPr lang="en-GB" sz="2300"/>
              <a:t>The patient-physician relationship is fundamental for:</a:t>
            </a:r>
          </a:p>
          <a:p>
            <a:pPr marL="914400" lvl="1" indent="-457200">
              <a:buFont typeface="+mj-lt"/>
              <a:buAutoNum type="arabicPeriod"/>
            </a:pPr>
            <a:r>
              <a:rPr lang="en-GB" sz="2300"/>
              <a:t>Providing excellent care</a:t>
            </a:r>
          </a:p>
          <a:p>
            <a:pPr marL="914400" lvl="1" indent="-457200">
              <a:buFont typeface="+mj-lt"/>
              <a:buAutoNum type="arabicPeriod"/>
            </a:pPr>
            <a:r>
              <a:rPr lang="en-GB" sz="2300"/>
              <a:t>Promoting healing process</a:t>
            </a:r>
          </a:p>
          <a:p>
            <a:pPr marL="914400" lvl="1" indent="-457200">
              <a:buFont typeface="+mj-lt"/>
              <a:buAutoNum type="arabicPeriod"/>
            </a:pPr>
            <a:r>
              <a:rPr lang="en-GB" sz="2300"/>
              <a:t>Improving outcomes</a:t>
            </a:r>
          </a:p>
          <a:p>
            <a:pPr marL="914400" lvl="1" indent="-457200">
              <a:buFont typeface="+mj-lt"/>
              <a:buAutoNum type="arabicPeriod"/>
            </a:pPr>
            <a:endParaRPr lang="en-GB" sz="2300"/>
          </a:p>
          <a:p>
            <a:r>
              <a:rPr lang="en-GB" sz="2300"/>
              <a:t>Therefore, it is important to understand what elements comprise the relationship and identify those that make it "good."</a:t>
            </a:r>
          </a:p>
        </p:txBody>
      </p:sp>
    </p:spTree>
    <p:extLst>
      <p:ext uri="{BB962C8B-B14F-4D97-AF65-F5344CB8AC3E}">
        <p14:creationId xmlns:p14="http://schemas.microsoft.com/office/powerpoint/2010/main" val="1697321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9D05EBA-A76E-4CA2-AD64-2CEDAD8A9785}"/>
              </a:ext>
            </a:extLst>
          </p:cNvPr>
          <p:cNvSpPr>
            <a:spLocks noGrp="1"/>
          </p:cNvSpPr>
          <p:nvPr>
            <p:ph type="title"/>
          </p:nvPr>
        </p:nvSpPr>
        <p:spPr>
          <a:xfrm>
            <a:off x="582930" y="731519"/>
            <a:ext cx="2133893" cy="3237579"/>
          </a:xfrm>
        </p:spPr>
        <p:txBody>
          <a:bodyPr>
            <a:normAutofit/>
          </a:bodyPr>
          <a:lstStyle/>
          <a:p>
            <a:r>
              <a:rPr lang="en-GB" sz="3300" b="1" dirty="0">
                <a:solidFill>
                  <a:srgbClr val="FFFFFF"/>
                </a:solidFill>
                <a:latin typeface="UniversLTStd-BoldCn"/>
              </a:rPr>
              <a:t>Parsons’ model:</a:t>
            </a:r>
            <a:br>
              <a:rPr lang="en-GB" sz="3300" b="1" dirty="0">
                <a:solidFill>
                  <a:srgbClr val="FFFFFF"/>
                </a:solidFill>
                <a:latin typeface="UniversLTStd-BoldCn"/>
              </a:rPr>
            </a:br>
            <a:r>
              <a:rPr lang="en-GB" sz="3300" b="1" dirty="0">
                <a:solidFill>
                  <a:srgbClr val="FFFFFF"/>
                </a:solidFill>
                <a:latin typeface="UniversLTStd-BoldCn"/>
              </a:rPr>
              <a:t>Parsons’ “</a:t>
            </a:r>
            <a:r>
              <a:rPr lang="en-GB" sz="3300" b="1" dirty="0">
                <a:solidFill>
                  <a:schemeClr val="accent2">
                    <a:lumMod val="60000"/>
                    <a:lumOff val="40000"/>
                  </a:schemeClr>
                </a:solidFill>
                <a:latin typeface="UniversLTStd-BoldCn"/>
              </a:rPr>
              <a:t>Ideal Patient</a:t>
            </a:r>
            <a:r>
              <a:rPr lang="en-GB" sz="3300" b="1" dirty="0">
                <a:solidFill>
                  <a:srgbClr val="FFFFFF"/>
                </a:solidFill>
                <a:latin typeface="UniversLTStd-BoldCn"/>
              </a:rPr>
              <a:t>” </a:t>
            </a:r>
            <a:r>
              <a:rPr lang="en-GB" sz="3300" b="1" dirty="0">
                <a:solidFill>
                  <a:schemeClr val="accent4">
                    <a:lumMod val="60000"/>
                    <a:lumOff val="40000"/>
                  </a:schemeClr>
                </a:solidFill>
                <a:latin typeface="UniversLTStd-BoldCn"/>
              </a:rPr>
              <a:t>(Sick Role)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5AC1DD-8A22-4A94-84D5-8FCE7107C1C6}"/>
              </a:ext>
            </a:extLst>
          </p:cNvPr>
          <p:cNvSpPr>
            <a:spLocks noGrp="1"/>
          </p:cNvSpPr>
          <p:nvPr>
            <p:ph idx="1"/>
          </p:nvPr>
        </p:nvSpPr>
        <p:spPr>
          <a:xfrm>
            <a:off x="3284781" y="686862"/>
            <a:ext cx="5278194" cy="5475129"/>
          </a:xfrm>
        </p:spPr>
        <p:txBody>
          <a:bodyPr anchor="ctr">
            <a:normAutofit/>
          </a:bodyPr>
          <a:lstStyle/>
          <a:p>
            <a:r>
              <a:rPr lang="en-GB" sz="2000" b="1"/>
              <a:t>Rights (Permitted) to:</a:t>
            </a:r>
          </a:p>
          <a:p>
            <a:pPr marL="914400" lvl="1" indent="-457200">
              <a:buFont typeface="+mj-lt"/>
              <a:buAutoNum type="arabicPeriod"/>
            </a:pPr>
            <a:r>
              <a:rPr lang="en-GB" sz="2000"/>
              <a:t>Allowed (and may be expected) to shed some normal activities and responsibilities (e.g. employment and household tasks)</a:t>
            </a:r>
          </a:p>
          <a:p>
            <a:pPr marL="914400" lvl="1" indent="-457200">
              <a:buFont typeface="+mj-lt"/>
              <a:buAutoNum type="arabicPeriod"/>
            </a:pPr>
            <a:r>
              <a:rPr lang="en-GB" sz="2000"/>
              <a:t>Regarded as being in need of care and unable to get better by his or her own decisions and will</a:t>
            </a:r>
          </a:p>
          <a:p>
            <a:endParaRPr lang="en-GB" sz="2000"/>
          </a:p>
          <a:p>
            <a:r>
              <a:rPr lang="en-GB" sz="2000" b="1"/>
              <a:t>Obligations (In Return) :</a:t>
            </a:r>
          </a:p>
          <a:p>
            <a:pPr lvl="1"/>
            <a:r>
              <a:rPr lang="en-GB" sz="2000" b="1"/>
              <a:t>Towards society</a:t>
            </a:r>
          </a:p>
          <a:p>
            <a:pPr marL="1371600" lvl="2" indent="-457200">
              <a:buFont typeface="+mj-lt"/>
              <a:buAutoNum type="arabicPeriod"/>
            </a:pPr>
            <a:r>
              <a:rPr lang="en-GB" dirty="0"/>
              <a:t>Must want to get well as quickly as possible</a:t>
            </a:r>
          </a:p>
          <a:p>
            <a:pPr marL="1371600" lvl="2" indent="-457200">
              <a:buFont typeface="+mj-lt"/>
              <a:buAutoNum type="arabicPeriod"/>
            </a:pPr>
            <a:r>
              <a:rPr lang="en-GB" dirty="0"/>
              <a:t>Should seek professional medical advice</a:t>
            </a:r>
          </a:p>
          <a:p>
            <a:pPr lvl="1"/>
            <a:r>
              <a:rPr lang="en-GB" sz="2000" b="1"/>
              <a:t>Towards physician</a:t>
            </a:r>
          </a:p>
          <a:p>
            <a:pPr marL="1371600" lvl="2" indent="-457200">
              <a:buFont typeface="+mj-lt"/>
              <a:buAutoNum type="arabicPeriod"/>
            </a:pPr>
            <a:r>
              <a:rPr lang="en-GB" dirty="0"/>
              <a:t>Cooperate with the doctor</a:t>
            </a:r>
          </a:p>
          <a:p>
            <a:pPr lvl="2"/>
            <a:endParaRPr lang="en-GB" dirty="0"/>
          </a:p>
        </p:txBody>
      </p:sp>
    </p:spTree>
    <p:extLst>
      <p:ext uri="{BB962C8B-B14F-4D97-AF65-F5344CB8AC3E}">
        <p14:creationId xmlns:p14="http://schemas.microsoft.com/office/powerpoint/2010/main" val="33395116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9D05EBA-A76E-4CA2-AD64-2CEDAD8A9785}"/>
              </a:ext>
            </a:extLst>
          </p:cNvPr>
          <p:cNvSpPr>
            <a:spLocks noGrp="1"/>
          </p:cNvSpPr>
          <p:nvPr>
            <p:ph type="title"/>
          </p:nvPr>
        </p:nvSpPr>
        <p:spPr>
          <a:xfrm>
            <a:off x="582930" y="731519"/>
            <a:ext cx="2133893" cy="3237579"/>
          </a:xfrm>
        </p:spPr>
        <p:txBody>
          <a:bodyPr>
            <a:normAutofit/>
          </a:bodyPr>
          <a:lstStyle/>
          <a:p>
            <a:r>
              <a:rPr lang="en-GB" sz="2800" b="1" dirty="0">
                <a:solidFill>
                  <a:srgbClr val="FFFFFF"/>
                </a:solidFill>
                <a:latin typeface="UniversLTStd-BoldCn"/>
              </a:rPr>
              <a:t>Parsons’ model:</a:t>
            </a:r>
            <a:br>
              <a:rPr lang="en-GB" sz="2800" b="1" dirty="0">
                <a:solidFill>
                  <a:srgbClr val="FFFFFF"/>
                </a:solidFill>
                <a:latin typeface="UniversLTStd-BoldCn"/>
              </a:rPr>
            </a:br>
            <a:r>
              <a:rPr lang="en-GB" sz="2800" b="1" dirty="0">
                <a:solidFill>
                  <a:schemeClr val="accent2">
                    <a:lumMod val="60000"/>
                    <a:lumOff val="40000"/>
                  </a:schemeClr>
                </a:solidFill>
                <a:latin typeface="UniversLTStd-BoldCn"/>
              </a:rPr>
              <a:t>Doctor</a:t>
            </a:r>
            <a:r>
              <a:rPr lang="en-GB" sz="2800" b="1" dirty="0">
                <a:solidFill>
                  <a:srgbClr val="FFFFFF"/>
                </a:solidFill>
                <a:latin typeface="UniversLTStd-BoldCn"/>
              </a:rPr>
              <a:t>: </a:t>
            </a:r>
            <a:r>
              <a:rPr lang="en-GB" sz="2800" b="1" dirty="0">
                <a:solidFill>
                  <a:schemeClr val="accent4">
                    <a:lumMod val="60000"/>
                    <a:lumOff val="40000"/>
                  </a:schemeClr>
                </a:solidFill>
                <a:latin typeface="UniversLTStd-BoldCn"/>
              </a:rPr>
              <a:t>professional role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5AC1DD-8A22-4A94-84D5-8FCE7107C1C6}"/>
              </a:ext>
            </a:extLst>
          </p:cNvPr>
          <p:cNvSpPr>
            <a:spLocks noGrp="1"/>
          </p:cNvSpPr>
          <p:nvPr>
            <p:ph idx="1"/>
          </p:nvPr>
        </p:nvSpPr>
        <p:spPr>
          <a:xfrm>
            <a:off x="3284781" y="686862"/>
            <a:ext cx="5278194" cy="5475129"/>
          </a:xfrm>
        </p:spPr>
        <p:txBody>
          <a:bodyPr anchor="ctr">
            <a:normAutofit/>
          </a:bodyPr>
          <a:lstStyle/>
          <a:p>
            <a:pPr marL="457200" indent="-457200">
              <a:buFont typeface="+mj-lt"/>
              <a:buAutoNum type="arabicPeriod"/>
            </a:pPr>
            <a:r>
              <a:rPr lang="en-GB" sz="2700" dirty="0"/>
              <a:t>Granted right to examine patients physically and to enquire into intimate areas of physical and personal life</a:t>
            </a:r>
          </a:p>
          <a:p>
            <a:pPr marL="457200" indent="-457200">
              <a:buFont typeface="+mj-lt"/>
              <a:buAutoNum type="arabicPeriod"/>
            </a:pPr>
            <a:endParaRPr lang="en-GB" sz="2700" dirty="0"/>
          </a:p>
          <a:p>
            <a:pPr marL="457200" indent="-457200">
              <a:buFont typeface="+mj-lt"/>
              <a:buAutoNum type="arabicPeriod"/>
            </a:pPr>
            <a:r>
              <a:rPr lang="en-GB" sz="2700" dirty="0"/>
              <a:t>Granted considerable autonomy in professional practice</a:t>
            </a:r>
          </a:p>
          <a:p>
            <a:pPr marL="457200" indent="-457200">
              <a:buFont typeface="+mj-lt"/>
              <a:buAutoNum type="arabicPeriod"/>
            </a:pPr>
            <a:endParaRPr lang="en-GB" sz="2700" dirty="0"/>
          </a:p>
          <a:p>
            <a:pPr marL="457200" indent="-457200">
              <a:buFont typeface="+mj-lt"/>
              <a:buAutoNum type="arabicPeriod"/>
            </a:pPr>
            <a:r>
              <a:rPr lang="en-GB" sz="2700" dirty="0"/>
              <a:t>Occupies position of authority in relation to the patient</a:t>
            </a:r>
          </a:p>
          <a:p>
            <a:pPr marL="914400" lvl="1" indent="-457200">
              <a:buFont typeface="+mj-lt"/>
              <a:buAutoNum type="arabicPeriod"/>
            </a:pPr>
            <a:endParaRPr lang="en-GB" sz="2300" dirty="0"/>
          </a:p>
          <a:p>
            <a:endParaRPr lang="en-GB" sz="2300" dirty="0"/>
          </a:p>
        </p:txBody>
      </p:sp>
      <p:sp>
        <p:nvSpPr>
          <p:cNvPr id="9" name="TextBox 8">
            <a:extLst>
              <a:ext uri="{FF2B5EF4-FFF2-40B4-BE49-F238E27FC236}">
                <a16:creationId xmlns:a16="http://schemas.microsoft.com/office/drawing/2014/main" id="{8F80AEC1-F9A4-455B-932E-624A36F89A20}"/>
              </a:ext>
            </a:extLst>
          </p:cNvPr>
          <p:cNvSpPr txBox="1"/>
          <p:nvPr/>
        </p:nvSpPr>
        <p:spPr>
          <a:xfrm>
            <a:off x="500742" y="4831471"/>
            <a:ext cx="2120537" cy="830997"/>
          </a:xfrm>
          <a:prstGeom prst="rect">
            <a:avLst/>
          </a:prstGeom>
          <a:noFill/>
        </p:spPr>
        <p:txBody>
          <a:bodyPr wrap="square">
            <a:spAutoFit/>
          </a:bodyPr>
          <a:lstStyle/>
          <a:p>
            <a:r>
              <a:rPr lang="en-US" sz="2400" b="1" dirty="0"/>
              <a:t>Rights (Permitted) to:</a:t>
            </a:r>
          </a:p>
        </p:txBody>
      </p:sp>
    </p:spTree>
    <p:extLst>
      <p:ext uri="{BB962C8B-B14F-4D97-AF65-F5344CB8AC3E}">
        <p14:creationId xmlns:p14="http://schemas.microsoft.com/office/powerpoint/2010/main" val="357607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8" y="448055"/>
            <a:ext cx="2560777"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C9D05EBA-A76E-4CA2-AD64-2CEDAD8A9785}"/>
              </a:ext>
            </a:extLst>
          </p:cNvPr>
          <p:cNvSpPr>
            <a:spLocks noGrp="1"/>
          </p:cNvSpPr>
          <p:nvPr>
            <p:ph type="title"/>
          </p:nvPr>
        </p:nvSpPr>
        <p:spPr>
          <a:xfrm>
            <a:off x="582930" y="731519"/>
            <a:ext cx="2133893" cy="3237579"/>
          </a:xfrm>
        </p:spPr>
        <p:txBody>
          <a:bodyPr>
            <a:normAutofit/>
          </a:bodyPr>
          <a:lstStyle/>
          <a:p>
            <a:r>
              <a:rPr lang="en-GB" sz="2800" b="1" dirty="0">
                <a:solidFill>
                  <a:srgbClr val="FFFFFF"/>
                </a:solidFill>
                <a:latin typeface="UniversLTStd-BoldCn"/>
              </a:rPr>
              <a:t>Parsons’ model:</a:t>
            </a:r>
            <a:br>
              <a:rPr lang="en-GB" sz="2800" b="1" dirty="0">
                <a:solidFill>
                  <a:srgbClr val="FFFFFF"/>
                </a:solidFill>
                <a:latin typeface="UniversLTStd-BoldCn"/>
              </a:rPr>
            </a:br>
            <a:r>
              <a:rPr lang="en-GB" sz="2800" b="1" dirty="0">
                <a:solidFill>
                  <a:srgbClr val="FFFFFF"/>
                </a:solidFill>
                <a:latin typeface="UniversLTStd-BoldCn"/>
              </a:rPr>
              <a:t>Doctor: </a:t>
            </a:r>
            <a:r>
              <a:rPr lang="en-GB" sz="2800" b="1" dirty="0">
                <a:solidFill>
                  <a:schemeClr val="accent4">
                    <a:lumMod val="60000"/>
                    <a:lumOff val="40000"/>
                  </a:schemeClr>
                </a:solidFill>
                <a:latin typeface="UniversLTStd-BoldCn"/>
              </a:rPr>
              <a:t>professional role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757" y="4419227"/>
            <a:ext cx="2560777"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3452" y="448055"/>
            <a:ext cx="5766356"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5AC1DD-8A22-4A94-84D5-8FCE7107C1C6}"/>
              </a:ext>
            </a:extLst>
          </p:cNvPr>
          <p:cNvSpPr>
            <a:spLocks noGrp="1"/>
          </p:cNvSpPr>
          <p:nvPr>
            <p:ph idx="1"/>
          </p:nvPr>
        </p:nvSpPr>
        <p:spPr>
          <a:xfrm>
            <a:off x="3284781" y="457200"/>
            <a:ext cx="5278194" cy="5941879"/>
          </a:xfrm>
        </p:spPr>
        <p:txBody>
          <a:bodyPr anchor="ctr">
            <a:normAutofit fontScale="25000" lnSpcReduction="20000"/>
          </a:bodyPr>
          <a:lstStyle/>
          <a:p>
            <a:r>
              <a:rPr lang="en-GB" sz="5600" b="1" dirty="0"/>
              <a:t>Towards society</a:t>
            </a:r>
          </a:p>
          <a:p>
            <a:pPr lvl="1"/>
            <a:r>
              <a:rPr lang="en-GB" sz="4800" dirty="0"/>
              <a:t>Physician is expected to use his expertise to determine</a:t>
            </a:r>
          </a:p>
          <a:p>
            <a:pPr lvl="2"/>
            <a:r>
              <a:rPr lang="en-GB" sz="4000" dirty="0"/>
              <a:t>Whether the person is sick or not (legitimize the illness).</a:t>
            </a:r>
          </a:p>
          <a:p>
            <a:pPr lvl="2"/>
            <a:r>
              <a:rPr lang="en-GB" sz="4000" dirty="0"/>
              <a:t>how serious is person sickness </a:t>
            </a:r>
          </a:p>
          <a:p>
            <a:pPr lvl="2"/>
            <a:r>
              <a:rPr lang="en-GB" sz="4000" dirty="0"/>
              <a:t>if sickness is curable, and</a:t>
            </a:r>
          </a:p>
          <a:p>
            <a:pPr lvl="2"/>
            <a:r>
              <a:rPr lang="en-GB" sz="4000" dirty="0"/>
              <a:t>when is he expected to get well.</a:t>
            </a:r>
          </a:p>
          <a:p>
            <a:pPr lvl="2"/>
            <a:endParaRPr lang="en-GB" sz="4000" dirty="0"/>
          </a:p>
          <a:p>
            <a:r>
              <a:rPr lang="en-GB" sz="5600" b="1" dirty="0"/>
              <a:t>Towards Patients</a:t>
            </a:r>
          </a:p>
          <a:p>
            <a:pPr lvl="1"/>
            <a:r>
              <a:rPr lang="en-GB" sz="5600" dirty="0"/>
              <a:t>Competence: </a:t>
            </a:r>
          </a:p>
          <a:p>
            <a:pPr lvl="2"/>
            <a:r>
              <a:rPr lang="en-GB" sz="4000" dirty="0"/>
              <a:t>Apply a high degree of skill and knowledge to the problems of illness</a:t>
            </a:r>
          </a:p>
          <a:p>
            <a:pPr lvl="1"/>
            <a:endParaRPr lang="en-GB" sz="5600" dirty="0"/>
          </a:p>
          <a:p>
            <a:pPr lvl="1"/>
            <a:r>
              <a:rPr lang="en-GB" sz="5600" dirty="0"/>
              <a:t>Functionally Specific: </a:t>
            </a:r>
          </a:p>
          <a:p>
            <a:pPr lvl="2"/>
            <a:r>
              <a:rPr lang="en-GB" sz="4000" dirty="0"/>
              <a:t>Be guided by rules of professional practice; i.e.  the doctor should not have broader contact with patients outside the medical sphere (focus only on the problem presented)</a:t>
            </a:r>
          </a:p>
          <a:p>
            <a:pPr lvl="1"/>
            <a:endParaRPr lang="en-GB" sz="5600" dirty="0"/>
          </a:p>
          <a:p>
            <a:pPr lvl="1"/>
            <a:r>
              <a:rPr lang="en-GB" sz="5600" dirty="0"/>
              <a:t>Universalism: </a:t>
            </a:r>
          </a:p>
          <a:p>
            <a:pPr lvl="2"/>
            <a:r>
              <a:rPr lang="en-GB" sz="4000" dirty="0"/>
              <a:t>Use of generalized objective criteria to determine if the person is sick and how severe his sickness is.</a:t>
            </a:r>
          </a:p>
          <a:p>
            <a:pPr lvl="1"/>
            <a:endParaRPr lang="en-GB" sz="5600" dirty="0"/>
          </a:p>
          <a:p>
            <a:pPr lvl="1"/>
            <a:r>
              <a:rPr lang="en-GB" sz="5600" dirty="0"/>
              <a:t>Affectively Neutral: </a:t>
            </a:r>
          </a:p>
          <a:p>
            <a:pPr lvl="2"/>
            <a:r>
              <a:rPr lang="en-GB" sz="4000" dirty="0"/>
              <a:t>Be objective and emotionally detached </a:t>
            </a:r>
          </a:p>
          <a:p>
            <a:pPr lvl="3"/>
            <a:r>
              <a:rPr lang="en-GB" sz="4000" dirty="0"/>
              <a:t>i.e. should not judge patients’ behaviour in terms of personal value system or become emotionally involved with them (No room for likes and dislikes)</a:t>
            </a:r>
          </a:p>
          <a:p>
            <a:pPr lvl="1"/>
            <a:endParaRPr lang="en-GB" sz="5600" dirty="0"/>
          </a:p>
          <a:p>
            <a:pPr lvl="1"/>
            <a:r>
              <a:rPr lang="en-GB" sz="5600" dirty="0" err="1"/>
              <a:t>Collectivity</a:t>
            </a:r>
            <a:r>
              <a:rPr lang="en-GB" sz="5600" dirty="0"/>
              <a:t> oriented:</a:t>
            </a:r>
          </a:p>
          <a:p>
            <a:pPr lvl="2"/>
            <a:r>
              <a:rPr lang="en-GB" sz="4000" dirty="0"/>
              <a:t>Act for welfare of patient and community rather than for own self-interest, desire for money, advancement, etc (put patient’s interest first)</a:t>
            </a:r>
          </a:p>
          <a:p>
            <a:endParaRPr lang="en-GB" sz="3300" dirty="0"/>
          </a:p>
        </p:txBody>
      </p:sp>
      <p:sp>
        <p:nvSpPr>
          <p:cNvPr id="9" name="TextBox 8">
            <a:extLst>
              <a:ext uri="{FF2B5EF4-FFF2-40B4-BE49-F238E27FC236}">
                <a16:creationId xmlns:a16="http://schemas.microsoft.com/office/drawing/2014/main" id="{641EF44B-4BD6-4735-B555-FB369F8441CE}"/>
              </a:ext>
            </a:extLst>
          </p:cNvPr>
          <p:cNvSpPr txBox="1"/>
          <p:nvPr/>
        </p:nvSpPr>
        <p:spPr>
          <a:xfrm>
            <a:off x="492034" y="4909848"/>
            <a:ext cx="1989909" cy="954107"/>
          </a:xfrm>
          <a:prstGeom prst="rect">
            <a:avLst/>
          </a:prstGeom>
          <a:noFill/>
        </p:spPr>
        <p:txBody>
          <a:bodyPr wrap="square">
            <a:spAutoFit/>
          </a:bodyPr>
          <a:lstStyle/>
          <a:p>
            <a:r>
              <a:rPr lang="en-US" sz="2800" b="1" dirty="0"/>
              <a:t>Obligations (In Return) :</a:t>
            </a:r>
          </a:p>
        </p:txBody>
      </p:sp>
    </p:spTree>
    <p:extLst>
      <p:ext uri="{BB962C8B-B14F-4D97-AF65-F5344CB8AC3E}">
        <p14:creationId xmlns:p14="http://schemas.microsoft.com/office/powerpoint/2010/main" val="349931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F62B72-024A-4905-B55B-A9A9FB9DFD70}"/>
              </a:ext>
            </a:extLst>
          </p:cNvPr>
          <p:cNvSpPr>
            <a:spLocks noGrp="1"/>
          </p:cNvSpPr>
          <p:nvPr>
            <p:ph type="title"/>
          </p:nvPr>
        </p:nvSpPr>
        <p:spPr>
          <a:xfrm>
            <a:off x="628650" y="557188"/>
            <a:ext cx="7886700" cy="1133499"/>
          </a:xfrm>
        </p:spPr>
        <p:txBody>
          <a:bodyPr>
            <a:normAutofit/>
          </a:bodyPr>
          <a:lstStyle/>
          <a:p>
            <a:pPr algn="ctr"/>
            <a:r>
              <a:rPr lang="en-GB" sz="3500" b="1">
                <a:latin typeface="UniversLTStd-BoldCn"/>
              </a:rPr>
              <a:t>Types of doctor-patient relationship (DPR)</a:t>
            </a:r>
          </a:p>
        </p:txBody>
      </p:sp>
      <p:graphicFrame>
        <p:nvGraphicFramePr>
          <p:cNvPr id="4" name="Content Placeholder 3">
            <a:extLst>
              <a:ext uri="{FF2B5EF4-FFF2-40B4-BE49-F238E27FC236}">
                <a16:creationId xmlns:a16="http://schemas.microsoft.com/office/drawing/2014/main" id="{0A7FA0C7-1FA2-4305-A616-EB4E021629C6}"/>
              </a:ext>
            </a:extLst>
          </p:cNvPr>
          <p:cNvGraphicFramePr>
            <a:graphicFrameLocks noGrp="1"/>
          </p:cNvGraphicFramePr>
          <p:nvPr>
            <p:ph idx="1"/>
            <p:extLst>
              <p:ext uri="{D42A27DB-BD31-4B8C-83A1-F6EECF244321}">
                <p14:modId xmlns:p14="http://schemas.microsoft.com/office/powerpoint/2010/main" val="191414251"/>
              </p:ext>
            </p:extLst>
          </p:nvPr>
        </p:nvGraphicFramePr>
        <p:xfrm>
          <a:off x="628650" y="1892808"/>
          <a:ext cx="7886700" cy="4224528"/>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912434833"/>
                    </a:ext>
                  </a:extLst>
                </a:gridCol>
                <a:gridCol w="2628900">
                  <a:extLst>
                    <a:ext uri="{9D8B030D-6E8A-4147-A177-3AD203B41FA5}">
                      <a16:colId xmlns:a16="http://schemas.microsoft.com/office/drawing/2014/main" val="1800281487"/>
                    </a:ext>
                  </a:extLst>
                </a:gridCol>
                <a:gridCol w="2628900">
                  <a:extLst>
                    <a:ext uri="{9D8B030D-6E8A-4147-A177-3AD203B41FA5}">
                      <a16:colId xmlns:a16="http://schemas.microsoft.com/office/drawing/2014/main" val="1878685149"/>
                    </a:ext>
                  </a:extLst>
                </a:gridCol>
              </a:tblGrid>
              <a:tr h="1408176">
                <a:tc>
                  <a:txBody>
                    <a:bodyPr/>
                    <a:lstStyle/>
                    <a:p>
                      <a:pPr algn="ctr"/>
                      <a:r>
                        <a:rPr lang="en-GB" sz="2800" dirty="0"/>
                        <a:t>Types</a:t>
                      </a:r>
                    </a:p>
                  </a:txBody>
                  <a:tcPr/>
                </a:tc>
                <a:tc>
                  <a:txBody>
                    <a:bodyPr/>
                    <a:lstStyle/>
                    <a:p>
                      <a:pPr algn="ctr"/>
                      <a:r>
                        <a:rPr lang="en-GB" sz="2800" dirty="0"/>
                        <a:t>Physician</a:t>
                      </a:r>
                    </a:p>
                    <a:p>
                      <a:pPr algn="ctr"/>
                      <a:r>
                        <a:rPr lang="en-GB" sz="2800" dirty="0"/>
                        <a:t>control (Low)</a:t>
                      </a:r>
                    </a:p>
                    <a:p>
                      <a:pPr algn="ctr"/>
                      <a:endParaRPr lang="en-GB" sz="2800" dirty="0"/>
                    </a:p>
                  </a:txBody>
                  <a:tcPr/>
                </a:tc>
                <a:tc>
                  <a:txBody>
                    <a:bodyPr/>
                    <a:lstStyle/>
                    <a:p>
                      <a:pPr algn="ctr"/>
                      <a:r>
                        <a:rPr lang="en-GB" sz="2800" dirty="0"/>
                        <a:t>Physician</a:t>
                      </a:r>
                    </a:p>
                    <a:p>
                      <a:pPr algn="ctr"/>
                      <a:r>
                        <a:rPr lang="en-GB" sz="2800" dirty="0"/>
                        <a:t>control (High)</a:t>
                      </a:r>
                    </a:p>
                  </a:txBody>
                  <a:tcPr/>
                </a:tc>
                <a:extLst>
                  <a:ext uri="{0D108BD9-81ED-4DB2-BD59-A6C34878D82A}">
                    <a16:rowId xmlns:a16="http://schemas.microsoft.com/office/drawing/2014/main" val="1940492330"/>
                  </a:ext>
                </a:extLst>
              </a:tr>
              <a:tr h="1408176">
                <a:tc>
                  <a:txBody>
                    <a:bodyPr/>
                    <a:lstStyle/>
                    <a:p>
                      <a:r>
                        <a:rPr lang="en-GB" sz="2800" b="1" dirty="0"/>
                        <a:t>Patient control</a:t>
                      </a:r>
                    </a:p>
                    <a:p>
                      <a:r>
                        <a:rPr lang="en-GB" sz="2800" b="1" dirty="0"/>
                        <a:t>(Low)</a:t>
                      </a:r>
                    </a:p>
                  </a:txBody>
                  <a:tcPr/>
                </a:tc>
                <a:tc>
                  <a:txBody>
                    <a:bodyPr/>
                    <a:lstStyle/>
                    <a:p>
                      <a:pPr algn="ctr"/>
                      <a:r>
                        <a:rPr lang="en-GB" sz="2800" dirty="0"/>
                        <a:t>Default</a:t>
                      </a:r>
                    </a:p>
                  </a:txBody>
                  <a:tcPr/>
                </a:tc>
                <a:tc>
                  <a:txBody>
                    <a:bodyPr/>
                    <a:lstStyle/>
                    <a:p>
                      <a:pPr algn="ctr"/>
                      <a:r>
                        <a:rPr lang="en-GB" sz="2800" dirty="0"/>
                        <a:t>Paternalism</a:t>
                      </a:r>
                    </a:p>
                  </a:txBody>
                  <a:tcPr/>
                </a:tc>
                <a:extLst>
                  <a:ext uri="{0D108BD9-81ED-4DB2-BD59-A6C34878D82A}">
                    <a16:rowId xmlns:a16="http://schemas.microsoft.com/office/drawing/2014/main" val="2087301286"/>
                  </a:ext>
                </a:extLst>
              </a:tr>
              <a:tr h="1408176">
                <a:tc>
                  <a:txBody>
                    <a:bodyPr/>
                    <a:lstStyle/>
                    <a:p>
                      <a:r>
                        <a:rPr lang="en-GB" sz="2800" b="1" dirty="0"/>
                        <a:t>Patient control</a:t>
                      </a:r>
                    </a:p>
                    <a:p>
                      <a:r>
                        <a:rPr lang="en-GB" sz="2800" b="1" dirty="0"/>
                        <a:t>(High)</a:t>
                      </a:r>
                    </a:p>
                  </a:txBody>
                  <a:tcPr/>
                </a:tc>
                <a:tc>
                  <a:txBody>
                    <a:bodyPr/>
                    <a:lstStyle/>
                    <a:p>
                      <a:pPr algn="ctr"/>
                      <a:r>
                        <a:rPr lang="en-GB" sz="2800" dirty="0"/>
                        <a:t>Consumerism</a:t>
                      </a:r>
                    </a:p>
                  </a:txBody>
                  <a:tcPr/>
                </a:tc>
                <a:tc>
                  <a:txBody>
                    <a:bodyPr/>
                    <a:lstStyle/>
                    <a:p>
                      <a:pPr algn="ctr"/>
                      <a:r>
                        <a:rPr lang="en-GB" sz="2800" dirty="0"/>
                        <a:t>Mutuality</a:t>
                      </a:r>
                    </a:p>
                  </a:txBody>
                  <a:tcPr/>
                </a:tc>
                <a:extLst>
                  <a:ext uri="{0D108BD9-81ED-4DB2-BD59-A6C34878D82A}">
                    <a16:rowId xmlns:a16="http://schemas.microsoft.com/office/drawing/2014/main" val="2734492513"/>
                  </a:ext>
                </a:extLst>
              </a:tr>
            </a:tbl>
          </a:graphicData>
        </a:graphic>
      </p:graphicFrame>
    </p:spTree>
    <p:extLst>
      <p:ext uri="{BB962C8B-B14F-4D97-AF65-F5344CB8AC3E}">
        <p14:creationId xmlns:p14="http://schemas.microsoft.com/office/powerpoint/2010/main" val="1867817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53406-391F-48E6-9414-CDC0E9A7FCB3}"/>
              </a:ext>
            </a:extLst>
          </p:cNvPr>
          <p:cNvSpPr>
            <a:spLocks noGrp="1"/>
          </p:cNvSpPr>
          <p:nvPr>
            <p:ph type="title"/>
          </p:nvPr>
        </p:nvSpPr>
        <p:spPr/>
        <p:txBody>
          <a:bodyPr/>
          <a:lstStyle/>
          <a:p>
            <a:pPr marL="742950" indent="-742950">
              <a:buFont typeface="+mj-lt"/>
              <a:buAutoNum type="alphaUcPeriod"/>
            </a:pPr>
            <a:r>
              <a:rPr lang="en-GB" b="1" dirty="0">
                <a:solidFill>
                  <a:prstClr val="black"/>
                </a:solidFill>
                <a:latin typeface="UniversLTStd-BoldCn"/>
              </a:rPr>
              <a:t>Paternalism</a:t>
            </a:r>
          </a:p>
        </p:txBody>
      </p:sp>
      <p:graphicFrame>
        <p:nvGraphicFramePr>
          <p:cNvPr id="5" name="Content Placeholder 2">
            <a:extLst>
              <a:ext uri="{FF2B5EF4-FFF2-40B4-BE49-F238E27FC236}">
                <a16:creationId xmlns:a16="http://schemas.microsoft.com/office/drawing/2014/main" id="{EBCCF195-93B6-44E8-81C0-426CA7B68471}"/>
              </a:ext>
            </a:extLst>
          </p:cNvPr>
          <p:cNvGraphicFramePr>
            <a:graphicFrameLocks noGrp="1"/>
          </p:cNvGraphicFramePr>
          <p:nvPr>
            <p:ph idx="1"/>
          </p:nvPr>
        </p:nvGraphicFramePr>
        <p:xfrm>
          <a:off x="628650" y="1825624"/>
          <a:ext cx="7886700" cy="4667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91048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12743</TotalTime>
  <Words>1923</Words>
  <Application>Microsoft Office PowerPoint</Application>
  <PresentationFormat>On-screen Show (4:3)</PresentationFormat>
  <Paragraphs>272</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Arial</vt:lpstr>
      <vt:lpstr>Bahnschrift</vt:lpstr>
      <vt:lpstr>Calibri</vt:lpstr>
      <vt:lpstr>Calibri Light</vt:lpstr>
      <vt:lpstr>UniversLTStd-BoldCn</vt:lpstr>
      <vt:lpstr>Office Theme</vt:lpstr>
      <vt:lpstr>Medical Ethics</vt:lpstr>
      <vt:lpstr>Medicine as a social institution</vt:lpstr>
      <vt:lpstr>Social roles of doctors and patients</vt:lpstr>
      <vt:lpstr>Why does it matter ?</vt:lpstr>
      <vt:lpstr>Parsons’ model: Parsons’ “Ideal Patient” (Sick Role)</vt:lpstr>
      <vt:lpstr>Parsons’ model: Doctor: professional role</vt:lpstr>
      <vt:lpstr>Parsons’ model: Doctor: professional role</vt:lpstr>
      <vt:lpstr>Types of doctor-patient relationship (DPR)</vt:lpstr>
      <vt:lpstr>Paternalism</vt:lpstr>
      <vt:lpstr>Mutuality</vt:lpstr>
      <vt:lpstr>Mutuality-Patient’s role</vt:lpstr>
      <vt:lpstr>Mutuality-Doctor’s role</vt:lpstr>
      <vt:lpstr>Mutuality-Advantages</vt:lpstr>
      <vt:lpstr>Mutuality-Disadvantages</vt:lpstr>
      <vt:lpstr>Consumerism</vt:lpstr>
      <vt:lpstr>Consumerism - Patient’s role</vt:lpstr>
      <vt:lpstr>Consumerism - Doctor’s role</vt:lpstr>
      <vt:lpstr>Consumerism – Advantages &amp; Disadvantages</vt:lpstr>
      <vt:lpstr>Default</vt:lpstr>
      <vt:lpstr>Doctor–patient relationship depends on:</vt:lpstr>
      <vt:lpstr>Influences on the DPR</vt:lpstr>
      <vt:lpstr>Consultation styles:</vt:lpstr>
      <vt:lpstr>Doctor centred</vt:lpstr>
      <vt:lpstr>Patient centred</vt:lpstr>
      <vt:lpstr>Influence of time</vt:lpstr>
      <vt:lpstr>Patient characteristics and behaviours</vt:lpstr>
      <vt:lpstr>PowerPoint Presentation</vt:lpstr>
      <vt:lpstr>4. Influence of structural context</vt:lpstr>
      <vt:lpstr>General practice/Hospital situation</vt:lpstr>
      <vt:lpstr>The system of financing of health care </vt:lpstr>
      <vt:lpstr>PARTNERSHIPS IN TREATMENT DECISION MAKING</vt:lpstr>
      <vt:lpstr>Models of treatment decision-making in a doctor–patient dyad</vt:lpstr>
      <vt:lpstr>Models of decision making</vt:lpstr>
      <vt:lpstr>Paternalist model</vt:lpstr>
      <vt:lpstr>Shared decision-making</vt:lpstr>
      <vt:lpstr>Shared decision making -impetus</vt:lpstr>
      <vt:lpstr>Informed model</vt:lpstr>
      <vt:lpstr>Principle of AUTONOMY and DPR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Ethics</dc:title>
  <dc:creator>Reema Karasneh</dc:creator>
  <cp:lastModifiedBy>Sayer Al-Azzam</cp:lastModifiedBy>
  <cp:revision>75</cp:revision>
  <dcterms:created xsi:type="dcterms:W3CDTF">2018-01-24T04:14:12Z</dcterms:created>
  <dcterms:modified xsi:type="dcterms:W3CDTF">2021-03-23T09:01:11Z</dcterms:modified>
</cp:coreProperties>
</file>