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6"/>
  </p:notesMasterIdLst>
  <p:sldIdLst>
    <p:sldId id="256" r:id="rId2"/>
    <p:sldId id="257" r:id="rId3"/>
    <p:sldId id="274" r:id="rId4"/>
    <p:sldId id="258" r:id="rId5"/>
    <p:sldId id="290" r:id="rId6"/>
    <p:sldId id="291" r:id="rId7"/>
    <p:sldId id="259" r:id="rId8"/>
    <p:sldId id="261" r:id="rId9"/>
    <p:sldId id="262" r:id="rId10"/>
    <p:sldId id="292" r:id="rId11"/>
    <p:sldId id="263" r:id="rId12"/>
    <p:sldId id="264" r:id="rId13"/>
    <p:sldId id="293" r:id="rId14"/>
    <p:sldId id="265" r:id="rId15"/>
    <p:sldId id="266" r:id="rId16"/>
    <p:sldId id="267" r:id="rId17"/>
    <p:sldId id="268" r:id="rId18"/>
    <p:sldId id="294" r:id="rId19"/>
    <p:sldId id="269" r:id="rId20"/>
    <p:sldId id="270" r:id="rId21"/>
    <p:sldId id="271" r:id="rId22"/>
    <p:sldId id="272" r:id="rId23"/>
    <p:sldId id="273" r:id="rId24"/>
    <p:sldId id="276" r:id="rId25"/>
    <p:sldId id="277" r:id="rId26"/>
    <p:sldId id="278" r:id="rId27"/>
    <p:sldId id="280" r:id="rId28"/>
    <p:sldId id="281" r:id="rId29"/>
    <p:sldId id="282" r:id="rId30"/>
    <p:sldId id="283" r:id="rId31"/>
    <p:sldId id="284" r:id="rId32"/>
    <p:sldId id="285" r:id="rId33"/>
    <p:sldId id="286"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9DEDB-C33A-4C1A-AEF8-78F3041D69A2}" type="datetimeFigureOut">
              <a:rPr lang="en-US" smtClean="0"/>
              <a:t>3/24/2021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995DAC-EADB-4748-91AE-52385C5DEFFB}" type="slidenum">
              <a:rPr lang="en-US" smtClean="0"/>
              <a:t>‹#›</a:t>
            </a:fld>
            <a:endParaRPr lang="en-US"/>
          </a:p>
        </p:txBody>
      </p:sp>
    </p:spTree>
    <p:extLst>
      <p:ext uri="{BB962C8B-B14F-4D97-AF65-F5344CB8AC3E}">
        <p14:creationId xmlns:p14="http://schemas.microsoft.com/office/powerpoint/2010/main" val="308516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B995DAC-EADB-4748-91AE-52385C5DEFFB}" type="slidenum">
              <a:rPr lang="en-US" smtClean="0"/>
              <a:t>2</a:t>
            </a:fld>
            <a:endParaRPr lang="en-US"/>
          </a:p>
        </p:txBody>
      </p:sp>
    </p:spTree>
    <p:extLst>
      <p:ext uri="{BB962C8B-B14F-4D97-AF65-F5344CB8AC3E}">
        <p14:creationId xmlns:p14="http://schemas.microsoft.com/office/powerpoint/2010/main" val="3575001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95DAC-EADB-4748-91AE-52385C5DEFFB}" type="slidenum">
              <a:rPr lang="en-US" smtClean="0"/>
              <a:t>5</a:t>
            </a:fld>
            <a:endParaRPr lang="en-US"/>
          </a:p>
        </p:txBody>
      </p:sp>
    </p:spTree>
    <p:extLst>
      <p:ext uri="{BB962C8B-B14F-4D97-AF65-F5344CB8AC3E}">
        <p14:creationId xmlns:p14="http://schemas.microsoft.com/office/powerpoint/2010/main" val="1518785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129255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20223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3515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335273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062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125420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188497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406137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266856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005BAC-A700-45C3-9728-87D859377170}" type="datetimeFigureOut">
              <a:rPr lang="en-US" smtClean="0"/>
              <a:t>3/24/2021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39908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005BAC-A700-45C3-9728-87D859377170}"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178474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005BAC-A700-45C3-9728-87D859377170}" type="datetimeFigureOut">
              <a:rPr lang="en-US" smtClean="0"/>
              <a:t>3/24/2021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63367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005BAC-A700-45C3-9728-87D859377170}" type="datetimeFigureOut">
              <a:rPr lang="en-US" smtClean="0"/>
              <a:t>3/24/2021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3198477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05BAC-A700-45C3-9728-87D859377170}" type="datetimeFigureOut">
              <a:rPr lang="en-US" smtClean="0"/>
              <a:t>3/24/2021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310173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9005BAC-A700-45C3-9728-87D859377170}"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323335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9005BAC-A700-45C3-9728-87D859377170}" type="datetimeFigureOut">
              <a:rPr lang="en-US" smtClean="0"/>
              <a:t>3/24/2021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ED8FD8-8BEA-4105-B9C3-8320500CA336}" type="slidenum">
              <a:rPr lang="en-US" smtClean="0"/>
              <a:t>‹#›</a:t>
            </a:fld>
            <a:endParaRPr lang="en-US"/>
          </a:p>
        </p:txBody>
      </p:sp>
    </p:spTree>
    <p:extLst>
      <p:ext uri="{BB962C8B-B14F-4D97-AF65-F5344CB8AC3E}">
        <p14:creationId xmlns:p14="http://schemas.microsoft.com/office/powerpoint/2010/main" val="51022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005BAC-A700-45C3-9728-87D859377170}" type="datetimeFigureOut">
              <a:rPr lang="en-US" smtClean="0"/>
              <a:t>3/24/2021</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EED8FD8-8BEA-4105-B9C3-8320500CA336}" type="slidenum">
              <a:rPr lang="en-US" smtClean="0"/>
              <a:t>‹#›</a:t>
            </a:fld>
            <a:endParaRPr lang="en-US"/>
          </a:p>
        </p:txBody>
      </p:sp>
    </p:spTree>
    <p:extLst>
      <p:ext uri="{BB962C8B-B14F-4D97-AF65-F5344CB8AC3E}">
        <p14:creationId xmlns:p14="http://schemas.microsoft.com/office/powerpoint/2010/main" val="5485879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2800" dirty="0" err="1" smtClean="0">
                <a:solidFill>
                  <a:schemeClr val="tx1"/>
                </a:solidFill>
                <a:latin typeface="Algerian" panose="04020705040A02060702" pitchFamily="82" charset="0"/>
              </a:rPr>
              <a:t>Vagus</a:t>
            </a:r>
            <a:r>
              <a:rPr lang="en-US" sz="2800" dirty="0" smtClean="0">
                <a:solidFill>
                  <a:schemeClr val="tx1"/>
                </a:solidFill>
                <a:latin typeface="Algerian" panose="04020705040A02060702" pitchFamily="82" charset="0"/>
              </a:rPr>
              <a:t> Nerve</a:t>
            </a:r>
          </a:p>
          <a:p>
            <a:pPr algn="ctr"/>
            <a:endParaRPr lang="en-US" sz="2800" dirty="0">
              <a:solidFill>
                <a:schemeClr val="tx1"/>
              </a:solidFill>
              <a:latin typeface="Algerian" panose="04020705040A02060702" pitchFamily="82" charset="0"/>
            </a:endParaRPr>
          </a:p>
          <a:p>
            <a:pPr algn="ctr"/>
            <a:r>
              <a:rPr lang="en-US" sz="2800" dirty="0" smtClean="0">
                <a:solidFill>
                  <a:schemeClr val="tx1"/>
                </a:solidFill>
                <a:latin typeface="Algerian" panose="04020705040A02060702" pitchFamily="82" charset="0"/>
              </a:rPr>
              <a:t>Dr. Ramada </a:t>
            </a:r>
            <a:r>
              <a:rPr lang="en-US" sz="2800" dirty="0" err="1" smtClean="0">
                <a:solidFill>
                  <a:schemeClr val="tx1"/>
                </a:solidFill>
                <a:latin typeface="Algerian" panose="04020705040A02060702" pitchFamily="82" charset="0"/>
              </a:rPr>
              <a:t>khasaenrh</a:t>
            </a:r>
            <a:endParaRPr lang="en-US" sz="2800" dirty="0">
              <a:solidFill>
                <a:schemeClr val="tx1"/>
              </a:solidFill>
              <a:latin typeface="Algerian" panose="04020705040A02060702" pitchFamily="82" charset="0"/>
            </a:endParaRPr>
          </a:p>
        </p:txBody>
      </p:sp>
      <p:sp>
        <p:nvSpPr>
          <p:cNvPr id="4" name="Title 1"/>
          <p:cNvSpPr txBox="1">
            <a:spLocks/>
          </p:cNvSpPr>
          <p:nvPr/>
        </p:nvSpPr>
        <p:spPr bwMode="auto">
          <a:xfrm>
            <a:off x="1143000" y="919617"/>
            <a:ext cx="6858000" cy="2387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dirty="0" smtClean="0">
                <a:latin typeface="Algerian" panose="04020705040A02060702" pitchFamily="82" charset="0"/>
              </a:rPr>
              <a:t>Systemic Module</a:t>
            </a:r>
            <a:br>
              <a:rPr lang="en-US" altLang="en-US" sz="3600" dirty="0" smtClean="0">
                <a:latin typeface="Algerian" panose="04020705040A02060702" pitchFamily="82" charset="0"/>
              </a:rPr>
            </a:br>
            <a:r>
              <a:rPr lang="en-US" altLang="en-US" sz="3600" dirty="0" smtClean="0">
                <a:solidFill>
                  <a:srgbClr val="C00000"/>
                </a:solidFill>
                <a:latin typeface="Algerian" panose="04020705040A02060702" pitchFamily="82" charset="0"/>
                <a:ea typeface="Aharoni"/>
                <a:cs typeface="Aharoni"/>
              </a:rPr>
              <a:t>PNS</a:t>
            </a:r>
          </a:p>
          <a:p>
            <a:r>
              <a:rPr lang="en-US" altLang="en-US" sz="3600" dirty="0" smtClean="0">
                <a:solidFill>
                  <a:srgbClr val="C00000"/>
                </a:solidFill>
                <a:latin typeface="Algerian" panose="04020705040A02060702" pitchFamily="82" charset="0"/>
                <a:ea typeface="Aharoni"/>
                <a:cs typeface="Aharoni"/>
              </a:rPr>
              <a:t>Anatomy  </a:t>
            </a:r>
            <a:br>
              <a:rPr lang="en-US" altLang="en-US" sz="3600" dirty="0" smtClean="0">
                <a:solidFill>
                  <a:srgbClr val="C00000"/>
                </a:solidFill>
                <a:latin typeface="Algerian" panose="04020705040A02060702" pitchFamily="82" charset="0"/>
                <a:ea typeface="Aharoni"/>
                <a:cs typeface="Aharoni"/>
              </a:rPr>
            </a:br>
            <a:endParaRPr lang="en-US" altLang="en-US" sz="3600" dirty="0" smtClean="0">
              <a:latin typeface="Algerian" panose="04020705040A02060702" pitchFamily="82" charset="0"/>
            </a:endParaRPr>
          </a:p>
        </p:txBody>
      </p:sp>
    </p:spTree>
    <p:extLst>
      <p:ext uri="{BB962C8B-B14F-4D97-AF65-F5344CB8AC3E}">
        <p14:creationId xmlns:p14="http://schemas.microsoft.com/office/powerpoint/2010/main" val="195328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749" y="0"/>
            <a:ext cx="6434817" cy="5500914"/>
          </a:xfrm>
        </p:spPr>
      </p:pic>
      <p:sp>
        <p:nvSpPr>
          <p:cNvPr id="5" name="Rectangle 4"/>
          <p:cNvSpPr/>
          <p:nvPr/>
        </p:nvSpPr>
        <p:spPr>
          <a:xfrm>
            <a:off x="435429" y="5866040"/>
            <a:ext cx="8490858" cy="707886"/>
          </a:xfrm>
          <a:prstGeom prst="rect">
            <a:avLst/>
          </a:prstGeom>
        </p:spPr>
        <p:txBody>
          <a:bodyPr wrap="square">
            <a:spAutoFit/>
          </a:bodyPr>
          <a:lstStyle/>
          <a:p>
            <a:pPr algn="just"/>
            <a:r>
              <a:rPr lang="en-US" sz="2000" dirty="0"/>
              <a:t>Within the cranium, the </a:t>
            </a:r>
            <a:r>
              <a:rPr lang="en-US" sz="2000" b="1" dirty="0"/>
              <a:t>auricular branch</a:t>
            </a:r>
            <a:r>
              <a:rPr lang="en-US" sz="2000" dirty="0"/>
              <a:t> arises. This supplies sensation to the posterior part of the external auditory canal and external ear.</a:t>
            </a:r>
          </a:p>
        </p:txBody>
      </p:sp>
      <p:sp>
        <p:nvSpPr>
          <p:cNvPr id="6" name="Rectangle 5"/>
          <p:cNvSpPr/>
          <p:nvPr/>
        </p:nvSpPr>
        <p:spPr>
          <a:xfrm>
            <a:off x="1843314" y="841829"/>
            <a:ext cx="1146629" cy="435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38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1" y="2745469"/>
            <a:ext cx="7886700" cy="1325563"/>
          </a:xfrm>
        </p:spPr>
        <p:txBody>
          <a:bodyPr/>
          <a:lstStyle/>
          <a:p>
            <a:pPr algn="ctr"/>
            <a:r>
              <a:rPr lang="en-US" b="1" dirty="0"/>
              <a:t>In the Neck</a:t>
            </a:r>
            <a:endParaRPr lang="en-US" dirty="0"/>
          </a:p>
        </p:txBody>
      </p:sp>
    </p:spTree>
    <p:extLst>
      <p:ext uri="{BB962C8B-B14F-4D97-AF65-F5344CB8AC3E}">
        <p14:creationId xmlns:p14="http://schemas.microsoft.com/office/powerpoint/2010/main" val="234526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770" y="5123543"/>
            <a:ext cx="8360229" cy="1343706"/>
          </a:xfrm>
        </p:spPr>
        <p:txBody>
          <a:bodyPr>
            <a:normAutofit/>
          </a:bodyPr>
          <a:lstStyle/>
          <a:p>
            <a:r>
              <a:rPr lang="en-US" dirty="0" smtClean="0"/>
              <a:t>In </a:t>
            </a:r>
            <a:r>
              <a:rPr lang="en-US" dirty="0"/>
              <a:t>the neck, the </a:t>
            </a:r>
            <a:r>
              <a:rPr lang="en-US" dirty="0" err="1"/>
              <a:t>vagus</a:t>
            </a:r>
            <a:r>
              <a:rPr lang="en-US" dirty="0"/>
              <a:t> nerve passes into the carotid sheath, travelling inferiorly with the internal jugular vein and common carotid artery.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115" y="151266"/>
            <a:ext cx="4916714" cy="4916714"/>
          </a:xfrm>
          <a:prstGeom prst="rect">
            <a:avLst/>
          </a:prstGeom>
        </p:spPr>
      </p:pic>
      <p:sp>
        <p:nvSpPr>
          <p:cNvPr id="5" name="Rectangle 4"/>
          <p:cNvSpPr/>
          <p:nvPr/>
        </p:nvSpPr>
        <p:spPr>
          <a:xfrm>
            <a:off x="5660571" y="3701143"/>
            <a:ext cx="319315" cy="4354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66971" y="2801257"/>
            <a:ext cx="870858" cy="624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97714" y="151266"/>
            <a:ext cx="1117600" cy="501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41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112" y="4267200"/>
            <a:ext cx="8766629" cy="2604861"/>
          </a:xfrm>
        </p:spPr>
        <p:txBody>
          <a:bodyPr>
            <a:normAutofit/>
          </a:bodyPr>
          <a:lstStyle/>
          <a:p>
            <a:r>
              <a:rPr lang="en-US" dirty="0"/>
              <a:t>At the base of the neck, the right and left nerves have differing pathways:</a:t>
            </a:r>
          </a:p>
          <a:p>
            <a:pPr lvl="1"/>
            <a:r>
              <a:rPr lang="en-US" dirty="0"/>
              <a:t>The </a:t>
            </a:r>
            <a:r>
              <a:rPr lang="en-US" b="1" dirty="0"/>
              <a:t>right </a:t>
            </a:r>
            <a:r>
              <a:rPr lang="en-US" b="1" dirty="0" err="1"/>
              <a:t>vagus</a:t>
            </a:r>
            <a:r>
              <a:rPr lang="en-US" b="1" dirty="0"/>
              <a:t> nerve</a:t>
            </a:r>
            <a:r>
              <a:rPr lang="en-US" dirty="0"/>
              <a:t> passes anterior to the subclavian artery and posterior to the sternoclavicular joint, entering the thorax.</a:t>
            </a:r>
          </a:p>
          <a:p>
            <a:pPr lvl="1" algn="just"/>
            <a:r>
              <a:rPr lang="en-US" dirty="0"/>
              <a:t>The </a:t>
            </a:r>
            <a:r>
              <a:rPr lang="en-US" b="1" dirty="0"/>
              <a:t>left </a:t>
            </a:r>
            <a:r>
              <a:rPr lang="en-US" b="1" dirty="0" err="1"/>
              <a:t>vagus</a:t>
            </a:r>
            <a:r>
              <a:rPr lang="en-US" b="1" dirty="0"/>
              <a:t> nerve</a:t>
            </a:r>
            <a:r>
              <a:rPr lang="en-US" dirty="0"/>
              <a:t> passes inferiorly between the left common carotid and left subclavian arteries, posterior to the sternoclavicular joint, entering the thorax.</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913" y="319314"/>
            <a:ext cx="7116007" cy="3759200"/>
          </a:xfrm>
          <a:prstGeom prst="rect">
            <a:avLst/>
          </a:prstGeom>
        </p:spPr>
      </p:pic>
      <p:sp>
        <p:nvSpPr>
          <p:cNvPr id="6" name="Rectangle 5"/>
          <p:cNvSpPr/>
          <p:nvPr/>
        </p:nvSpPr>
        <p:spPr>
          <a:xfrm>
            <a:off x="6444343" y="2569029"/>
            <a:ext cx="1248228" cy="2902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82913" y="1248229"/>
            <a:ext cx="1487716" cy="3338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30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135" y="304800"/>
            <a:ext cx="4059465" cy="5988277"/>
          </a:xfrm>
        </p:spPr>
        <p:txBody>
          <a:bodyPr>
            <a:normAutofit/>
          </a:bodyPr>
          <a:lstStyle/>
          <a:p>
            <a:r>
              <a:rPr lang="en-US" dirty="0" smtClean="0"/>
              <a:t>Several </a:t>
            </a:r>
            <a:r>
              <a:rPr lang="en-US" dirty="0"/>
              <a:t>branches arise in the neck:</a:t>
            </a:r>
          </a:p>
          <a:p>
            <a:pPr lvl="1"/>
            <a:r>
              <a:rPr lang="en-US" b="1" dirty="0"/>
              <a:t>Pharyngeal </a:t>
            </a:r>
            <a:r>
              <a:rPr lang="en-US" b="1" dirty="0" smtClean="0"/>
              <a:t>branches</a:t>
            </a:r>
            <a:r>
              <a:rPr lang="en-US" dirty="0" smtClean="0"/>
              <a:t>: Provides </a:t>
            </a:r>
            <a:r>
              <a:rPr lang="en-US" dirty="0"/>
              <a:t>motor innervation to the majority of the muscles of the pharynx and soft palate.</a:t>
            </a:r>
          </a:p>
          <a:p>
            <a:pPr lvl="1"/>
            <a:r>
              <a:rPr lang="en-US" b="1" dirty="0"/>
              <a:t>Superior laryngeal </a:t>
            </a:r>
            <a:r>
              <a:rPr lang="en-US" b="1" dirty="0" smtClean="0"/>
              <a:t>nerve: </a:t>
            </a:r>
            <a:r>
              <a:rPr lang="en-US" dirty="0" smtClean="0"/>
              <a:t>Splits </a:t>
            </a:r>
            <a:r>
              <a:rPr lang="en-US" dirty="0"/>
              <a:t>into internal and external branches. The external laryngeal nerve innervates the cricothyroid muscle of the larynx. The internal laryngeal provides sensory innervation to the laryngopharynx and superior part of the larynx.</a:t>
            </a:r>
          </a:p>
          <a:p>
            <a:pPr lvl="1"/>
            <a:r>
              <a:rPr lang="en-US" b="1" dirty="0"/>
              <a:t>Recurrent laryngeal </a:t>
            </a:r>
            <a:r>
              <a:rPr lang="en-US" b="1" dirty="0" smtClean="0"/>
              <a:t>nerve:</a:t>
            </a:r>
            <a:r>
              <a:rPr lang="en-US" b="1" dirty="0"/>
              <a:t> </a:t>
            </a:r>
            <a:r>
              <a:rPr lang="en-US" dirty="0"/>
              <a:t>(right side only) – Hooks underneath the right subclavian artery, then ascends towards to the larynx. It innervates the majority of the intrinsic muscles of the larynx.</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850" y="653143"/>
            <a:ext cx="5120150" cy="5021943"/>
          </a:xfrm>
          <a:prstGeom prst="rect">
            <a:avLst/>
          </a:prstGeom>
        </p:spPr>
      </p:pic>
      <p:sp>
        <p:nvSpPr>
          <p:cNvPr id="4" name="Rectangle 3"/>
          <p:cNvSpPr/>
          <p:nvPr/>
        </p:nvSpPr>
        <p:spPr>
          <a:xfrm>
            <a:off x="6879771" y="4775200"/>
            <a:ext cx="1509486" cy="595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58857" y="1799771"/>
            <a:ext cx="1465943"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87886" y="2162629"/>
            <a:ext cx="1901371" cy="2612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72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93" y="2963183"/>
            <a:ext cx="7886700" cy="1325563"/>
          </a:xfrm>
        </p:spPr>
        <p:txBody>
          <a:bodyPr/>
          <a:lstStyle/>
          <a:p>
            <a:pPr algn="ctr"/>
            <a:r>
              <a:rPr lang="en-US" b="1" dirty="0"/>
              <a:t>In the Thorax</a:t>
            </a:r>
            <a:endParaRPr lang="en-US" dirty="0"/>
          </a:p>
        </p:txBody>
      </p:sp>
    </p:spTree>
    <p:extLst>
      <p:ext uri="{BB962C8B-B14F-4D97-AF65-F5344CB8AC3E}">
        <p14:creationId xmlns:p14="http://schemas.microsoft.com/office/powerpoint/2010/main" val="2550122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172" y="928913"/>
            <a:ext cx="4005942" cy="4354287"/>
          </a:xfrm>
        </p:spPr>
        <p:txBody>
          <a:bodyPr>
            <a:normAutofit/>
          </a:bodyPr>
          <a:lstStyle/>
          <a:p>
            <a:r>
              <a:rPr lang="en-US" dirty="0"/>
              <a:t>In the </a:t>
            </a:r>
            <a:r>
              <a:rPr lang="en-US" dirty="0" smtClean="0"/>
              <a:t>thorax:</a:t>
            </a:r>
          </a:p>
          <a:p>
            <a:pPr lvl="1"/>
            <a:r>
              <a:rPr lang="en-US" dirty="0" smtClean="0"/>
              <a:t>the </a:t>
            </a:r>
            <a:r>
              <a:rPr lang="en-US" dirty="0"/>
              <a:t>right </a:t>
            </a:r>
            <a:r>
              <a:rPr lang="en-US" dirty="0" err="1"/>
              <a:t>vagus</a:t>
            </a:r>
            <a:r>
              <a:rPr lang="en-US" dirty="0"/>
              <a:t> nerve forms the </a:t>
            </a:r>
            <a:r>
              <a:rPr lang="en-US" b="1" dirty="0"/>
              <a:t>posterior vagal </a:t>
            </a:r>
            <a:r>
              <a:rPr lang="en-US" b="1" dirty="0" smtClean="0"/>
              <a:t>trunk</a:t>
            </a:r>
            <a:endParaRPr lang="en-US" dirty="0" smtClean="0"/>
          </a:p>
          <a:p>
            <a:pPr lvl="1"/>
            <a:r>
              <a:rPr lang="en-US" dirty="0" smtClean="0"/>
              <a:t>the </a:t>
            </a:r>
            <a:r>
              <a:rPr lang="en-US" dirty="0"/>
              <a:t>left forms the </a:t>
            </a:r>
            <a:r>
              <a:rPr lang="en-US" b="1" dirty="0"/>
              <a:t>anterior vagal trunk</a:t>
            </a:r>
            <a:r>
              <a:rPr lang="en-US" dirty="0"/>
              <a:t>. </a:t>
            </a:r>
            <a:endParaRPr lang="en-US" dirty="0" smtClean="0"/>
          </a:p>
          <a:p>
            <a:pPr lvl="1"/>
            <a:r>
              <a:rPr lang="en-US" dirty="0" smtClean="0"/>
              <a:t>Branches </a:t>
            </a:r>
            <a:r>
              <a:rPr lang="en-US" dirty="0"/>
              <a:t>from the vagal trunks contribute to the formation of the </a:t>
            </a:r>
            <a:r>
              <a:rPr lang="en-US" b="1" dirty="0" err="1"/>
              <a:t>oesophageal</a:t>
            </a:r>
            <a:r>
              <a:rPr lang="en-US" b="1" dirty="0"/>
              <a:t> plexus</a:t>
            </a:r>
            <a:r>
              <a:rPr lang="en-US" dirty="0"/>
              <a:t>, which innervates the smooth muscle of the </a:t>
            </a:r>
            <a:r>
              <a:rPr lang="en-US" dirty="0" err="1"/>
              <a:t>oesophagus</a:t>
            </a:r>
            <a:r>
              <a:rPr lang="en-US" dirty="0"/>
              <a: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571" y="12481"/>
            <a:ext cx="4020458" cy="6784799"/>
          </a:xfrm>
          <a:prstGeom prst="rect">
            <a:avLst/>
          </a:prstGeom>
        </p:spPr>
      </p:pic>
      <p:sp>
        <p:nvSpPr>
          <p:cNvPr id="11" name="Rectangle 10"/>
          <p:cNvSpPr/>
          <p:nvPr/>
        </p:nvSpPr>
        <p:spPr>
          <a:xfrm>
            <a:off x="7112000" y="3918857"/>
            <a:ext cx="1553029" cy="348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4571" y="5399314"/>
            <a:ext cx="1175658" cy="50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44571" y="4267200"/>
            <a:ext cx="1059543" cy="50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395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524" y="4615543"/>
            <a:ext cx="8137979" cy="2133600"/>
          </a:xfrm>
        </p:spPr>
        <p:txBody>
          <a:bodyPr>
            <a:normAutofit/>
          </a:bodyPr>
          <a:lstStyle/>
          <a:p>
            <a:r>
              <a:rPr lang="en-US" dirty="0"/>
              <a:t>Two other branches arise in the thorax:</a:t>
            </a:r>
          </a:p>
          <a:p>
            <a:pPr lvl="1"/>
            <a:r>
              <a:rPr lang="en-US" b="1" dirty="0"/>
              <a:t>Left recurrent laryngeal nerve</a:t>
            </a:r>
            <a:r>
              <a:rPr lang="en-US" dirty="0"/>
              <a:t> – it hooks under the arch of the aorta, ascending to innervate the majority of the intrinsic muscles of the larynx. </a:t>
            </a:r>
          </a:p>
          <a:p>
            <a:pPr lvl="1"/>
            <a:r>
              <a:rPr lang="en-US" b="1" dirty="0"/>
              <a:t>Cardiac branches</a:t>
            </a:r>
            <a:r>
              <a:rPr lang="en-US" dirty="0"/>
              <a:t> – these innervate regulate heart rate and provide visceral sensation to the organ</a:t>
            </a:r>
            <a:r>
              <a:rPr lang="en-US" dirty="0" smtClean="0"/>
              <a:t>.</a:t>
            </a:r>
          </a:p>
          <a:p>
            <a:pPr lvl="1"/>
            <a:endParaRPr lang="en-US" dirty="0"/>
          </a:p>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8773"/>
          <a:stretch/>
        </p:blipFill>
        <p:spPr>
          <a:xfrm>
            <a:off x="1491342" y="-1"/>
            <a:ext cx="5946394" cy="4339771"/>
          </a:xfrm>
          <a:prstGeom prst="rect">
            <a:avLst/>
          </a:prstGeom>
        </p:spPr>
      </p:pic>
      <p:sp>
        <p:nvSpPr>
          <p:cNvPr id="7" name="Rectangle 6"/>
          <p:cNvSpPr/>
          <p:nvPr/>
        </p:nvSpPr>
        <p:spPr>
          <a:xfrm>
            <a:off x="6081486" y="2148114"/>
            <a:ext cx="1161143" cy="11901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75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2789" y="359683"/>
            <a:ext cx="6272594" cy="4351338"/>
          </a:xfrm>
        </p:spPr>
      </p:pic>
      <p:sp>
        <p:nvSpPr>
          <p:cNvPr id="5" name="Rectangle 4"/>
          <p:cNvSpPr/>
          <p:nvPr/>
        </p:nvSpPr>
        <p:spPr>
          <a:xfrm>
            <a:off x="910771" y="5594421"/>
            <a:ext cx="7496629" cy="830997"/>
          </a:xfrm>
          <a:prstGeom prst="rect">
            <a:avLst/>
          </a:prstGeom>
        </p:spPr>
        <p:txBody>
          <a:bodyPr wrap="square">
            <a:spAutoFit/>
          </a:bodyPr>
          <a:lstStyle/>
          <a:p>
            <a:r>
              <a:rPr lang="en-US" sz="2400" dirty="0"/>
              <a:t>The vagal trunks enter the abdomen via the </a:t>
            </a:r>
            <a:r>
              <a:rPr lang="en-US" sz="2400" dirty="0" err="1"/>
              <a:t>oesophageal</a:t>
            </a:r>
            <a:r>
              <a:rPr lang="en-US" sz="2400" dirty="0"/>
              <a:t> hiatus, an opening in the diaphragm.</a:t>
            </a:r>
          </a:p>
        </p:txBody>
      </p:sp>
    </p:spTree>
    <p:extLst>
      <p:ext uri="{BB962C8B-B14F-4D97-AF65-F5344CB8AC3E}">
        <p14:creationId xmlns:p14="http://schemas.microsoft.com/office/powerpoint/2010/main" val="301030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07" y="3064783"/>
            <a:ext cx="7886700" cy="1325563"/>
          </a:xfrm>
        </p:spPr>
        <p:txBody>
          <a:bodyPr/>
          <a:lstStyle/>
          <a:p>
            <a:pPr algn="ctr"/>
            <a:r>
              <a:rPr lang="en-US" b="1" dirty="0"/>
              <a:t>In the Abdomen</a:t>
            </a:r>
            <a:endParaRPr lang="en-US" dirty="0"/>
          </a:p>
        </p:txBody>
      </p:sp>
    </p:spTree>
    <p:extLst>
      <p:ext uri="{BB962C8B-B14F-4D97-AF65-F5344CB8AC3E}">
        <p14:creationId xmlns:p14="http://schemas.microsoft.com/office/powerpoint/2010/main" val="373083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77372"/>
            <a:ext cx="8007350" cy="5451249"/>
          </a:xfrm>
        </p:spPr>
        <p:txBody>
          <a:bodyPr>
            <a:normAutofit/>
          </a:bodyPr>
          <a:lstStyle/>
          <a:p>
            <a:r>
              <a:rPr lang="en-US" sz="2000" dirty="0"/>
              <a:t>The </a:t>
            </a:r>
            <a:r>
              <a:rPr lang="en-US" sz="2000" b="1" dirty="0" err="1"/>
              <a:t>vagus</a:t>
            </a:r>
            <a:r>
              <a:rPr lang="en-US" sz="2000" b="1" dirty="0"/>
              <a:t> nerve</a:t>
            </a:r>
            <a:r>
              <a:rPr lang="en-US" sz="2000" dirty="0"/>
              <a:t> is the 10</a:t>
            </a:r>
            <a:r>
              <a:rPr lang="en-US" sz="2000" baseline="30000" dirty="0"/>
              <a:t>th</a:t>
            </a:r>
            <a:r>
              <a:rPr lang="en-US" sz="2000" dirty="0"/>
              <a:t> cranial nerve (CN X</a:t>
            </a:r>
            <a:r>
              <a:rPr lang="en-US" sz="2000" dirty="0" smtClean="0"/>
              <a:t>), named from “</a:t>
            </a:r>
            <a:r>
              <a:rPr lang="en-US" sz="2000" i="1" dirty="0" smtClean="0"/>
              <a:t>vagary” </a:t>
            </a:r>
            <a:r>
              <a:rPr lang="en-US" sz="2000" dirty="0" smtClean="0"/>
              <a:t>which mean the wonderer in </a:t>
            </a:r>
            <a:r>
              <a:rPr lang="en-US" sz="2000" dirty="0" err="1" smtClean="0"/>
              <a:t>latin</a:t>
            </a:r>
            <a:r>
              <a:rPr lang="en-US" sz="2000" dirty="0"/>
              <a:t>. It is sometimes referred to as the wandering nerve.</a:t>
            </a:r>
            <a:endParaRPr lang="en-US" sz="2000" dirty="0" smtClean="0"/>
          </a:p>
          <a:p>
            <a:r>
              <a:rPr lang="en-US" sz="2000" dirty="0" smtClean="0"/>
              <a:t>It </a:t>
            </a:r>
            <a:r>
              <a:rPr lang="en-US" sz="2000" dirty="0"/>
              <a:t>is a functionally diverse nerve, offering many different modalities of innervation. </a:t>
            </a:r>
          </a:p>
          <a:p>
            <a:r>
              <a:rPr lang="en-US" sz="2000" dirty="0" smtClean="0"/>
              <a:t>It is the longest and most widely distributed cranial nerve.</a:t>
            </a:r>
          </a:p>
          <a:p>
            <a:r>
              <a:rPr lang="en-US" sz="2000" dirty="0" smtClean="0"/>
              <a:t>It spreads the fibers of a cranial part of the accessory nerve and carries majority of the efferent fibers of the cranial part of the parasympathetic outflow.</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693" y="3294743"/>
            <a:ext cx="5689600" cy="3563257"/>
          </a:xfrm>
          <a:prstGeom prst="rect">
            <a:avLst/>
          </a:prstGeom>
        </p:spPr>
      </p:pic>
      <p:sp>
        <p:nvSpPr>
          <p:cNvPr id="2" name="Rectangle 1"/>
          <p:cNvSpPr/>
          <p:nvPr/>
        </p:nvSpPr>
        <p:spPr>
          <a:xfrm>
            <a:off x="6604000" y="6255657"/>
            <a:ext cx="1161143"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677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12228"/>
            <a:ext cx="7886700" cy="1358220"/>
          </a:xfrm>
        </p:spPr>
        <p:txBody>
          <a:bodyPr>
            <a:normAutofit/>
          </a:bodyPr>
          <a:lstStyle/>
          <a:p>
            <a:r>
              <a:rPr lang="en-US" dirty="0"/>
              <a:t>In the abdomen, the vagal trunks terminate by dividing into branches that supply </a:t>
            </a:r>
            <a:r>
              <a:rPr lang="en-US" dirty="0" smtClean="0"/>
              <a:t>the: </a:t>
            </a:r>
            <a:r>
              <a:rPr lang="en-US" dirty="0" err="1"/>
              <a:t>oesophagus</a:t>
            </a:r>
            <a:r>
              <a:rPr lang="en-US" dirty="0"/>
              <a:t>, stomach and the small and large bowel (up to the splenic flexure).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593" y="327759"/>
            <a:ext cx="4706981" cy="4607098"/>
          </a:xfrm>
          <a:prstGeom prst="rect">
            <a:avLst/>
          </a:prstGeom>
        </p:spPr>
      </p:pic>
    </p:spTree>
    <p:extLst>
      <p:ext uri="{BB962C8B-B14F-4D97-AF65-F5344CB8AC3E}">
        <p14:creationId xmlns:p14="http://schemas.microsoft.com/office/powerpoint/2010/main" val="354150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22" y="2832555"/>
            <a:ext cx="7886700" cy="1325563"/>
          </a:xfrm>
        </p:spPr>
        <p:txBody>
          <a:bodyPr/>
          <a:lstStyle/>
          <a:p>
            <a:pPr algn="ctr"/>
            <a:r>
              <a:rPr lang="en-US" b="1" dirty="0"/>
              <a:t>Sensory Functions</a:t>
            </a:r>
            <a:br>
              <a:rPr lang="en-US" b="1" dirty="0"/>
            </a:br>
            <a:endParaRPr lang="en-US" dirty="0"/>
          </a:p>
        </p:txBody>
      </p:sp>
    </p:spTree>
    <p:extLst>
      <p:ext uri="{BB962C8B-B14F-4D97-AF65-F5344CB8AC3E}">
        <p14:creationId xmlns:p14="http://schemas.microsoft.com/office/powerpoint/2010/main" val="4215407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714" y="4470401"/>
            <a:ext cx="8636000" cy="2387600"/>
          </a:xfrm>
        </p:spPr>
        <p:txBody>
          <a:bodyPr>
            <a:normAutofit lnSpcReduction="10000"/>
          </a:bodyPr>
          <a:lstStyle/>
          <a:p>
            <a:r>
              <a:rPr lang="en-US" dirty="0"/>
              <a:t>There are </a:t>
            </a:r>
            <a:r>
              <a:rPr lang="en-US" b="1" dirty="0"/>
              <a:t>somatic</a:t>
            </a:r>
            <a:r>
              <a:rPr lang="en-US" dirty="0"/>
              <a:t> and </a:t>
            </a:r>
            <a:r>
              <a:rPr lang="en-US" b="1" dirty="0"/>
              <a:t>visceral</a:t>
            </a:r>
            <a:r>
              <a:rPr lang="en-US" dirty="0"/>
              <a:t> components to the sensory function of the </a:t>
            </a:r>
            <a:r>
              <a:rPr lang="en-US" dirty="0" err="1"/>
              <a:t>vagus</a:t>
            </a:r>
            <a:r>
              <a:rPr lang="en-US" dirty="0"/>
              <a:t> nerve</a:t>
            </a:r>
            <a:r>
              <a:rPr lang="en-US" dirty="0" smtClean="0"/>
              <a:t>.</a:t>
            </a:r>
          </a:p>
          <a:p>
            <a:endParaRPr lang="en-US" dirty="0"/>
          </a:p>
          <a:p>
            <a:r>
              <a:rPr lang="en-US" dirty="0"/>
              <a:t>Somatic </a:t>
            </a:r>
            <a:r>
              <a:rPr lang="en-US" dirty="0" smtClean="0"/>
              <a:t>sensation:</a:t>
            </a:r>
          </a:p>
          <a:p>
            <a:pPr lvl="1"/>
            <a:r>
              <a:rPr lang="en-US" dirty="0" smtClean="0"/>
              <a:t>Somatic refers </a:t>
            </a:r>
            <a:r>
              <a:rPr lang="en-US" dirty="0"/>
              <a:t>to sensation from the skin and muscles. </a:t>
            </a:r>
            <a:endParaRPr lang="en-US" dirty="0" smtClean="0"/>
          </a:p>
          <a:p>
            <a:pPr lvl="1"/>
            <a:r>
              <a:rPr lang="en-US" dirty="0" smtClean="0"/>
              <a:t>This </a:t>
            </a:r>
            <a:r>
              <a:rPr lang="en-US" dirty="0"/>
              <a:t>is provided by the </a:t>
            </a:r>
            <a:r>
              <a:rPr lang="en-US" b="1" dirty="0"/>
              <a:t>auricular nerve</a:t>
            </a:r>
            <a:r>
              <a:rPr lang="en-US" dirty="0"/>
              <a:t>, which innervates the skin of the posterior part of the external auditory canal and external ear.</a:t>
            </a:r>
          </a:p>
          <a:p>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9354" b="20659"/>
          <a:stretch/>
        </p:blipFill>
        <p:spPr>
          <a:xfrm>
            <a:off x="1172584" y="217714"/>
            <a:ext cx="6726259" cy="4034971"/>
          </a:xfrm>
          <a:prstGeom prst="rect">
            <a:avLst/>
          </a:prstGeom>
        </p:spPr>
      </p:pic>
      <p:sp>
        <p:nvSpPr>
          <p:cNvPr id="4" name="Rectangle 3"/>
          <p:cNvSpPr/>
          <p:nvPr/>
        </p:nvSpPr>
        <p:spPr>
          <a:xfrm>
            <a:off x="5704114" y="3425371"/>
            <a:ext cx="2017486" cy="4789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59429" y="377371"/>
            <a:ext cx="1465942" cy="5515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21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3" y="493486"/>
            <a:ext cx="3265714" cy="6183085"/>
          </a:xfrm>
        </p:spPr>
        <p:txBody>
          <a:bodyPr>
            <a:normAutofit/>
          </a:bodyPr>
          <a:lstStyle/>
          <a:p>
            <a:pPr algn="just"/>
            <a:r>
              <a:rPr lang="en-US" dirty="0"/>
              <a:t>Viscera sensation is that from the organs of the body. The </a:t>
            </a:r>
            <a:r>
              <a:rPr lang="en-US" dirty="0" err="1"/>
              <a:t>vagus</a:t>
            </a:r>
            <a:r>
              <a:rPr lang="en-US" dirty="0"/>
              <a:t> nerve innervates:</a:t>
            </a:r>
          </a:p>
          <a:p>
            <a:pPr lvl="1" algn="just"/>
            <a:r>
              <a:rPr lang="en-US" b="1" dirty="0"/>
              <a:t>Laryngopharynx</a:t>
            </a:r>
            <a:r>
              <a:rPr lang="en-US" dirty="0"/>
              <a:t> – via the internal laryngeal nerve.</a:t>
            </a:r>
          </a:p>
          <a:p>
            <a:pPr lvl="1" algn="just"/>
            <a:r>
              <a:rPr lang="en-US" dirty="0"/>
              <a:t>Superior aspect of </a:t>
            </a:r>
            <a:r>
              <a:rPr lang="en-US" b="1" dirty="0"/>
              <a:t>larynx</a:t>
            </a:r>
            <a:r>
              <a:rPr lang="en-US" dirty="0"/>
              <a:t> (above vocal folds) – via the internal laryngeal nerve.</a:t>
            </a:r>
          </a:p>
          <a:p>
            <a:pPr lvl="1" algn="just"/>
            <a:r>
              <a:rPr lang="en-US" b="1" dirty="0"/>
              <a:t>Heart</a:t>
            </a:r>
            <a:r>
              <a:rPr lang="en-US" dirty="0"/>
              <a:t> – via cardiac branches of the </a:t>
            </a:r>
            <a:r>
              <a:rPr lang="en-US" dirty="0" err="1"/>
              <a:t>vagus</a:t>
            </a:r>
            <a:r>
              <a:rPr lang="en-US" dirty="0"/>
              <a:t> nerve.</a:t>
            </a:r>
          </a:p>
          <a:p>
            <a:pPr lvl="1" algn="just"/>
            <a:r>
              <a:rPr lang="en-US" b="1" dirty="0"/>
              <a:t>Gastro-intestinal tract</a:t>
            </a:r>
            <a:r>
              <a:rPr lang="en-US" dirty="0"/>
              <a:t> (up to the splenic flexure) – via the terminal branches of the </a:t>
            </a:r>
            <a:r>
              <a:rPr lang="en-US" dirty="0" err="1"/>
              <a:t>vagus</a:t>
            </a:r>
            <a:r>
              <a:rPr lang="en-US" dirty="0"/>
              <a:t> nerve.</a:t>
            </a:r>
          </a:p>
          <a:p>
            <a:pPr algn="just"/>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039" y="493486"/>
            <a:ext cx="5544961" cy="6408624"/>
          </a:xfrm>
          <a:prstGeom prst="rect">
            <a:avLst/>
          </a:prstGeom>
        </p:spPr>
      </p:pic>
      <p:sp>
        <p:nvSpPr>
          <p:cNvPr id="4" name="Rectangle 3"/>
          <p:cNvSpPr/>
          <p:nvPr/>
        </p:nvSpPr>
        <p:spPr>
          <a:xfrm>
            <a:off x="7765143" y="1669143"/>
            <a:ext cx="1117600" cy="595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599039" y="2365829"/>
            <a:ext cx="1553532" cy="3628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50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2089"/>
            <a:ext cx="6347713" cy="1320800"/>
          </a:xfrm>
        </p:spPr>
        <p:txBody>
          <a:bodyPr/>
          <a:lstStyle/>
          <a:p>
            <a:pPr algn="ctr"/>
            <a:r>
              <a:rPr lang="en-US" b="1" dirty="0"/>
              <a:t>Special Sensory Functions</a:t>
            </a:r>
            <a:br>
              <a:rPr lang="en-US" b="1" dirty="0"/>
            </a:br>
            <a:endParaRPr lang="en-US" dirty="0"/>
          </a:p>
        </p:txBody>
      </p:sp>
      <p:sp>
        <p:nvSpPr>
          <p:cNvPr id="3" name="Content Placeholder 2"/>
          <p:cNvSpPr>
            <a:spLocks noGrp="1"/>
          </p:cNvSpPr>
          <p:nvPr>
            <p:ph idx="1"/>
          </p:nvPr>
        </p:nvSpPr>
        <p:spPr>
          <a:xfrm>
            <a:off x="628650" y="5053465"/>
            <a:ext cx="8401957" cy="1546906"/>
          </a:xfrm>
        </p:spPr>
        <p:txBody>
          <a:bodyPr>
            <a:normAutofit/>
          </a:bodyPr>
          <a:lstStyle/>
          <a:p>
            <a:r>
              <a:rPr lang="en-US" dirty="0"/>
              <a:t>The </a:t>
            </a:r>
            <a:r>
              <a:rPr lang="en-US" dirty="0" err="1"/>
              <a:t>vagus</a:t>
            </a:r>
            <a:r>
              <a:rPr lang="en-US" dirty="0"/>
              <a:t> nerve has a minor role in taste sensation. It carries afferent </a:t>
            </a:r>
            <a:r>
              <a:rPr lang="en-US" dirty="0" err="1"/>
              <a:t>fibres</a:t>
            </a:r>
            <a:r>
              <a:rPr lang="en-US" dirty="0"/>
              <a:t> from the </a:t>
            </a:r>
            <a:r>
              <a:rPr lang="en-US" b="1" dirty="0"/>
              <a:t>root of the tongue</a:t>
            </a:r>
            <a:r>
              <a:rPr lang="en-US" dirty="0"/>
              <a:t> and </a:t>
            </a:r>
            <a:r>
              <a:rPr lang="en-US" b="1" dirty="0"/>
              <a:t>epiglottis</a:t>
            </a:r>
            <a:r>
              <a:rPr lang="en-US" dirty="0" smtClean="0"/>
              <a: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458" y="1027907"/>
            <a:ext cx="5486564" cy="3674722"/>
          </a:xfrm>
          <a:prstGeom prst="rect">
            <a:avLst/>
          </a:prstGeom>
        </p:spPr>
      </p:pic>
    </p:spTree>
    <p:extLst>
      <p:ext uri="{BB962C8B-B14F-4D97-AF65-F5344CB8AC3E}">
        <p14:creationId xmlns:p14="http://schemas.microsoft.com/office/powerpoint/2010/main" val="416812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78" y="2513240"/>
            <a:ext cx="7886700" cy="1325563"/>
          </a:xfrm>
        </p:spPr>
        <p:txBody>
          <a:bodyPr/>
          <a:lstStyle/>
          <a:p>
            <a:pPr algn="ctr"/>
            <a:r>
              <a:rPr lang="en-US" b="1" dirty="0"/>
              <a:t>Motor Functions</a:t>
            </a:r>
            <a:br>
              <a:rPr lang="en-US" b="1" dirty="0"/>
            </a:br>
            <a:endParaRPr lang="en-US" dirty="0"/>
          </a:p>
        </p:txBody>
      </p:sp>
    </p:spTree>
    <p:extLst>
      <p:ext uri="{BB962C8B-B14F-4D97-AF65-F5344CB8AC3E}">
        <p14:creationId xmlns:p14="http://schemas.microsoft.com/office/powerpoint/2010/main" val="2243738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142" y="1272699"/>
            <a:ext cx="3222172" cy="4351338"/>
          </a:xfrm>
        </p:spPr>
        <p:txBody>
          <a:bodyPr>
            <a:normAutofit/>
          </a:bodyPr>
          <a:lstStyle/>
          <a:p>
            <a:r>
              <a:rPr lang="en-US" dirty="0"/>
              <a:t>The </a:t>
            </a:r>
            <a:r>
              <a:rPr lang="en-US" dirty="0" err="1"/>
              <a:t>vagus</a:t>
            </a:r>
            <a:r>
              <a:rPr lang="en-US" dirty="0"/>
              <a:t> nerve innervates the majority of the muscles associated with the pharynx and larynx. These muscles are responsible for the initiation of swallowing and phonation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286" y="548368"/>
            <a:ext cx="5714286" cy="5800000"/>
          </a:xfrm>
          <a:prstGeom prst="rect">
            <a:avLst/>
          </a:prstGeom>
        </p:spPr>
      </p:pic>
    </p:spTree>
    <p:extLst>
      <p:ext uri="{BB962C8B-B14F-4D97-AF65-F5344CB8AC3E}">
        <p14:creationId xmlns:p14="http://schemas.microsoft.com/office/powerpoint/2010/main" val="2509289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8246" y="251621"/>
            <a:ext cx="6347713" cy="1320800"/>
          </a:xfrm>
        </p:spPr>
        <p:txBody>
          <a:bodyPr/>
          <a:lstStyle/>
          <a:p>
            <a:pPr algn="ctr"/>
            <a:r>
              <a:rPr lang="en-US" b="1" dirty="0"/>
              <a:t>Pharynx</a:t>
            </a:r>
            <a:br>
              <a:rPr lang="en-US" b="1" dirty="0"/>
            </a:br>
            <a:endParaRPr lang="en-US" dirty="0"/>
          </a:p>
        </p:txBody>
      </p:sp>
      <p:sp>
        <p:nvSpPr>
          <p:cNvPr id="3" name="Content Placeholder 2"/>
          <p:cNvSpPr>
            <a:spLocks noGrp="1"/>
          </p:cNvSpPr>
          <p:nvPr>
            <p:ph idx="1"/>
          </p:nvPr>
        </p:nvSpPr>
        <p:spPr>
          <a:xfrm>
            <a:off x="0" y="1927225"/>
            <a:ext cx="3831771" cy="4351338"/>
          </a:xfrm>
        </p:spPr>
        <p:txBody>
          <a:bodyPr>
            <a:normAutofit/>
          </a:bodyPr>
          <a:lstStyle/>
          <a:p>
            <a:r>
              <a:rPr lang="en-US" dirty="0"/>
              <a:t>Most of the muscles of the pharynx are innervated by the </a:t>
            </a:r>
            <a:r>
              <a:rPr lang="en-US" b="1" dirty="0"/>
              <a:t>pharyngeal branches</a:t>
            </a:r>
            <a:r>
              <a:rPr lang="en-US" dirty="0"/>
              <a:t> of the </a:t>
            </a:r>
            <a:r>
              <a:rPr lang="en-US" dirty="0" err="1"/>
              <a:t>vagus</a:t>
            </a:r>
            <a:r>
              <a:rPr lang="en-US" dirty="0"/>
              <a:t> nerve:</a:t>
            </a:r>
          </a:p>
          <a:p>
            <a:pPr lvl="1"/>
            <a:r>
              <a:rPr lang="en-US" dirty="0"/>
              <a:t>Superior, middle and inferior pharyngeal constrictor muscles</a:t>
            </a:r>
          </a:p>
          <a:p>
            <a:pPr lvl="1"/>
            <a:r>
              <a:rPr lang="en-US" dirty="0"/>
              <a:t>Palatopharyngeus</a:t>
            </a:r>
          </a:p>
          <a:p>
            <a:pPr lvl="1"/>
            <a:r>
              <a:rPr lang="en-US" dirty="0" err="1"/>
              <a:t>Salpingopharyngeus</a:t>
            </a:r>
            <a:endParaRPr lang="en-US" dirty="0"/>
          </a:p>
          <a:p>
            <a:pPr lvl="1"/>
            <a:r>
              <a:rPr lang="en-US" dirty="0"/>
              <a:t>An additional muscle of the pharynx, the </a:t>
            </a:r>
            <a:r>
              <a:rPr lang="en-US" b="1" dirty="0" err="1"/>
              <a:t>stylopharyngeus</a:t>
            </a:r>
            <a:r>
              <a:rPr lang="en-US" dirty="0"/>
              <a:t>, is innervated by the glossopharyngeal nerve.</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103" y="1690689"/>
            <a:ext cx="5509729" cy="4056968"/>
          </a:xfrm>
          <a:prstGeom prst="rect">
            <a:avLst/>
          </a:prstGeom>
        </p:spPr>
      </p:pic>
    </p:spTree>
    <p:extLst>
      <p:ext uri="{BB962C8B-B14F-4D97-AF65-F5344CB8AC3E}">
        <p14:creationId xmlns:p14="http://schemas.microsoft.com/office/powerpoint/2010/main" val="1098189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227013"/>
            <a:ext cx="6347713" cy="1320800"/>
          </a:xfrm>
        </p:spPr>
        <p:txBody>
          <a:bodyPr/>
          <a:lstStyle/>
          <a:p>
            <a:pPr algn="ctr"/>
            <a:r>
              <a:rPr lang="en-US" b="1" dirty="0"/>
              <a:t>Larynx</a:t>
            </a:r>
            <a:br>
              <a:rPr lang="en-US" b="1" dirty="0"/>
            </a:br>
            <a:endParaRPr lang="en-US" dirty="0"/>
          </a:p>
        </p:txBody>
      </p:sp>
      <p:sp>
        <p:nvSpPr>
          <p:cNvPr id="3" name="Content Placeholder 2"/>
          <p:cNvSpPr>
            <a:spLocks noGrp="1"/>
          </p:cNvSpPr>
          <p:nvPr>
            <p:ph idx="1"/>
          </p:nvPr>
        </p:nvSpPr>
        <p:spPr>
          <a:xfrm>
            <a:off x="155575" y="1820976"/>
            <a:ext cx="4596493" cy="4351338"/>
          </a:xfrm>
        </p:spPr>
        <p:txBody>
          <a:bodyPr>
            <a:normAutofit lnSpcReduction="10000"/>
          </a:bodyPr>
          <a:lstStyle/>
          <a:p>
            <a:r>
              <a:rPr lang="en-US" dirty="0"/>
              <a:t>Innervation to the intrinsic muscles of the larynx is achieved via the recurrent laryngeal nerve and external branch of the superior laryngeal nerve.</a:t>
            </a:r>
            <a:r>
              <a:rPr lang="en-US" b="1" dirty="0"/>
              <a:t/>
            </a:r>
            <a:br>
              <a:rPr lang="en-US" b="1" dirty="0"/>
            </a:br>
            <a:endParaRPr lang="en-US" dirty="0"/>
          </a:p>
          <a:p>
            <a:r>
              <a:rPr lang="en-US" b="1" dirty="0"/>
              <a:t>Recurrent laryngeal nerve:</a:t>
            </a:r>
            <a:endParaRPr lang="en-US" dirty="0"/>
          </a:p>
          <a:p>
            <a:pPr lvl="1"/>
            <a:r>
              <a:rPr lang="en-US" dirty="0" smtClean="0"/>
              <a:t>Thyroarytenoid</a:t>
            </a:r>
            <a:endParaRPr lang="en-US" dirty="0"/>
          </a:p>
          <a:p>
            <a:pPr lvl="1"/>
            <a:r>
              <a:rPr lang="en-US" dirty="0"/>
              <a:t>Posterior </a:t>
            </a:r>
            <a:r>
              <a:rPr lang="en-US" dirty="0" err="1" smtClean="0"/>
              <a:t>cricoarytenoid</a:t>
            </a:r>
            <a:endParaRPr lang="en-US" dirty="0"/>
          </a:p>
          <a:p>
            <a:pPr lvl="1"/>
            <a:r>
              <a:rPr lang="en-US" dirty="0"/>
              <a:t>Lateral </a:t>
            </a:r>
            <a:r>
              <a:rPr lang="en-US" dirty="0" err="1" smtClean="0"/>
              <a:t>cricoarytenoid</a:t>
            </a:r>
            <a:endParaRPr lang="en-US" dirty="0"/>
          </a:p>
          <a:p>
            <a:pPr lvl="1"/>
            <a:r>
              <a:rPr lang="en-US" dirty="0"/>
              <a:t>Transverse and oblique arytenoids</a:t>
            </a:r>
          </a:p>
          <a:p>
            <a:pPr lvl="1"/>
            <a:r>
              <a:rPr lang="en-US" dirty="0" err="1"/>
              <a:t>Vocalis</a:t>
            </a:r>
            <a:endParaRPr lang="en-US" dirty="0"/>
          </a:p>
          <a:p>
            <a:r>
              <a:rPr lang="en-US" b="1" dirty="0"/>
              <a:t>External laryngeal nerve:</a:t>
            </a:r>
            <a:endParaRPr lang="en-US" dirty="0"/>
          </a:p>
          <a:p>
            <a:pPr lvl="1"/>
            <a:r>
              <a:rPr lang="en-US" dirty="0"/>
              <a:t>Cricothyroid</a:t>
            </a:r>
          </a:p>
          <a:p>
            <a:endParaRPr lang="en-US" dirty="0"/>
          </a:p>
        </p:txBody>
      </p:sp>
      <p:sp>
        <p:nvSpPr>
          <p:cNvPr id="4" name="AutoShape 2" descr="Muscles of the Larynx - Intrinsic - Extrinsic - TeachMeAnato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47813"/>
            <a:ext cx="4469856" cy="244883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076" y="3996645"/>
            <a:ext cx="3439342" cy="2840590"/>
          </a:xfrm>
          <a:prstGeom prst="rect">
            <a:avLst/>
          </a:prstGeom>
        </p:spPr>
      </p:pic>
    </p:spTree>
    <p:extLst>
      <p:ext uri="{BB962C8B-B14F-4D97-AF65-F5344CB8AC3E}">
        <p14:creationId xmlns:p14="http://schemas.microsoft.com/office/powerpoint/2010/main" val="302316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599" y="129386"/>
            <a:ext cx="6347713" cy="1320800"/>
          </a:xfrm>
        </p:spPr>
        <p:txBody>
          <a:bodyPr>
            <a:normAutofit fontScale="90000"/>
          </a:bodyPr>
          <a:lstStyle/>
          <a:p>
            <a:pPr algn="ctr"/>
            <a:r>
              <a:rPr lang="en-US" b="1" dirty="0" smtClean="0"/>
              <a:t/>
            </a:r>
            <a:br>
              <a:rPr lang="en-US" b="1" dirty="0" smtClean="0"/>
            </a:br>
            <a:r>
              <a:rPr lang="en-US" b="1" dirty="0" smtClean="0"/>
              <a:t>Other </a:t>
            </a:r>
            <a:r>
              <a:rPr lang="en-US" b="1" dirty="0"/>
              <a:t>Muscles</a:t>
            </a:r>
            <a:br>
              <a:rPr lang="en-US" b="1" dirty="0"/>
            </a:b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t>In addition to the pharynx and larynx, the </a:t>
            </a:r>
            <a:r>
              <a:rPr lang="en-US" dirty="0" err="1"/>
              <a:t>vagus</a:t>
            </a:r>
            <a:r>
              <a:rPr lang="en-US" dirty="0"/>
              <a:t> nerve also innervates </a:t>
            </a:r>
            <a:r>
              <a:rPr lang="en-US" dirty="0" smtClean="0"/>
              <a:t>the:</a:t>
            </a:r>
          </a:p>
          <a:p>
            <a:pPr lvl="1"/>
            <a:r>
              <a:rPr lang="en-US" dirty="0" smtClean="0"/>
              <a:t> </a:t>
            </a:r>
            <a:r>
              <a:rPr lang="en-US" b="1" dirty="0" smtClean="0"/>
              <a:t>Palatoglossus</a:t>
            </a:r>
            <a:r>
              <a:rPr lang="en-US" dirty="0" smtClean="0"/>
              <a:t> </a:t>
            </a:r>
            <a:r>
              <a:rPr lang="en-US" dirty="0"/>
              <a:t>of the </a:t>
            </a:r>
            <a:r>
              <a:rPr lang="en-US" dirty="0" smtClean="0"/>
              <a:t>tongue</a:t>
            </a:r>
          </a:p>
          <a:p>
            <a:pPr lvl="1"/>
            <a:r>
              <a:rPr lang="en-US" dirty="0" smtClean="0"/>
              <a:t>The majority </a:t>
            </a:r>
            <a:r>
              <a:rPr lang="en-US" dirty="0"/>
              <a:t>of the muscles of the</a:t>
            </a:r>
            <a:r>
              <a:rPr lang="en-US" b="1" dirty="0"/>
              <a:t> soft palate</a:t>
            </a:r>
            <a:r>
              <a:rPr lang="en-US" dirty="0"/>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28" y="3581399"/>
            <a:ext cx="3918857" cy="2939143"/>
          </a:xfrm>
          <a:prstGeom prst="rect">
            <a:avLst/>
          </a:prstGeom>
        </p:spPr>
      </p:pic>
    </p:spTree>
    <p:extLst>
      <p:ext uri="{BB962C8B-B14F-4D97-AF65-F5344CB8AC3E}">
        <p14:creationId xmlns:p14="http://schemas.microsoft.com/office/powerpoint/2010/main" val="275574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6498" t="13749" b="9867"/>
          <a:stretch/>
        </p:blipFill>
        <p:spPr>
          <a:xfrm>
            <a:off x="3128540" y="203200"/>
            <a:ext cx="5882865" cy="6299200"/>
          </a:xfrm>
        </p:spPr>
      </p:pic>
      <p:sp>
        <p:nvSpPr>
          <p:cNvPr id="6" name="Rectangle 5"/>
          <p:cNvSpPr/>
          <p:nvPr/>
        </p:nvSpPr>
        <p:spPr>
          <a:xfrm>
            <a:off x="246742" y="702876"/>
            <a:ext cx="3018972" cy="1631216"/>
          </a:xfrm>
          <a:prstGeom prst="rect">
            <a:avLst/>
          </a:prstGeom>
        </p:spPr>
        <p:txBody>
          <a:bodyPr wrap="square">
            <a:spAutoFit/>
          </a:bodyPr>
          <a:lstStyle/>
          <a:p>
            <a:pPr algn="just"/>
            <a:r>
              <a:rPr lang="en-US" sz="2000" dirty="0">
                <a:cs typeface="Times New Roman" panose="02020603050405020304" pitchFamily="18" charset="0"/>
              </a:rPr>
              <a:t>Its innervation is not limited to the structures in the head, but also extends into the neck, thorax, and abdomen.</a:t>
            </a:r>
          </a:p>
        </p:txBody>
      </p:sp>
      <p:sp>
        <p:nvSpPr>
          <p:cNvPr id="7" name="Rectangle 6"/>
          <p:cNvSpPr/>
          <p:nvPr/>
        </p:nvSpPr>
        <p:spPr>
          <a:xfrm>
            <a:off x="246742" y="2833768"/>
            <a:ext cx="3018972" cy="2862322"/>
          </a:xfrm>
          <a:prstGeom prst="rect">
            <a:avLst/>
          </a:prstGeom>
        </p:spPr>
        <p:txBody>
          <a:bodyPr wrap="square">
            <a:spAutoFit/>
          </a:bodyPr>
          <a:lstStyle/>
          <a:p>
            <a:pPr algn="just"/>
            <a:r>
              <a:rPr lang="en-US" sz="2000" dirty="0" smtClean="0">
                <a:cs typeface="Times New Roman" panose="02020603050405020304" pitchFamily="18" charset="0"/>
              </a:rPr>
              <a:t>The </a:t>
            </a:r>
            <a:r>
              <a:rPr lang="en-US" sz="2000" dirty="0" err="1" smtClean="0">
                <a:cs typeface="Times New Roman" panose="02020603050405020304" pitchFamily="18" charset="0"/>
              </a:rPr>
              <a:t>vagus</a:t>
            </a:r>
            <a:r>
              <a:rPr lang="en-US" sz="2000" dirty="0" smtClean="0">
                <a:cs typeface="Times New Roman" panose="02020603050405020304" pitchFamily="18" charset="0"/>
              </a:rPr>
              <a:t> nerve</a:t>
            </a:r>
            <a:r>
              <a:rPr lang="en-US" sz="2000" b="1" dirty="0" smtClean="0">
                <a:cs typeface="Times New Roman" panose="02020603050405020304" pitchFamily="18" charset="0"/>
              </a:rPr>
              <a:t> </a:t>
            </a:r>
            <a:r>
              <a:rPr lang="en-US" sz="2000" dirty="0" smtClean="0">
                <a:cs typeface="Times New Roman" panose="02020603050405020304" pitchFamily="18" charset="0"/>
              </a:rPr>
              <a:t>connecting the </a:t>
            </a:r>
            <a:r>
              <a:rPr lang="en-US" sz="2000" dirty="0">
                <a:cs typeface="Times New Roman" panose="02020603050405020304" pitchFamily="18" charset="0"/>
              </a:rPr>
              <a:t>brain to the gut, allowing them to communicate back and </a:t>
            </a:r>
            <a:r>
              <a:rPr lang="en-US" sz="2000" dirty="0" smtClean="0">
                <a:cs typeface="Times New Roman" panose="02020603050405020304" pitchFamily="18" charset="0"/>
              </a:rPr>
              <a:t>forth, </a:t>
            </a:r>
            <a:r>
              <a:rPr lang="en-US" sz="2000" dirty="0">
                <a:cs typeface="Times New Roman" panose="02020603050405020304" pitchFamily="18" charset="0"/>
              </a:rPr>
              <a:t>This explains how stress and all kinds of feelings and emotions generate gut sensations and alter digestion.</a:t>
            </a:r>
          </a:p>
        </p:txBody>
      </p:sp>
    </p:spTree>
    <p:extLst>
      <p:ext uri="{BB962C8B-B14F-4D97-AF65-F5344CB8AC3E}">
        <p14:creationId xmlns:p14="http://schemas.microsoft.com/office/powerpoint/2010/main" val="48241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77697"/>
            <a:ext cx="7886700" cy="1325563"/>
          </a:xfrm>
        </p:spPr>
        <p:txBody>
          <a:bodyPr/>
          <a:lstStyle/>
          <a:p>
            <a:pPr algn="ctr"/>
            <a:r>
              <a:rPr lang="en-US" b="1" dirty="0"/>
              <a:t>Parasympathetic Functions</a:t>
            </a:r>
            <a:br>
              <a:rPr lang="en-US" b="1" dirty="0"/>
            </a:br>
            <a:endParaRPr lang="en-US" dirty="0"/>
          </a:p>
        </p:txBody>
      </p:sp>
    </p:spTree>
    <p:extLst>
      <p:ext uri="{BB962C8B-B14F-4D97-AF65-F5344CB8AC3E}">
        <p14:creationId xmlns:p14="http://schemas.microsoft.com/office/powerpoint/2010/main" val="3048332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57" y="1378857"/>
            <a:ext cx="3207657" cy="4798106"/>
          </a:xfrm>
        </p:spPr>
        <p:txBody>
          <a:bodyPr/>
          <a:lstStyle/>
          <a:p>
            <a:r>
              <a:rPr lang="en-US" dirty="0"/>
              <a:t>In the thorax and abdomen, the </a:t>
            </a:r>
            <a:r>
              <a:rPr lang="en-US" dirty="0" err="1"/>
              <a:t>vagus</a:t>
            </a:r>
            <a:r>
              <a:rPr lang="en-US" dirty="0"/>
              <a:t> nerve is the main parasympathetic outflow to the heart and gastro-intestinal organs.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9039" y="493486"/>
            <a:ext cx="5544961" cy="6408624"/>
          </a:xfrm>
          <a:prstGeom prst="rect">
            <a:avLst/>
          </a:prstGeom>
        </p:spPr>
      </p:pic>
    </p:spTree>
    <p:extLst>
      <p:ext uri="{BB962C8B-B14F-4D97-AF65-F5344CB8AC3E}">
        <p14:creationId xmlns:p14="http://schemas.microsoft.com/office/powerpoint/2010/main" val="3351326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322605"/>
            <a:ext cx="6347713" cy="1320800"/>
          </a:xfrm>
        </p:spPr>
        <p:txBody>
          <a:bodyPr/>
          <a:lstStyle/>
          <a:p>
            <a:pPr algn="ctr"/>
            <a:r>
              <a:rPr lang="en-US" b="1" dirty="0"/>
              <a:t>The Heart</a:t>
            </a:r>
            <a:endParaRPr lang="en-US" dirty="0"/>
          </a:p>
        </p:txBody>
      </p:sp>
      <p:sp>
        <p:nvSpPr>
          <p:cNvPr id="3" name="Content Placeholder 2"/>
          <p:cNvSpPr>
            <a:spLocks noGrp="1"/>
          </p:cNvSpPr>
          <p:nvPr>
            <p:ph idx="1"/>
          </p:nvPr>
        </p:nvSpPr>
        <p:spPr>
          <a:xfrm>
            <a:off x="188687" y="1825624"/>
            <a:ext cx="3962400" cy="4560661"/>
          </a:xfrm>
        </p:spPr>
        <p:txBody>
          <a:bodyPr>
            <a:normAutofit/>
          </a:bodyPr>
          <a:lstStyle/>
          <a:p>
            <a:pPr algn="just"/>
            <a:r>
              <a:rPr lang="en-US" dirty="0"/>
              <a:t>Cardiac branches arise in the thorax, conveying parasympathetic innervation to the </a:t>
            </a:r>
            <a:r>
              <a:rPr lang="en-US" dirty="0" err="1"/>
              <a:t>sino</a:t>
            </a:r>
            <a:r>
              <a:rPr lang="en-US" dirty="0"/>
              <a:t>-atrial and </a:t>
            </a:r>
            <a:r>
              <a:rPr lang="en-US" dirty="0" err="1"/>
              <a:t>atrio</a:t>
            </a:r>
            <a:r>
              <a:rPr lang="en-US" dirty="0"/>
              <a:t>-ventricular nodes of the heart </a:t>
            </a:r>
          </a:p>
          <a:p>
            <a:pPr algn="just"/>
            <a:endParaRPr lang="en-US" dirty="0" smtClean="0"/>
          </a:p>
          <a:p>
            <a:pPr algn="just"/>
            <a:r>
              <a:rPr lang="en-US" dirty="0" smtClean="0"/>
              <a:t>These </a:t>
            </a:r>
            <a:r>
              <a:rPr lang="en-US" dirty="0"/>
              <a:t>branches stimulate a reduction in the resting heart rate. They are constantly active, producing a rhythm of 60 – 80 beats per minute. If the </a:t>
            </a:r>
            <a:r>
              <a:rPr lang="en-US" dirty="0" err="1"/>
              <a:t>vagus</a:t>
            </a:r>
            <a:r>
              <a:rPr lang="en-US" dirty="0"/>
              <a:t> nerve was </a:t>
            </a:r>
            <a:r>
              <a:rPr lang="en-US" dirty="0" err="1"/>
              <a:t>lesioned</a:t>
            </a:r>
            <a:r>
              <a:rPr lang="en-US" dirty="0"/>
              <a:t>, the resting heart rate would be around 100 beats per minute.</a:t>
            </a:r>
          </a:p>
          <a:p>
            <a:pPr algn="just"/>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0218" y="1690689"/>
            <a:ext cx="4195132" cy="4848551"/>
          </a:xfrm>
          <a:prstGeom prst="rect">
            <a:avLst/>
          </a:prstGeom>
        </p:spPr>
      </p:pic>
      <p:sp>
        <p:nvSpPr>
          <p:cNvPr id="5" name="Rectangle 4"/>
          <p:cNvSpPr/>
          <p:nvPr/>
        </p:nvSpPr>
        <p:spPr>
          <a:xfrm>
            <a:off x="4320218" y="3106057"/>
            <a:ext cx="1122639" cy="2467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59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t>Gastro-Intestinal System</a:t>
            </a:r>
            <a:endParaRPr lang="en-US"/>
          </a:p>
        </p:txBody>
      </p:sp>
      <p:sp>
        <p:nvSpPr>
          <p:cNvPr id="3" name="Content Placeholder 2"/>
          <p:cNvSpPr>
            <a:spLocks noGrp="1"/>
          </p:cNvSpPr>
          <p:nvPr>
            <p:ph idx="1"/>
          </p:nvPr>
        </p:nvSpPr>
        <p:spPr>
          <a:xfrm>
            <a:off x="135164" y="1712235"/>
            <a:ext cx="4073979" cy="4351338"/>
          </a:xfrm>
        </p:spPr>
        <p:txBody>
          <a:bodyPr>
            <a:normAutofit lnSpcReduction="10000"/>
          </a:bodyPr>
          <a:lstStyle/>
          <a:p>
            <a:pPr algn="just"/>
            <a:r>
              <a:rPr lang="en-US" dirty="0"/>
              <a:t>The </a:t>
            </a:r>
            <a:r>
              <a:rPr lang="en-US" dirty="0" err="1"/>
              <a:t>vagus</a:t>
            </a:r>
            <a:r>
              <a:rPr lang="en-US" dirty="0"/>
              <a:t> nerve provides parasympathetic innervation to the majority of the abdominal organs. It sends branches to the </a:t>
            </a:r>
            <a:r>
              <a:rPr lang="en-US" dirty="0" err="1"/>
              <a:t>oesophagus</a:t>
            </a:r>
            <a:r>
              <a:rPr lang="en-US" dirty="0"/>
              <a:t>, stomach and most of the intestinal tract – up to the splenic flexure of the large colon</a:t>
            </a:r>
            <a:r>
              <a:rPr lang="en-US" dirty="0" smtClean="0"/>
              <a:t>.</a:t>
            </a:r>
          </a:p>
          <a:p>
            <a:endParaRPr lang="en-US" dirty="0"/>
          </a:p>
          <a:p>
            <a:pPr algn="just"/>
            <a:r>
              <a:rPr lang="en-US" dirty="0"/>
              <a:t>The function of the </a:t>
            </a:r>
            <a:r>
              <a:rPr lang="en-US" dirty="0" err="1"/>
              <a:t>vagus</a:t>
            </a:r>
            <a:r>
              <a:rPr lang="en-US" dirty="0"/>
              <a:t> nerve is to stimulate smooth muscle contraction and glandular secretions in these organs. For example, in the stomach, the </a:t>
            </a:r>
            <a:r>
              <a:rPr lang="en-US" dirty="0" err="1"/>
              <a:t>vagus</a:t>
            </a:r>
            <a:r>
              <a:rPr lang="en-US" dirty="0"/>
              <a:t> nerve increases the rate of gastric emptying, and stimulates acid production.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257" y="1456457"/>
            <a:ext cx="4673600" cy="5401543"/>
          </a:xfrm>
          <a:prstGeom prst="rect">
            <a:avLst/>
          </a:prstGeom>
        </p:spPr>
      </p:pic>
    </p:spTree>
    <p:extLst>
      <p:ext uri="{BB962C8B-B14F-4D97-AF65-F5344CB8AC3E}">
        <p14:creationId xmlns:p14="http://schemas.microsoft.com/office/powerpoint/2010/main" val="2023762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22" y="2890611"/>
            <a:ext cx="7886700" cy="1325563"/>
          </a:xfrm>
        </p:spPr>
        <p:txBody>
          <a:bodyPr>
            <a:normAutofit/>
          </a:bodyPr>
          <a:lstStyle/>
          <a:p>
            <a:pPr algn="ctr"/>
            <a:r>
              <a:rPr lang="en-US" dirty="0" smtClean="0">
                <a:latin typeface="Algerian" panose="04020705040A02060702" pitchFamily="82" charset="0"/>
              </a:rPr>
              <a:t>Thank you </a:t>
            </a:r>
            <a:br>
              <a:rPr lang="en-US" dirty="0" smtClean="0">
                <a:latin typeface="Algerian" panose="04020705040A02060702" pitchFamily="82" charset="0"/>
              </a:rPr>
            </a:br>
            <a:r>
              <a:rPr lang="en-US" dirty="0" smtClean="0">
                <a:latin typeface="Algerian" panose="04020705040A02060702" pitchFamily="82" charset="0"/>
              </a:rPr>
              <a:t>Ramada@yu.edu.jo</a:t>
            </a:r>
            <a:endParaRPr lang="en-US" dirty="0">
              <a:latin typeface="Algerian" panose="04020705040A02060702" pitchFamily="82" charset="0"/>
            </a:endParaRPr>
          </a:p>
        </p:txBody>
      </p:sp>
    </p:spTree>
    <p:extLst>
      <p:ext uri="{BB962C8B-B14F-4D97-AF65-F5344CB8AC3E}">
        <p14:creationId xmlns:p14="http://schemas.microsoft.com/office/powerpoint/2010/main" val="282492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22514"/>
            <a:ext cx="7886700" cy="5654449"/>
          </a:xfrm>
        </p:spPr>
        <p:txBody>
          <a:bodyPr>
            <a:normAutofit/>
          </a:bodyPr>
          <a:lstStyle/>
          <a:p>
            <a:r>
              <a:rPr lang="en-US" b="1" dirty="0"/>
              <a:t>Sensory: </a:t>
            </a:r>
            <a:r>
              <a:rPr lang="en-US" dirty="0"/>
              <a:t>Innervates the skin of the external acoustic meatus and the internal surfaces of the laryngopharynx and larynx. Provides visceral sensation to the heart and abdominal viscera</a:t>
            </a:r>
            <a:r>
              <a:rPr lang="en-US" dirty="0" smtClean="0"/>
              <a:t>.</a:t>
            </a:r>
          </a:p>
          <a:p>
            <a:endParaRPr lang="en-US" dirty="0"/>
          </a:p>
          <a:p>
            <a:r>
              <a:rPr lang="en-US" b="1" dirty="0"/>
              <a:t>Special Sensory: </a:t>
            </a:r>
            <a:r>
              <a:rPr lang="en-US" dirty="0"/>
              <a:t>Provides taste sensation to the epiglottis and root of the </a:t>
            </a:r>
            <a:r>
              <a:rPr lang="en-US" dirty="0" smtClean="0"/>
              <a:t>tongue</a:t>
            </a:r>
          </a:p>
          <a:p>
            <a:endParaRPr lang="en-US" dirty="0"/>
          </a:p>
          <a:p>
            <a:r>
              <a:rPr lang="en-US" b="1" dirty="0"/>
              <a:t>Motor:</a:t>
            </a:r>
            <a:r>
              <a:rPr lang="en-US" dirty="0"/>
              <a:t> Provides motor innervation to the majority of the muscles of the pharynx, soft palate and </a:t>
            </a:r>
            <a:r>
              <a:rPr lang="en-US" dirty="0" smtClean="0"/>
              <a:t>larynx</a:t>
            </a:r>
          </a:p>
          <a:p>
            <a:endParaRPr lang="en-US" dirty="0"/>
          </a:p>
          <a:p>
            <a:r>
              <a:rPr lang="en-US" b="1" dirty="0"/>
              <a:t>Parasympathetic: </a:t>
            </a:r>
            <a:r>
              <a:rPr lang="en-US" dirty="0"/>
              <a:t>Innervates the smooth muscle of the trachea, bronchi and gastro-intestinal tract and regulates heart rhythm</a:t>
            </a:r>
          </a:p>
        </p:txBody>
      </p:sp>
    </p:spTree>
    <p:extLst>
      <p:ext uri="{BB962C8B-B14F-4D97-AF65-F5344CB8AC3E}">
        <p14:creationId xmlns:p14="http://schemas.microsoft.com/office/powerpoint/2010/main" val="4202132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057" y="348342"/>
            <a:ext cx="7949293" cy="6168571"/>
          </a:xfrm>
        </p:spPr>
        <p:txBody>
          <a:bodyPr>
            <a:normAutofit/>
          </a:bodyPr>
          <a:lstStyle/>
          <a:p>
            <a:r>
              <a:rPr lang="en-US" dirty="0"/>
              <a:t>It is associated with the derivatives of the fourth and sixth </a:t>
            </a:r>
            <a:r>
              <a:rPr lang="en-US" b="1" dirty="0"/>
              <a:t>pharyngeal arches</a:t>
            </a:r>
            <a:r>
              <a:rPr lang="en-US" dirty="0" smtClean="0"/>
              <a:t>.</a:t>
            </a:r>
          </a:p>
          <a:p>
            <a:endParaRPr lang="en-US" dirty="0"/>
          </a:p>
          <a:p>
            <a:r>
              <a:rPr lang="en-US" dirty="0" smtClean="0"/>
              <a:t>The fourth </a:t>
            </a:r>
            <a:r>
              <a:rPr lang="en-US" dirty="0" err="1" smtClean="0"/>
              <a:t>pharyngral</a:t>
            </a:r>
            <a:r>
              <a:rPr lang="en-US" dirty="0" smtClean="0"/>
              <a:t> arch </a:t>
            </a:r>
            <a:r>
              <a:rPr lang="en-US" dirty="0" smtClean="0">
                <a:sym typeface="Wingdings" panose="05000000000000000000" pitchFamily="2" charset="2"/>
              </a:rPr>
              <a:t> </a:t>
            </a:r>
            <a:r>
              <a:rPr lang="en-US" sz="2400" dirty="0"/>
              <a:t>The associated nerve is the </a:t>
            </a:r>
            <a:r>
              <a:rPr lang="en-US" sz="2400" b="1" dirty="0"/>
              <a:t>superior laryngeal branch</a:t>
            </a:r>
            <a:r>
              <a:rPr lang="en-US" sz="2400" dirty="0"/>
              <a:t> of </a:t>
            </a:r>
            <a:r>
              <a:rPr lang="en-US" sz="2400" dirty="0" smtClean="0"/>
              <a:t>the </a:t>
            </a:r>
            <a:r>
              <a:rPr lang="en-US" sz="2400" dirty="0" err="1" smtClean="0"/>
              <a:t>vagus</a:t>
            </a:r>
            <a:r>
              <a:rPr lang="en-US" sz="2400" dirty="0" smtClean="0"/>
              <a:t> nerve</a:t>
            </a:r>
          </a:p>
          <a:p>
            <a:pPr lvl="1"/>
            <a:r>
              <a:rPr lang="en-US" dirty="0" smtClean="0"/>
              <a:t>It </a:t>
            </a:r>
            <a:r>
              <a:rPr lang="en-US" dirty="0"/>
              <a:t>innervates the muscular derivatives of the fourth arch; the constrictors of the pharynx, </a:t>
            </a:r>
            <a:r>
              <a:rPr lang="en-US" dirty="0" err="1"/>
              <a:t>levator</a:t>
            </a:r>
            <a:r>
              <a:rPr lang="en-US" dirty="0"/>
              <a:t> </a:t>
            </a:r>
            <a:r>
              <a:rPr lang="en-US" dirty="0" err="1"/>
              <a:t>palatini</a:t>
            </a:r>
            <a:r>
              <a:rPr lang="en-US" dirty="0"/>
              <a:t> and cricothyroid.</a:t>
            </a:r>
          </a:p>
          <a:p>
            <a:pPr lvl="1"/>
            <a:r>
              <a:rPr lang="en-US" dirty="0"/>
              <a:t>Innervation to the</a:t>
            </a:r>
            <a:r>
              <a:rPr lang="en-US" b="1" dirty="0"/>
              <a:t> root of the tongue</a:t>
            </a:r>
            <a:r>
              <a:rPr lang="en-US" dirty="0"/>
              <a:t> is provided by the superior laryngeal branch</a:t>
            </a:r>
            <a:r>
              <a:rPr lang="en-US" dirty="0" smtClean="0"/>
              <a:t>.</a:t>
            </a:r>
          </a:p>
          <a:p>
            <a:pPr lvl="1"/>
            <a:endParaRPr lang="en-US" dirty="0"/>
          </a:p>
          <a:p>
            <a:r>
              <a:rPr lang="en-US" dirty="0" smtClean="0"/>
              <a:t>The sixth pharyngeal arch </a:t>
            </a:r>
            <a:r>
              <a:rPr lang="en-US" dirty="0" smtClean="0">
                <a:sym typeface="Wingdings" panose="05000000000000000000" pitchFamily="2" charset="2"/>
              </a:rPr>
              <a:t> </a:t>
            </a:r>
            <a:r>
              <a:rPr lang="en-US" sz="2400" dirty="0"/>
              <a:t>The associated nerve is the </a:t>
            </a:r>
            <a:r>
              <a:rPr lang="en-US" sz="2400" b="1" dirty="0"/>
              <a:t>recurrent laryngeal branch</a:t>
            </a:r>
            <a:r>
              <a:rPr lang="en-US" sz="2400" dirty="0"/>
              <a:t> of </a:t>
            </a:r>
            <a:r>
              <a:rPr lang="en-US" sz="2400" dirty="0" smtClean="0"/>
              <a:t>the </a:t>
            </a:r>
            <a:r>
              <a:rPr lang="en-US" sz="2400" dirty="0" err="1" smtClean="0"/>
              <a:t>vagus</a:t>
            </a:r>
            <a:r>
              <a:rPr lang="en-US" sz="2400" dirty="0" smtClean="0"/>
              <a:t> nerve</a:t>
            </a:r>
          </a:p>
          <a:p>
            <a:pPr lvl="1"/>
            <a:r>
              <a:rPr lang="en-US" dirty="0"/>
              <a:t>It </a:t>
            </a:r>
            <a:r>
              <a:rPr lang="en-US" dirty="0" smtClean="0"/>
              <a:t>innervates </a:t>
            </a:r>
            <a:r>
              <a:rPr lang="en-US" dirty="0"/>
              <a:t>the intrinsic muscles of the </a:t>
            </a:r>
            <a:r>
              <a:rPr lang="en-US" dirty="0" smtClean="0"/>
              <a:t>larynx</a:t>
            </a:r>
          </a:p>
          <a:p>
            <a:pPr lvl="1"/>
            <a:r>
              <a:rPr lang="en-US" dirty="0"/>
              <a:t>The sensory field of the recurrent laryngeal branch is widespread. </a:t>
            </a:r>
          </a:p>
        </p:txBody>
      </p:sp>
    </p:spTree>
    <p:extLst>
      <p:ext uri="{BB962C8B-B14F-4D97-AF65-F5344CB8AC3E}">
        <p14:creationId xmlns:p14="http://schemas.microsoft.com/office/powerpoint/2010/main" val="288925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986" y="-1"/>
            <a:ext cx="8970132" cy="6734630"/>
          </a:xfrm>
        </p:spPr>
      </p:pic>
    </p:spTree>
    <p:extLst>
      <p:ext uri="{BB962C8B-B14F-4D97-AF65-F5344CB8AC3E}">
        <p14:creationId xmlns:p14="http://schemas.microsoft.com/office/powerpoint/2010/main" val="180392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07" y="2992211"/>
            <a:ext cx="7886700" cy="1325563"/>
          </a:xfrm>
        </p:spPr>
        <p:txBody>
          <a:bodyPr/>
          <a:lstStyle/>
          <a:p>
            <a:pPr algn="ctr"/>
            <a:r>
              <a:rPr lang="en-US" b="1" dirty="0"/>
              <a:t>Anatomical Course</a:t>
            </a:r>
            <a:br>
              <a:rPr lang="en-US" b="1" dirty="0"/>
            </a:br>
            <a:endParaRPr lang="en-US" dirty="0"/>
          </a:p>
        </p:txBody>
      </p:sp>
    </p:spTree>
    <p:extLst>
      <p:ext uri="{BB962C8B-B14F-4D97-AF65-F5344CB8AC3E}">
        <p14:creationId xmlns:p14="http://schemas.microsoft.com/office/powerpoint/2010/main" val="31870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7068"/>
            <a:ext cx="7886700" cy="1325563"/>
          </a:xfrm>
        </p:spPr>
        <p:txBody>
          <a:bodyPr/>
          <a:lstStyle/>
          <a:p>
            <a:pPr algn="ctr"/>
            <a:r>
              <a:rPr lang="en-US" b="1" dirty="0"/>
              <a:t>In the Head</a:t>
            </a:r>
          </a:p>
        </p:txBody>
      </p:sp>
    </p:spTree>
    <p:extLst>
      <p:ext uri="{BB962C8B-B14F-4D97-AF65-F5344CB8AC3E}">
        <p14:creationId xmlns:p14="http://schemas.microsoft.com/office/powerpoint/2010/main" val="176245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313" y="5370285"/>
            <a:ext cx="8152492" cy="1343706"/>
          </a:xfrm>
        </p:spPr>
        <p:txBody>
          <a:bodyPr>
            <a:normAutofit/>
          </a:bodyPr>
          <a:lstStyle/>
          <a:p>
            <a:pPr algn="just"/>
            <a:r>
              <a:rPr lang="en-US" dirty="0"/>
              <a:t>The </a:t>
            </a:r>
            <a:r>
              <a:rPr lang="en-US" dirty="0" err="1"/>
              <a:t>vagus</a:t>
            </a:r>
            <a:r>
              <a:rPr lang="en-US" dirty="0"/>
              <a:t> nerve originates from the medulla of the brainstem. It exits the cranium via the </a:t>
            </a:r>
            <a:r>
              <a:rPr lang="en-US" b="1" dirty="0"/>
              <a:t>jugular foramen, </a:t>
            </a:r>
            <a:r>
              <a:rPr lang="en-US" dirty="0"/>
              <a:t>with the glossopharyngeal and accessory nerves (CN IX and XI respectively</a:t>
            </a:r>
            <a:r>
              <a:rPr lang="en-US" dirty="0" smtClean="0"/>
              <a:t>).</a:t>
            </a:r>
          </a:p>
          <a:p>
            <a:pPr algn="just"/>
            <a:endParaRPr lang="en-US" dirty="0"/>
          </a:p>
          <a:p>
            <a:pPr algn="just"/>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66" y="191345"/>
            <a:ext cx="7254205" cy="4975847"/>
          </a:xfrm>
          <a:prstGeom prst="rect">
            <a:avLst/>
          </a:prstGeom>
        </p:spPr>
      </p:pic>
    </p:spTree>
    <p:extLst>
      <p:ext uri="{BB962C8B-B14F-4D97-AF65-F5344CB8AC3E}">
        <p14:creationId xmlns:p14="http://schemas.microsoft.com/office/powerpoint/2010/main" val="27611827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151</TotalTime>
  <Words>1003</Words>
  <Application>Microsoft Office PowerPoint</Application>
  <PresentationFormat>On-screen Show (4:3)</PresentationFormat>
  <Paragraphs>99</Paragraphs>
  <Slides>34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Aharoni</vt:lpstr>
      <vt:lpstr>Algerian</vt:lpstr>
      <vt:lpstr>Arial</vt:lpstr>
      <vt:lpstr>Calibri</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Anatomical Course </vt:lpstr>
      <vt:lpstr>In the Head</vt:lpstr>
      <vt:lpstr>PowerPoint Presentation</vt:lpstr>
      <vt:lpstr>PowerPoint Presentation</vt:lpstr>
      <vt:lpstr>In the Neck</vt:lpstr>
      <vt:lpstr>PowerPoint Presentation</vt:lpstr>
      <vt:lpstr>PowerPoint Presentation</vt:lpstr>
      <vt:lpstr>PowerPoint Presentation</vt:lpstr>
      <vt:lpstr>In the Thorax</vt:lpstr>
      <vt:lpstr>PowerPoint Presentation</vt:lpstr>
      <vt:lpstr>PowerPoint Presentation</vt:lpstr>
      <vt:lpstr>PowerPoint Presentation</vt:lpstr>
      <vt:lpstr>In the Abdomen</vt:lpstr>
      <vt:lpstr>PowerPoint Presentation</vt:lpstr>
      <vt:lpstr>Sensory Functions </vt:lpstr>
      <vt:lpstr>PowerPoint Presentation</vt:lpstr>
      <vt:lpstr>PowerPoint Presentation</vt:lpstr>
      <vt:lpstr>Special Sensory Functions </vt:lpstr>
      <vt:lpstr>Motor Functions </vt:lpstr>
      <vt:lpstr>PowerPoint Presentation</vt:lpstr>
      <vt:lpstr>Pharynx </vt:lpstr>
      <vt:lpstr>Larynx </vt:lpstr>
      <vt:lpstr> Other Muscles  </vt:lpstr>
      <vt:lpstr>Parasympathetic Functions </vt:lpstr>
      <vt:lpstr>PowerPoint Presentation</vt:lpstr>
      <vt:lpstr>The Heart</vt:lpstr>
      <vt:lpstr>Gastro-Intestinal System</vt:lpstr>
      <vt:lpstr>Thank you  Ramada@yu.edu.jo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Vagus Nerve</dc:title>
  <dc:creator>Ramada</dc:creator>
  <cp:lastModifiedBy>Ramada</cp:lastModifiedBy>
  <cp:revision>74</cp:revision>
  <dcterms:created xsi:type="dcterms:W3CDTF">2021-03-15T17:02:58Z</dcterms:created>
  <dcterms:modified xsi:type="dcterms:W3CDTF">2021-03-24T06:59:47Z</dcterms:modified>
</cp:coreProperties>
</file>