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2" r:id="rId7"/>
    <p:sldId id="263" r:id="rId8"/>
    <p:sldId id="307" r:id="rId9"/>
    <p:sldId id="287" r:id="rId10"/>
    <p:sldId id="288" r:id="rId11"/>
    <p:sldId id="289" r:id="rId12"/>
    <p:sldId id="290" r:id="rId13"/>
    <p:sldId id="264" r:id="rId14"/>
    <p:sldId id="265" r:id="rId15"/>
    <p:sldId id="266" r:id="rId16"/>
    <p:sldId id="291" r:id="rId17"/>
    <p:sldId id="267" r:id="rId18"/>
    <p:sldId id="300" r:id="rId19"/>
    <p:sldId id="268" r:id="rId20"/>
    <p:sldId id="301" r:id="rId21"/>
    <p:sldId id="269" r:id="rId22"/>
    <p:sldId id="270" r:id="rId23"/>
    <p:sldId id="271" r:id="rId24"/>
    <p:sldId id="308" r:id="rId25"/>
    <p:sldId id="309" r:id="rId26"/>
    <p:sldId id="275" r:id="rId27"/>
    <p:sldId id="276" r:id="rId28"/>
    <p:sldId id="302" r:id="rId29"/>
    <p:sldId id="279" r:id="rId30"/>
    <p:sldId id="305" r:id="rId31"/>
    <p:sldId id="293" r:id="rId32"/>
    <p:sldId id="281" r:id="rId33"/>
    <p:sldId id="282" r:id="rId34"/>
    <p:sldId id="283" r:id="rId35"/>
    <p:sldId id="284" r:id="rId36"/>
    <p:sldId id="285" r:id="rId37"/>
    <p:sldId id="294" r:id="rId38"/>
    <p:sldId id="286" r:id="rId39"/>
    <p:sldId id="292"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p:cViewPr varScale="1">
        <p:scale>
          <a:sx n="114" d="100"/>
          <a:sy n="114" d="100"/>
        </p:scale>
        <p:origin x="127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8D4F14-F4ED-4D0F-B7E7-0209F44EE602}"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C967AE17-8CF7-4597-A7B8-02A383754A52}">
      <dgm:prSet/>
      <dgm:spPr/>
      <dgm:t>
        <a:bodyPr/>
        <a:lstStyle/>
        <a:p>
          <a:r>
            <a:rPr lang="en-GB" b="1"/>
            <a:t>The nature of the procedure</a:t>
          </a:r>
          <a:endParaRPr lang="en-US"/>
        </a:p>
      </dgm:t>
    </dgm:pt>
    <dgm:pt modelId="{4AAC42C9-5797-4747-86A6-CB5CA293DAFC}" type="parTrans" cxnId="{6CE1442E-12FA-4618-8FDE-68C4933A27A2}">
      <dgm:prSet/>
      <dgm:spPr/>
      <dgm:t>
        <a:bodyPr/>
        <a:lstStyle/>
        <a:p>
          <a:endParaRPr lang="en-US"/>
        </a:p>
      </dgm:t>
    </dgm:pt>
    <dgm:pt modelId="{0CA555A9-25E7-4D7E-BD4D-F3A84846536E}" type="sibTrans" cxnId="{6CE1442E-12FA-4618-8FDE-68C4933A27A2}">
      <dgm:prSet/>
      <dgm:spPr/>
      <dgm:t>
        <a:bodyPr/>
        <a:lstStyle/>
        <a:p>
          <a:endParaRPr lang="en-US"/>
        </a:p>
      </dgm:t>
    </dgm:pt>
    <dgm:pt modelId="{EF4353C3-D0EB-4986-BBDD-F241DCC18B0B}">
      <dgm:prSet/>
      <dgm:spPr/>
      <dgm:t>
        <a:bodyPr/>
        <a:lstStyle/>
        <a:p>
          <a:r>
            <a:rPr lang="en-US" b="1"/>
            <a:t>Risks and benefits</a:t>
          </a:r>
          <a:endParaRPr lang="en-US"/>
        </a:p>
      </dgm:t>
    </dgm:pt>
    <dgm:pt modelId="{EEC9B0BA-4EC8-4FA1-8CC5-CED8093A7EAD}" type="parTrans" cxnId="{EFE0897A-F08B-4A68-B7DF-E531FDD721D4}">
      <dgm:prSet/>
      <dgm:spPr/>
      <dgm:t>
        <a:bodyPr/>
        <a:lstStyle/>
        <a:p>
          <a:endParaRPr lang="en-US"/>
        </a:p>
      </dgm:t>
    </dgm:pt>
    <dgm:pt modelId="{D576D14F-705D-4923-B57F-E71D74936C0D}" type="sibTrans" cxnId="{EFE0897A-F08B-4A68-B7DF-E531FDD721D4}">
      <dgm:prSet/>
      <dgm:spPr/>
      <dgm:t>
        <a:bodyPr/>
        <a:lstStyle/>
        <a:p>
          <a:endParaRPr lang="en-US"/>
        </a:p>
      </dgm:t>
    </dgm:pt>
    <dgm:pt modelId="{3C2BF786-C0C3-480E-8828-1230D67FE846}">
      <dgm:prSet/>
      <dgm:spPr/>
      <dgm:t>
        <a:bodyPr/>
        <a:lstStyle/>
        <a:p>
          <a:r>
            <a:rPr lang="en-GB"/>
            <a:t>At what level of risk should doctors inform their patients?</a:t>
          </a:r>
          <a:endParaRPr lang="en-US"/>
        </a:p>
      </dgm:t>
    </dgm:pt>
    <dgm:pt modelId="{C97C59CF-7453-49AB-A510-049D6305F4D4}" type="parTrans" cxnId="{8CA13113-BC21-4BF0-9960-1659DD95999A}">
      <dgm:prSet/>
      <dgm:spPr/>
      <dgm:t>
        <a:bodyPr/>
        <a:lstStyle/>
        <a:p>
          <a:endParaRPr lang="en-US"/>
        </a:p>
      </dgm:t>
    </dgm:pt>
    <dgm:pt modelId="{70B76C19-2715-4740-ADD6-1BDFDC760BE3}" type="sibTrans" cxnId="{8CA13113-BC21-4BF0-9960-1659DD95999A}">
      <dgm:prSet/>
      <dgm:spPr/>
      <dgm:t>
        <a:bodyPr/>
        <a:lstStyle/>
        <a:p>
          <a:endParaRPr lang="en-US"/>
        </a:p>
      </dgm:t>
    </dgm:pt>
    <dgm:pt modelId="{AE228BA5-1062-4F40-8544-CA210E45CF4C}">
      <dgm:prSet/>
      <dgm:spPr/>
      <dgm:t>
        <a:bodyPr/>
        <a:lstStyle/>
        <a:p>
          <a:r>
            <a:rPr lang="en-GB"/>
            <a:t>What should the doctor do when the patient specifically asks for information about risks?</a:t>
          </a:r>
          <a:endParaRPr lang="en-US"/>
        </a:p>
      </dgm:t>
    </dgm:pt>
    <dgm:pt modelId="{14D510C0-898F-450F-9822-B711E629240B}" type="parTrans" cxnId="{43B9692E-0062-497B-8003-E049C41076C3}">
      <dgm:prSet/>
      <dgm:spPr/>
      <dgm:t>
        <a:bodyPr/>
        <a:lstStyle/>
        <a:p>
          <a:endParaRPr lang="en-US"/>
        </a:p>
      </dgm:t>
    </dgm:pt>
    <dgm:pt modelId="{0638F9C0-A499-4E3E-BBCC-F1C516E8C3E1}" type="sibTrans" cxnId="{43B9692E-0062-497B-8003-E049C41076C3}">
      <dgm:prSet/>
      <dgm:spPr/>
      <dgm:t>
        <a:bodyPr/>
        <a:lstStyle/>
        <a:p>
          <a:endParaRPr lang="en-US"/>
        </a:p>
      </dgm:t>
    </dgm:pt>
    <dgm:pt modelId="{17526C8F-B7BD-40BE-96BB-8DD27B8C2F53}" type="pres">
      <dgm:prSet presAssocID="{348D4F14-F4ED-4D0F-B7E7-0209F44EE602}" presName="linear" presStyleCnt="0">
        <dgm:presLayoutVars>
          <dgm:dir/>
          <dgm:animLvl val="lvl"/>
          <dgm:resizeHandles val="exact"/>
        </dgm:presLayoutVars>
      </dgm:prSet>
      <dgm:spPr/>
    </dgm:pt>
    <dgm:pt modelId="{132C797D-7F3F-4933-8D71-D331448589B9}" type="pres">
      <dgm:prSet presAssocID="{C967AE17-8CF7-4597-A7B8-02A383754A52}" presName="parentLin" presStyleCnt="0"/>
      <dgm:spPr/>
    </dgm:pt>
    <dgm:pt modelId="{4ADD4BC5-581B-4FC5-BCCE-27BEB5546D60}" type="pres">
      <dgm:prSet presAssocID="{C967AE17-8CF7-4597-A7B8-02A383754A52}" presName="parentLeftMargin" presStyleLbl="node1" presStyleIdx="0" presStyleCnt="2"/>
      <dgm:spPr/>
    </dgm:pt>
    <dgm:pt modelId="{BFEDEDFF-DE8B-4635-AC81-C88E8D711048}" type="pres">
      <dgm:prSet presAssocID="{C967AE17-8CF7-4597-A7B8-02A383754A52}" presName="parentText" presStyleLbl="node1" presStyleIdx="0" presStyleCnt="2">
        <dgm:presLayoutVars>
          <dgm:chMax val="0"/>
          <dgm:bulletEnabled val="1"/>
        </dgm:presLayoutVars>
      </dgm:prSet>
      <dgm:spPr/>
    </dgm:pt>
    <dgm:pt modelId="{C53F8778-60D7-4DE5-9F5A-922BEF8F2812}" type="pres">
      <dgm:prSet presAssocID="{C967AE17-8CF7-4597-A7B8-02A383754A52}" presName="negativeSpace" presStyleCnt="0"/>
      <dgm:spPr/>
    </dgm:pt>
    <dgm:pt modelId="{0C76AB94-656E-4BBC-91EC-45DF40551477}" type="pres">
      <dgm:prSet presAssocID="{C967AE17-8CF7-4597-A7B8-02A383754A52}" presName="childText" presStyleLbl="conFgAcc1" presStyleIdx="0" presStyleCnt="2">
        <dgm:presLayoutVars>
          <dgm:bulletEnabled val="1"/>
        </dgm:presLayoutVars>
      </dgm:prSet>
      <dgm:spPr/>
    </dgm:pt>
    <dgm:pt modelId="{EAB1B914-8A4C-4A5F-AE37-08D86F391577}" type="pres">
      <dgm:prSet presAssocID="{0CA555A9-25E7-4D7E-BD4D-F3A84846536E}" presName="spaceBetweenRectangles" presStyleCnt="0"/>
      <dgm:spPr/>
    </dgm:pt>
    <dgm:pt modelId="{AFBAC126-E0BF-46AC-884A-10FDB1F4C63C}" type="pres">
      <dgm:prSet presAssocID="{EF4353C3-D0EB-4986-BBDD-F241DCC18B0B}" presName="parentLin" presStyleCnt="0"/>
      <dgm:spPr/>
    </dgm:pt>
    <dgm:pt modelId="{3C4990AB-8E48-432F-93DC-DDE238EDD66C}" type="pres">
      <dgm:prSet presAssocID="{EF4353C3-D0EB-4986-BBDD-F241DCC18B0B}" presName="parentLeftMargin" presStyleLbl="node1" presStyleIdx="0" presStyleCnt="2"/>
      <dgm:spPr/>
    </dgm:pt>
    <dgm:pt modelId="{BBC8FD48-82F2-4AE8-8058-42DEE249DDA7}" type="pres">
      <dgm:prSet presAssocID="{EF4353C3-D0EB-4986-BBDD-F241DCC18B0B}" presName="parentText" presStyleLbl="node1" presStyleIdx="1" presStyleCnt="2">
        <dgm:presLayoutVars>
          <dgm:chMax val="0"/>
          <dgm:bulletEnabled val="1"/>
        </dgm:presLayoutVars>
      </dgm:prSet>
      <dgm:spPr/>
    </dgm:pt>
    <dgm:pt modelId="{86C104B9-D71B-415E-9F68-791AAA0D1BC7}" type="pres">
      <dgm:prSet presAssocID="{EF4353C3-D0EB-4986-BBDD-F241DCC18B0B}" presName="negativeSpace" presStyleCnt="0"/>
      <dgm:spPr/>
    </dgm:pt>
    <dgm:pt modelId="{98D584C8-A5DE-4E75-9702-D91B6D872A2C}" type="pres">
      <dgm:prSet presAssocID="{EF4353C3-D0EB-4986-BBDD-F241DCC18B0B}" presName="childText" presStyleLbl="conFgAcc1" presStyleIdx="1" presStyleCnt="2">
        <dgm:presLayoutVars>
          <dgm:bulletEnabled val="1"/>
        </dgm:presLayoutVars>
      </dgm:prSet>
      <dgm:spPr/>
    </dgm:pt>
  </dgm:ptLst>
  <dgm:cxnLst>
    <dgm:cxn modelId="{8CA13113-BC21-4BF0-9960-1659DD95999A}" srcId="{EF4353C3-D0EB-4986-BBDD-F241DCC18B0B}" destId="{3C2BF786-C0C3-480E-8828-1230D67FE846}" srcOrd="0" destOrd="0" parTransId="{C97C59CF-7453-49AB-A510-049D6305F4D4}" sibTransId="{70B76C19-2715-4740-ADD6-1BDFDC760BE3}"/>
    <dgm:cxn modelId="{6CE1442E-12FA-4618-8FDE-68C4933A27A2}" srcId="{348D4F14-F4ED-4D0F-B7E7-0209F44EE602}" destId="{C967AE17-8CF7-4597-A7B8-02A383754A52}" srcOrd="0" destOrd="0" parTransId="{4AAC42C9-5797-4747-86A6-CB5CA293DAFC}" sibTransId="{0CA555A9-25E7-4D7E-BD4D-F3A84846536E}"/>
    <dgm:cxn modelId="{43B9692E-0062-497B-8003-E049C41076C3}" srcId="{EF4353C3-D0EB-4986-BBDD-F241DCC18B0B}" destId="{AE228BA5-1062-4F40-8544-CA210E45CF4C}" srcOrd="1" destOrd="0" parTransId="{14D510C0-898F-450F-9822-B711E629240B}" sibTransId="{0638F9C0-A499-4E3E-BBCC-F1C516E8C3E1}"/>
    <dgm:cxn modelId="{1F30DD60-5822-45C1-A24B-B602BEB21B37}" type="presOf" srcId="{EF4353C3-D0EB-4986-BBDD-F241DCC18B0B}" destId="{3C4990AB-8E48-432F-93DC-DDE238EDD66C}" srcOrd="0" destOrd="0" presId="urn:microsoft.com/office/officeart/2005/8/layout/list1"/>
    <dgm:cxn modelId="{0F1A1169-FBD0-484F-AAEF-18A67F5C3647}" type="presOf" srcId="{AE228BA5-1062-4F40-8544-CA210E45CF4C}" destId="{98D584C8-A5DE-4E75-9702-D91B6D872A2C}" srcOrd="0" destOrd="1" presId="urn:microsoft.com/office/officeart/2005/8/layout/list1"/>
    <dgm:cxn modelId="{ABA7956A-5D0E-4850-B81E-69BE7774E7C7}" type="presOf" srcId="{EF4353C3-D0EB-4986-BBDD-F241DCC18B0B}" destId="{BBC8FD48-82F2-4AE8-8058-42DEE249DDA7}" srcOrd="1" destOrd="0" presId="urn:microsoft.com/office/officeart/2005/8/layout/list1"/>
    <dgm:cxn modelId="{0D617D54-1A42-45BC-9F47-73EE5EA8DA89}" type="presOf" srcId="{348D4F14-F4ED-4D0F-B7E7-0209F44EE602}" destId="{17526C8F-B7BD-40BE-96BB-8DD27B8C2F53}" srcOrd="0" destOrd="0" presId="urn:microsoft.com/office/officeart/2005/8/layout/list1"/>
    <dgm:cxn modelId="{EFE0897A-F08B-4A68-B7DF-E531FDD721D4}" srcId="{348D4F14-F4ED-4D0F-B7E7-0209F44EE602}" destId="{EF4353C3-D0EB-4986-BBDD-F241DCC18B0B}" srcOrd="1" destOrd="0" parTransId="{EEC9B0BA-4EC8-4FA1-8CC5-CED8093A7EAD}" sibTransId="{D576D14F-705D-4923-B57F-E71D74936C0D}"/>
    <dgm:cxn modelId="{CD1FB1A0-DB69-4A9A-9815-1D72A853A8BB}" type="presOf" srcId="{C967AE17-8CF7-4597-A7B8-02A383754A52}" destId="{4ADD4BC5-581B-4FC5-BCCE-27BEB5546D60}" srcOrd="0" destOrd="0" presId="urn:microsoft.com/office/officeart/2005/8/layout/list1"/>
    <dgm:cxn modelId="{199552A3-6402-4527-8AE7-3E8BFF3048CE}" type="presOf" srcId="{3C2BF786-C0C3-480E-8828-1230D67FE846}" destId="{98D584C8-A5DE-4E75-9702-D91B6D872A2C}" srcOrd="0" destOrd="0" presId="urn:microsoft.com/office/officeart/2005/8/layout/list1"/>
    <dgm:cxn modelId="{48E224F9-EA40-4ECB-821C-BC5C46A988FD}" type="presOf" srcId="{C967AE17-8CF7-4597-A7B8-02A383754A52}" destId="{BFEDEDFF-DE8B-4635-AC81-C88E8D711048}" srcOrd="1" destOrd="0" presId="urn:microsoft.com/office/officeart/2005/8/layout/list1"/>
    <dgm:cxn modelId="{037B0347-9BC2-4080-95B6-ABAE09349160}" type="presParOf" srcId="{17526C8F-B7BD-40BE-96BB-8DD27B8C2F53}" destId="{132C797D-7F3F-4933-8D71-D331448589B9}" srcOrd="0" destOrd="0" presId="urn:microsoft.com/office/officeart/2005/8/layout/list1"/>
    <dgm:cxn modelId="{B0B828F7-A73B-4AE7-9B4D-36F158B1066B}" type="presParOf" srcId="{132C797D-7F3F-4933-8D71-D331448589B9}" destId="{4ADD4BC5-581B-4FC5-BCCE-27BEB5546D60}" srcOrd="0" destOrd="0" presId="urn:microsoft.com/office/officeart/2005/8/layout/list1"/>
    <dgm:cxn modelId="{1C067D75-EF30-4110-AB30-913EE644C876}" type="presParOf" srcId="{132C797D-7F3F-4933-8D71-D331448589B9}" destId="{BFEDEDFF-DE8B-4635-AC81-C88E8D711048}" srcOrd="1" destOrd="0" presId="urn:microsoft.com/office/officeart/2005/8/layout/list1"/>
    <dgm:cxn modelId="{8072B79F-18CC-4522-A2FC-A5FCB0A89DD9}" type="presParOf" srcId="{17526C8F-B7BD-40BE-96BB-8DD27B8C2F53}" destId="{C53F8778-60D7-4DE5-9F5A-922BEF8F2812}" srcOrd="1" destOrd="0" presId="urn:microsoft.com/office/officeart/2005/8/layout/list1"/>
    <dgm:cxn modelId="{BF0C7965-2FC2-4E2A-BC56-68DA2D47608B}" type="presParOf" srcId="{17526C8F-B7BD-40BE-96BB-8DD27B8C2F53}" destId="{0C76AB94-656E-4BBC-91EC-45DF40551477}" srcOrd="2" destOrd="0" presId="urn:microsoft.com/office/officeart/2005/8/layout/list1"/>
    <dgm:cxn modelId="{20E6AF32-11BC-4CE6-A40E-8D8278EC6781}" type="presParOf" srcId="{17526C8F-B7BD-40BE-96BB-8DD27B8C2F53}" destId="{EAB1B914-8A4C-4A5F-AE37-08D86F391577}" srcOrd="3" destOrd="0" presId="urn:microsoft.com/office/officeart/2005/8/layout/list1"/>
    <dgm:cxn modelId="{10043290-DFE1-4D8C-B263-85C377727A60}" type="presParOf" srcId="{17526C8F-B7BD-40BE-96BB-8DD27B8C2F53}" destId="{AFBAC126-E0BF-46AC-884A-10FDB1F4C63C}" srcOrd="4" destOrd="0" presId="urn:microsoft.com/office/officeart/2005/8/layout/list1"/>
    <dgm:cxn modelId="{DE1CE6A9-D93C-4DB5-866F-303DC8534BCC}" type="presParOf" srcId="{AFBAC126-E0BF-46AC-884A-10FDB1F4C63C}" destId="{3C4990AB-8E48-432F-93DC-DDE238EDD66C}" srcOrd="0" destOrd="0" presId="urn:microsoft.com/office/officeart/2005/8/layout/list1"/>
    <dgm:cxn modelId="{3A42F17B-BF38-4A05-B1ED-7EB8CE410768}" type="presParOf" srcId="{AFBAC126-E0BF-46AC-884A-10FDB1F4C63C}" destId="{BBC8FD48-82F2-4AE8-8058-42DEE249DDA7}" srcOrd="1" destOrd="0" presId="urn:microsoft.com/office/officeart/2005/8/layout/list1"/>
    <dgm:cxn modelId="{6E9AA52F-B462-482A-8EBB-8175FADC0AAF}" type="presParOf" srcId="{17526C8F-B7BD-40BE-96BB-8DD27B8C2F53}" destId="{86C104B9-D71B-415E-9F68-791AAA0D1BC7}" srcOrd="5" destOrd="0" presId="urn:microsoft.com/office/officeart/2005/8/layout/list1"/>
    <dgm:cxn modelId="{D19A2D91-F534-4A81-9F31-E8A151789A73}" type="presParOf" srcId="{17526C8F-B7BD-40BE-96BB-8DD27B8C2F53}" destId="{98D584C8-A5DE-4E75-9702-D91B6D872A2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220C75-7300-45B8-85C1-26366CEDDBD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FABBC8E-0E51-40BC-8143-1148B059BF83}">
      <dgm:prSet/>
      <dgm:spPr/>
      <dgm:t>
        <a:bodyPr/>
        <a:lstStyle/>
        <a:p>
          <a:r>
            <a:rPr lang="en-GB" dirty="0"/>
            <a:t>Mr A has chronic abdominal pain. Investigations have not revealed a cause. A laparotomy (exploratory operation) is needed. It is explained to Mr A that the cause is not certain, and permission is sought to carry out whatever is considered necessary at operation. Mr A wishes this to be done and so grants a </a:t>
          </a:r>
          <a:r>
            <a:rPr lang="en-GB" b="1" i="1" dirty="0"/>
            <a:t>carte blanche </a:t>
          </a:r>
          <a:r>
            <a:rPr lang="en-GB" dirty="0"/>
            <a:t>to the surgeon to remove whatever she thinks necessary. On laparotomy the surgeon discovers a bowel carcinoma. She removes the carcinoma and sufficient healthy bowel on either side to try to ensure that the entire tumour is removed</a:t>
          </a:r>
          <a:endParaRPr lang="en-US" dirty="0"/>
        </a:p>
      </dgm:t>
    </dgm:pt>
    <dgm:pt modelId="{272D4356-DD53-4E53-9596-D0C4F55D0E0C}" type="parTrans" cxnId="{B1A45A45-2EAF-4550-9D8E-A97E7658550C}">
      <dgm:prSet/>
      <dgm:spPr/>
      <dgm:t>
        <a:bodyPr/>
        <a:lstStyle/>
        <a:p>
          <a:endParaRPr lang="en-US"/>
        </a:p>
      </dgm:t>
    </dgm:pt>
    <dgm:pt modelId="{9733BEC3-32D3-471B-8028-C207A80EC667}" type="sibTrans" cxnId="{B1A45A45-2EAF-4550-9D8E-A97E7658550C}">
      <dgm:prSet/>
      <dgm:spPr/>
      <dgm:t>
        <a:bodyPr/>
        <a:lstStyle/>
        <a:p>
          <a:endParaRPr lang="en-US"/>
        </a:p>
      </dgm:t>
    </dgm:pt>
    <dgm:pt modelId="{FE6E7ACB-45FF-4C92-AF3F-645F62BB5287}">
      <dgm:prSet/>
      <dgm:spPr/>
      <dgm:t>
        <a:bodyPr/>
        <a:lstStyle/>
        <a:p>
          <a:r>
            <a:rPr lang="en-GB" b="1" i="1"/>
            <a:t>As Mr A did not give explicit consent for the removal of the carcinoma and part of the bowel, could he successfully sue in battery on the grounds that the nature of the operation had not been sufficiently explained? </a:t>
          </a:r>
          <a:endParaRPr lang="en-US"/>
        </a:p>
      </dgm:t>
    </dgm:pt>
    <dgm:pt modelId="{73695ABE-B1BA-42A7-B9F3-6E86DCC8F46B}" type="parTrans" cxnId="{F12E036C-E715-4327-AE49-DD4EE9831D0B}">
      <dgm:prSet/>
      <dgm:spPr/>
      <dgm:t>
        <a:bodyPr/>
        <a:lstStyle/>
        <a:p>
          <a:endParaRPr lang="en-US"/>
        </a:p>
      </dgm:t>
    </dgm:pt>
    <dgm:pt modelId="{8A552A8A-6ADD-434C-8EFC-83AFFBDF06AD}" type="sibTrans" cxnId="{F12E036C-E715-4327-AE49-DD4EE9831D0B}">
      <dgm:prSet/>
      <dgm:spPr/>
      <dgm:t>
        <a:bodyPr/>
        <a:lstStyle/>
        <a:p>
          <a:endParaRPr lang="en-US"/>
        </a:p>
      </dgm:t>
    </dgm:pt>
    <dgm:pt modelId="{71ED0E94-083D-4820-B8AA-E53E9E3AC6C4}">
      <dgm:prSet/>
      <dgm:spPr/>
      <dgm:t>
        <a:bodyPr/>
        <a:lstStyle/>
        <a:p>
          <a:r>
            <a:rPr lang="en-GB"/>
            <a:t>The surgeon should proceed with the operation. This is because the bowel carcinoma was thought to contribute to the presenting complaint, the patient has already given consent to appropriate treatment, including removal of what is thought necessary, and the surgery is necessary to prevent serious harm</a:t>
          </a:r>
          <a:endParaRPr lang="en-US"/>
        </a:p>
      </dgm:t>
    </dgm:pt>
    <dgm:pt modelId="{91FC7F81-3ECB-455F-9D91-9A72FB5F580C}" type="parTrans" cxnId="{0B38719F-4FE8-45EB-8866-A67096493C60}">
      <dgm:prSet/>
      <dgm:spPr/>
      <dgm:t>
        <a:bodyPr/>
        <a:lstStyle/>
        <a:p>
          <a:endParaRPr lang="en-US"/>
        </a:p>
      </dgm:t>
    </dgm:pt>
    <dgm:pt modelId="{E8F1EFE1-793B-45BD-9073-6A96EBAE5516}" type="sibTrans" cxnId="{0B38719F-4FE8-45EB-8866-A67096493C60}">
      <dgm:prSet/>
      <dgm:spPr/>
      <dgm:t>
        <a:bodyPr/>
        <a:lstStyle/>
        <a:p>
          <a:endParaRPr lang="en-US"/>
        </a:p>
      </dgm:t>
    </dgm:pt>
    <dgm:pt modelId="{0D9C42B4-4D19-48F4-9598-AB79B1680A95}" type="pres">
      <dgm:prSet presAssocID="{AA220C75-7300-45B8-85C1-26366CEDDBDA}" presName="vert0" presStyleCnt="0">
        <dgm:presLayoutVars>
          <dgm:dir/>
          <dgm:animOne val="branch"/>
          <dgm:animLvl val="lvl"/>
        </dgm:presLayoutVars>
      </dgm:prSet>
      <dgm:spPr/>
    </dgm:pt>
    <dgm:pt modelId="{75779F27-F359-4330-AF46-FF489D92FCF1}" type="pres">
      <dgm:prSet presAssocID="{DFABBC8E-0E51-40BC-8143-1148B059BF83}" presName="thickLine" presStyleLbl="alignNode1" presStyleIdx="0" presStyleCnt="3"/>
      <dgm:spPr/>
    </dgm:pt>
    <dgm:pt modelId="{8A0951DF-0C88-448B-89F7-BF514FB7462B}" type="pres">
      <dgm:prSet presAssocID="{DFABBC8E-0E51-40BC-8143-1148B059BF83}" presName="horz1" presStyleCnt="0"/>
      <dgm:spPr/>
    </dgm:pt>
    <dgm:pt modelId="{1EF1EB17-AF26-4FAC-9933-B7A52B3AC80A}" type="pres">
      <dgm:prSet presAssocID="{DFABBC8E-0E51-40BC-8143-1148B059BF83}" presName="tx1" presStyleLbl="revTx" presStyleIdx="0" presStyleCnt="3"/>
      <dgm:spPr/>
    </dgm:pt>
    <dgm:pt modelId="{47A5D1A1-1518-4DB5-9F66-0B4E6CA53F6F}" type="pres">
      <dgm:prSet presAssocID="{DFABBC8E-0E51-40BC-8143-1148B059BF83}" presName="vert1" presStyleCnt="0"/>
      <dgm:spPr/>
    </dgm:pt>
    <dgm:pt modelId="{0CF0E03C-2DC7-4DBD-B9D0-7773196574B8}" type="pres">
      <dgm:prSet presAssocID="{FE6E7ACB-45FF-4C92-AF3F-645F62BB5287}" presName="thickLine" presStyleLbl="alignNode1" presStyleIdx="1" presStyleCnt="3"/>
      <dgm:spPr/>
    </dgm:pt>
    <dgm:pt modelId="{77EBA681-6F72-44B4-BF20-CD92C54BBC09}" type="pres">
      <dgm:prSet presAssocID="{FE6E7ACB-45FF-4C92-AF3F-645F62BB5287}" presName="horz1" presStyleCnt="0"/>
      <dgm:spPr/>
    </dgm:pt>
    <dgm:pt modelId="{255597D3-A6E3-482F-A342-0C21B457944F}" type="pres">
      <dgm:prSet presAssocID="{FE6E7ACB-45FF-4C92-AF3F-645F62BB5287}" presName="tx1" presStyleLbl="revTx" presStyleIdx="1" presStyleCnt="3"/>
      <dgm:spPr/>
    </dgm:pt>
    <dgm:pt modelId="{3D2784C3-E75F-4C2A-B133-15E08F542012}" type="pres">
      <dgm:prSet presAssocID="{FE6E7ACB-45FF-4C92-AF3F-645F62BB5287}" presName="vert1" presStyleCnt="0"/>
      <dgm:spPr/>
    </dgm:pt>
    <dgm:pt modelId="{7C1A7573-0D5E-4B26-9F1A-089C12564686}" type="pres">
      <dgm:prSet presAssocID="{71ED0E94-083D-4820-B8AA-E53E9E3AC6C4}" presName="thickLine" presStyleLbl="alignNode1" presStyleIdx="2" presStyleCnt="3"/>
      <dgm:spPr/>
    </dgm:pt>
    <dgm:pt modelId="{E95DCB30-D30E-400B-9EE6-8F9BEF1CF309}" type="pres">
      <dgm:prSet presAssocID="{71ED0E94-083D-4820-B8AA-E53E9E3AC6C4}" presName="horz1" presStyleCnt="0"/>
      <dgm:spPr/>
    </dgm:pt>
    <dgm:pt modelId="{66B691CC-B3D4-4C36-BB04-332B5C1E3957}" type="pres">
      <dgm:prSet presAssocID="{71ED0E94-083D-4820-B8AA-E53E9E3AC6C4}" presName="tx1" presStyleLbl="revTx" presStyleIdx="2" presStyleCnt="3"/>
      <dgm:spPr/>
    </dgm:pt>
    <dgm:pt modelId="{47DDC91E-1A8D-4678-9527-7DA14150E278}" type="pres">
      <dgm:prSet presAssocID="{71ED0E94-083D-4820-B8AA-E53E9E3AC6C4}" presName="vert1" presStyleCnt="0"/>
      <dgm:spPr/>
    </dgm:pt>
  </dgm:ptLst>
  <dgm:cxnLst>
    <dgm:cxn modelId="{84BEFD25-6F45-4EA3-B749-B8620F1D60EE}" type="presOf" srcId="{71ED0E94-083D-4820-B8AA-E53E9E3AC6C4}" destId="{66B691CC-B3D4-4C36-BB04-332B5C1E3957}" srcOrd="0" destOrd="0" presId="urn:microsoft.com/office/officeart/2008/layout/LinedList"/>
    <dgm:cxn modelId="{7FB41844-1F43-4604-84A2-22B202C54DFD}" type="presOf" srcId="{FE6E7ACB-45FF-4C92-AF3F-645F62BB5287}" destId="{255597D3-A6E3-482F-A342-0C21B457944F}" srcOrd="0" destOrd="0" presId="urn:microsoft.com/office/officeart/2008/layout/LinedList"/>
    <dgm:cxn modelId="{B1A45A45-2EAF-4550-9D8E-A97E7658550C}" srcId="{AA220C75-7300-45B8-85C1-26366CEDDBDA}" destId="{DFABBC8E-0E51-40BC-8143-1148B059BF83}" srcOrd="0" destOrd="0" parTransId="{272D4356-DD53-4E53-9596-D0C4F55D0E0C}" sibTransId="{9733BEC3-32D3-471B-8028-C207A80EC667}"/>
    <dgm:cxn modelId="{C3CCD347-1FAC-414C-8DF0-EB20D4B8E160}" type="presOf" srcId="{AA220C75-7300-45B8-85C1-26366CEDDBDA}" destId="{0D9C42B4-4D19-48F4-9598-AB79B1680A95}" srcOrd="0" destOrd="0" presId="urn:microsoft.com/office/officeart/2008/layout/LinedList"/>
    <dgm:cxn modelId="{F12E036C-E715-4327-AE49-DD4EE9831D0B}" srcId="{AA220C75-7300-45B8-85C1-26366CEDDBDA}" destId="{FE6E7ACB-45FF-4C92-AF3F-645F62BB5287}" srcOrd="1" destOrd="0" parTransId="{73695ABE-B1BA-42A7-B9F3-6E86DCC8F46B}" sibTransId="{8A552A8A-6ADD-434C-8EFC-83AFFBDF06AD}"/>
    <dgm:cxn modelId="{0B38719F-4FE8-45EB-8866-A67096493C60}" srcId="{AA220C75-7300-45B8-85C1-26366CEDDBDA}" destId="{71ED0E94-083D-4820-B8AA-E53E9E3AC6C4}" srcOrd="2" destOrd="0" parTransId="{91FC7F81-3ECB-455F-9D91-9A72FB5F580C}" sibTransId="{E8F1EFE1-793B-45BD-9073-6A96EBAE5516}"/>
    <dgm:cxn modelId="{A003D6E1-E025-4E41-ACA4-AA59F3E65AA8}" type="presOf" srcId="{DFABBC8E-0E51-40BC-8143-1148B059BF83}" destId="{1EF1EB17-AF26-4FAC-9933-B7A52B3AC80A}" srcOrd="0" destOrd="0" presId="urn:microsoft.com/office/officeart/2008/layout/LinedList"/>
    <dgm:cxn modelId="{08B2F167-F4A4-459F-985A-B2E92A52472A}" type="presParOf" srcId="{0D9C42B4-4D19-48F4-9598-AB79B1680A95}" destId="{75779F27-F359-4330-AF46-FF489D92FCF1}" srcOrd="0" destOrd="0" presId="urn:microsoft.com/office/officeart/2008/layout/LinedList"/>
    <dgm:cxn modelId="{C49EA70D-8EA2-42E0-9628-40D0057FF922}" type="presParOf" srcId="{0D9C42B4-4D19-48F4-9598-AB79B1680A95}" destId="{8A0951DF-0C88-448B-89F7-BF514FB7462B}" srcOrd="1" destOrd="0" presId="urn:microsoft.com/office/officeart/2008/layout/LinedList"/>
    <dgm:cxn modelId="{88E6FD42-6072-4A98-9D97-2329DC2F01D5}" type="presParOf" srcId="{8A0951DF-0C88-448B-89F7-BF514FB7462B}" destId="{1EF1EB17-AF26-4FAC-9933-B7A52B3AC80A}" srcOrd="0" destOrd="0" presId="urn:microsoft.com/office/officeart/2008/layout/LinedList"/>
    <dgm:cxn modelId="{2578C98F-CF44-4E10-B42D-D812514B0DCF}" type="presParOf" srcId="{8A0951DF-0C88-448B-89F7-BF514FB7462B}" destId="{47A5D1A1-1518-4DB5-9F66-0B4E6CA53F6F}" srcOrd="1" destOrd="0" presId="urn:microsoft.com/office/officeart/2008/layout/LinedList"/>
    <dgm:cxn modelId="{9E8459E0-BB86-48E8-8AD0-C9DD3A7E9B70}" type="presParOf" srcId="{0D9C42B4-4D19-48F4-9598-AB79B1680A95}" destId="{0CF0E03C-2DC7-4DBD-B9D0-7773196574B8}" srcOrd="2" destOrd="0" presId="urn:microsoft.com/office/officeart/2008/layout/LinedList"/>
    <dgm:cxn modelId="{64DE1A66-E78A-4DA3-A66A-9FF936F4F3DD}" type="presParOf" srcId="{0D9C42B4-4D19-48F4-9598-AB79B1680A95}" destId="{77EBA681-6F72-44B4-BF20-CD92C54BBC09}" srcOrd="3" destOrd="0" presId="urn:microsoft.com/office/officeart/2008/layout/LinedList"/>
    <dgm:cxn modelId="{0713AB62-37D1-4206-884D-075B00B2B2E6}" type="presParOf" srcId="{77EBA681-6F72-44B4-BF20-CD92C54BBC09}" destId="{255597D3-A6E3-482F-A342-0C21B457944F}" srcOrd="0" destOrd="0" presId="urn:microsoft.com/office/officeart/2008/layout/LinedList"/>
    <dgm:cxn modelId="{A8F19998-9933-4983-8DFF-74D3343727E5}" type="presParOf" srcId="{77EBA681-6F72-44B4-BF20-CD92C54BBC09}" destId="{3D2784C3-E75F-4C2A-B133-15E08F542012}" srcOrd="1" destOrd="0" presId="urn:microsoft.com/office/officeart/2008/layout/LinedList"/>
    <dgm:cxn modelId="{474B9CF8-6615-4242-B112-A3F3172109AB}" type="presParOf" srcId="{0D9C42B4-4D19-48F4-9598-AB79B1680A95}" destId="{7C1A7573-0D5E-4B26-9F1A-089C12564686}" srcOrd="4" destOrd="0" presId="urn:microsoft.com/office/officeart/2008/layout/LinedList"/>
    <dgm:cxn modelId="{0AF02DDC-6F10-40DF-A9EE-36D7E2F7E26A}" type="presParOf" srcId="{0D9C42B4-4D19-48F4-9598-AB79B1680A95}" destId="{E95DCB30-D30E-400B-9EE6-8F9BEF1CF309}" srcOrd="5" destOrd="0" presId="urn:microsoft.com/office/officeart/2008/layout/LinedList"/>
    <dgm:cxn modelId="{85FD14CA-4CFD-4630-9B3C-FD0C8DD248EB}" type="presParOf" srcId="{E95DCB30-D30E-400B-9EE6-8F9BEF1CF309}" destId="{66B691CC-B3D4-4C36-BB04-332B5C1E3957}" srcOrd="0" destOrd="0" presId="urn:microsoft.com/office/officeart/2008/layout/LinedList"/>
    <dgm:cxn modelId="{449D3CCA-86FA-4B87-8BBD-AA7D5D35A4A1}" type="presParOf" srcId="{E95DCB30-D30E-400B-9EE6-8F9BEF1CF309}" destId="{47DDC91E-1A8D-4678-9527-7DA14150E27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19723D-E0D0-4CB9-B460-C234561C7FD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ABF74F9-BA4F-43D7-84B4-99EB466029E2}">
      <dgm:prSet/>
      <dgm:spPr/>
      <dgm:t>
        <a:bodyPr/>
        <a:lstStyle/>
        <a:p>
          <a:r>
            <a:rPr lang="en-GB"/>
            <a:t>Mr A has intermittent abdominal pain. Investigations reveal gallstones, and the cause of the pain is thought to be due to this. Mr A gives consent for the operation involving removal of the gallbladder, and also for anything else to be done that is thought necessary. At operation, the surgeon finds that, although there are gallstones the cause of the pain is probably a carcinoma, which he discovers at the head of the pancreas. The surgeon removes not only the gallbladder but also the pancreatic carcinoma.</a:t>
          </a:r>
          <a:endParaRPr lang="en-US"/>
        </a:p>
      </dgm:t>
    </dgm:pt>
    <dgm:pt modelId="{89601C72-19C8-4C09-B20C-F8F02254C0FA}" type="parTrans" cxnId="{3A099A3A-A360-490C-A1D8-69D0DD9014D5}">
      <dgm:prSet/>
      <dgm:spPr/>
      <dgm:t>
        <a:bodyPr/>
        <a:lstStyle/>
        <a:p>
          <a:endParaRPr lang="en-US"/>
        </a:p>
      </dgm:t>
    </dgm:pt>
    <dgm:pt modelId="{57D7B7D0-177E-46E2-89E9-99D85249DE55}" type="sibTrans" cxnId="{3A099A3A-A360-490C-A1D8-69D0DD9014D5}">
      <dgm:prSet/>
      <dgm:spPr/>
      <dgm:t>
        <a:bodyPr/>
        <a:lstStyle/>
        <a:p>
          <a:endParaRPr lang="en-US"/>
        </a:p>
      </dgm:t>
    </dgm:pt>
    <dgm:pt modelId="{59A1E323-6FE2-4D98-AAC1-69178DFE5FDF}">
      <dgm:prSet/>
      <dgm:spPr/>
      <dgm:t>
        <a:bodyPr/>
        <a:lstStyle/>
        <a:p>
          <a:r>
            <a:rPr lang="en-GB" b="1" i="1"/>
            <a:t>Because Mr A did not give explicit permission for the removal of part of his pancreas, could he successfully sue in battery on the grounds that he did not give this consent? </a:t>
          </a:r>
          <a:endParaRPr lang="en-US"/>
        </a:p>
      </dgm:t>
    </dgm:pt>
    <dgm:pt modelId="{EA4EA567-A4CC-46C4-BFB4-6B0ADB8BE7D6}" type="parTrans" cxnId="{E54E53FC-A5E6-4683-A9D4-7EF81716DA17}">
      <dgm:prSet/>
      <dgm:spPr/>
      <dgm:t>
        <a:bodyPr/>
        <a:lstStyle/>
        <a:p>
          <a:endParaRPr lang="en-US"/>
        </a:p>
      </dgm:t>
    </dgm:pt>
    <dgm:pt modelId="{E8514430-8A57-4C11-9452-40265DAC0753}" type="sibTrans" cxnId="{E54E53FC-A5E6-4683-A9D4-7EF81716DA17}">
      <dgm:prSet/>
      <dgm:spPr/>
      <dgm:t>
        <a:bodyPr/>
        <a:lstStyle/>
        <a:p>
          <a:endParaRPr lang="en-US"/>
        </a:p>
      </dgm:t>
    </dgm:pt>
    <dgm:pt modelId="{948CCC1B-ACD6-456C-8CEF-FFB36E0259DD}">
      <dgm:prSet/>
      <dgm:spPr/>
      <dgm:t>
        <a:bodyPr/>
        <a:lstStyle/>
        <a:p>
          <a:r>
            <a:rPr lang="en-GB"/>
            <a:t>A surgeon in this situation should normally proceed with the operation because the carcinoma is thought to relate to the presenting complaint.</a:t>
          </a:r>
          <a:endParaRPr lang="en-US"/>
        </a:p>
      </dgm:t>
    </dgm:pt>
    <dgm:pt modelId="{6C74115C-1CC2-46C0-A6E1-9D872C82D840}" type="parTrans" cxnId="{BF00F0BE-6282-42C8-8D3C-73C71D815554}">
      <dgm:prSet/>
      <dgm:spPr/>
      <dgm:t>
        <a:bodyPr/>
        <a:lstStyle/>
        <a:p>
          <a:endParaRPr lang="en-US"/>
        </a:p>
      </dgm:t>
    </dgm:pt>
    <dgm:pt modelId="{7DB3CF09-BA7A-4179-A827-C5116FE7865C}" type="sibTrans" cxnId="{BF00F0BE-6282-42C8-8D3C-73C71D815554}">
      <dgm:prSet/>
      <dgm:spPr/>
      <dgm:t>
        <a:bodyPr/>
        <a:lstStyle/>
        <a:p>
          <a:endParaRPr lang="en-US"/>
        </a:p>
      </dgm:t>
    </dgm:pt>
    <dgm:pt modelId="{D1EF99E6-A08D-4D9E-A5A4-E5B35071FBD7}" type="pres">
      <dgm:prSet presAssocID="{D519723D-E0D0-4CB9-B460-C234561C7FD5}" presName="vert0" presStyleCnt="0">
        <dgm:presLayoutVars>
          <dgm:dir/>
          <dgm:animOne val="branch"/>
          <dgm:animLvl val="lvl"/>
        </dgm:presLayoutVars>
      </dgm:prSet>
      <dgm:spPr/>
    </dgm:pt>
    <dgm:pt modelId="{F407D49E-5C65-4446-94E0-050981897E6A}" type="pres">
      <dgm:prSet presAssocID="{5ABF74F9-BA4F-43D7-84B4-99EB466029E2}" presName="thickLine" presStyleLbl="alignNode1" presStyleIdx="0" presStyleCnt="3"/>
      <dgm:spPr/>
    </dgm:pt>
    <dgm:pt modelId="{75F65213-D80C-4D70-83A2-3C895C55AF06}" type="pres">
      <dgm:prSet presAssocID="{5ABF74F9-BA4F-43D7-84B4-99EB466029E2}" presName="horz1" presStyleCnt="0"/>
      <dgm:spPr/>
    </dgm:pt>
    <dgm:pt modelId="{2507AD4B-0745-4E18-A026-A204829E8BE2}" type="pres">
      <dgm:prSet presAssocID="{5ABF74F9-BA4F-43D7-84B4-99EB466029E2}" presName="tx1" presStyleLbl="revTx" presStyleIdx="0" presStyleCnt="3"/>
      <dgm:spPr/>
    </dgm:pt>
    <dgm:pt modelId="{CC09B4B5-5B41-434A-A631-1031E0BE3BB1}" type="pres">
      <dgm:prSet presAssocID="{5ABF74F9-BA4F-43D7-84B4-99EB466029E2}" presName="vert1" presStyleCnt="0"/>
      <dgm:spPr/>
    </dgm:pt>
    <dgm:pt modelId="{57C1C111-741C-44E7-AA14-642B032C6F5A}" type="pres">
      <dgm:prSet presAssocID="{59A1E323-6FE2-4D98-AAC1-69178DFE5FDF}" presName="thickLine" presStyleLbl="alignNode1" presStyleIdx="1" presStyleCnt="3"/>
      <dgm:spPr/>
    </dgm:pt>
    <dgm:pt modelId="{13F197F9-56DC-4C51-B8C7-C8DEAF44967E}" type="pres">
      <dgm:prSet presAssocID="{59A1E323-6FE2-4D98-AAC1-69178DFE5FDF}" presName="horz1" presStyleCnt="0"/>
      <dgm:spPr/>
    </dgm:pt>
    <dgm:pt modelId="{5FCC98EA-B2CC-4FDC-BA6E-9807DCF3DF37}" type="pres">
      <dgm:prSet presAssocID="{59A1E323-6FE2-4D98-AAC1-69178DFE5FDF}" presName="tx1" presStyleLbl="revTx" presStyleIdx="1" presStyleCnt="3"/>
      <dgm:spPr/>
    </dgm:pt>
    <dgm:pt modelId="{157E9481-801D-491E-A3B1-71D3B007CC2A}" type="pres">
      <dgm:prSet presAssocID="{59A1E323-6FE2-4D98-AAC1-69178DFE5FDF}" presName="vert1" presStyleCnt="0"/>
      <dgm:spPr/>
    </dgm:pt>
    <dgm:pt modelId="{4818ED9B-74EC-4231-BAC6-6AD11C985270}" type="pres">
      <dgm:prSet presAssocID="{948CCC1B-ACD6-456C-8CEF-FFB36E0259DD}" presName="thickLine" presStyleLbl="alignNode1" presStyleIdx="2" presStyleCnt="3"/>
      <dgm:spPr/>
    </dgm:pt>
    <dgm:pt modelId="{6F87A710-5C33-4E6D-A762-3A98FB6A6F8A}" type="pres">
      <dgm:prSet presAssocID="{948CCC1B-ACD6-456C-8CEF-FFB36E0259DD}" presName="horz1" presStyleCnt="0"/>
      <dgm:spPr/>
    </dgm:pt>
    <dgm:pt modelId="{193A3872-DD47-48A6-947A-EC9603451223}" type="pres">
      <dgm:prSet presAssocID="{948CCC1B-ACD6-456C-8CEF-FFB36E0259DD}" presName="tx1" presStyleLbl="revTx" presStyleIdx="2" presStyleCnt="3"/>
      <dgm:spPr/>
    </dgm:pt>
    <dgm:pt modelId="{156E082E-97BC-4E5B-A69B-5DE4BAEFC8A3}" type="pres">
      <dgm:prSet presAssocID="{948CCC1B-ACD6-456C-8CEF-FFB36E0259DD}" presName="vert1" presStyleCnt="0"/>
      <dgm:spPr/>
    </dgm:pt>
  </dgm:ptLst>
  <dgm:cxnLst>
    <dgm:cxn modelId="{F00E8E26-C24A-45B8-AAC8-46B6B5939302}" type="presOf" srcId="{948CCC1B-ACD6-456C-8CEF-FFB36E0259DD}" destId="{193A3872-DD47-48A6-947A-EC9603451223}" srcOrd="0" destOrd="0" presId="urn:microsoft.com/office/officeart/2008/layout/LinedList"/>
    <dgm:cxn modelId="{3A099A3A-A360-490C-A1D8-69D0DD9014D5}" srcId="{D519723D-E0D0-4CB9-B460-C234561C7FD5}" destId="{5ABF74F9-BA4F-43D7-84B4-99EB466029E2}" srcOrd="0" destOrd="0" parTransId="{89601C72-19C8-4C09-B20C-F8F02254C0FA}" sibTransId="{57D7B7D0-177E-46E2-89E9-99D85249DE55}"/>
    <dgm:cxn modelId="{BE64127D-56D4-4144-8DE9-7CD8CA6E83CE}" type="presOf" srcId="{D519723D-E0D0-4CB9-B460-C234561C7FD5}" destId="{D1EF99E6-A08D-4D9E-A5A4-E5B35071FBD7}" srcOrd="0" destOrd="0" presId="urn:microsoft.com/office/officeart/2008/layout/LinedList"/>
    <dgm:cxn modelId="{BF00F0BE-6282-42C8-8D3C-73C71D815554}" srcId="{D519723D-E0D0-4CB9-B460-C234561C7FD5}" destId="{948CCC1B-ACD6-456C-8CEF-FFB36E0259DD}" srcOrd="2" destOrd="0" parTransId="{6C74115C-1CC2-46C0-A6E1-9D872C82D840}" sibTransId="{7DB3CF09-BA7A-4179-A827-C5116FE7865C}"/>
    <dgm:cxn modelId="{D93EC7C3-9E4B-4FF4-9273-0AA0E2D82678}" type="presOf" srcId="{5ABF74F9-BA4F-43D7-84B4-99EB466029E2}" destId="{2507AD4B-0745-4E18-A026-A204829E8BE2}" srcOrd="0" destOrd="0" presId="urn:microsoft.com/office/officeart/2008/layout/LinedList"/>
    <dgm:cxn modelId="{F88B2ACE-06B9-455D-B87A-666515E0AA49}" type="presOf" srcId="{59A1E323-6FE2-4D98-AAC1-69178DFE5FDF}" destId="{5FCC98EA-B2CC-4FDC-BA6E-9807DCF3DF37}" srcOrd="0" destOrd="0" presId="urn:microsoft.com/office/officeart/2008/layout/LinedList"/>
    <dgm:cxn modelId="{E54E53FC-A5E6-4683-A9D4-7EF81716DA17}" srcId="{D519723D-E0D0-4CB9-B460-C234561C7FD5}" destId="{59A1E323-6FE2-4D98-AAC1-69178DFE5FDF}" srcOrd="1" destOrd="0" parTransId="{EA4EA567-A4CC-46C4-BFB4-6B0ADB8BE7D6}" sibTransId="{E8514430-8A57-4C11-9452-40265DAC0753}"/>
    <dgm:cxn modelId="{5FBDA3CC-CAD7-4A7D-9E60-71267275B919}" type="presParOf" srcId="{D1EF99E6-A08D-4D9E-A5A4-E5B35071FBD7}" destId="{F407D49E-5C65-4446-94E0-050981897E6A}" srcOrd="0" destOrd="0" presId="urn:microsoft.com/office/officeart/2008/layout/LinedList"/>
    <dgm:cxn modelId="{16B83491-8F9E-4F85-A031-3F9D23416BFD}" type="presParOf" srcId="{D1EF99E6-A08D-4D9E-A5A4-E5B35071FBD7}" destId="{75F65213-D80C-4D70-83A2-3C895C55AF06}" srcOrd="1" destOrd="0" presId="urn:microsoft.com/office/officeart/2008/layout/LinedList"/>
    <dgm:cxn modelId="{A2732561-8B2E-469D-9039-EEB48181AF98}" type="presParOf" srcId="{75F65213-D80C-4D70-83A2-3C895C55AF06}" destId="{2507AD4B-0745-4E18-A026-A204829E8BE2}" srcOrd="0" destOrd="0" presId="urn:microsoft.com/office/officeart/2008/layout/LinedList"/>
    <dgm:cxn modelId="{8E91820D-F505-4766-9582-A8695DF498E3}" type="presParOf" srcId="{75F65213-D80C-4D70-83A2-3C895C55AF06}" destId="{CC09B4B5-5B41-434A-A631-1031E0BE3BB1}" srcOrd="1" destOrd="0" presId="urn:microsoft.com/office/officeart/2008/layout/LinedList"/>
    <dgm:cxn modelId="{01C75858-348B-4DC3-A0FD-9EAE3C92B17B}" type="presParOf" srcId="{D1EF99E6-A08D-4D9E-A5A4-E5B35071FBD7}" destId="{57C1C111-741C-44E7-AA14-642B032C6F5A}" srcOrd="2" destOrd="0" presId="urn:microsoft.com/office/officeart/2008/layout/LinedList"/>
    <dgm:cxn modelId="{D70F6CA5-56B2-4CBB-9C83-1F8CCF7419DC}" type="presParOf" srcId="{D1EF99E6-A08D-4D9E-A5A4-E5B35071FBD7}" destId="{13F197F9-56DC-4C51-B8C7-C8DEAF44967E}" srcOrd="3" destOrd="0" presId="urn:microsoft.com/office/officeart/2008/layout/LinedList"/>
    <dgm:cxn modelId="{D2D0BF39-4126-4328-BBE8-C5D42DD2D42E}" type="presParOf" srcId="{13F197F9-56DC-4C51-B8C7-C8DEAF44967E}" destId="{5FCC98EA-B2CC-4FDC-BA6E-9807DCF3DF37}" srcOrd="0" destOrd="0" presId="urn:microsoft.com/office/officeart/2008/layout/LinedList"/>
    <dgm:cxn modelId="{D310E308-9FC2-4E62-A568-7147C74B872D}" type="presParOf" srcId="{13F197F9-56DC-4C51-B8C7-C8DEAF44967E}" destId="{157E9481-801D-491E-A3B1-71D3B007CC2A}" srcOrd="1" destOrd="0" presId="urn:microsoft.com/office/officeart/2008/layout/LinedList"/>
    <dgm:cxn modelId="{2FE3F778-C344-4F6D-B147-E1FED4719577}" type="presParOf" srcId="{D1EF99E6-A08D-4D9E-A5A4-E5B35071FBD7}" destId="{4818ED9B-74EC-4231-BAC6-6AD11C985270}" srcOrd="4" destOrd="0" presId="urn:microsoft.com/office/officeart/2008/layout/LinedList"/>
    <dgm:cxn modelId="{F519A676-1AEF-4153-A289-9F38E66B0D8E}" type="presParOf" srcId="{D1EF99E6-A08D-4D9E-A5A4-E5B35071FBD7}" destId="{6F87A710-5C33-4E6D-A762-3A98FB6A6F8A}" srcOrd="5" destOrd="0" presId="urn:microsoft.com/office/officeart/2008/layout/LinedList"/>
    <dgm:cxn modelId="{F57024E6-0FB9-43BE-B9E9-E8AD4CD437CF}" type="presParOf" srcId="{6F87A710-5C33-4E6D-A762-3A98FB6A6F8A}" destId="{193A3872-DD47-48A6-947A-EC9603451223}" srcOrd="0" destOrd="0" presId="urn:microsoft.com/office/officeart/2008/layout/LinedList"/>
    <dgm:cxn modelId="{7BB073FF-9B79-40B9-8683-26092A7EF361}" type="presParOf" srcId="{6F87A710-5C33-4E6D-A762-3A98FB6A6F8A}" destId="{156E082E-97BC-4E5B-A69B-5DE4BAEFC8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19723D-E0D0-4CB9-B460-C234561C7FD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ABF74F9-BA4F-43D7-84B4-99EB466029E2}">
      <dgm:prSet/>
      <dgm:spPr/>
      <dgm:t>
        <a:bodyPr/>
        <a:lstStyle/>
        <a:p>
          <a:r>
            <a:rPr lang="en-US" dirty="0"/>
            <a:t>Mrs B has acute abdominal pain. A diagnosis of appendicitis is made and Mrs B gives her consent for surgery, including removal of her appendix. At operation the surgeon discovers that, in addition to an acutely inflamed appendix, Mrs B also has an ovarian </a:t>
          </a:r>
          <a:r>
            <a:rPr lang="en-US" dirty="0" err="1"/>
            <a:t>tumour</a:t>
          </a:r>
          <a:r>
            <a:rPr lang="en-US" dirty="0"/>
            <a:t>. This </a:t>
          </a:r>
          <a:r>
            <a:rPr lang="en-US" dirty="0" err="1"/>
            <a:t>tumour</a:t>
          </a:r>
          <a:r>
            <a:rPr lang="en-US" dirty="0"/>
            <a:t> is not likely to have contributed to her acute abdominal pain. The surgeon considers that it is in Mrs B's best interests for the ovary containing the </a:t>
          </a:r>
          <a:r>
            <a:rPr lang="en-US" dirty="0" err="1"/>
            <a:t>tumour</a:t>
          </a:r>
          <a:r>
            <a:rPr lang="en-US" dirty="0"/>
            <a:t> to be removed. She therefore removes it. </a:t>
          </a:r>
        </a:p>
        <a:p>
          <a:endParaRPr lang="en-US" dirty="0"/>
        </a:p>
      </dgm:t>
    </dgm:pt>
    <dgm:pt modelId="{89601C72-19C8-4C09-B20C-F8F02254C0FA}" type="parTrans" cxnId="{3A099A3A-A360-490C-A1D8-69D0DD9014D5}">
      <dgm:prSet/>
      <dgm:spPr/>
      <dgm:t>
        <a:bodyPr/>
        <a:lstStyle/>
        <a:p>
          <a:endParaRPr lang="en-US"/>
        </a:p>
      </dgm:t>
    </dgm:pt>
    <dgm:pt modelId="{57D7B7D0-177E-46E2-89E9-99D85249DE55}" type="sibTrans" cxnId="{3A099A3A-A360-490C-A1D8-69D0DD9014D5}">
      <dgm:prSet/>
      <dgm:spPr/>
      <dgm:t>
        <a:bodyPr/>
        <a:lstStyle/>
        <a:p>
          <a:endParaRPr lang="en-US"/>
        </a:p>
      </dgm:t>
    </dgm:pt>
    <dgm:pt modelId="{59A1E323-6FE2-4D98-AAC1-69178DFE5FDF}">
      <dgm:prSet/>
      <dgm:spPr/>
      <dgm:t>
        <a:bodyPr/>
        <a:lstStyle/>
        <a:p>
          <a:r>
            <a:rPr lang="en-US" b="1" i="1" dirty="0"/>
            <a:t>Could the surgeon be successfully sued for battery on the grounds that Mrs B did not give explicit permission for her ovary and ovarian </a:t>
          </a:r>
          <a:r>
            <a:rPr lang="en-US" b="1" i="1" dirty="0" err="1"/>
            <a:t>tumour</a:t>
          </a:r>
          <a:r>
            <a:rPr lang="en-US" b="1" i="1" dirty="0"/>
            <a:t> to be removed? </a:t>
          </a:r>
        </a:p>
        <a:p>
          <a:endParaRPr lang="en-US" dirty="0"/>
        </a:p>
      </dgm:t>
    </dgm:pt>
    <dgm:pt modelId="{EA4EA567-A4CC-46C4-BFB4-6B0ADB8BE7D6}" type="parTrans" cxnId="{E54E53FC-A5E6-4683-A9D4-7EF81716DA17}">
      <dgm:prSet/>
      <dgm:spPr/>
      <dgm:t>
        <a:bodyPr/>
        <a:lstStyle/>
        <a:p>
          <a:endParaRPr lang="en-US"/>
        </a:p>
      </dgm:t>
    </dgm:pt>
    <dgm:pt modelId="{E8514430-8A57-4C11-9452-40265DAC0753}" type="sibTrans" cxnId="{E54E53FC-A5E6-4683-A9D4-7EF81716DA17}">
      <dgm:prSet/>
      <dgm:spPr/>
      <dgm:t>
        <a:bodyPr/>
        <a:lstStyle/>
        <a:p>
          <a:endParaRPr lang="en-US"/>
        </a:p>
      </dgm:t>
    </dgm:pt>
    <dgm:pt modelId="{948CCC1B-ACD6-456C-8CEF-FFB36E0259DD}">
      <dgm:prSet/>
      <dgm:spPr/>
      <dgm:t>
        <a:bodyPr/>
        <a:lstStyle/>
        <a:p>
          <a:r>
            <a:rPr lang="en-US" dirty="0"/>
            <a:t>In this case the surgeon is on much shakier ground because the ovarian </a:t>
          </a:r>
          <a:r>
            <a:rPr lang="en-US" dirty="0" err="1"/>
            <a:t>tumour</a:t>
          </a:r>
          <a:r>
            <a:rPr lang="en-US" dirty="0"/>
            <a:t> is incidental to the presenting complaint. A patient might successfully sue in battery for removal of part of the body without consent, even if she gave consent for the surgeon to do 'whatever he judges to be in the patient's best interests', and even if what the surgeon did was in the patient's best interests!</a:t>
          </a:r>
        </a:p>
        <a:p>
          <a:endParaRPr lang="en-US" dirty="0"/>
        </a:p>
      </dgm:t>
    </dgm:pt>
    <dgm:pt modelId="{6C74115C-1CC2-46C0-A6E1-9D872C82D840}" type="parTrans" cxnId="{BF00F0BE-6282-42C8-8D3C-73C71D815554}">
      <dgm:prSet/>
      <dgm:spPr/>
      <dgm:t>
        <a:bodyPr/>
        <a:lstStyle/>
        <a:p>
          <a:endParaRPr lang="en-US"/>
        </a:p>
      </dgm:t>
    </dgm:pt>
    <dgm:pt modelId="{7DB3CF09-BA7A-4179-A827-C5116FE7865C}" type="sibTrans" cxnId="{BF00F0BE-6282-42C8-8D3C-73C71D815554}">
      <dgm:prSet/>
      <dgm:spPr/>
      <dgm:t>
        <a:bodyPr/>
        <a:lstStyle/>
        <a:p>
          <a:endParaRPr lang="en-US"/>
        </a:p>
      </dgm:t>
    </dgm:pt>
    <dgm:pt modelId="{D1EF99E6-A08D-4D9E-A5A4-E5B35071FBD7}" type="pres">
      <dgm:prSet presAssocID="{D519723D-E0D0-4CB9-B460-C234561C7FD5}" presName="vert0" presStyleCnt="0">
        <dgm:presLayoutVars>
          <dgm:dir/>
          <dgm:animOne val="branch"/>
          <dgm:animLvl val="lvl"/>
        </dgm:presLayoutVars>
      </dgm:prSet>
      <dgm:spPr/>
    </dgm:pt>
    <dgm:pt modelId="{F407D49E-5C65-4446-94E0-050981897E6A}" type="pres">
      <dgm:prSet presAssocID="{5ABF74F9-BA4F-43D7-84B4-99EB466029E2}" presName="thickLine" presStyleLbl="alignNode1" presStyleIdx="0" presStyleCnt="3"/>
      <dgm:spPr/>
    </dgm:pt>
    <dgm:pt modelId="{75F65213-D80C-4D70-83A2-3C895C55AF06}" type="pres">
      <dgm:prSet presAssocID="{5ABF74F9-BA4F-43D7-84B4-99EB466029E2}" presName="horz1" presStyleCnt="0"/>
      <dgm:spPr/>
    </dgm:pt>
    <dgm:pt modelId="{2507AD4B-0745-4E18-A026-A204829E8BE2}" type="pres">
      <dgm:prSet presAssocID="{5ABF74F9-BA4F-43D7-84B4-99EB466029E2}" presName="tx1" presStyleLbl="revTx" presStyleIdx="0" presStyleCnt="3"/>
      <dgm:spPr/>
    </dgm:pt>
    <dgm:pt modelId="{CC09B4B5-5B41-434A-A631-1031E0BE3BB1}" type="pres">
      <dgm:prSet presAssocID="{5ABF74F9-BA4F-43D7-84B4-99EB466029E2}" presName="vert1" presStyleCnt="0"/>
      <dgm:spPr/>
    </dgm:pt>
    <dgm:pt modelId="{57C1C111-741C-44E7-AA14-642B032C6F5A}" type="pres">
      <dgm:prSet presAssocID="{59A1E323-6FE2-4D98-AAC1-69178DFE5FDF}" presName="thickLine" presStyleLbl="alignNode1" presStyleIdx="1" presStyleCnt="3"/>
      <dgm:spPr/>
    </dgm:pt>
    <dgm:pt modelId="{13F197F9-56DC-4C51-B8C7-C8DEAF44967E}" type="pres">
      <dgm:prSet presAssocID="{59A1E323-6FE2-4D98-AAC1-69178DFE5FDF}" presName="horz1" presStyleCnt="0"/>
      <dgm:spPr/>
    </dgm:pt>
    <dgm:pt modelId="{5FCC98EA-B2CC-4FDC-BA6E-9807DCF3DF37}" type="pres">
      <dgm:prSet presAssocID="{59A1E323-6FE2-4D98-AAC1-69178DFE5FDF}" presName="tx1" presStyleLbl="revTx" presStyleIdx="1" presStyleCnt="3"/>
      <dgm:spPr/>
    </dgm:pt>
    <dgm:pt modelId="{157E9481-801D-491E-A3B1-71D3B007CC2A}" type="pres">
      <dgm:prSet presAssocID="{59A1E323-6FE2-4D98-AAC1-69178DFE5FDF}" presName="vert1" presStyleCnt="0"/>
      <dgm:spPr/>
    </dgm:pt>
    <dgm:pt modelId="{4818ED9B-74EC-4231-BAC6-6AD11C985270}" type="pres">
      <dgm:prSet presAssocID="{948CCC1B-ACD6-456C-8CEF-FFB36E0259DD}" presName="thickLine" presStyleLbl="alignNode1" presStyleIdx="2" presStyleCnt="3"/>
      <dgm:spPr/>
    </dgm:pt>
    <dgm:pt modelId="{6F87A710-5C33-4E6D-A762-3A98FB6A6F8A}" type="pres">
      <dgm:prSet presAssocID="{948CCC1B-ACD6-456C-8CEF-FFB36E0259DD}" presName="horz1" presStyleCnt="0"/>
      <dgm:spPr/>
    </dgm:pt>
    <dgm:pt modelId="{193A3872-DD47-48A6-947A-EC9603451223}" type="pres">
      <dgm:prSet presAssocID="{948CCC1B-ACD6-456C-8CEF-FFB36E0259DD}" presName="tx1" presStyleLbl="revTx" presStyleIdx="2" presStyleCnt="3"/>
      <dgm:spPr/>
    </dgm:pt>
    <dgm:pt modelId="{156E082E-97BC-4E5B-A69B-5DE4BAEFC8A3}" type="pres">
      <dgm:prSet presAssocID="{948CCC1B-ACD6-456C-8CEF-FFB36E0259DD}" presName="vert1" presStyleCnt="0"/>
      <dgm:spPr/>
    </dgm:pt>
  </dgm:ptLst>
  <dgm:cxnLst>
    <dgm:cxn modelId="{F00E8E26-C24A-45B8-AAC8-46B6B5939302}" type="presOf" srcId="{948CCC1B-ACD6-456C-8CEF-FFB36E0259DD}" destId="{193A3872-DD47-48A6-947A-EC9603451223}" srcOrd="0" destOrd="0" presId="urn:microsoft.com/office/officeart/2008/layout/LinedList"/>
    <dgm:cxn modelId="{3A099A3A-A360-490C-A1D8-69D0DD9014D5}" srcId="{D519723D-E0D0-4CB9-B460-C234561C7FD5}" destId="{5ABF74F9-BA4F-43D7-84B4-99EB466029E2}" srcOrd="0" destOrd="0" parTransId="{89601C72-19C8-4C09-B20C-F8F02254C0FA}" sibTransId="{57D7B7D0-177E-46E2-89E9-99D85249DE55}"/>
    <dgm:cxn modelId="{BE64127D-56D4-4144-8DE9-7CD8CA6E83CE}" type="presOf" srcId="{D519723D-E0D0-4CB9-B460-C234561C7FD5}" destId="{D1EF99E6-A08D-4D9E-A5A4-E5B35071FBD7}" srcOrd="0" destOrd="0" presId="urn:microsoft.com/office/officeart/2008/layout/LinedList"/>
    <dgm:cxn modelId="{BF00F0BE-6282-42C8-8D3C-73C71D815554}" srcId="{D519723D-E0D0-4CB9-B460-C234561C7FD5}" destId="{948CCC1B-ACD6-456C-8CEF-FFB36E0259DD}" srcOrd="2" destOrd="0" parTransId="{6C74115C-1CC2-46C0-A6E1-9D872C82D840}" sibTransId="{7DB3CF09-BA7A-4179-A827-C5116FE7865C}"/>
    <dgm:cxn modelId="{D93EC7C3-9E4B-4FF4-9273-0AA0E2D82678}" type="presOf" srcId="{5ABF74F9-BA4F-43D7-84B4-99EB466029E2}" destId="{2507AD4B-0745-4E18-A026-A204829E8BE2}" srcOrd="0" destOrd="0" presId="urn:microsoft.com/office/officeart/2008/layout/LinedList"/>
    <dgm:cxn modelId="{F88B2ACE-06B9-455D-B87A-666515E0AA49}" type="presOf" srcId="{59A1E323-6FE2-4D98-AAC1-69178DFE5FDF}" destId="{5FCC98EA-B2CC-4FDC-BA6E-9807DCF3DF37}" srcOrd="0" destOrd="0" presId="urn:microsoft.com/office/officeart/2008/layout/LinedList"/>
    <dgm:cxn modelId="{E54E53FC-A5E6-4683-A9D4-7EF81716DA17}" srcId="{D519723D-E0D0-4CB9-B460-C234561C7FD5}" destId="{59A1E323-6FE2-4D98-AAC1-69178DFE5FDF}" srcOrd="1" destOrd="0" parTransId="{EA4EA567-A4CC-46C4-BFB4-6B0ADB8BE7D6}" sibTransId="{E8514430-8A57-4C11-9452-40265DAC0753}"/>
    <dgm:cxn modelId="{5FBDA3CC-CAD7-4A7D-9E60-71267275B919}" type="presParOf" srcId="{D1EF99E6-A08D-4D9E-A5A4-E5B35071FBD7}" destId="{F407D49E-5C65-4446-94E0-050981897E6A}" srcOrd="0" destOrd="0" presId="urn:microsoft.com/office/officeart/2008/layout/LinedList"/>
    <dgm:cxn modelId="{16B83491-8F9E-4F85-A031-3F9D23416BFD}" type="presParOf" srcId="{D1EF99E6-A08D-4D9E-A5A4-E5B35071FBD7}" destId="{75F65213-D80C-4D70-83A2-3C895C55AF06}" srcOrd="1" destOrd="0" presId="urn:microsoft.com/office/officeart/2008/layout/LinedList"/>
    <dgm:cxn modelId="{A2732561-8B2E-469D-9039-EEB48181AF98}" type="presParOf" srcId="{75F65213-D80C-4D70-83A2-3C895C55AF06}" destId="{2507AD4B-0745-4E18-A026-A204829E8BE2}" srcOrd="0" destOrd="0" presId="urn:microsoft.com/office/officeart/2008/layout/LinedList"/>
    <dgm:cxn modelId="{8E91820D-F505-4766-9582-A8695DF498E3}" type="presParOf" srcId="{75F65213-D80C-4D70-83A2-3C895C55AF06}" destId="{CC09B4B5-5B41-434A-A631-1031E0BE3BB1}" srcOrd="1" destOrd="0" presId="urn:microsoft.com/office/officeart/2008/layout/LinedList"/>
    <dgm:cxn modelId="{01C75858-348B-4DC3-A0FD-9EAE3C92B17B}" type="presParOf" srcId="{D1EF99E6-A08D-4D9E-A5A4-E5B35071FBD7}" destId="{57C1C111-741C-44E7-AA14-642B032C6F5A}" srcOrd="2" destOrd="0" presId="urn:microsoft.com/office/officeart/2008/layout/LinedList"/>
    <dgm:cxn modelId="{D70F6CA5-56B2-4CBB-9C83-1F8CCF7419DC}" type="presParOf" srcId="{D1EF99E6-A08D-4D9E-A5A4-E5B35071FBD7}" destId="{13F197F9-56DC-4C51-B8C7-C8DEAF44967E}" srcOrd="3" destOrd="0" presId="urn:microsoft.com/office/officeart/2008/layout/LinedList"/>
    <dgm:cxn modelId="{D2D0BF39-4126-4328-BBE8-C5D42DD2D42E}" type="presParOf" srcId="{13F197F9-56DC-4C51-B8C7-C8DEAF44967E}" destId="{5FCC98EA-B2CC-4FDC-BA6E-9807DCF3DF37}" srcOrd="0" destOrd="0" presId="urn:microsoft.com/office/officeart/2008/layout/LinedList"/>
    <dgm:cxn modelId="{D310E308-9FC2-4E62-A568-7147C74B872D}" type="presParOf" srcId="{13F197F9-56DC-4C51-B8C7-C8DEAF44967E}" destId="{157E9481-801D-491E-A3B1-71D3B007CC2A}" srcOrd="1" destOrd="0" presId="urn:microsoft.com/office/officeart/2008/layout/LinedList"/>
    <dgm:cxn modelId="{2FE3F778-C344-4F6D-B147-E1FED4719577}" type="presParOf" srcId="{D1EF99E6-A08D-4D9E-A5A4-E5B35071FBD7}" destId="{4818ED9B-74EC-4231-BAC6-6AD11C985270}" srcOrd="4" destOrd="0" presId="urn:microsoft.com/office/officeart/2008/layout/LinedList"/>
    <dgm:cxn modelId="{F519A676-1AEF-4153-A289-9F38E66B0D8E}" type="presParOf" srcId="{D1EF99E6-A08D-4D9E-A5A4-E5B35071FBD7}" destId="{6F87A710-5C33-4E6D-A762-3A98FB6A6F8A}" srcOrd="5" destOrd="0" presId="urn:microsoft.com/office/officeart/2008/layout/LinedList"/>
    <dgm:cxn modelId="{F57024E6-0FB9-43BE-B9E9-E8AD4CD437CF}" type="presParOf" srcId="{6F87A710-5C33-4E6D-A762-3A98FB6A6F8A}" destId="{193A3872-DD47-48A6-947A-EC9603451223}" srcOrd="0" destOrd="0" presId="urn:microsoft.com/office/officeart/2008/layout/LinedList"/>
    <dgm:cxn modelId="{7BB073FF-9B79-40B9-8683-26092A7EF361}" type="presParOf" srcId="{6F87A710-5C33-4E6D-A762-3A98FB6A6F8A}" destId="{156E082E-97BC-4E5B-A69B-5DE4BAEFC8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19723D-E0D0-4CB9-B460-C234561C7FD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ABF74F9-BA4F-43D7-84B4-99EB466029E2}">
      <dgm:prSet custT="1"/>
      <dgm:spPr/>
      <dgm:t>
        <a:bodyPr/>
        <a:lstStyle/>
        <a:p>
          <a:r>
            <a:rPr lang="en-US" sz="1600" dirty="0"/>
            <a:t>The surgeon would need to give good reasons why the removal of the ovarian </a:t>
          </a:r>
          <a:r>
            <a:rPr lang="en-US" sz="1600" dirty="0" err="1"/>
            <a:t>tumour</a:t>
          </a:r>
          <a:r>
            <a:rPr lang="en-US" sz="1600" dirty="0"/>
            <a:t> could not have been carried out at a later and separate operation, for which the patient's explicit consent could be sought. The normal risk  of an operation, however, may not be sufficient to justify avoiding a further operation. </a:t>
          </a:r>
        </a:p>
        <a:p>
          <a:endParaRPr lang="en-US" sz="1600" dirty="0"/>
        </a:p>
      </dgm:t>
    </dgm:pt>
    <dgm:pt modelId="{89601C72-19C8-4C09-B20C-F8F02254C0FA}" type="parTrans" cxnId="{3A099A3A-A360-490C-A1D8-69D0DD9014D5}">
      <dgm:prSet/>
      <dgm:spPr/>
      <dgm:t>
        <a:bodyPr/>
        <a:lstStyle/>
        <a:p>
          <a:endParaRPr lang="en-US" sz="2400"/>
        </a:p>
      </dgm:t>
    </dgm:pt>
    <dgm:pt modelId="{57D7B7D0-177E-46E2-89E9-99D85249DE55}" type="sibTrans" cxnId="{3A099A3A-A360-490C-A1D8-69D0DD9014D5}">
      <dgm:prSet/>
      <dgm:spPr/>
      <dgm:t>
        <a:bodyPr/>
        <a:lstStyle/>
        <a:p>
          <a:endParaRPr lang="en-US" sz="2400"/>
        </a:p>
      </dgm:t>
    </dgm:pt>
    <dgm:pt modelId="{59A1E323-6FE2-4D98-AAC1-69178DFE5FDF}">
      <dgm:prSet custT="1"/>
      <dgm:spPr/>
      <dgm:t>
        <a:bodyPr/>
        <a:lstStyle/>
        <a:p>
          <a:r>
            <a:rPr lang="en-US" sz="1600" b="1" i="1" dirty="0"/>
            <a:t>The key reason would have to be that delaying the operation would expose the patient to a significantly increased risk of death or serious harm</a:t>
          </a:r>
        </a:p>
        <a:p>
          <a:r>
            <a:rPr lang="en-US" sz="1600" b="1" i="1" dirty="0"/>
            <a:t>Examples</a:t>
          </a:r>
        </a:p>
        <a:p>
          <a:r>
            <a:rPr lang="en-US" sz="1600" b="1" i="1" dirty="0"/>
            <a:t>Aortic aneurysm (where the aneurysm could rupture at any time)</a:t>
          </a:r>
        </a:p>
        <a:p>
          <a:r>
            <a:rPr lang="en-US" sz="1600" b="1" i="1" dirty="0"/>
            <a:t>Chronic obstructive airway disease (high risk from a general </a:t>
          </a:r>
          <a:r>
            <a:rPr lang="en-US" sz="1600" b="1" i="1" dirty="0" err="1"/>
            <a:t>anaesthetic</a:t>
          </a:r>
          <a:r>
            <a:rPr lang="en-US" sz="1600" b="1" i="1" dirty="0"/>
            <a:t>, so that any further operation is dangerous)</a:t>
          </a:r>
        </a:p>
        <a:p>
          <a:r>
            <a:rPr lang="en-US" sz="1600" b="1" i="1" dirty="0"/>
            <a:t> </a:t>
          </a:r>
        </a:p>
        <a:p>
          <a:endParaRPr lang="en-US" sz="1600" dirty="0"/>
        </a:p>
      </dgm:t>
    </dgm:pt>
    <dgm:pt modelId="{EA4EA567-A4CC-46C4-BFB4-6B0ADB8BE7D6}" type="parTrans" cxnId="{E54E53FC-A5E6-4683-A9D4-7EF81716DA17}">
      <dgm:prSet/>
      <dgm:spPr/>
      <dgm:t>
        <a:bodyPr/>
        <a:lstStyle/>
        <a:p>
          <a:endParaRPr lang="en-US" sz="2400"/>
        </a:p>
      </dgm:t>
    </dgm:pt>
    <dgm:pt modelId="{E8514430-8A57-4C11-9452-40265DAC0753}" type="sibTrans" cxnId="{E54E53FC-A5E6-4683-A9D4-7EF81716DA17}">
      <dgm:prSet/>
      <dgm:spPr/>
      <dgm:t>
        <a:bodyPr/>
        <a:lstStyle/>
        <a:p>
          <a:endParaRPr lang="en-US" sz="2400"/>
        </a:p>
      </dgm:t>
    </dgm:pt>
    <dgm:pt modelId="{948CCC1B-ACD6-456C-8CEF-FFB36E0259DD}">
      <dgm:prSet custT="1"/>
      <dgm:spPr/>
      <dgm:t>
        <a:bodyPr/>
        <a:lstStyle/>
        <a:p>
          <a:r>
            <a:rPr lang="en-US" sz="1600" dirty="0"/>
            <a:t>What is legally advisable may therefore conflict both with what is in the patient's best interests and with what the patient would want. The surgeon could, of course, take the (legal) risk of doing the extra procedure on the grounds that the patient was very unlikely to want to sue.</a:t>
          </a:r>
        </a:p>
        <a:p>
          <a:endParaRPr lang="en-US" sz="1600" dirty="0"/>
        </a:p>
      </dgm:t>
    </dgm:pt>
    <dgm:pt modelId="{6C74115C-1CC2-46C0-A6E1-9D872C82D840}" type="parTrans" cxnId="{BF00F0BE-6282-42C8-8D3C-73C71D815554}">
      <dgm:prSet/>
      <dgm:spPr/>
      <dgm:t>
        <a:bodyPr/>
        <a:lstStyle/>
        <a:p>
          <a:endParaRPr lang="en-US" sz="2400"/>
        </a:p>
      </dgm:t>
    </dgm:pt>
    <dgm:pt modelId="{7DB3CF09-BA7A-4179-A827-C5116FE7865C}" type="sibTrans" cxnId="{BF00F0BE-6282-42C8-8D3C-73C71D815554}">
      <dgm:prSet/>
      <dgm:spPr/>
      <dgm:t>
        <a:bodyPr/>
        <a:lstStyle/>
        <a:p>
          <a:endParaRPr lang="en-US" sz="2400"/>
        </a:p>
      </dgm:t>
    </dgm:pt>
    <dgm:pt modelId="{D1EF99E6-A08D-4D9E-A5A4-E5B35071FBD7}" type="pres">
      <dgm:prSet presAssocID="{D519723D-E0D0-4CB9-B460-C234561C7FD5}" presName="vert0" presStyleCnt="0">
        <dgm:presLayoutVars>
          <dgm:dir/>
          <dgm:animOne val="branch"/>
          <dgm:animLvl val="lvl"/>
        </dgm:presLayoutVars>
      </dgm:prSet>
      <dgm:spPr/>
    </dgm:pt>
    <dgm:pt modelId="{F407D49E-5C65-4446-94E0-050981897E6A}" type="pres">
      <dgm:prSet presAssocID="{5ABF74F9-BA4F-43D7-84B4-99EB466029E2}" presName="thickLine" presStyleLbl="alignNode1" presStyleIdx="0" presStyleCnt="3"/>
      <dgm:spPr/>
    </dgm:pt>
    <dgm:pt modelId="{75F65213-D80C-4D70-83A2-3C895C55AF06}" type="pres">
      <dgm:prSet presAssocID="{5ABF74F9-BA4F-43D7-84B4-99EB466029E2}" presName="horz1" presStyleCnt="0"/>
      <dgm:spPr/>
    </dgm:pt>
    <dgm:pt modelId="{2507AD4B-0745-4E18-A026-A204829E8BE2}" type="pres">
      <dgm:prSet presAssocID="{5ABF74F9-BA4F-43D7-84B4-99EB466029E2}" presName="tx1" presStyleLbl="revTx" presStyleIdx="0" presStyleCnt="3"/>
      <dgm:spPr/>
    </dgm:pt>
    <dgm:pt modelId="{CC09B4B5-5B41-434A-A631-1031E0BE3BB1}" type="pres">
      <dgm:prSet presAssocID="{5ABF74F9-BA4F-43D7-84B4-99EB466029E2}" presName="vert1" presStyleCnt="0"/>
      <dgm:spPr/>
    </dgm:pt>
    <dgm:pt modelId="{57C1C111-741C-44E7-AA14-642B032C6F5A}" type="pres">
      <dgm:prSet presAssocID="{59A1E323-6FE2-4D98-AAC1-69178DFE5FDF}" presName="thickLine" presStyleLbl="alignNode1" presStyleIdx="1" presStyleCnt="3"/>
      <dgm:spPr/>
    </dgm:pt>
    <dgm:pt modelId="{13F197F9-56DC-4C51-B8C7-C8DEAF44967E}" type="pres">
      <dgm:prSet presAssocID="{59A1E323-6FE2-4D98-AAC1-69178DFE5FDF}" presName="horz1" presStyleCnt="0"/>
      <dgm:spPr/>
    </dgm:pt>
    <dgm:pt modelId="{5FCC98EA-B2CC-4FDC-BA6E-9807DCF3DF37}" type="pres">
      <dgm:prSet presAssocID="{59A1E323-6FE2-4D98-AAC1-69178DFE5FDF}" presName="tx1" presStyleLbl="revTx" presStyleIdx="1" presStyleCnt="3"/>
      <dgm:spPr/>
    </dgm:pt>
    <dgm:pt modelId="{157E9481-801D-491E-A3B1-71D3B007CC2A}" type="pres">
      <dgm:prSet presAssocID="{59A1E323-6FE2-4D98-AAC1-69178DFE5FDF}" presName="vert1" presStyleCnt="0"/>
      <dgm:spPr/>
    </dgm:pt>
    <dgm:pt modelId="{4818ED9B-74EC-4231-BAC6-6AD11C985270}" type="pres">
      <dgm:prSet presAssocID="{948CCC1B-ACD6-456C-8CEF-FFB36E0259DD}" presName="thickLine" presStyleLbl="alignNode1" presStyleIdx="2" presStyleCnt="3"/>
      <dgm:spPr/>
    </dgm:pt>
    <dgm:pt modelId="{6F87A710-5C33-4E6D-A762-3A98FB6A6F8A}" type="pres">
      <dgm:prSet presAssocID="{948CCC1B-ACD6-456C-8CEF-FFB36E0259DD}" presName="horz1" presStyleCnt="0"/>
      <dgm:spPr/>
    </dgm:pt>
    <dgm:pt modelId="{193A3872-DD47-48A6-947A-EC9603451223}" type="pres">
      <dgm:prSet presAssocID="{948CCC1B-ACD6-456C-8CEF-FFB36E0259DD}" presName="tx1" presStyleLbl="revTx" presStyleIdx="2" presStyleCnt="3"/>
      <dgm:spPr/>
    </dgm:pt>
    <dgm:pt modelId="{156E082E-97BC-4E5B-A69B-5DE4BAEFC8A3}" type="pres">
      <dgm:prSet presAssocID="{948CCC1B-ACD6-456C-8CEF-FFB36E0259DD}" presName="vert1" presStyleCnt="0"/>
      <dgm:spPr/>
    </dgm:pt>
  </dgm:ptLst>
  <dgm:cxnLst>
    <dgm:cxn modelId="{F00E8E26-C24A-45B8-AAC8-46B6B5939302}" type="presOf" srcId="{948CCC1B-ACD6-456C-8CEF-FFB36E0259DD}" destId="{193A3872-DD47-48A6-947A-EC9603451223}" srcOrd="0" destOrd="0" presId="urn:microsoft.com/office/officeart/2008/layout/LinedList"/>
    <dgm:cxn modelId="{3A099A3A-A360-490C-A1D8-69D0DD9014D5}" srcId="{D519723D-E0D0-4CB9-B460-C234561C7FD5}" destId="{5ABF74F9-BA4F-43D7-84B4-99EB466029E2}" srcOrd="0" destOrd="0" parTransId="{89601C72-19C8-4C09-B20C-F8F02254C0FA}" sibTransId="{57D7B7D0-177E-46E2-89E9-99D85249DE55}"/>
    <dgm:cxn modelId="{BE64127D-56D4-4144-8DE9-7CD8CA6E83CE}" type="presOf" srcId="{D519723D-E0D0-4CB9-B460-C234561C7FD5}" destId="{D1EF99E6-A08D-4D9E-A5A4-E5B35071FBD7}" srcOrd="0" destOrd="0" presId="urn:microsoft.com/office/officeart/2008/layout/LinedList"/>
    <dgm:cxn modelId="{BF00F0BE-6282-42C8-8D3C-73C71D815554}" srcId="{D519723D-E0D0-4CB9-B460-C234561C7FD5}" destId="{948CCC1B-ACD6-456C-8CEF-FFB36E0259DD}" srcOrd="2" destOrd="0" parTransId="{6C74115C-1CC2-46C0-A6E1-9D872C82D840}" sibTransId="{7DB3CF09-BA7A-4179-A827-C5116FE7865C}"/>
    <dgm:cxn modelId="{D93EC7C3-9E4B-4FF4-9273-0AA0E2D82678}" type="presOf" srcId="{5ABF74F9-BA4F-43D7-84B4-99EB466029E2}" destId="{2507AD4B-0745-4E18-A026-A204829E8BE2}" srcOrd="0" destOrd="0" presId="urn:microsoft.com/office/officeart/2008/layout/LinedList"/>
    <dgm:cxn modelId="{F88B2ACE-06B9-455D-B87A-666515E0AA49}" type="presOf" srcId="{59A1E323-6FE2-4D98-AAC1-69178DFE5FDF}" destId="{5FCC98EA-B2CC-4FDC-BA6E-9807DCF3DF37}" srcOrd="0" destOrd="0" presId="urn:microsoft.com/office/officeart/2008/layout/LinedList"/>
    <dgm:cxn modelId="{E54E53FC-A5E6-4683-A9D4-7EF81716DA17}" srcId="{D519723D-E0D0-4CB9-B460-C234561C7FD5}" destId="{59A1E323-6FE2-4D98-AAC1-69178DFE5FDF}" srcOrd="1" destOrd="0" parTransId="{EA4EA567-A4CC-46C4-BFB4-6B0ADB8BE7D6}" sibTransId="{E8514430-8A57-4C11-9452-40265DAC0753}"/>
    <dgm:cxn modelId="{5FBDA3CC-CAD7-4A7D-9E60-71267275B919}" type="presParOf" srcId="{D1EF99E6-A08D-4D9E-A5A4-E5B35071FBD7}" destId="{F407D49E-5C65-4446-94E0-050981897E6A}" srcOrd="0" destOrd="0" presId="urn:microsoft.com/office/officeart/2008/layout/LinedList"/>
    <dgm:cxn modelId="{16B83491-8F9E-4F85-A031-3F9D23416BFD}" type="presParOf" srcId="{D1EF99E6-A08D-4D9E-A5A4-E5B35071FBD7}" destId="{75F65213-D80C-4D70-83A2-3C895C55AF06}" srcOrd="1" destOrd="0" presId="urn:microsoft.com/office/officeart/2008/layout/LinedList"/>
    <dgm:cxn modelId="{A2732561-8B2E-469D-9039-EEB48181AF98}" type="presParOf" srcId="{75F65213-D80C-4D70-83A2-3C895C55AF06}" destId="{2507AD4B-0745-4E18-A026-A204829E8BE2}" srcOrd="0" destOrd="0" presId="urn:microsoft.com/office/officeart/2008/layout/LinedList"/>
    <dgm:cxn modelId="{8E91820D-F505-4766-9582-A8695DF498E3}" type="presParOf" srcId="{75F65213-D80C-4D70-83A2-3C895C55AF06}" destId="{CC09B4B5-5B41-434A-A631-1031E0BE3BB1}" srcOrd="1" destOrd="0" presId="urn:microsoft.com/office/officeart/2008/layout/LinedList"/>
    <dgm:cxn modelId="{01C75858-348B-4DC3-A0FD-9EAE3C92B17B}" type="presParOf" srcId="{D1EF99E6-A08D-4D9E-A5A4-E5B35071FBD7}" destId="{57C1C111-741C-44E7-AA14-642B032C6F5A}" srcOrd="2" destOrd="0" presId="urn:microsoft.com/office/officeart/2008/layout/LinedList"/>
    <dgm:cxn modelId="{D70F6CA5-56B2-4CBB-9C83-1F8CCF7419DC}" type="presParOf" srcId="{D1EF99E6-A08D-4D9E-A5A4-E5B35071FBD7}" destId="{13F197F9-56DC-4C51-B8C7-C8DEAF44967E}" srcOrd="3" destOrd="0" presId="urn:microsoft.com/office/officeart/2008/layout/LinedList"/>
    <dgm:cxn modelId="{D2D0BF39-4126-4328-BBE8-C5D42DD2D42E}" type="presParOf" srcId="{13F197F9-56DC-4C51-B8C7-C8DEAF44967E}" destId="{5FCC98EA-B2CC-4FDC-BA6E-9807DCF3DF37}" srcOrd="0" destOrd="0" presId="urn:microsoft.com/office/officeart/2008/layout/LinedList"/>
    <dgm:cxn modelId="{D310E308-9FC2-4E62-A568-7147C74B872D}" type="presParOf" srcId="{13F197F9-56DC-4C51-B8C7-C8DEAF44967E}" destId="{157E9481-801D-491E-A3B1-71D3B007CC2A}" srcOrd="1" destOrd="0" presId="urn:microsoft.com/office/officeart/2008/layout/LinedList"/>
    <dgm:cxn modelId="{2FE3F778-C344-4F6D-B147-E1FED4719577}" type="presParOf" srcId="{D1EF99E6-A08D-4D9E-A5A4-E5B35071FBD7}" destId="{4818ED9B-74EC-4231-BAC6-6AD11C985270}" srcOrd="4" destOrd="0" presId="urn:microsoft.com/office/officeart/2008/layout/LinedList"/>
    <dgm:cxn modelId="{F519A676-1AEF-4153-A289-9F38E66B0D8E}" type="presParOf" srcId="{D1EF99E6-A08D-4D9E-A5A4-E5B35071FBD7}" destId="{6F87A710-5C33-4E6D-A762-3A98FB6A6F8A}" srcOrd="5" destOrd="0" presId="urn:microsoft.com/office/officeart/2008/layout/LinedList"/>
    <dgm:cxn modelId="{F57024E6-0FB9-43BE-B9E9-E8AD4CD437CF}" type="presParOf" srcId="{6F87A710-5C33-4E6D-A762-3A98FB6A6F8A}" destId="{193A3872-DD47-48A6-947A-EC9603451223}" srcOrd="0" destOrd="0" presId="urn:microsoft.com/office/officeart/2008/layout/LinedList"/>
    <dgm:cxn modelId="{7BB073FF-9B79-40B9-8683-26092A7EF361}" type="presParOf" srcId="{6F87A710-5C33-4E6D-A762-3A98FB6A6F8A}" destId="{156E082E-97BC-4E5B-A69B-5DE4BAEFC8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A6DE1D-FC4F-42CC-9EFF-199E30F5172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2377BCE-4686-449D-B6AE-79FD344A8194}">
      <dgm:prSet/>
      <dgm:spPr/>
      <dgm:t>
        <a:bodyPr/>
        <a:lstStyle/>
        <a:p>
          <a:pPr>
            <a:lnSpc>
              <a:spcPct val="100000"/>
            </a:lnSpc>
          </a:pPr>
          <a:r>
            <a:rPr lang="en-GB" b="1"/>
            <a:t>Understanding and communication</a:t>
          </a:r>
          <a:endParaRPr lang="en-US"/>
        </a:p>
      </dgm:t>
    </dgm:pt>
    <dgm:pt modelId="{FB015A41-D8C1-48D5-8A26-8C0AA0C132C1}" type="parTrans" cxnId="{5B581273-5B19-4D29-BAC2-84A2100AB21E}">
      <dgm:prSet/>
      <dgm:spPr/>
      <dgm:t>
        <a:bodyPr/>
        <a:lstStyle/>
        <a:p>
          <a:endParaRPr lang="en-US"/>
        </a:p>
      </dgm:t>
    </dgm:pt>
    <dgm:pt modelId="{6EE36598-366F-4D9B-9A86-D8F660CD5257}" type="sibTrans" cxnId="{5B581273-5B19-4D29-BAC2-84A2100AB21E}">
      <dgm:prSet/>
      <dgm:spPr/>
      <dgm:t>
        <a:bodyPr/>
        <a:lstStyle/>
        <a:p>
          <a:endParaRPr lang="en-US"/>
        </a:p>
      </dgm:t>
    </dgm:pt>
    <dgm:pt modelId="{415EDEF3-79BD-4ED9-90FA-85E973B4F5B3}">
      <dgm:prSet/>
      <dgm:spPr/>
      <dgm:t>
        <a:bodyPr/>
        <a:lstStyle/>
        <a:p>
          <a:pPr>
            <a:lnSpc>
              <a:spcPct val="100000"/>
            </a:lnSpc>
          </a:pPr>
          <a:r>
            <a:rPr lang="en-GB"/>
            <a:t>Needed to ensure that the person can become informed and express a choice that requires cognitive (intellectual) abilities </a:t>
          </a:r>
          <a:endParaRPr lang="en-US"/>
        </a:p>
      </dgm:t>
    </dgm:pt>
    <dgm:pt modelId="{B79446A7-C788-4230-B206-EEEA30DB8AE6}" type="parTrans" cxnId="{03EDF0A2-0323-47BF-A5DD-F6018477BBC2}">
      <dgm:prSet/>
      <dgm:spPr/>
      <dgm:t>
        <a:bodyPr/>
        <a:lstStyle/>
        <a:p>
          <a:endParaRPr lang="en-US"/>
        </a:p>
      </dgm:t>
    </dgm:pt>
    <dgm:pt modelId="{4BBA8C32-F43F-4F70-9F48-EA9642AD477D}" type="sibTrans" cxnId="{03EDF0A2-0323-47BF-A5DD-F6018477BBC2}">
      <dgm:prSet/>
      <dgm:spPr/>
      <dgm:t>
        <a:bodyPr/>
        <a:lstStyle/>
        <a:p>
          <a:endParaRPr lang="en-US"/>
        </a:p>
      </dgm:t>
    </dgm:pt>
    <dgm:pt modelId="{B45C917C-17B3-470A-8505-7EEEB83110B4}">
      <dgm:prSet/>
      <dgm:spPr/>
      <dgm:t>
        <a:bodyPr/>
        <a:lstStyle/>
        <a:p>
          <a:pPr>
            <a:lnSpc>
              <a:spcPct val="100000"/>
            </a:lnSpc>
          </a:pPr>
          <a:r>
            <a:rPr lang="en-GB"/>
            <a:t>Appreciate the nature and meaning of potential alternatives </a:t>
          </a:r>
          <a:endParaRPr lang="en-US"/>
        </a:p>
      </dgm:t>
    </dgm:pt>
    <dgm:pt modelId="{8D185904-3BA7-46E5-AD43-3B3461F87E80}" type="parTrans" cxnId="{756C11D1-4B0D-4D59-9B68-E3D8A47DAE44}">
      <dgm:prSet/>
      <dgm:spPr/>
      <dgm:t>
        <a:bodyPr/>
        <a:lstStyle/>
        <a:p>
          <a:endParaRPr lang="en-US"/>
        </a:p>
      </dgm:t>
    </dgm:pt>
    <dgm:pt modelId="{F67D831A-1428-4B42-8562-AF480CE8E54F}" type="sibTrans" cxnId="{756C11D1-4B0D-4D59-9B68-E3D8A47DAE44}">
      <dgm:prSet/>
      <dgm:spPr/>
      <dgm:t>
        <a:bodyPr/>
        <a:lstStyle/>
        <a:p>
          <a:endParaRPr lang="en-US"/>
        </a:p>
      </dgm:t>
    </dgm:pt>
    <dgm:pt modelId="{72A7772F-7C68-4AFA-8B70-08DCC02A85B9}">
      <dgm:prSet/>
      <dgm:spPr/>
      <dgm:t>
        <a:bodyPr/>
        <a:lstStyle/>
        <a:p>
          <a:pPr>
            <a:lnSpc>
              <a:spcPct val="100000"/>
            </a:lnSpc>
          </a:pPr>
          <a:r>
            <a:rPr lang="en-GB" b="1"/>
            <a:t>Reasoning and deliberation</a:t>
          </a:r>
          <a:endParaRPr lang="en-US"/>
        </a:p>
      </dgm:t>
    </dgm:pt>
    <dgm:pt modelId="{37C47483-535C-40F3-9D78-E5E69B3628EE}" type="parTrans" cxnId="{6E3EE304-E8F7-4395-A74E-0D5D95BF874E}">
      <dgm:prSet/>
      <dgm:spPr/>
      <dgm:t>
        <a:bodyPr/>
        <a:lstStyle/>
        <a:p>
          <a:endParaRPr lang="en-US"/>
        </a:p>
      </dgm:t>
    </dgm:pt>
    <dgm:pt modelId="{C398F377-AC7C-473B-8EDA-62FEC1E1EC00}" type="sibTrans" cxnId="{6E3EE304-E8F7-4395-A74E-0D5D95BF874E}">
      <dgm:prSet/>
      <dgm:spPr/>
      <dgm:t>
        <a:bodyPr/>
        <a:lstStyle/>
        <a:p>
          <a:endParaRPr lang="en-US"/>
        </a:p>
      </dgm:t>
    </dgm:pt>
    <dgm:pt modelId="{F690936A-105A-4E23-AF37-71A45124932A}">
      <dgm:prSet/>
      <dgm:spPr/>
      <dgm:t>
        <a:bodyPr/>
        <a:lstStyle/>
        <a:p>
          <a:pPr>
            <a:lnSpc>
              <a:spcPct val="100000"/>
            </a:lnSpc>
          </a:pPr>
          <a:r>
            <a:rPr lang="en-GB"/>
            <a:t>Requires sufficient short-term memory to retain the relevant information and allow the process of decision-making to take place</a:t>
          </a:r>
          <a:endParaRPr lang="en-US"/>
        </a:p>
      </dgm:t>
    </dgm:pt>
    <dgm:pt modelId="{E49D5065-8923-47B5-91FE-8DF5384C56FA}" type="parTrans" cxnId="{EE7FAA98-161A-48EE-A0E8-F2728AF30AF1}">
      <dgm:prSet/>
      <dgm:spPr/>
      <dgm:t>
        <a:bodyPr/>
        <a:lstStyle/>
        <a:p>
          <a:endParaRPr lang="en-US"/>
        </a:p>
      </dgm:t>
    </dgm:pt>
    <dgm:pt modelId="{35D35CCD-3900-4A32-B3DD-6904FA2BBFB5}" type="sibTrans" cxnId="{EE7FAA98-161A-48EE-A0E8-F2728AF30AF1}">
      <dgm:prSet/>
      <dgm:spPr/>
      <dgm:t>
        <a:bodyPr/>
        <a:lstStyle/>
        <a:p>
          <a:endParaRPr lang="en-US"/>
        </a:p>
      </dgm:t>
    </dgm:pt>
    <dgm:pt modelId="{816DFC10-982A-4320-94DE-C4B137CDD68D}">
      <dgm:prSet/>
      <dgm:spPr/>
      <dgm:t>
        <a:bodyPr/>
        <a:lstStyle/>
        <a:p>
          <a:pPr>
            <a:lnSpc>
              <a:spcPct val="100000"/>
            </a:lnSpc>
          </a:pPr>
          <a:r>
            <a:rPr lang="en-GB" b="1"/>
            <a:t>The person must have a 'set of values or conception of the good’</a:t>
          </a:r>
          <a:endParaRPr lang="en-US"/>
        </a:p>
      </dgm:t>
    </dgm:pt>
    <dgm:pt modelId="{D34BF50F-A632-47BD-B3D9-06C2CEBDE92C}" type="parTrans" cxnId="{A5AF795E-FFB9-4DB3-861E-A3276B95FEE2}">
      <dgm:prSet/>
      <dgm:spPr/>
      <dgm:t>
        <a:bodyPr/>
        <a:lstStyle/>
        <a:p>
          <a:endParaRPr lang="en-US"/>
        </a:p>
      </dgm:t>
    </dgm:pt>
    <dgm:pt modelId="{94D30FB1-B433-4C2C-AB02-55DD5F652FE4}" type="sibTrans" cxnId="{A5AF795E-FFB9-4DB3-861E-A3276B95FEE2}">
      <dgm:prSet/>
      <dgm:spPr/>
      <dgm:t>
        <a:bodyPr/>
        <a:lstStyle/>
        <a:p>
          <a:endParaRPr lang="en-US"/>
        </a:p>
      </dgm:t>
    </dgm:pt>
    <dgm:pt modelId="{305D500B-CAAE-4740-B34A-677F69C84871}">
      <dgm:prSet/>
      <dgm:spPr/>
      <dgm:t>
        <a:bodyPr/>
        <a:lstStyle/>
        <a:p>
          <a:pPr>
            <a:lnSpc>
              <a:spcPct val="100000"/>
            </a:lnSpc>
          </a:pPr>
          <a:r>
            <a:rPr lang="en-GB"/>
            <a:t>Must be 'at least minimally consistent, stable and affirmed as his or her own. </a:t>
          </a:r>
          <a:endParaRPr lang="en-US"/>
        </a:p>
      </dgm:t>
    </dgm:pt>
    <dgm:pt modelId="{686E3547-77D7-4794-866D-5B4D48B39F75}" type="parTrans" cxnId="{DE5DDF82-D103-4E9A-9A6A-A0B9532C5334}">
      <dgm:prSet/>
      <dgm:spPr/>
      <dgm:t>
        <a:bodyPr/>
        <a:lstStyle/>
        <a:p>
          <a:endParaRPr lang="en-US"/>
        </a:p>
      </dgm:t>
    </dgm:pt>
    <dgm:pt modelId="{10671220-4DAA-4F58-B728-F6CB49D07D0C}" type="sibTrans" cxnId="{DE5DDF82-D103-4E9A-9A6A-A0B9532C5334}">
      <dgm:prSet/>
      <dgm:spPr/>
      <dgm:t>
        <a:bodyPr/>
        <a:lstStyle/>
        <a:p>
          <a:endParaRPr lang="en-US"/>
        </a:p>
      </dgm:t>
    </dgm:pt>
    <dgm:pt modelId="{02D37AEC-E8EC-4AEA-BAB8-1E64953E5AA1}">
      <dgm:prSet/>
      <dgm:spPr/>
      <dgm:t>
        <a:bodyPr/>
        <a:lstStyle/>
        <a:p>
          <a:pPr>
            <a:lnSpc>
              <a:spcPct val="100000"/>
            </a:lnSpc>
          </a:pPr>
          <a:r>
            <a:rPr lang="en-GB"/>
            <a:t>Needed in order to be able to evaluate particular outcomes as benefits or harms, goods or evils, and to assign different relative weight or importance to them'</a:t>
          </a:r>
          <a:endParaRPr lang="en-US"/>
        </a:p>
      </dgm:t>
    </dgm:pt>
    <dgm:pt modelId="{602DB62A-3DE2-4DDA-B2F0-F1660326B856}" type="parTrans" cxnId="{5C99758A-3DD9-41E7-9B58-DE57AB2AA0EF}">
      <dgm:prSet/>
      <dgm:spPr/>
      <dgm:t>
        <a:bodyPr/>
        <a:lstStyle/>
        <a:p>
          <a:endParaRPr lang="en-US"/>
        </a:p>
      </dgm:t>
    </dgm:pt>
    <dgm:pt modelId="{69F86426-81FC-42C3-8DE1-7ED50686E3A5}" type="sibTrans" cxnId="{5C99758A-3DD9-41E7-9B58-DE57AB2AA0EF}">
      <dgm:prSet/>
      <dgm:spPr/>
      <dgm:t>
        <a:bodyPr/>
        <a:lstStyle/>
        <a:p>
          <a:endParaRPr lang="en-US"/>
        </a:p>
      </dgm:t>
    </dgm:pt>
    <dgm:pt modelId="{E7B20A04-817C-4394-8AD4-AC708ACEBAC5}" type="pres">
      <dgm:prSet presAssocID="{9FA6DE1D-FC4F-42CC-9EFF-199E30F5172E}" presName="root" presStyleCnt="0">
        <dgm:presLayoutVars>
          <dgm:dir/>
          <dgm:resizeHandles val="exact"/>
        </dgm:presLayoutVars>
      </dgm:prSet>
      <dgm:spPr/>
    </dgm:pt>
    <dgm:pt modelId="{D6678C64-AD4C-40D0-8E0A-69A327EFDC77}" type="pres">
      <dgm:prSet presAssocID="{D2377BCE-4686-449D-B6AE-79FD344A8194}" presName="compNode" presStyleCnt="0"/>
      <dgm:spPr/>
    </dgm:pt>
    <dgm:pt modelId="{7C2E1392-1587-4AE2-8E6D-CA00C55A5410}" type="pres">
      <dgm:prSet presAssocID="{D2377BCE-4686-449D-B6AE-79FD344A8194}" presName="bgRect" presStyleLbl="bgShp" presStyleIdx="0" presStyleCnt="3"/>
      <dgm:spPr/>
    </dgm:pt>
    <dgm:pt modelId="{8EDE7407-5215-4841-B662-20F4737EF7A2}" type="pres">
      <dgm:prSet presAssocID="{D2377BCE-4686-449D-B6AE-79FD344A819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rson with Idea"/>
        </a:ext>
      </dgm:extLst>
    </dgm:pt>
    <dgm:pt modelId="{2031F9D7-60F1-4CC3-95E6-5EB7AEDF485A}" type="pres">
      <dgm:prSet presAssocID="{D2377BCE-4686-449D-B6AE-79FD344A8194}" presName="spaceRect" presStyleCnt="0"/>
      <dgm:spPr/>
    </dgm:pt>
    <dgm:pt modelId="{88EAAE79-3C88-42C2-B8C2-B9FC66528171}" type="pres">
      <dgm:prSet presAssocID="{D2377BCE-4686-449D-B6AE-79FD344A8194}" presName="parTx" presStyleLbl="revTx" presStyleIdx="0" presStyleCnt="6">
        <dgm:presLayoutVars>
          <dgm:chMax val="0"/>
          <dgm:chPref val="0"/>
        </dgm:presLayoutVars>
      </dgm:prSet>
      <dgm:spPr/>
    </dgm:pt>
    <dgm:pt modelId="{89276B94-2471-429B-B966-54704C1AE191}" type="pres">
      <dgm:prSet presAssocID="{D2377BCE-4686-449D-B6AE-79FD344A8194}" presName="desTx" presStyleLbl="revTx" presStyleIdx="1" presStyleCnt="6">
        <dgm:presLayoutVars/>
      </dgm:prSet>
      <dgm:spPr/>
    </dgm:pt>
    <dgm:pt modelId="{DEA4A950-ED84-4186-B35B-DD26BBA763C3}" type="pres">
      <dgm:prSet presAssocID="{6EE36598-366F-4D9B-9A86-D8F660CD5257}" presName="sibTrans" presStyleCnt="0"/>
      <dgm:spPr/>
    </dgm:pt>
    <dgm:pt modelId="{6C6E7302-B1A6-4173-9582-0C5C2A41AE37}" type="pres">
      <dgm:prSet presAssocID="{72A7772F-7C68-4AFA-8B70-08DCC02A85B9}" presName="compNode" presStyleCnt="0"/>
      <dgm:spPr/>
    </dgm:pt>
    <dgm:pt modelId="{938E16F5-92F1-4AEE-83D6-5247934A2441}" type="pres">
      <dgm:prSet presAssocID="{72A7772F-7C68-4AFA-8B70-08DCC02A85B9}" presName="bgRect" presStyleLbl="bgShp" presStyleIdx="1" presStyleCnt="3"/>
      <dgm:spPr/>
    </dgm:pt>
    <dgm:pt modelId="{49E15D07-9BDE-4F49-BB0B-0304E35E4C96}" type="pres">
      <dgm:prSet presAssocID="{72A7772F-7C68-4AFA-8B70-08DCC02A85B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EAFE840C-BDCA-49F0-8C6A-925BC30C5D46}" type="pres">
      <dgm:prSet presAssocID="{72A7772F-7C68-4AFA-8B70-08DCC02A85B9}" presName="spaceRect" presStyleCnt="0"/>
      <dgm:spPr/>
    </dgm:pt>
    <dgm:pt modelId="{C912F85C-E15D-438C-A217-02C1B21EA2A9}" type="pres">
      <dgm:prSet presAssocID="{72A7772F-7C68-4AFA-8B70-08DCC02A85B9}" presName="parTx" presStyleLbl="revTx" presStyleIdx="2" presStyleCnt="6">
        <dgm:presLayoutVars>
          <dgm:chMax val="0"/>
          <dgm:chPref val="0"/>
        </dgm:presLayoutVars>
      </dgm:prSet>
      <dgm:spPr/>
    </dgm:pt>
    <dgm:pt modelId="{98C48AD4-4FAA-44CC-B2A8-72F22CF0741C}" type="pres">
      <dgm:prSet presAssocID="{72A7772F-7C68-4AFA-8B70-08DCC02A85B9}" presName="desTx" presStyleLbl="revTx" presStyleIdx="3" presStyleCnt="6">
        <dgm:presLayoutVars/>
      </dgm:prSet>
      <dgm:spPr/>
    </dgm:pt>
    <dgm:pt modelId="{206E4DDF-038B-4ED8-9AE8-BE52C2289CDB}" type="pres">
      <dgm:prSet presAssocID="{C398F377-AC7C-473B-8EDA-62FEC1E1EC00}" presName="sibTrans" presStyleCnt="0"/>
      <dgm:spPr/>
    </dgm:pt>
    <dgm:pt modelId="{122FC873-62D8-4D78-9C80-80D25ECBB5B6}" type="pres">
      <dgm:prSet presAssocID="{816DFC10-982A-4320-94DE-C4B137CDD68D}" presName="compNode" presStyleCnt="0"/>
      <dgm:spPr/>
    </dgm:pt>
    <dgm:pt modelId="{720EDAF4-97BE-44E0-8A01-49609041E16F}" type="pres">
      <dgm:prSet presAssocID="{816DFC10-982A-4320-94DE-C4B137CDD68D}" presName="bgRect" presStyleLbl="bgShp" presStyleIdx="2" presStyleCnt="3"/>
      <dgm:spPr/>
    </dgm:pt>
    <dgm:pt modelId="{6E04611A-564F-4637-8C28-3AEABCF81DF3}" type="pres">
      <dgm:prSet presAssocID="{816DFC10-982A-4320-94DE-C4B137CDD68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arget"/>
        </a:ext>
      </dgm:extLst>
    </dgm:pt>
    <dgm:pt modelId="{3AD15E62-AF1A-4242-9E2E-8F8D960EABAA}" type="pres">
      <dgm:prSet presAssocID="{816DFC10-982A-4320-94DE-C4B137CDD68D}" presName="spaceRect" presStyleCnt="0"/>
      <dgm:spPr/>
    </dgm:pt>
    <dgm:pt modelId="{51F43580-EA1B-4CC3-9BB6-E92C47D713A9}" type="pres">
      <dgm:prSet presAssocID="{816DFC10-982A-4320-94DE-C4B137CDD68D}" presName="parTx" presStyleLbl="revTx" presStyleIdx="4" presStyleCnt="6">
        <dgm:presLayoutVars>
          <dgm:chMax val="0"/>
          <dgm:chPref val="0"/>
        </dgm:presLayoutVars>
      </dgm:prSet>
      <dgm:spPr/>
    </dgm:pt>
    <dgm:pt modelId="{F63272BF-60F8-458D-BFBA-8B8277F9624B}" type="pres">
      <dgm:prSet presAssocID="{816DFC10-982A-4320-94DE-C4B137CDD68D}" presName="desTx" presStyleLbl="revTx" presStyleIdx="5" presStyleCnt="6">
        <dgm:presLayoutVars/>
      </dgm:prSet>
      <dgm:spPr/>
    </dgm:pt>
  </dgm:ptLst>
  <dgm:cxnLst>
    <dgm:cxn modelId="{6E3EE304-E8F7-4395-A74E-0D5D95BF874E}" srcId="{9FA6DE1D-FC4F-42CC-9EFF-199E30F5172E}" destId="{72A7772F-7C68-4AFA-8B70-08DCC02A85B9}" srcOrd="1" destOrd="0" parTransId="{37C47483-535C-40F3-9D78-E5E69B3628EE}" sibTransId="{C398F377-AC7C-473B-8EDA-62FEC1E1EC00}"/>
    <dgm:cxn modelId="{93ED3B32-3C1E-4C08-82DF-5E7713020C97}" type="presOf" srcId="{415EDEF3-79BD-4ED9-90FA-85E973B4F5B3}" destId="{89276B94-2471-429B-B966-54704C1AE191}" srcOrd="0" destOrd="0" presId="urn:microsoft.com/office/officeart/2018/2/layout/IconVerticalSolidList"/>
    <dgm:cxn modelId="{A5AF795E-FFB9-4DB3-861E-A3276B95FEE2}" srcId="{9FA6DE1D-FC4F-42CC-9EFF-199E30F5172E}" destId="{816DFC10-982A-4320-94DE-C4B137CDD68D}" srcOrd="2" destOrd="0" parTransId="{D34BF50F-A632-47BD-B3D9-06C2CEBDE92C}" sibTransId="{94D30FB1-B433-4C2C-AB02-55DD5F652FE4}"/>
    <dgm:cxn modelId="{B6622846-DAF7-4394-80EA-48774C915869}" type="presOf" srcId="{816DFC10-982A-4320-94DE-C4B137CDD68D}" destId="{51F43580-EA1B-4CC3-9BB6-E92C47D713A9}" srcOrd="0" destOrd="0" presId="urn:microsoft.com/office/officeart/2018/2/layout/IconVerticalSolidList"/>
    <dgm:cxn modelId="{60815566-2F98-497A-BF82-0CFC5232D61F}" type="presOf" srcId="{B45C917C-17B3-470A-8505-7EEEB83110B4}" destId="{89276B94-2471-429B-B966-54704C1AE191}" srcOrd="0" destOrd="1" presId="urn:microsoft.com/office/officeart/2018/2/layout/IconVerticalSolidList"/>
    <dgm:cxn modelId="{A8C4B948-9307-45F8-A1CA-89BA27CBCD26}" type="presOf" srcId="{72A7772F-7C68-4AFA-8B70-08DCC02A85B9}" destId="{C912F85C-E15D-438C-A217-02C1B21EA2A9}" srcOrd="0" destOrd="0" presId="urn:microsoft.com/office/officeart/2018/2/layout/IconVerticalSolidList"/>
    <dgm:cxn modelId="{ED06BC6F-C465-470A-9D1F-692B47A94871}" type="presOf" srcId="{305D500B-CAAE-4740-B34A-677F69C84871}" destId="{F63272BF-60F8-458D-BFBA-8B8277F9624B}" srcOrd="0" destOrd="0" presId="urn:microsoft.com/office/officeart/2018/2/layout/IconVerticalSolidList"/>
    <dgm:cxn modelId="{5B581273-5B19-4D29-BAC2-84A2100AB21E}" srcId="{9FA6DE1D-FC4F-42CC-9EFF-199E30F5172E}" destId="{D2377BCE-4686-449D-B6AE-79FD344A8194}" srcOrd="0" destOrd="0" parTransId="{FB015A41-D8C1-48D5-8A26-8C0AA0C132C1}" sibTransId="{6EE36598-366F-4D9B-9A86-D8F660CD5257}"/>
    <dgm:cxn modelId="{DE5DDF82-D103-4E9A-9A6A-A0B9532C5334}" srcId="{816DFC10-982A-4320-94DE-C4B137CDD68D}" destId="{305D500B-CAAE-4740-B34A-677F69C84871}" srcOrd="0" destOrd="0" parTransId="{686E3547-77D7-4794-866D-5B4D48B39F75}" sibTransId="{10671220-4DAA-4F58-B728-F6CB49D07D0C}"/>
    <dgm:cxn modelId="{5C99758A-3DD9-41E7-9B58-DE57AB2AA0EF}" srcId="{816DFC10-982A-4320-94DE-C4B137CDD68D}" destId="{02D37AEC-E8EC-4AEA-BAB8-1E64953E5AA1}" srcOrd="1" destOrd="0" parTransId="{602DB62A-3DE2-4DDA-B2F0-F1660326B856}" sibTransId="{69F86426-81FC-42C3-8DE1-7ED50686E3A5}"/>
    <dgm:cxn modelId="{82525196-B1FE-4733-ABA3-3CCC11BF4524}" type="presOf" srcId="{D2377BCE-4686-449D-B6AE-79FD344A8194}" destId="{88EAAE79-3C88-42C2-B8C2-B9FC66528171}" srcOrd="0" destOrd="0" presId="urn:microsoft.com/office/officeart/2018/2/layout/IconVerticalSolidList"/>
    <dgm:cxn modelId="{EE7FAA98-161A-48EE-A0E8-F2728AF30AF1}" srcId="{72A7772F-7C68-4AFA-8B70-08DCC02A85B9}" destId="{F690936A-105A-4E23-AF37-71A45124932A}" srcOrd="0" destOrd="0" parTransId="{E49D5065-8923-47B5-91FE-8DF5384C56FA}" sibTransId="{35D35CCD-3900-4A32-B3DD-6904FA2BBFB5}"/>
    <dgm:cxn modelId="{03EDF0A2-0323-47BF-A5DD-F6018477BBC2}" srcId="{D2377BCE-4686-449D-B6AE-79FD344A8194}" destId="{415EDEF3-79BD-4ED9-90FA-85E973B4F5B3}" srcOrd="0" destOrd="0" parTransId="{B79446A7-C788-4230-B206-EEEA30DB8AE6}" sibTransId="{4BBA8C32-F43F-4F70-9F48-EA9642AD477D}"/>
    <dgm:cxn modelId="{756C11D1-4B0D-4D59-9B68-E3D8A47DAE44}" srcId="{D2377BCE-4686-449D-B6AE-79FD344A8194}" destId="{B45C917C-17B3-470A-8505-7EEEB83110B4}" srcOrd="1" destOrd="0" parTransId="{8D185904-3BA7-46E5-AD43-3B3461F87E80}" sibTransId="{F67D831A-1428-4B42-8562-AF480CE8E54F}"/>
    <dgm:cxn modelId="{EB9223DB-7DC6-4716-8301-8244AA6C280B}" type="presOf" srcId="{F690936A-105A-4E23-AF37-71A45124932A}" destId="{98C48AD4-4FAA-44CC-B2A8-72F22CF0741C}" srcOrd="0" destOrd="0" presId="urn:microsoft.com/office/officeart/2018/2/layout/IconVerticalSolidList"/>
    <dgm:cxn modelId="{FC5C3FEF-86AE-4D14-ADAB-8F8F701D5DF7}" type="presOf" srcId="{9FA6DE1D-FC4F-42CC-9EFF-199E30F5172E}" destId="{E7B20A04-817C-4394-8AD4-AC708ACEBAC5}" srcOrd="0" destOrd="0" presId="urn:microsoft.com/office/officeart/2018/2/layout/IconVerticalSolidList"/>
    <dgm:cxn modelId="{96E468F5-DB49-46D4-9CF1-95C90D39B5D5}" type="presOf" srcId="{02D37AEC-E8EC-4AEA-BAB8-1E64953E5AA1}" destId="{F63272BF-60F8-458D-BFBA-8B8277F9624B}" srcOrd="0" destOrd="1" presId="urn:microsoft.com/office/officeart/2018/2/layout/IconVerticalSolidList"/>
    <dgm:cxn modelId="{DD98233A-DE99-4254-B41B-0E618DBD008C}" type="presParOf" srcId="{E7B20A04-817C-4394-8AD4-AC708ACEBAC5}" destId="{D6678C64-AD4C-40D0-8E0A-69A327EFDC77}" srcOrd="0" destOrd="0" presId="urn:microsoft.com/office/officeart/2018/2/layout/IconVerticalSolidList"/>
    <dgm:cxn modelId="{69469027-3D62-4F2D-8CD8-DFA429A2D9F1}" type="presParOf" srcId="{D6678C64-AD4C-40D0-8E0A-69A327EFDC77}" destId="{7C2E1392-1587-4AE2-8E6D-CA00C55A5410}" srcOrd="0" destOrd="0" presId="urn:microsoft.com/office/officeart/2018/2/layout/IconVerticalSolidList"/>
    <dgm:cxn modelId="{F34FA6B7-EFC0-424E-8A1F-10045A88ECD9}" type="presParOf" srcId="{D6678C64-AD4C-40D0-8E0A-69A327EFDC77}" destId="{8EDE7407-5215-4841-B662-20F4737EF7A2}" srcOrd="1" destOrd="0" presId="urn:microsoft.com/office/officeart/2018/2/layout/IconVerticalSolidList"/>
    <dgm:cxn modelId="{2156257F-3E04-4329-B93C-ABF3C875B125}" type="presParOf" srcId="{D6678C64-AD4C-40D0-8E0A-69A327EFDC77}" destId="{2031F9D7-60F1-4CC3-95E6-5EB7AEDF485A}" srcOrd="2" destOrd="0" presId="urn:microsoft.com/office/officeart/2018/2/layout/IconVerticalSolidList"/>
    <dgm:cxn modelId="{D21BB5AF-3C6D-4F2E-8A15-905DB7763E15}" type="presParOf" srcId="{D6678C64-AD4C-40D0-8E0A-69A327EFDC77}" destId="{88EAAE79-3C88-42C2-B8C2-B9FC66528171}" srcOrd="3" destOrd="0" presId="urn:microsoft.com/office/officeart/2018/2/layout/IconVerticalSolidList"/>
    <dgm:cxn modelId="{514DF779-2FFD-4038-B036-0C0514F556C8}" type="presParOf" srcId="{D6678C64-AD4C-40D0-8E0A-69A327EFDC77}" destId="{89276B94-2471-429B-B966-54704C1AE191}" srcOrd="4" destOrd="0" presId="urn:microsoft.com/office/officeart/2018/2/layout/IconVerticalSolidList"/>
    <dgm:cxn modelId="{CFB09552-810D-4F97-978C-92BC38593DFF}" type="presParOf" srcId="{E7B20A04-817C-4394-8AD4-AC708ACEBAC5}" destId="{DEA4A950-ED84-4186-B35B-DD26BBA763C3}" srcOrd="1" destOrd="0" presId="urn:microsoft.com/office/officeart/2018/2/layout/IconVerticalSolidList"/>
    <dgm:cxn modelId="{EEC07F85-8827-4F17-AC67-25DA4B52114E}" type="presParOf" srcId="{E7B20A04-817C-4394-8AD4-AC708ACEBAC5}" destId="{6C6E7302-B1A6-4173-9582-0C5C2A41AE37}" srcOrd="2" destOrd="0" presId="urn:microsoft.com/office/officeart/2018/2/layout/IconVerticalSolidList"/>
    <dgm:cxn modelId="{0149C1CC-E666-48E8-8C74-C0F9E451D3A2}" type="presParOf" srcId="{6C6E7302-B1A6-4173-9582-0C5C2A41AE37}" destId="{938E16F5-92F1-4AEE-83D6-5247934A2441}" srcOrd="0" destOrd="0" presId="urn:microsoft.com/office/officeart/2018/2/layout/IconVerticalSolidList"/>
    <dgm:cxn modelId="{56074B36-921E-4AEE-AA8F-275B67D7D5A9}" type="presParOf" srcId="{6C6E7302-B1A6-4173-9582-0C5C2A41AE37}" destId="{49E15D07-9BDE-4F49-BB0B-0304E35E4C96}" srcOrd="1" destOrd="0" presId="urn:microsoft.com/office/officeart/2018/2/layout/IconVerticalSolidList"/>
    <dgm:cxn modelId="{3B07E098-A726-410E-AC13-B4171B843A27}" type="presParOf" srcId="{6C6E7302-B1A6-4173-9582-0C5C2A41AE37}" destId="{EAFE840C-BDCA-49F0-8C6A-925BC30C5D46}" srcOrd="2" destOrd="0" presId="urn:microsoft.com/office/officeart/2018/2/layout/IconVerticalSolidList"/>
    <dgm:cxn modelId="{251688AE-91C9-44E4-AC4A-869C1BE1EAB0}" type="presParOf" srcId="{6C6E7302-B1A6-4173-9582-0C5C2A41AE37}" destId="{C912F85C-E15D-438C-A217-02C1B21EA2A9}" srcOrd="3" destOrd="0" presId="urn:microsoft.com/office/officeart/2018/2/layout/IconVerticalSolidList"/>
    <dgm:cxn modelId="{8148D00D-8988-4736-BD02-C9EDA731B77A}" type="presParOf" srcId="{6C6E7302-B1A6-4173-9582-0C5C2A41AE37}" destId="{98C48AD4-4FAA-44CC-B2A8-72F22CF0741C}" srcOrd="4" destOrd="0" presId="urn:microsoft.com/office/officeart/2018/2/layout/IconVerticalSolidList"/>
    <dgm:cxn modelId="{B67FF4EE-105E-4EB6-9BC2-F52ABB41ED22}" type="presParOf" srcId="{E7B20A04-817C-4394-8AD4-AC708ACEBAC5}" destId="{206E4DDF-038B-4ED8-9AE8-BE52C2289CDB}" srcOrd="3" destOrd="0" presId="urn:microsoft.com/office/officeart/2018/2/layout/IconVerticalSolidList"/>
    <dgm:cxn modelId="{74C36D10-08C6-4427-8CF8-72B35E3F536F}" type="presParOf" srcId="{E7B20A04-817C-4394-8AD4-AC708ACEBAC5}" destId="{122FC873-62D8-4D78-9C80-80D25ECBB5B6}" srcOrd="4" destOrd="0" presId="urn:microsoft.com/office/officeart/2018/2/layout/IconVerticalSolidList"/>
    <dgm:cxn modelId="{C60E2C79-79AD-4FB8-A39D-5136D783953F}" type="presParOf" srcId="{122FC873-62D8-4D78-9C80-80D25ECBB5B6}" destId="{720EDAF4-97BE-44E0-8A01-49609041E16F}" srcOrd="0" destOrd="0" presId="urn:microsoft.com/office/officeart/2018/2/layout/IconVerticalSolidList"/>
    <dgm:cxn modelId="{7F59DDC2-E2E0-450C-9056-DDD94D687786}" type="presParOf" srcId="{122FC873-62D8-4D78-9C80-80D25ECBB5B6}" destId="{6E04611A-564F-4637-8C28-3AEABCF81DF3}" srcOrd="1" destOrd="0" presId="urn:microsoft.com/office/officeart/2018/2/layout/IconVerticalSolidList"/>
    <dgm:cxn modelId="{A3913A14-94B5-4165-993A-91D8C5D1D746}" type="presParOf" srcId="{122FC873-62D8-4D78-9C80-80D25ECBB5B6}" destId="{3AD15E62-AF1A-4242-9E2E-8F8D960EABAA}" srcOrd="2" destOrd="0" presId="urn:microsoft.com/office/officeart/2018/2/layout/IconVerticalSolidList"/>
    <dgm:cxn modelId="{57E04716-36E8-4209-9A7F-168568DA37B0}" type="presParOf" srcId="{122FC873-62D8-4D78-9C80-80D25ECBB5B6}" destId="{51F43580-EA1B-4CC3-9BB6-E92C47D713A9}" srcOrd="3" destOrd="0" presId="urn:microsoft.com/office/officeart/2018/2/layout/IconVerticalSolidList"/>
    <dgm:cxn modelId="{96994340-D106-42A1-BD67-52072B5379AC}" type="presParOf" srcId="{122FC873-62D8-4D78-9C80-80D25ECBB5B6}" destId="{F63272BF-60F8-458D-BFBA-8B8277F9624B}"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873F4F-BCE6-46C1-94E3-F0F14DAEAEA0}" type="doc">
      <dgm:prSet loTypeId="urn:microsoft.com/office/officeart/2016/7/layout/VerticalDownArrowProcess" loCatId="process" qsTypeId="urn:microsoft.com/office/officeart/2005/8/quickstyle/simple1" qsCatId="simple" csTypeId="urn:microsoft.com/office/officeart/2005/8/colors/accent1_2" csCatId="accent1"/>
      <dgm:spPr/>
      <dgm:t>
        <a:bodyPr/>
        <a:lstStyle/>
        <a:p>
          <a:endParaRPr lang="en-US"/>
        </a:p>
      </dgm:t>
    </dgm:pt>
    <dgm:pt modelId="{A36A17B7-3F8C-45E5-962D-293259979FC6}">
      <dgm:prSet/>
      <dgm:spPr/>
      <dgm:t>
        <a:bodyPr/>
        <a:lstStyle/>
        <a:p>
          <a:r>
            <a:rPr lang="en-US"/>
            <a:t>Step I</a:t>
          </a:r>
        </a:p>
      </dgm:t>
    </dgm:pt>
    <dgm:pt modelId="{E8B390E9-A68B-40A6-89A7-C695C84177C6}" type="parTrans" cxnId="{8B4C47F8-0D20-49C6-A463-D54FD8F7C74D}">
      <dgm:prSet/>
      <dgm:spPr/>
      <dgm:t>
        <a:bodyPr/>
        <a:lstStyle/>
        <a:p>
          <a:endParaRPr lang="en-US"/>
        </a:p>
      </dgm:t>
    </dgm:pt>
    <dgm:pt modelId="{71AFCF25-A309-456C-8B79-17A9C4876C4E}" type="sibTrans" cxnId="{8B4C47F8-0D20-49C6-A463-D54FD8F7C74D}">
      <dgm:prSet/>
      <dgm:spPr/>
      <dgm:t>
        <a:bodyPr/>
        <a:lstStyle/>
        <a:p>
          <a:endParaRPr lang="en-US"/>
        </a:p>
      </dgm:t>
    </dgm:pt>
    <dgm:pt modelId="{75779FCC-EF49-4E29-B415-F0D40DEC14C3}">
      <dgm:prSet/>
      <dgm:spPr/>
      <dgm:t>
        <a:bodyPr/>
        <a:lstStyle/>
        <a:p>
          <a:r>
            <a:rPr lang="en-US"/>
            <a:t>Identify the information relevant to the decision</a:t>
          </a:r>
        </a:p>
      </dgm:t>
    </dgm:pt>
    <dgm:pt modelId="{EAC7C453-CBC6-4851-8C04-B89A3CF5D380}" type="parTrans" cxnId="{DDABE54D-C2BD-46FF-B713-01CCE261C4A2}">
      <dgm:prSet/>
      <dgm:spPr/>
      <dgm:t>
        <a:bodyPr/>
        <a:lstStyle/>
        <a:p>
          <a:endParaRPr lang="en-US"/>
        </a:p>
      </dgm:t>
    </dgm:pt>
    <dgm:pt modelId="{BCE7F567-76DB-4D38-BEEA-924620945CC7}" type="sibTrans" cxnId="{DDABE54D-C2BD-46FF-B713-01CCE261C4A2}">
      <dgm:prSet/>
      <dgm:spPr/>
      <dgm:t>
        <a:bodyPr/>
        <a:lstStyle/>
        <a:p>
          <a:endParaRPr lang="en-US"/>
        </a:p>
      </dgm:t>
    </dgm:pt>
    <dgm:pt modelId="{C3910FE3-0607-49E8-A689-AE5693A2E2E8}">
      <dgm:prSet/>
      <dgm:spPr/>
      <dgm:t>
        <a:bodyPr/>
        <a:lstStyle/>
        <a:p>
          <a:r>
            <a:rPr lang="en-US"/>
            <a:t>That a decision needs to be made</a:t>
          </a:r>
        </a:p>
      </dgm:t>
    </dgm:pt>
    <dgm:pt modelId="{2BECF43D-58EA-49F7-B4B3-C2A590EE3CC9}" type="parTrans" cxnId="{F070D444-17C8-4923-8615-8DDF0CF4D403}">
      <dgm:prSet/>
      <dgm:spPr/>
      <dgm:t>
        <a:bodyPr/>
        <a:lstStyle/>
        <a:p>
          <a:endParaRPr lang="en-US"/>
        </a:p>
      </dgm:t>
    </dgm:pt>
    <dgm:pt modelId="{CA4A800C-1170-4400-AA3B-E24CDDAFF71B}" type="sibTrans" cxnId="{F070D444-17C8-4923-8615-8DDF0CF4D403}">
      <dgm:prSet/>
      <dgm:spPr/>
      <dgm:t>
        <a:bodyPr/>
        <a:lstStyle/>
        <a:p>
          <a:endParaRPr lang="en-US"/>
        </a:p>
      </dgm:t>
    </dgm:pt>
    <dgm:pt modelId="{71A3FEAB-8859-4E08-A27B-BD41C5AF1D00}">
      <dgm:prSet/>
      <dgm:spPr/>
      <dgm:t>
        <a:bodyPr/>
        <a:lstStyle/>
        <a:p>
          <a:r>
            <a:rPr lang="en-US"/>
            <a:t>The nature of the various reasonable decisions</a:t>
          </a:r>
        </a:p>
      </dgm:t>
    </dgm:pt>
    <dgm:pt modelId="{67019479-B5BF-4C3B-84F5-5D38B78436D4}" type="parTrans" cxnId="{8A4800BF-F636-4352-A673-9DFF597FC411}">
      <dgm:prSet/>
      <dgm:spPr/>
      <dgm:t>
        <a:bodyPr/>
        <a:lstStyle/>
        <a:p>
          <a:endParaRPr lang="en-US"/>
        </a:p>
      </dgm:t>
    </dgm:pt>
    <dgm:pt modelId="{457366A8-FEB1-4E8A-9A53-0007B005ED9D}" type="sibTrans" cxnId="{8A4800BF-F636-4352-A673-9DFF597FC411}">
      <dgm:prSet/>
      <dgm:spPr/>
      <dgm:t>
        <a:bodyPr/>
        <a:lstStyle/>
        <a:p>
          <a:endParaRPr lang="en-US"/>
        </a:p>
      </dgm:t>
    </dgm:pt>
    <dgm:pt modelId="{73B4A96E-7C79-4A50-8FF9-20FBD4205111}">
      <dgm:prSet/>
      <dgm:spPr/>
      <dgm:t>
        <a:bodyPr/>
        <a:lstStyle/>
        <a:p>
          <a:r>
            <a:rPr lang="en-US"/>
            <a:t>The pros and cons of each reasonable decision</a:t>
          </a:r>
        </a:p>
      </dgm:t>
    </dgm:pt>
    <dgm:pt modelId="{E7162C47-2070-4BC2-A7A3-54F2909C5E35}" type="parTrans" cxnId="{9CFA32F6-F25A-42FD-ABAC-7D3A111AEB60}">
      <dgm:prSet/>
      <dgm:spPr/>
      <dgm:t>
        <a:bodyPr/>
        <a:lstStyle/>
        <a:p>
          <a:endParaRPr lang="en-US"/>
        </a:p>
      </dgm:t>
    </dgm:pt>
    <dgm:pt modelId="{1CEB6FF7-91A0-4220-9D95-2BBD91FD5C22}" type="sibTrans" cxnId="{9CFA32F6-F25A-42FD-ABAC-7D3A111AEB60}">
      <dgm:prSet/>
      <dgm:spPr/>
      <dgm:t>
        <a:bodyPr/>
        <a:lstStyle/>
        <a:p>
          <a:endParaRPr lang="en-US"/>
        </a:p>
      </dgm:t>
    </dgm:pt>
    <dgm:pt modelId="{75CC8097-D50E-441F-99E5-D25C619F4C5D}">
      <dgm:prSet/>
      <dgm:spPr/>
      <dgm:t>
        <a:bodyPr/>
        <a:lstStyle/>
        <a:p>
          <a:r>
            <a:rPr lang="en-US"/>
            <a:t>Step 2</a:t>
          </a:r>
        </a:p>
      </dgm:t>
    </dgm:pt>
    <dgm:pt modelId="{1CD73C2F-7236-4D98-B5EE-057DF6C6C6BB}" type="parTrans" cxnId="{9A9E8DE8-07B3-407D-9A1C-B40D65F08815}">
      <dgm:prSet/>
      <dgm:spPr/>
      <dgm:t>
        <a:bodyPr/>
        <a:lstStyle/>
        <a:p>
          <a:endParaRPr lang="en-US"/>
        </a:p>
      </dgm:t>
    </dgm:pt>
    <dgm:pt modelId="{E4B0686F-E7EA-4728-846F-91594C883FC3}" type="sibTrans" cxnId="{9A9E8DE8-07B3-407D-9A1C-B40D65F08815}">
      <dgm:prSet/>
      <dgm:spPr/>
      <dgm:t>
        <a:bodyPr/>
        <a:lstStyle/>
        <a:p>
          <a:endParaRPr lang="en-US"/>
        </a:p>
      </dgm:t>
    </dgm:pt>
    <dgm:pt modelId="{93D3F38A-1AD9-4733-BE24-7AECB060C53A}">
      <dgm:prSet/>
      <dgm:spPr/>
      <dgm:t>
        <a:bodyPr/>
        <a:lstStyle/>
        <a:p>
          <a:r>
            <a:rPr lang="en-US"/>
            <a:t>Assess cognitive ability</a:t>
          </a:r>
        </a:p>
      </dgm:t>
    </dgm:pt>
    <dgm:pt modelId="{3D9DF622-0915-43AD-A970-DBB375A75F31}" type="parTrans" cxnId="{5DF01261-55C0-453D-B75D-F5F669D1DE2B}">
      <dgm:prSet/>
      <dgm:spPr/>
      <dgm:t>
        <a:bodyPr/>
        <a:lstStyle/>
        <a:p>
          <a:endParaRPr lang="en-US"/>
        </a:p>
      </dgm:t>
    </dgm:pt>
    <dgm:pt modelId="{11D35C3C-9635-4C95-BA40-BA8DA68399C1}" type="sibTrans" cxnId="{5DF01261-55C0-453D-B75D-F5F669D1DE2B}">
      <dgm:prSet/>
      <dgm:spPr/>
      <dgm:t>
        <a:bodyPr/>
        <a:lstStyle/>
        <a:p>
          <a:endParaRPr lang="en-US"/>
        </a:p>
      </dgm:t>
    </dgm:pt>
    <dgm:pt modelId="{4B38268D-54DE-4033-9C87-5935744C52A3}">
      <dgm:prSet/>
      <dgm:spPr/>
      <dgm:t>
        <a:bodyPr/>
        <a:lstStyle/>
        <a:p>
          <a:r>
            <a:rPr lang="en-US"/>
            <a:t>Understanding, believing,  and retaining the information</a:t>
          </a:r>
        </a:p>
      </dgm:t>
    </dgm:pt>
    <dgm:pt modelId="{74967493-8F97-4846-9CF1-70B6851B79D8}" type="parTrans" cxnId="{A804DA3F-D347-4348-8918-6D7DBD43AB3B}">
      <dgm:prSet/>
      <dgm:spPr/>
      <dgm:t>
        <a:bodyPr/>
        <a:lstStyle/>
        <a:p>
          <a:endParaRPr lang="en-US"/>
        </a:p>
      </dgm:t>
    </dgm:pt>
    <dgm:pt modelId="{1CCDA65B-2FE8-45F7-BC81-CE3A15937895}" type="sibTrans" cxnId="{A804DA3F-D347-4348-8918-6D7DBD43AB3B}">
      <dgm:prSet/>
      <dgm:spPr/>
      <dgm:t>
        <a:bodyPr/>
        <a:lstStyle/>
        <a:p>
          <a:endParaRPr lang="en-US"/>
        </a:p>
      </dgm:t>
    </dgm:pt>
    <dgm:pt modelId="{8F0846A0-26C4-4810-92CF-FB078CE2BB13}">
      <dgm:prSet/>
      <dgm:spPr/>
      <dgm:t>
        <a:bodyPr/>
        <a:lstStyle/>
        <a:p>
          <a:r>
            <a:rPr lang="en-US"/>
            <a:t>Using and weighing the information and coming to a decision</a:t>
          </a:r>
        </a:p>
      </dgm:t>
    </dgm:pt>
    <dgm:pt modelId="{864F24BF-3C0C-4AF8-90C0-F5141F3FF1F2}" type="parTrans" cxnId="{61291220-AE4A-40A0-AECC-FBCA6197455D}">
      <dgm:prSet/>
      <dgm:spPr/>
      <dgm:t>
        <a:bodyPr/>
        <a:lstStyle/>
        <a:p>
          <a:endParaRPr lang="en-US"/>
        </a:p>
      </dgm:t>
    </dgm:pt>
    <dgm:pt modelId="{449F8FEB-06DA-45F6-82E1-D4B4B5C5F71A}" type="sibTrans" cxnId="{61291220-AE4A-40A0-AECC-FBCA6197455D}">
      <dgm:prSet/>
      <dgm:spPr/>
      <dgm:t>
        <a:bodyPr/>
        <a:lstStyle/>
        <a:p>
          <a:endParaRPr lang="en-US"/>
        </a:p>
      </dgm:t>
    </dgm:pt>
    <dgm:pt modelId="{55992873-BB32-4D79-B557-34658BBCB623}">
      <dgm:prSet/>
      <dgm:spPr/>
      <dgm:t>
        <a:bodyPr/>
        <a:lstStyle/>
        <a:p>
          <a:r>
            <a:rPr lang="en-US"/>
            <a:t>Considering conditions that can interfere with such ability </a:t>
          </a:r>
        </a:p>
      </dgm:t>
    </dgm:pt>
    <dgm:pt modelId="{9AEE72DB-66F1-4D6F-8AF8-03EA3FBE52A8}" type="parTrans" cxnId="{BB0D507B-423A-4108-B094-44FB705842DD}">
      <dgm:prSet/>
      <dgm:spPr/>
      <dgm:t>
        <a:bodyPr/>
        <a:lstStyle/>
        <a:p>
          <a:endParaRPr lang="en-US"/>
        </a:p>
      </dgm:t>
    </dgm:pt>
    <dgm:pt modelId="{4C51285A-AD32-40B7-8AF9-4EA9EBDE66AF}" type="sibTrans" cxnId="{BB0D507B-423A-4108-B094-44FB705842DD}">
      <dgm:prSet/>
      <dgm:spPr/>
      <dgm:t>
        <a:bodyPr/>
        <a:lstStyle/>
        <a:p>
          <a:endParaRPr lang="en-US"/>
        </a:p>
      </dgm:t>
    </dgm:pt>
    <dgm:pt modelId="{00F916E1-BA6C-4521-BC2A-F9DB18A3442C}">
      <dgm:prSet/>
      <dgm:spPr/>
      <dgm:t>
        <a:bodyPr/>
        <a:lstStyle/>
        <a:p>
          <a:r>
            <a:rPr lang="en-US"/>
            <a:t>Step 3</a:t>
          </a:r>
        </a:p>
      </dgm:t>
    </dgm:pt>
    <dgm:pt modelId="{98F73F67-F884-40E4-972C-6C9906D081E0}" type="parTrans" cxnId="{E97711E5-F95F-4DD3-B44C-500D2D32965A}">
      <dgm:prSet/>
      <dgm:spPr/>
      <dgm:t>
        <a:bodyPr/>
        <a:lstStyle/>
        <a:p>
          <a:endParaRPr lang="en-US"/>
        </a:p>
      </dgm:t>
    </dgm:pt>
    <dgm:pt modelId="{8E23615A-CEC4-40F1-9140-F55A8F14D87B}" type="sibTrans" cxnId="{E97711E5-F95F-4DD3-B44C-500D2D32965A}">
      <dgm:prSet/>
      <dgm:spPr/>
      <dgm:t>
        <a:bodyPr/>
        <a:lstStyle/>
        <a:p>
          <a:endParaRPr lang="en-US"/>
        </a:p>
      </dgm:t>
    </dgm:pt>
    <dgm:pt modelId="{53F51470-5391-465B-9844-403D2C146704}">
      <dgm:prSet/>
      <dgm:spPr/>
      <dgm:t>
        <a:bodyPr/>
        <a:lstStyle/>
        <a:p>
          <a:r>
            <a:rPr lang="en-US"/>
            <a:t>Assess factors that may interfere with decision-making</a:t>
          </a:r>
        </a:p>
      </dgm:t>
    </dgm:pt>
    <dgm:pt modelId="{149DB545-58AE-4DBA-9EB8-33FF803835C7}" type="parTrans" cxnId="{484E5BD0-E5EB-4008-8031-449EB6742ABB}">
      <dgm:prSet/>
      <dgm:spPr/>
      <dgm:t>
        <a:bodyPr/>
        <a:lstStyle/>
        <a:p>
          <a:endParaRPr lang="en-US"/>
        </a:p>
      </dgm:t>
    </dgm:pt>
    <dgm:pt modelId="{2BC62729-9BBB-4782-9289-229E28084D7A}" type="sibTrans" cxnId="{484E5BD0-E5EB-4008-8031-449EB6742ABB}">
      <dgm:prSet/>
      <dgm:spPr/>
      <dgm:t>
        <a:bodyPr/>
        <a:lstStyle/>
        <a:p>
          <a:endParaRPr lang="en-US"/>
        </a:p>
      </dgm:t>
    </dgm:pt>
    <dgm:pt modelId="{06CB5786-3BD7-4F98-A3C0-C4F4967331B6}">
      <dgm:prSet/>
      <dgm:spPr/>
      <dgm:t>
        <a:bodyPr/>
        <a:lstStyle/>
        <a:p>
          <a:r>
            <a:rPr lang="en-US"/>
            <a:t>Mental illness - delusions, hallucinations, affective disorder (depression, manic illness)</a:t>
          </a:r>
        </a:p>
      </dgm:t>
    </dgm:pt>
    <dgm:pt modelId="{A4A6E7D5-949A-42C3-BC49-778D796A7A05}" type="parTrans" cxnId="{5C31BA4C-9F42-42EC-A15C-47C968123B08}">
      <dgm:prSet/>
      <dgm:spPr/>
      <dgm:t>
        <a:bodyPr/>
        <a:lstStyle/>
        <a:p>
          <a:endParaRPr lang="en-US"/>
        </a:p>
      </dgm:t>
    </dgm:pt>
    <dgm:pt modelId="{6CBD4401-E2B1-42E2-BB9B-659B8A8E6680}" type="sibTrans" cxnId="{5C31BA4C-9F42-42EC-A15C-47C968123B08}">
      <dgm:prSet/>
      <dgm:spPr/>
      <dgm:t>
        <a:bodyPr/>
        <a:lstStyle/>
        <a:p>
          <a:endParaRPr lang="en-US"/>
        </a:p>
      </dgm:t>
    </dgm:pt>
    <dgm:pt modelId="{997675ED-5DD6-4DA4-8B90-B8790CCC81C9}">
      <dgm:prSet/>
      <dgm:spPr/>
      <dgm:t>
        <a:bodyPr/>
        <a:lstStyle/>
        <a:p>
          <a:r>
            <a:rPr lang="en-US"/>
            <a:t>Lack of maturity - when considering a minor's competence, consider both emotional and cognitive maturity.</a:t>
          </a:r>
        </a:p>
      </dgm:t>
    </dgm:pt>
    <dgm:pt modelId="{A8BB5361-DCED-4448-97F6-2295A6DF5700}" type="parTrans" cxnId="{F6A28975-9DB3-44A5-9594-ED9BA1A9F282}">
      <dgm:prSet/>
      <dgm:spPr/>
      <dgm:t>
        <a:bodyPr/>
        <a:lstStyle/>
        <a:p>
          <a:endParaRPr lang="en-US"/>
        </a:p>
      </dgm:t>
    </dgm:pt>
    <dgm:pt modelId="{E7AD4249-9732-45EF-BC14-CDBA41FB5070}" type="sibTrans" cxnId="{F6A28975-9DB3-44A5-9594-ED9BA1A9F282}">
      <dgm:prSet/>
      <dgm:spPr/>
      <dgm:t>
        <a:bodyPr/>
        <a:lstStyle/>
        <a:p>
          <a:endParaRPr lang="en-US"/>
        </a:p>
      </dgm:t>
    </dgm:pt>
    <dgm:pt modelId="{99B80CB0-170E-4C1E-B46C-A24D4E273092}" type="pres">
      <dgm:prSet presAssocID="{E3873F4F-BCE6-46C1-94E3-F0F14DAEAEA0}" presName="Name0" presStyleCnt="0">
        <dgm:presLayoutVars>
          <dgm:dir/>
          <dgm:animLvl val="lvl"/>
          <dgm:resizeHandles val="exact"/>
        </dgm:presLayoutVars>
      </dgm:prSet>
      <dgm:spPr/>
    </dgm:pt>
    <dgm:pt modelId="{2DD82F46-B5B9-4CC5-8769-2DC3EE56B185}" type="pres">
      <dgm:prSet presAssocID="{00F916E1-BA6C-4521-BC2A-F9DB18A3442C}" presName="boxAndChildren" presStyleCnt="0"/>
      <dgm:spPr/>
    </dgm:pt>
    <dgm:pt modelId="{35CB80A5-89CF-4619-9A63-8E24BBDB9332}" type="pres">
      <dgm:prSet presAssocID="{00F916E1-BA6C-4521-BC2A-F9DB18A3442C}" presName="parentTextBox" presStyleLbl="alignNode1" presStyleIdx="0" presStyleCnt="3"/>
      <dgm:spPr/>
    </dgm:pt>
    <dgm:pt modelId="{93B5EAA0-2777-480D-A05A-3D1466133E9E}" type="pres">
      <dgm:prSet presAssocID="{00F916E1-BA6C-4521-BC2A-F9DB18A3442C}" presName="descendantBox" presStyleLbl="bgAccFollowNode1" presStyleIdx="0" presStyleCnt="3"/>
      <dgm:spPr/>
    </dgm:pt>
    <dgm:pt modelId="{F73ED2CE-DFBB-4482-80C2-7E2BFF56E511}" type="pres">
      <dgm:prSet presAssocID="{E4B0686F-E7EA-4728-846F-91594C883FC3}" presName="sp" presStyleCnt="0"/>
      <dgm:spPr/>
    </dgm:pt>
    <dgm:pt modelId="{864503A7-DA06-4451-B337-453EB558F73D}" type="pres">
      <dgm:prSet presAssocID="{75CC8097-D50E-441F-99E5-D25C619F4C5D}" presName="arrowAndChildren" presStyleCnt="0"/>
      <dgm:spPr/>
    </dgm:pt>
    <dgm:pt modelId="{0B6EEEC7-5CB1-4F32-B32F-4B4FFF9FD722}" type="pres">
      <dgm:prSet presAssocID="{75CC8097-D50E-441F-99E5-D25C619F4C5D}" presName="parentTextArrow" presStyleLbl="node1" presStyleIdx="0" presStyleCnt="0"/>
      <dgm:spPr/>
    </dgm:pt>
    <dgm:pt modelId="{E272FBDC-2CA8-40AC-BF1F-1954058132D3}" type="pres">
      <dgm:prSet presAssocID="{75CC8097-D50E-441F-99E5-D25C619F4C5D}" presName="arrow" presStyleLbl="alignNode1" presStyleIdx="1" presStyleCnt="3"/>
      <dgm:spPr/>
    </dgm:pt>
    <dgm:pt modelId="{F3BF5B16-A42D-423E-9357-285AEBAFF847}" type="pres">
      <dgm:prSet presAssocID="{75CC8097-D50E-441F-99E5-D25C619F4C5D}" presName="descendantArrow" presStyleLbl="bgAccFollowNode1" presStyleIdx="1" presStyleCnt="3"/>
      <dgm:spPr/>
    </dgm:pt>
    <dgm:pt modelId="{D3DFD99F-B254-47F2-B376-6C4AE0F30340}" type="pres">
      <dgm:prSet presAssocID="{71AFCF25-A309-456C-8B79-17A9C4876C4E}" presName="sp" presStyleCnt="0"/>
      <dgm:spPr/>
    </dgm:pt>
    <dgm:pt modelId="{DA014DBF-ED46-4F51-A921-56D8A1D7E607}" type="pres">
      <dgm:prSet presAssocID="{A36A17B7-3F8C-45E5-962D-293259979FC6}" presName="arrowAndChildren" presStyleCnt="0"/>
      <dgm:spPr/>
    </dgm:pt>
    <dgm:pt modelId="{BCF31C79-854E-4222-BEBC-09BAE6E862B4}" type="pres">
      <dgm:prSet presAssocID="{A36A17B7-3F8C-45E5-962D-293259979FC6}" presName="parentTextArrow" presStyleLbl="node1" presStyleIdx="0" presStyleCnt="0"/>
      <dgm:spPr/>
    </dgm:pt>
    <dgm:pt modelId="{63C94E4A-99FE-4811-A3E0-B5C96B73175E}" type="pres">
      <dgm:prSet presAssocID="{A36A17B7-3F8C-45E5-962D-293259979FC6}" presName="arrow" presStyleLbl="alignNode1" presStyleIdx="2" presStyleCnt="3"/>
      <dgm:spPr/>
    </dgm:pt>
    <dgm:pt modelId="{C2A397E6-5CB8-43EC-9147-DEE2D28BE074}" type="pres">
      <dgm:prSet presAssocID="{A36A17B7-3F8C-45E5-962D-293259979FC6}" presName="descendantArrow" presStyleLbl="bgAccFollowNode1" presStyleIdx="2" presStyleCnt="3"/>
      <dgm:spPr/>
    </dgm:pt>
  </dgm:ptLst>
  <dgm:cxnLst>
    <dgm:cxn modelId="{61291220-AE4A-40A0-AECC-FBCA6197455D}" srcId="{93D3F38A-1AD9-4733-BE24-7AECB060C53A}" destId="{8F0846A0-26C4-4810-92CF-FB078CE2BB13}" srcOrd="1" destOrd="0" parTransId="{864F24BF-3C0C-4AF8-90C0-F5141F3FF1F2}" sibTransId="{449F8FEB-06DA-45F6-82E1-D4B4B5C5F71A}"/>
    <dgm:cxn modelId="{5C643426-71F1-43E3-9481-F379F6A0932B}" type="presOf" srcId="{8F0846A0-26C4-4810-92CF-FB078CE2BB13}" destId="{F3BF5B16-A42D-423E-9357-285AEBAFF847}" srcOrd="0" destOrd="2" presId="urn:microsoft.com/office/officeart/2016/7/layout/VerticalDownArrowProcess"/>
    <dgm:cxn modelId="{1BEA9339-CDDF-45CF-851F-04F638A7CDD1}" type="presOf" srcId="{A36A17B7-3F8C-45E5-962D-293259979FC6}" destId="{63C94E4A-99FE-4811-A3E0-B5C96B73175E}" srcOrd="1" destOrd="0" presId="urn:microsoft.com/office/officeart/2016/7/layout/VerticalDownArrowProcess"/>
    <dgm:cxn modelId="{4E155B3A-7C05-4980-96B2-AF92A55596EC}" type="presOf" srcId="{A36A17B7-3F8C-45E5-962D-293259979FC6}" destId="{BCF31C79-854E-4222-BEBC-09BAE6E862B4}" srcOrd="0" destOrd="0" presId="urn:microsoft.com/office/officeart/2016/7/layout/VerticalDownArrowProcess"/>
    <dgm:cxn modelId="{6B863A3C-0767-4009-931F-825EF0361253}" type="presOf" srcId="{93D3F38A-1AD9-4733-BE24-7AECB060C53A}" destId="{F3BF5B16-A42D-423E-9357-285AEBAFF847}" srcOrd="0" destOrd="0" presId="urn:microsoft.com/office/officeart/2016/7/layout/VerticalDownArrowProcess"/>
    <dgm:cxn modelId="{A804DA3F-D347-4348-8918-6D7DBD43AB3B}" srcId="{93D3F38A-1AD9-4733-BE24-7AECB060C53A}" destId="{4B38268D-54DE-4033-9C87-5935744C52A3}" srcOrd="0" destOrd="0" parTransId="{74967493-8F97-4846-9CF1-70B6851B79D8}" sibTransId="{1CCDA65B-2FE8-45F7-BC81-CE3A15937895}"/>
    <dgm:cxn modelId="{5DF01261-55C0-453D-B75D-F5F669D1DE2B}" srcId="{75CC8097-D50E-441F-99E5-D25C619F4C5D}" destId="{93D3F38A-1AD9-4733-BE24-7AECB060C53A}" srcOrd="0" destOrd="0" parTransId="{3D9DF622-0915-43AD-A970-DBB375A75F31}" sibTransId="{11D35C3C-9635-4C95-BA40-BA8DA68399C1}"/>
    <dgm:cxn modelId="{78E3D743-E27A-4BDD-AE55-23370708F8D8}" type="presOf" srcId="{55992873-BB32-4D79-B557-34658BBCB623}" destId="{F3BF5B16-A42D-423E-9357-285AEBAFF847}" srcOrd="0" destOrd="3" presId="urn:microsoft.com/office/officeart/2016/7/layout/VerticalDownArrowProcess"/>
    <dgm:cxn modelId="{F070D444-17C8-4923-8615-8DDF0CF4D403}" srcId="{75779FCC-EF49-4E29-B415-F0D40DEC14C3}" destId="{C3910FE3-0607-49E8-A689-AE5693A2E2E8}" srcOrd="0" destOrd="0" parTransId="{2BECF43D-58EA-49F7-B4B3-C2A590EE3CC9}" sibTransId="{CA4A800C-1170-4400-AA3B-E24CDDAFF71B}"/>
    <dgm:cxn modelId="{D70A7A6C-DB3C-4E11-BEF2-BC4BB8FEFE0C}" type="presOf" srcId="{C3910FE3-0607-49E8-A689-AE5693A2E2E8}" destId="{C2A397E6-5CB8-43EC-9147-DEE2D28BE074}" srcOrd="0" destOrd="1" presId="urn:microsoft.com/office/officeart/2016/7/layout/VerticalDownArrowProcess"/>
    <dgm:cxn modelId="{5C31BA4C-9F42-42EC-A15C-47C968123B08}" srcId="{53F51470-5391-465B-9844-403D2C146704}" destId="{06CB5786-3BD7-4F98-A3C0-C4F4967331B6}" srcOrd="0" destOrd="0" parTransId="{A4A6E7D5-949A-42C3-BC49-778D796A7A05}" sibTransId="{6CBD4401-E2B1-42E2-BB9B-659B8A8E6680}"/>
    <dgm:cxn modelId="{16B2EF6C-0642-4220-A82E-2E3D3A935CDF}" type="presOf" srcId="{E3873F4F-BCE6-46C1-94E3-F0F14DAEAEA0}" destId="{99B80CB0-170E-4C1E-B46C-A24D4E273092}" srcOrd="0" destOrd="0" presId="urn:microsoft.com/office/officeart/2016/7/layout/VerticalDownArrowProcess"/>
    <dgm:cxn modelId="{DDABE54D-C2BD-46FF-B713-01CCE261C4A2}" srcId="{A36A17B7-3F8C-45E5-962D-293259979FC6}" destId="{75779FCC-EF49-4E29-B415-F0D40DEC14C3}" srcOrd="0" destOrd="0" parTransId="{EAC7C453-CBC6-4851-8C04-B89A3CF5D380}" sibTransId="{BCE7F567-76DB-4D38-BEEA-924620945CC7}"/>
    <dgm:cxn modelId="{F6A28975-9DB3-44A5-9594-ED9BA1A9F282}" srcId="{53F51470-5391-465B-9844-403D2C146704}" destId="{997675ED-5DD6-4DA4-8B90-B8790CCC81C9}" srcOrd="1" destOrd="0" parTransId="{A8BB5361-DCED-4448-97F6-2295A6DF5700}" sibTransId="{E7AD4249-9732-45EF-BC14-CDBA41FB5070}"/>
    <dgm:cxn modelId="{BB0D507B-423A-4108-B094-44FB705842DD}" srcId="{93D3F38A-1AD9-4733-BE24-7AECB060C53A}" destId="{55992873-BB32-4D79-B557-34658BBCB623}" srcOrd="2" destOrd="0" parTransId="{9AEE72DB-66F1-4D6F-8AF8-03EA3FBE52A8}" sibTransId="{4C51285A-AD32-40B7-8AF9-4EA9EBDE66AF}"/>
    <dgm:cxn modelId="{E6E9A7A3-9B49-458C-ACEF-F12D4798ACC3}" type="presOf" srcId="{00F916E1-BA6C-4521-BC2A-F9DB18A3442C}" destId="{35CB80A5-89CF-4619-9A63-8E24BBDB9332}" srcOrd="0" destOrd="0" presId="urn:microsoft.com/office/officeart/2016/7/layout/VerticalDownArrowProcess"/>
    <dgm:cxn modelId="{CD8199AB-9D90-4BDB-A4CE-D531E2441619}" type="presOf" srcId="{75779FCC-EF49-4E29-B415-F0D40DEC14C3}" destId="{C2A397E6-5CB8-43EC-9147-DEE2D28BE074}" srcOrd="0" destOrd="0" presId="urn:microsoft.com/office/officeart/2016/7/layout/VerticalDownArrowProcess"/>
    <dgm:cxn modelId="{153044BE-3B9A-4016-9116-A44C52C6D6F5}" type="presOf" srcId="{997675ED-5DD6-4DA4-8B90-B8790CCC81C9}" destId="{93B5EAA0-2777-480D-A05A-3D1466133E9E}" srcOrd="0" destOrd="2" presId="urn:microsoft.com/office/officeart/2016/7/layout/VerticalDownArrowProcess"/>
    <dgm:cxn modelId="{8A4800BF-F636-4352-A673-9DFF597FC411}" srcId="{75779FCC-EF49-4E29-B415-F0D40DEC14C3}" destId="{71A3FEAB-8859-4E08-A27B-BD41C5AF1D00}" srcOrd="1" destOrd="0" parTransId="{67019479-B5BF-4C3B-84F5-5D38B78436D4}" sibTransId="{457366A8-FEB1-4E8A-9A53-0007B005ED9D}"/>
    <dgm:cxn modelId="{F57ADBC9-34A9-47BF-8961-689D3FC3E1FF}" type="presOf" srcId="{71A3FEAB-8859-4E08-A27B-BD41C5AF1D00}" destId="{C2A397E6-5CB8-43EC-9147-DEE2D28BE074}" srcOrd="0" destOrd="2" presId="urn:microsoft.com/office/officeart/2016/7/layout/VerticalDownArrowProcess"/>
    <dgm:cxn modelId="{484E5BD0-E5EB-4008-8031-449EB6742ABB}" srcId="{00F916E1-BA6C-4521-BC2A-F9DB18A3442C}" destId="{53F51470-5391-465B-9844-403D2C146704}" srcOrd="0" destOrd="0" parTransId="{149DB545-58AE-4DBA-9EB8-33FF803835C7}" sibTransId="{2BC62729-9BBB-4782-9289-229E28084D7A}"/>
    <dgm:cxn modelId="{3D9290D5-ECF1-4E93-8882-CF73AA157F56}" type="presOf" srcId="{75CC8097-D50E-441F-99E5-D25C619F4C5D}" destId="{E272FBDC-2CA8-40AC-BF1F-1954058132D3}" srcOrd="1" destOrd="0" presId="urn:microsoft.com/office/officeart/2016/7/layout/VerticalDownArrowProcess"/>
    <dgm:cxn modelId="{DEFA72D8-56F8-4351-8B26-AA17FFD49E6F}" type="presOf" srcId="{73B4A96E-7C79-4A50-8FF9-20FBD4205111}" destId="{C2A397E6-5CB8-43EC-9147-DEE2D28BE074}" srcOrd="0" destOrd="3" presId="urn:microsoft.com/office/officeart/2016/7/layout/VerticalDownArrowProcess"/>
    <dgm:cxn modelId="{F23AFFDB-0823-411F-91ED-EB580B2B0B93}" type="presOf" srcId="{4B38268D-54DE-4033-9C87-5935744C52A3}" destId="{F3BF5B16-A42D-423E-9357-285AEBAFF847}" srcOrd="0" destOrd="1" presId="urn:microsoft.com/office/officeart/2016/7/layout/VerticalDownArrowProcess"/>
    <dgm:cxn modelId="{4E60A5DC-3AC7-4480-9ED2-7DB68658AB06}" type="presOf" srcId="{75CC8097-D50E-441F-99E5-D25C619F4C5D}" destId="{0B6EEEC7-5CB1-4F32-B32F-4B4FFF9FD722}" srcOrd="0" destOrd="0" presId="urn:microsoft.com/office/officeart/2016/7/layout/VerticalDownArrowProcess"/>
    <dgm:cxn modelId="{E97711E5-F95F-4DD3-B44C-500D2D32965A}" srcId="{E3873F4F-BCE6-46C1-94E3-F0F14DAEAEA0}" destId="{00F916E1-BA6C-4521-BC2A-F9DB18A3442C}" srcOrd="2" destOrd="0" parTransId="{98F73F67-F884-40E4-972C-6C9906D081E0}" sibTransId="{8E23615A-CEC4-40F1-9140-F55A8F14D87B}"/>
    <dgm:cxn modelId="{9A9E8DE8-07B3-407D-9A1C-B40D65F08815}" srcId="{E3873F4F-BCE6-46C1-94E3-F0F14DAEAEA0}" destId="{75CC8097-D50E-441F-99E5-D25C619F4C5D}" srcOrd="1" destOrd="0" parTransId="{1CD73C2F-7236-4D98-B5EE-057DF6C6C6BB}" sibTransId="{E4B0686F-E7EA-4728-846F-91594C883FC3}"/>
    <dgm:cxn modelId="{05FD48EB-51C5-487A-844C-A59F412B707F}" type="presOf" srcId="{06CB5786-3BD7-4F98-A3C0-C4F4967331B6}" destId="{93B5EAA0-2777-480D-A05A-3D1466133E9E}" srcOrd="0" destOrd="1" presId="urn:microsoft.com/office/officeart/2016/7/layout/VerticalDownArrowProcess"/>
    <dgm:cxn modelId="{FD7409EC-16B1-49D5-961D-3269847026C0}" type="presOf" srcId="{53F51470-5391-465B-9844-403D2C146704}" destId="{93B5EAA0-2777-480D-A05A-3D1466133E9E}" srcOrd="0" destOrd="0" presId="urn:microsoft.com/office/officeart/2016/7/layout/VerticalDownArrowProcess"/>
    <dgm:cxn modelId="{9CFA32F6-F25A-42FD-ABAC-7D3A111AEB60}" srcId="{75779FCC-EF49-4E29-B415-F0D40DEC14C3}" destId="{73B4A96E-7C79-4A50-8FF9-20FBD4205111}" srcOrd="2" destOrd="0" parTransId="{E7162C47-2070-4BC2-A7A3-54F2909C5E35}" sibTransId="{1CEB6FF7-91A0-4220-9D95-2BBD91FD5C22}"/>
    <dgm:cxn modelId="{8B4C47F8-0D20-49C6-A463-D54FD8F7C74D}" srcId="{E3873F4F-BCE6-46C1-94E3-F0F14DAEAEA0}" destId="{A36A17B7-3F8C-45E5-962D-293259979FC6}" srcOrd="0" destOrd="0" parTransId="{E8B390E9-A68B-40A6-89A7-C695C84177C6}" sibTransId="{71AFCF25-A309-456C-8B79-17A9C4876C4E}"/>
    <dgm:cxn modelId="{EAC6A018-CB80-47E1-8BC8-5018847A6601}" type="presParOf" srcId="{99B80CB0-170E-4C1E-B46C-A24D4E273092}" destId="{2DD82F46-B5B9-4CC5-8769-2DC3EE56B185}" srcOrd="0" destOrd="0" presId="urn:microsoft.com/office/officeart/2016/7/layout/VerticalDownArrowProcess"/>
    <dgm:cxn modelId="{6B9F4CAE-C621-42C8-B1AE-32E97EC0726C}" type="presParOf" srcId="{2DD82F46-B5B9-4CC5-8769-2DC3EE56B185}" destId="{35CB80A5-89CF-4619-9A63-8E24BBDB9332}" srcOrd="0" destOrd="0" presId="urn:microsoft.com/office/officeart/2016/7/layout/VerticalDownArrowProcess"/>
    <dgm:cxn modelId="{2FB0BDBB-9D31-42A7-9136-E063EFA8B4B7}" type="presParOf" srcId="{2DD82F46-B5B9-4CC5-8769-2DC3EE56B185}" destId="{93B5EAA0-2777-480D-A05A-3D1466133E9E}" srcOrd="1" destOrd="0" presId="urn:microsoft.com/office/officeart/2016/7/layout/VerticalDownArrowProcess"/>
    <dgm:cxn modelId="{733A7BBB-A8BD-4C9B-9278-4595E06FFA61}" type="presParOf" srcId="{99B80CB0-170E-4C1E-B46C-A24D4E273092}" destId="{F73ED2CE-DFBB-4482-80C2-7E2BFF56E511}" srcOrd="1" destOrd="0" presId="urn:microsoft.com/office/officeart/2016/7/layout/VerticalDownArrowProcess"/>
    <dgm:cxn modelId="{44D6963E-F4DA-4449-870D-282078DB7808}" type="presParOf" srcId="{99B80CB0-170E-4C1E-B46C-A24D4E273092}" destId="{864503A7-DA06-4451-B337-453EB558F73D}" srcOrd="2" destOrd="0" presId="urn:microsoft.com/office/officeart/2016/7/layout/VerticalDownArrowProcess"/>
    <dgm:cxn modelId="{907739D1-04CB-4BBF-BA71-4F7485784951}" type="presParOf" srcId="{864503A7-DA06-4451-B337-453EB558F73D}" destId="{0B6EEEC7-5CB1-4F32-B32F-4B4FFF9FD722}" srcOrd="0" destOrd="0" presId="urn:microsoft.com/office/officeart/2016/7/layout/VerticalDownArrowProcess"/>
    <dgm:cxn modelId="{2EB8E31A-923A-42D4-867C-21D6D81873C8}" type="presParOf" srcId="{864503A7-DA06-4451-B337-453EB558F73D}" destId="{E272FBDC-2CA8-40AC-BF1F-1954058132D3}" srcOrd="1" destOrd="0" presId="urn:microsoft.com/office/officeart/2016/7/layout/VerticalDownArrowProcess"/>
    <dgm:cxn modelId="{4C9D4F68-C4C9-451B-8AE4-074CF06DF365}" type="presParOf" srcId="{864503A7-DA06-4451-B337-453EB558F73D}" destId="{F3BF5B16-A42D-423E-9357-285AEBAFF847}" srcOrd="2" destOrd="0" presId="urn:microsoft.com/office/officeart/2016/7/layout/VerticalDownArrowProcess"/>
    <dgm:cxn modelId="{BD67045D-C7CC-41B9-8663-BB304CF3CE38}" type="presParOf" srcId="{99B80CB0-170E-4C1E-B46C-A24D4E273092}" destId="{D3DFD99F-B254-47F2-B376-6C4AE0F30340}" srcOrd="3" destOrd="0" presId="urn:microsoft.com/office/officeart/2016/7/layout/VerticalDownArrowProcess"/>
    <dgm:cxn modelId="{F2C856E2-4688-432C-A84C-FE5E1FE77F93}" type="presParOf" srcId="{99B80CB0-170E-4C1E-B46C-A24D4E273092}" destId="{DA014DBF-ED46-4F51-A921-56D8A1D7E607}" srcOrd="4" destOrd="0" presId="urn:microsoft.com/office/officeart/2016/7/layout/VerticalDownArrowProcess"/>
    <dgm:cxn modelId="{B859DC48-B5EC-419D-BCA2-D4FA27ED70EF}" type="presParOf" srcId="{DA014DBF-ED46-4F51-A921-56D8A1D7E607}" destId="{BCF31C79-854E-4222-BEBC-09BAE6E862B4}" srcOrd="0" destOrd="0" presId="urn:microsoft.com/office/officeart/2016/7/layout/VerticalDownArrowProcess"/>
    <dgm:cxn modelId="{7D5A308D-9910-484A-8C55-07D6BDEF1759}" type="presParOf" srcId="{DA014DBF-ED46-4F51-A921-56D8A1D7E607}" destId="{63C94E4A-99FE-4811-A3E0-B5C96B73175E}" srcOrd="1" destOrd="0" presId="urn:microsoft.com/office/officeart/2016/7/layout/VerticalDownArrowProcess"/>
    <dgm:cxn modelId="{F3CF9F9E-48A3-4438-A673-7C6F8BB9F640}" type="presParOf" srcId="{DA014DBF-ED46-4F51-A921-56D8A1D7E607}" destId="{C2A397E6-5CB8-43EC-9147-DEE2D28BE074}"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22E695-8646-439F-A6ED-F0F64C67852F}"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86D5EA1-EA37-47B3-AAAC-2B73F998639B}">
      <dgm:prSet/>
      <dgm:spPr/>
      <dgm:t>
        <a:bodyPr/>
        <a:lstStyle/>
        <a:p>
          <a:r>
            <a:rPr lang="en-GB"/>
            <a:t>By </a:t>
          </a:r>
          <a:r>
            <a:rPr lang="en-GB" b="1"/>
            <a:t>treating any mental disorder </a:t>
          </a:r>
          <a:r>
            <a:rPr lang="en-GB"/>
            <a:t>that affects capacity and any physical disorder that may be causing an acute confusional state.</a:t>
          </a:r>
          <a:endParaRPr lang="en-US"/>
        </a:p>
      </dgm:t>
    </dgm:pt>
    <dgm:pt modelId="{C3B82C99-7DBF-455C-AC8A-0162F790D594}" type="parTrans" cxnId="{C1A03906-50C3-4207-9182-616DCF977218}">
      <dgm:prSet/>
      <dgm:spPr/>
      <dgm:t>
        <a:bodyPr/>
        <a:lstStyle/>
        <a:p>
          <a:endParaRPr lang="en-US"/>
        </a:p>
      </dgm:t>
    </dgm:pt>
    <dgm:pt modelId="{A8EC2530-B3EE-4D31-8126-E5DA7D8FFCC8}" type="sibTrans" cxnId="{C1A03906-50C3-4207-9182-616DCF977218}">
      <dgm:prSet/>
      <dgm:spPr/>
      <dgm:t>
        <a:bodyPr/>
        <a:lstStyle/>
        <a:p>
          <a:endParaRPr lang="en-US"/>
        </a:p>
      </dgm:t>
    </dgm:pt>
    <dgm:pt modelId="{9CA953C1-F52A-461A-9346-63BF49A6ED64}">
      <dgm:prSet/>
      <dgm:spPr/>
      <dgm:t>
        <a:bodyPr/>
        <a:lstStyle/>
        <a:p>
          <a:r>
            <a:rPr lang="en-GB" b="1" dirty="0"/>
            <a:t>If capacity is likely to improve, to wait</a:t>
          </a:r>
          <a:r>
            <a:rPr lang="en-GB" dirty="0"/>
            <a:t>, if possible, </a:t>
          </a:r>
          <a:r>
            <a:rPr lang="en-GB" b="1" dirty="0"/>
            <a:t>until it does improve</a:t>
          </a:r>
          <a:r>
            <a:rPr lang="en-GB" dirty="0"/>
            <a:t> to allow the patient to be properly involved in decisions</a:t>
          </a:r>
          <a:endParaRPr lang="en-US" dirty="0"/>
        </a:p>
      </dgm:t>
    </dgm:pt>
    <dgm:pt modelId="{F2120935-C574-4D28-AD53-22BB4E45F964}" type="parTrans" cxnId="{CE043696-F873-4F5B-8C83-20A8FA823C3E}">
      <dgm:prSet/>
      <dgm:spPr/>
      <dgm:t>
        <a:bodyPr/>
        <a:lstStyle/>
        <a:p>
          <a:endParaRPr lang="en-US"/>
        </a:p>
      </dgm:t>
    </dgm:pt>
    <dgm:pt modelId="{744E9129-5181-4FA3-9D8C-2CB5CF100862}" type="sibTrans" cxnId="{CE043696-F873-4F5B-8C83-20A8FA823C3E}">
      <dgm:prSet/>
      <dgm:spPr/>
      <dgm:t>
        <a:bodyPr/>
        <a:lstStyle/>
        <a:p>
          <a:endParaRPr lang="en-US"/>
        </a:p>
      </dgm:t>
    </dgm:pt>
    <dgm:pt modelId="{8A3C4202-FC4B-492F-A9F8-B0D95F9FCAE6}">
      <dgm:prSet/>
      <dgm:spPr/>
      <dgm:t>
        <a:bodyPr/>
        <a:lstStyle/>
        <a:p>
          <a:r>
            <a:rPr lang="en-GB"/>
            <a:t>To be aware of the possibility that </a:t>
          </a:r>
          <a:r>
            <a:rPr lang="en-GB" b="1"/>
            <a:t>medication </a:t>
          </a:r>
          <a:r>
            <a:rPr lang="en-GB"/>
            <a:t>may adversely affect capacity</a:t>
          </a:r>
          <a:endParaRPr lang="en-US"/>
        </a:p>
      </dgm:t>
    </dgm:pt>
    <dgm:pt modelId="{85887F05-228E-4E6C-88E8-343369AE73FA}" type="parTrans" cxnId="{5D6AAB35-9FAA-4276-8158-166E42EBF991}">
      <dgm:prSet/>
      <dgm:spPr/>
      <dgm:t>
        <a:bodyPr/>
        <a:lstStyle/>
        <a:p>
          <a:endParaRPr lang="en-US"/>
        </a:p>
      </dgm:t>
    </dgm:pt>
    <dgm:pt modelId="{4C9BE3C8-B757-4523-BE53-365641A6A944}" type="sibTrans" cxnId="{5D6AAB35-9FAA-4276-8158-166E42EBF991}">
      <dgm:prSet/>
      <dgm:spPr/>
      <dgm:t>
        <a:bodyPr/>
        <a:lstStyle/>
        <a:p>
          <a:endParaRPr lang="en-US"/>
        </a:p>
      </dgm:t>
    </dgm:pt>
    <dgm:pt modelId="{110FFCB6-BF1C-4147-8A57-D870E5F1CA78}">
      <dgm:prSet/>
      <dgm:spPr/>
      <dgm:t>
        <a:bodyPr/>
        <a:lstStyle/>
        <a:p>
          <a:r>
            <a:rPr lang="en-GB"/>
            <a:t>If capacity </a:t>
          </a:r>
          <a:r>
            <a:rPr lang="en-GB" b="1"/>
            <a:t>fluctuates</a:t>
          </a:r>
          <a:r>
            <a:rPr lang="en-GB"/>
            <a:t> (e.g. it depends on the time of day), to assess capacity and discuss treatment if appropriate when the patient is at her best.</a:t>
          </a:r>
          <a:endParaRPr lang="en-US"/>
        </a:p>
      </dgm:t>
    </dgm:pt>
    <dgm:pt modelId="{7FD26461-E5A8-4601-8CF3-E84949EEC746}" type="parTrans" cxnId="{53A6F859-F7C9-47BD-BE0C-77B014B5E4F1}">
      <dgm:prSet/>
      <dgm:spPr/>
      <dgm:t>
        <a:bodyPr/>
        <a:lstStyle/>
        <a:p>
          <a:endParaRPr lang="en-US"/>
        </a:p>
      </dgm:t>
    </dgm:pt>
    <dgm:pt modelId="{DBCA95F6-E2B4-49EF-8879-C704E540DC37}" type="sibTrans" cxnId="{53A6F859-F7C9-47BD-BE0C-77B014B5E4F1}">
      <dgm:prSet/>
      <dgm:spPr/>
      <dgm:t>
        <a:bodyPr/>
        <a:lstStyle/>
        <a:p>
          <a:endParaRPr lang="en-US"/>
        </a:p>
      </dgm:t>
    </dgm:pt>
    <dgm:pt modelId="{CDEB496A-9D3D-4C11-94F0-929F93ACF923}">
      <dgm:prSet/>
      <dgm:spPr/>
      <dgm:t>
        <a:bodyPr/>
        <a:lstStyle/>
        <a:p>
          <a:r>
            <a:rPr lang="en-GB"/>
            <a:t>If there is a need to assess capacity for </a:t>
          </a:r>
          <a:r>
            <a:rPr lang="en-GB" b="1"/>
            <a:t>different tasks or decisions</a:t>
          </a:r>
          <a:r>
            <a:rPr lang="en-GB"/>
            <a:t>, to assess these </a:t>
          </a:r>
          <a:r>
            <a:rPr lang="en-GB" b="1"/>
            <a:t>separately</a:t>
          </a:r>
          <a:r>
            <a:rPr lang="en-GB"/>
            <a:t>.</a:t>
          </a:r>
          <a:endParaRPr lang="en-US"/>
        </a:p>
      </dgm:t>
    </dgm:pt>
    <dgm:pt modelId="{D9A8C7CD-866F-4ADB-B6D1-A9C93EB92FBC}" type="parTrans" cxnId="{FDA7F0C4-B3D3-4C39-97DC-106FDA663395}">
      <dgm:prSet/>
      <dgm:spPr/>
      <dgm:t>
        <a:bodyPr/>
        <a:lstStyle/>
        <a:p>
          <a:endParaRPr lang="en-US"/>
        </a:p>
      </dgm:t>
    </dgm:pt>
    <dgm:pt modelId="{62A5251C-8868-432F-B33D-E494E377304D}" type="sibTrans" cxnId="{FDA7F0C4-B3D3-4C39-97DC-106FDA663395}">
      <dgm:prSet/>
      <dgm:spPr/>
      <dgm:t>
        <a:bodyPr/>
        <a:lstStyle/>
        <a:p>
          <a:endParaRPr lang="en-US"/>
        </a:p>
      </dgm:t>
    </dgm:pt>
    <dgm:pt modelId="{B08CDDCE-99BA-44A7-AAB4-F14D15484877}">
      <dgm:prSet/>
      <dgm:spPr/>
      <dgm:t>
        <a:bodyPr/>
        <a:lstStyle/>
        <a:p>
          <a:r>
            <a:rPr lang="en-GB"/>
            <a:t>To choose the </a:t>
          </a:r>
          <a:r>
            <a:rPr lang="en-GB" b="1"/>
            <a:t>environment</a:t>
          </a:r>
          <a:r>
            <a:rPr lang="en-GB"/>
            <a:t> that maximizes the patient's capacity, including minimizing distractions such as excessive noise.</a:t>
          </a:r>
          <a:endParaRPr lang="en-US"/>
        </a:p>
      </dgm:t>
    </dgm:pt>
    <dgm:pt modelId="{63F70B8E-40E4-4447-AD79-E78760126B10}" type="parTrans" cxnId="{F6CDE162-01E9-441C-BD70-9137E6451C1D}">
      <dgm:prSet/>
      <dgm:spPr/>
      <dgm:t>
        <a:bodyPr/>
        <a:lstStyle/>
        <a:p>
          <a:endParaRPr lang="en-US"/>
        </a:p>
      </dgm:t>
    </dgm:pt>
    <dgm:pt modelId="{F4FD3C60-2EE0-4B97-9E9B-50F742F8DA32}" type="sibTrans" cxnId="{F6CDE162-01E9-441C-BD70-9137E6451C1D}">
      <dgm:prSet/>
      <dgm:spPr/>
      <dgm:t>
        <a:bodyPr/>
        <a:lstStyle/>
        <a:p>
          <a:endParaRPr lang="en-US"/>
        </a:p>
      </dgm:t>
    </dgm:pt>
    <dgm:pt modelId="{6E9E0186-F438-4864-95E0-3313BBF98137}">
      <dgm:prSet/>
      <dgm:spPr/>
      <dgm:t>
        <a:bodyPr/>
        <a:lstStyle/>
        <a:p>
          <a:r>
            <a:rPr lang="en-GB"/>
            <a:t>To consider whether the person might be helped if a </a:t>
          </a:r>
          <a:r>
            <a:rPr lang="en-GB" b="1"/>
            <a:t>relative</a:t>
          </a:r>
          <a:r>
            <a:rPr lang="en-GB"/>
            <a:t> or friend is with her.</a:t>
          </a:r>
          <a:endParaRPr lang="en-US"/>
        </a:p>
      </dgm:t>
    </dgm:pt>
    <dgm:pt modelId="{72907370-4DDE-4CCA-A818-AED192306C29}" type="parTrans" cxnId="{0E1CE722-1DBB-49E6-860F-66D2A84582FC}">
      <dgm:prSet/>
      <dgm:spPr/>
      <dgm:t>
        <a:bodyPr/>
        <a:lstStyle/>
        <a:p>
          <a:endParaRPr lang="en-US"/>
        </a:p>
      </dgm:t>
    </dgm:pt>
    <dgm:pt modelId="{2B6C1729-D41F-438E-9708-5C2F923004E7}" type="sibTrans" cxnId="{0E1CE722-1DBB-49E6-860F-66D2A84582FC}">
      <dgm:prSet/>
      <dgm:spPr/>
      <dgm:t>
        <a:bodyPr/>
        <a:lstStyle/>
        <a:p>
          <a:endParaRPr lang="en-US"/>
        </a:p>
      </dgm:t>
    </dgm:pt>
    <dgm:pt modelId="{0E081565-E2BE-42F4-A35D-96D26CD80170}">
      <dgm:prSet/>
      <dgm:spPr/>
      <dgm:t>
        <a:bodyPr/>
        <a:lstStyle/>
        <a:p>
          <a:r>
            <a:rPr lang="en-GB"/>
            <a:t>By allowing the person </a:t>
          </a:r>
          <a:r>
            <a:rPr lang="en-GB" b="1"/>
            <a:t>time</a:t>
          </a:r>
          <a:r>
            <a:rPr lang="en-GB"/>
            <a:t> to take in and process information.</a:t>
          </a:r>
          <a:endParaRPr lang="en-US"/>
        </a:p>
      </dgm:t>
    </dgm:pt>
    <dgm:pt modelId="{4D5680A0-4093-4476-9285-46668C72ADF8}" type="parTrans" cxnId="{27FE239F-FFC7-410E-B530-FFFC6BE38DDF}">
      <dgm:prSet/>
      <dgm:spPr/>
      <dgm:t>
        <a:bodyPr/>
        <a:lstStyle/>
        <a:p>
          <a:endParaRPr lang="en-US"/>
        </a:p>
      </dgm:t>
    </dgm:pt>
    <dgm:pt modelId="{71CF85E3-589B-424A-A0F5-FA4D39EFBD38}" type="sibTrans" cxnId="{27FE239F-FFC7-410E-B530-FFFC6BE38DDF}">
      <dgm:prSet/>
      <dgm:spPr/>
      <dgm:t>
        <a:bodyPr/>
        <a:lstStyle/>
        <a:p>
          <a:endParaRPr lang="en-US"/>
        </a:p>
      </dgm:t>
    </dgm:pt>
    <dgm:pt modelId="{043D276F-2F0E-4E6E-999D-03E4E126D0AA}">
      <dgm:prSet/>
      <dgm:spPr/>
      <dgm:t>
        <a:bodyPr/>
        <a:lstStyle/>
        <a:p>
          <a:r>
            <a:rPr lang="en-GB"/>
            <a:t>By making </a:t>
          </a:r>
          <a:r>
            <a:rPr lang="en-GB" b="1"/>
            <a:t>explanations</a:t>
          </a:r>
          <a:r>
            <a:rPr lang="en-GB"/>
            <a:t> simple and using aides memoire, written information and diagrams, where these are likely to be helpful.</a:t>
          </a:r>
          <a:endParaRPr lang="en-US"/>
        </a:p>
      </dgm:t>
    </dgm:pt>
    <dgm:pt modelId="{BEA979D8-5E9D-4BD8-872A-06FEFAE668D5}" type="parTrans" cxnId="{AF856236-5B0D-4CFE-AF69-7C9F5DFC6B17}">
      <dgm:prSet/>
      <dgm:spPr/>
      <dgm:t>
        <a:bodyPr/>
        <a:lstStyle/>
        <a:p>
          <a:endParaRPr lang="en-US"/>
        </a:p>
      </dgm:t>
    </dgm:pt>
    <dgm:pt modelId="{E9031747-CC53-413F-B514-141A22644E95}" type="sibTrans" cxnId="{AF856236-5B0D-4CFE-AF69-7C9F5DFC6B17}">
      <dgm:prSet/>
      <dgm:spPr/>
      <dgm:t>
        <a:bodyPr/>
        <a:lstStyle/>
        <a:p>
          <a:endParaRPr lang="en-US"/>
        </a:p>
      </dgm:t>
    </dgm:pt>
    <dgm:pt modelId="{42B4282C-3D83-4CA1-BC90-FCBA0F092079}" type="pres">
      <dgm:prSet presAssocID="{0722E695-8646-439F-A6ED-F0F64C67852F}" presName="diagram" presStyleCnt="0">
        <dgm:presLayoutVars>
          <dgm:dir/>
          <dgm:resizeHandles val="exact"/>
        </dgm:presLayoutVars>
      </dgm:prSet>
      <dgm:spPr/>
    </dgm:pt>
    <dgm:pt modelId="{24B64541-CD33-45FD-AC6E-1E50FD23C527}" type="pres">
      <dgm:prSet presAssocID="{086D5EA1-EA37-47B3-AAAC-2B73F998639B}" presName="node" presStyleLbl="node1" presStyleIdx="0" presStyleCnt="9">
        <dgm:presLayoutVars>
          <dgm:bulletEnabled val="1"/>
        </dgm:presLayoutVars>
      </dgm:prSet>
      <dgm:spPr/>
    </dgm:pt>
    <dgm:pt modelId="{64810E96-0C6C-4A7E-AD0D-96D47BB12526}" type="pres">
      <dgm:prSet presAssocID="{A8EC2530-B3EE-4D31-8126-E5DA7D8FFCC8}" presName="sibTrans" presStyleCnt="0"/>
      <dgm:spPr/>
    </dgm:pt>
    <dgm:pt modelId="{2433A99B-C5B2-4EA6-A5D4-F6990F3C0CB8}" type="pres">
      <dgm:prSet presAssocID="{9CA953C1-F52A-461A-9346-63BF49A6ED64}" presName="node" presStyleLbl="node1" presStyleIdx="1" presStyleCnt="9">
        <dgm:presLayoutVars>
          <dgm:bulletEnabled val="1"/>
        </dgm:presLayoutVars>
      </dgm:prSet>
      <dgm:spPr/>
    </dgm:pt>
    <dgm:pt modelId="{10EE3DA2-B871-4D27-BDAE-71EE7025203E}" type="pres">
      <dgm:prSet presAssocID="{744E9129-5181-4FA3-9D8C-2CB5CF100862}" presName="sibTrans" presStyleCnt="0"/>
      <dgm:spPr/>
    </dgm:pt>
    <dgm:pt modelId="{FCFFBCCF-05A6-461E-A476-DA6596F5A180}" type="pres">
      <dgm:prSet presAssocID="{8A3C4202-FC4B-492F-A9F8-B0D95F9FCAE6}" presName="node" presStyleLbl="node1" presStyleIdx="2" presStyleCnt="9">
        <dgm:presLayoutVars>
          <dgm:bulletEnabled val="1"/>
        </dgm:presLayoutVars>
      </dgm:prSet>
      <dgm:spPr/>
    </dgm:pt>
    <dgm:pt modelId="{3166BF68-DAE4-42F5-9E82-58591BDF3C94}" type="pres">
      <dgm:prSet presAssocID="{4C9BE3C8-B757-4523-BE53-365641A6A944}" presName="sibTrans" presStyleCnt="0"/>
      <dgm:spPr/>
    </dgm:pt>
    <dgm:pt modelId="{6F09CD4B-CBC6-4436-BF97-BA81644B68AF}" type="pres">
      <dgm:prSet presAssocID="{110FFCB6-BF1C-4147-8A57-D870E5F1CA78}" presName="node" presStyleLbl="node1" presStyleIdx="3" presStyleCnt="9">
        <dgm:presLayoutVars>
          <dgm:bulletEnabled val="1"/>
        </dgm:presLayoutVars>
      </dgm:prSet>
      <dgm:spPr/>
    </dgm:pt>
    <dgm:pt modelId="{9412B725-BC60-49D0-BB83-C7DC4A196152}" type="pres">
      <dgm:prSet presAssocID="{DBCA95F6-E2B4-49EF-8879-C704E540DC37}" presName="sibTrans" presStyleCnt="0"/>
      <dgm:spPr/>
    </dgm:pt>
    <dgm:pt modelId="{E34CBDBC-27F7-4AAE-AC85-689EEB270640}" type="pres">
      <dgm:prSet presAssocID="{CDEB496A-9D3D-4C11-94F0-929F93ACF923}" presName="node" presStyleLbl="node1" presStyleIdx="4" presStyleCnt="9">
        <dgm:presLayoutVars>
          <dgm:bulletEnabled val="1"/>
        </dgm:presLayoutVars>
      </dgm:prSet>
      <dgm:spPr/>
    </dgm:pt>
    <dgm:pt modelId="{A4ABD613-5E77-416D-80E7-27778F9DB704}" type="pres">
      <dgm:prSet presAssocID="{62A5251C-8868-432F-B33D-E494E377304D}" presName="sibTrans" presStyleCnt="0"/>
      <dgm:spPr/>
    </dgm:pt>
    <dgm:pt modelId="{343E3930-5FC3-45B5-A492-D5B560759068}" type="pres">
      <dgm:prSet presAssocID="{B08CDDCE-99BA-44A7-AAB4-F14D15484877}" presName="node" presStyleLbl="node1" presStyleIdx="5" presStyleCnt="9">
        <dgm:presLayoutVars>
          <dgm:bulletEnabled val="1"/>
        </dgm:presLayoutVars>
      </dgm:prSet>
      <dgm:spPr/>
    </dgm:pt>
    <dgm:pt modelId="{78A535DD-3BB4-421A-B04D-F9BA5384F377}" type="pres">
      <dgm:prSet presAssocID="{F4FD3C60-2EE0-4B97-9E9B-50F742F8DA32}" presName="sibTrans" presStyleCnt="0"/>
      <dgm:spPr/>
    </dgm:pt>
    <dgm:pt modelId="{7ADB0D7E-199E-4043-8AE1-1859D8EC719D}" type="pres">
      <dgm:prSet presAssocID="{6E9E0186-F438-4864-95E0-3313BBF98137}" presName="node" presStyleLbl="node1" presStyleIdx="6" presStyleCnt="9">
        <dgm:presLayoutVars>
          <dgm:bulletEnabled val="1"/>
        </dgm:presLayoutVars>
      </dgm:prSet>
      <dgm:spPr/>
    </dgm:pt>
    <dgm:pt modelId="{80572EAD-1285-440E-B8A6-CC4AEC692EA7}" type="pres">
      <dgm:prSet presAssocID="{2B6C1729-D41F-438E-9708-5C2F923004E7}" presName="sibTrans" presStyleCnt="0"/>
      <dgm:spPr/>
    </dgm:pt>
    <dgm:pt modelId="{29A7942A-3999-4BA2-96CD-886A49411BBD}" type="pres">
      <dgm:prSet presAssocID="{0E081565-E2BE-42F4-A35D-96D26CD80170}" presName="node" presStyleLbl="node1" presStyleIdx="7" presStyleCnt="9">
        <dgm:presLayoutVars>
          <dgm:bulletEnabled val="1"/>
        </dgm:presLayoutVars>
      </dgm:prSet>
      <dgm:spPr/>
    </dgm:pt>
    <dgm:pt modelId="{710D4DFC-DB7B-4133-9672-5D087149A326}" type="pres">
      <dgm:prSet presAssocID="{71CF85E3-589B-424A-A0F5-FA4D39EFBD38}" presName="sibTrans" presStyleCnt="0"/>
      <dgm:spPr/>
    </dgm:pt>
    <dgm:pt modelId="{6BA831E4-25FE-4A50-9A99-7BAB45083345}" type="pres">
      <dgm:prSet presAssocID="{043D276F-2F0E-4E6E-999D-03E4E126D0AA}" presName="node" presStyleLbl="node1" presStyleIdx="8" presStyleCnt="9">
        <dgm:presLayoutVars>
          <dgm:bulletEnabled val="1"/>
        </dgm:presLayoutVars>
      </dgm:prSet>
      <dgm:spPr/>
    </dgm:pt>
  </dgm:ptLst>
  <dgm:cxnLst>
    <dgm:cxn modelId="{C1A03906-50C3-4207-9182-616DCF977218}" srcId="{0722E695-8646-439F-A6ED-F0F64C67852F}" destId="{086D5EA1-EA37-47B3-AAAC-2B73F998639B}" srcOrd="0" destOrd="0" parTransId="{C3B82C99-7DBF-455C-AC8A-0162F790D594}" sibTransId="{A8EC2530-B3EE-4D31-8126-E5DA7D8FFCC8}"/>
    <dgm:cxn modelId="{0E1CE722-1DBB-49E6-860F-66D2A84582FC}" srcId="{0722E695-8646-439F-A6ED-F0F64C67852F}" destId="{6E9E0186-F438-4864-95E0-3313BBF98137}" srcOrd="6" destOrd="0" parTransId="{72907370-4DDE-4CCA-A818-AED192306C29}" sibTransId="{2B6C1729-D41F-438E-9708-5C2F923004E7}"/>
    <dgm:cxn modelId="{5D6AAB35-9FAA-4276-8158-166E42EBF991}" srcId="{0722E695-8646-439F-A6ED-F0F64C67852F}" destId="{8A3C4202-FC4B-492F-A9F8-B0D95F9FCAE6}" srcOrd="2" destOrd="0" parTransId="{85887F05-228E-4E6C-88E8-343369AE73FA}" sibTransId="{4C9BE3C8-B757-4523-BE53-365641A6A944}"/>
    <dgm:cxn modelId="{AF856236-5B0D-4CFE-AF69-7C9F5DFC6B17}" srcId="{0722E695-8646-439F-A6ED-F0F64C67852F}" destId="{043D276F-2F0E-4E6E-999D-03E4E126D0AA}" srcOrd="8" destOrd="0" parTransId="{BEA979D8-5E9D-4BD8-872A-06FEFAE668D5}" sibTransId="{E9031747-CC53-413F-B514-141A22644E95}"/>
    <dgm:cxn modelId="{C52EAA62-496E-48B5-B26C-4F88606313AC}" type="presOf" srcId="{0E081565-E2BE-42F4-A35D-96D26CD80170}" destId="{29A7942A-3999-4BA2-96CD-886A49411BBD}" srcOrd="0" destOrd="0" presId="urn:microsoft.com/office/officeart/2005/8/layout/default"/>
    <dgm:cxn modelId="{F6CDE162-01E9-441C-BD70-9137E6451C1D}" srcId="{0722E695-8646-439F-A6ED-F0F64C67852F}" destId="{B08CDDCE-99BA-44A7-AAB4-F14D15484877}" srcOrd="5" destOrd="0" parTransId="{63F70B8E-40E4-4447-AD79-E78760126B10}" sibTransId="{F4FD3C60-2EE0-4B97-9E9B-50F742F8DA32}"/>
    <dgm:cxn modelId="{9199A367-BEAB-42A6-AAA1-FC57977A5A23}" type="presOf" srcId="{6E9E0186-F438-4864-95E0-3313BBF98137}" destId="{7ADB0D7E-199E-4043-8AE1-1859D8EC719D}" srcOrd="0" destOrd="0" presId="urn:microsoft.com/office/officeart/2005/8/layout/default"/>
    <dgm:cxn modelId="{CE980B69-AE0E-43C2-A5FA-A47949582EFE}" type="presOf" srcId="{B08CDDCE-99BA-44A7-AAB4-F14D15484877}" destId="{343E3930-5FC3-45B5-A492-D5B560759068}" srcOrd="0" destOrd="0" presId="urn:microsoft.com/office/officeart/2005/8/layout/default"/>
    <dgm:cxn modelId="{1320BE4C-3EFA-4036-8830-4CA1904836A4}" type="presOf" srcId="{CDEB496A-9D3D-4C11-94F0-929F93ACF923}" destId="{E34CBDBC-27F7-4AAE-AC85-689EEB270640}" srcOrd="0" destOrd="0" presId="urn:microsoft.com/office/officeart/2005/8/layout/default"/>
    <dgm:cxn modelId="{53A6F859-F7C9-47BD-BE0C-77B014B5E4F1}" srcId="{0722E695-8646-439F-A6ED-F0F64C67852F}" destId="{110FFCB6-BF1C-4147-8A57-D870E5F1CA78}" srcOrd="3" destOrd="0" parTransId="{7FD26461-E5A8-4601-8CF3-E84949EEC746}" sibTransId="{DBCA95F6-E2B4-49EF-8879-C704E540DC37}"/>
    <dgm:cxn modelId="{2271207C-6F13-45D0-993D-B67312F9D1EB}" type="presOf" srcId="{8A3C4202-FC4B-492F-A9F8-B0D95F9FCAE6}" destId="{FCFFBCCF-05A6-461E-A476-DA6596F5A180}" srcOrd="0" destOrd="0" presId="urn:microsoft.com/office/officeart/2005/8/layout/default"/>
    <dgm:cxn modelId="{38986780-0281-47AB-AA7A-7270232CDABE}" type="presOf" srcId="{086D5EA1-EA37-47B3-AAAC-2B73F998639B}" destId="{24B64541-CD33-45FD-AC6E-1E50FD23C527}" srcOrd="0" destOrd="0" presId="urn:microsoft.com/office/officeart/2005/8/layout/default"/>
    <dgm:cxn modelId="{1430BB8B-8F7C-4B9A-914C-4DFD9C7B99F7}" type="presOf" srcId="{9CA953C1-F52A-461A-9346-63BF49A6ED64}" destId="{2433A99B-C5B2-4EA6-A5D4-F6990F3C0CB8}" srcOrd="0" destOrd="0" presId="urn:microsoft.com/office/officeart/2005/8/layout/default"/>
    <dgm:cxn modelId="{5F36808F-51C3-4C55-ACCF-79F76E72770E}" type="presOf" srcId="{0722E695-8646-439F-A6ED-F0F64C67852F}" destId="{42B4282C-3D83-4CA1-BC90-FCBA0F092079}" srcOrd="0" destOrd="0" presId="urn:microsoft.com/office/officeart/2005/8/layout/default"/>
    <dgm:cxn modelId="{CE043696-F873-4F5B-8C83-20A8FA823C3E}" srcId="{0722E695-8646-439F-A6ED-F0F64C67852F}" destId="{9CA953C1-F52A-461A-9346-63BF49A6ED64}" srcOrd="1" destOrd="0" parTransId="{F2120935-C574-4D28-AD53-22BB4E45F964}" sibTransId="{744E9129-5181-4FA3-9D8C-2CB5CF100862}"/>
    <dgm:cxn modelId="{27FE239F-FFC7-410E-B530-FFFC6BE38DDF}" srcId="{0722E695-8646-439F-A6ED-F0F64C67852F}" destId="{0E081565-E2BE-42F4-A35D-96D26CD80170}" srcOrd="7" destOrd="0" parTransId="{4D5680A0-4093-4476-9285-46668C72ADF8}" sibTransId="{71CF85E3-589B-424A-A0F5-FA4D39EFBD38}"/>
    <dgm:cxn modelId="{FDA7F0C4-B3D3-4C39-97DC-106FDA663395}" srcId="{0722E695-8646-439F-A6ED-F0F64C67852F}" destId="{CDEB496A-9D3D-4C11-94F0-929F93ACF923}" srcOrd="4" destOrd="0" parTransId="{D9A8C7CD-866F-4ADB-B6D1-A9C93EB92FBC}" sibTransId="{62A5251C-8868-432F-B33D-E494E377304D}"/>
    <dgm:cxn modelId="{95A032D7-0D96-4848-811D-5C77EA42FD81}" type="presOf" srcId="{043D276F-2F0E-4E6E-999D-03E4E126D0AA}" destId="{6BA831E4-25FE-4A50-9A99-7BAB45083345}" srcOrd="0" destOrd="0" presId="urn:microsoft.com/office/officeart/2005/8/layout/default"/>
    <dgm:cxn modelId="{1CCD4DF3-BAC4-42CD-B4B2-76A155C9CBDB}" type="presOf" srcId="{110FFCB6-BF1C-4147-8A57-D870E5F1CA78}" destId="{6F09CD4B-CBC6-4436-BF97-BA81644B68AF}" srcOrd="0" destOrd="0" presId="urn:microsoft.com/office/officeart/2005/8/layout/default"/>
    <dgm:cxn modelId="{41F30EAA-CB9A-46AA-9B24-EE6557774112}" type="presParOf" srcId="{42B4282C-3D83-4CA1-BC90-FCBA0F092079}" destId="{24B64541-CD33-45FD-AC6E-1E50FD23C527}" srcOrd="0" destOrd="0" presId="urn:microsoft.com/office/officeart/2005/8/layout/default"/>
    <dgm:cxn modelId="{C6634F75-9FD3-497D-872C-3635027D3A3D}" type="presParOf" srcId="{42B4282C-3D83-4CA1-BC90-FCBA0F092079}" destId="{64810E96-0C6C-4A7E-AD0D-96D47BB12526}" srcOrd="1" destOrd="0" presId="urn:microsoft.com/office/officeart/2005/8/layout/default"/>
    <dgm:cxn modelId="{193864D7-21E3-4356-B8D2-850F74D8B6C6}" type="presParOf" srcId="{42B4282C-3D83-4CA1-BC90-FCBA0F092079}" destId="{2433A99B-C5B2-4EA6-A5D4-F6990F3C0CB8}" srcOrd="2" destOrd="0" presId="urn:microsoft.com/office/officeart/2005/8/layout/default"/>
    <dgm:cxn modelId="{FB36CD1F-7B94-4131-9A9B-1205FC9B6272}" type="presParOf" srcId="{42B4282C-3D83-4CA1-BC90-FCBA0F092079}" destId="{10EE3DA2-B871-4D27-BDAE-71EE7025203E}" srcOrd="3" destOrd="0" presId="urn:microsoft.com/office/officeart/2005/8/layout/default"/>
    <dgm:cxn modelId="{4F43E45F-C821-44A7-A43B-6D03E95AAA2E}" type="presParOf" srcId="{42B4282C-3D83-4CA1-BC90-FCBA0F092079}" destId="{FCFFBCCF-05A6-461E-A476-DA6596F5A180}" srcOrd="4" destOrd="0" presId="urn:microsoft.com/office/officeart/2005/8/layout/default"/>
    <dgm:cxn modelId="{2207B9DE-0158-4E4B-B72F-4D1F143FDD5E}" type="presParOf" srcId="{42B4282C-3D83-4CA1-BC90-FCBA0F092079}" destId="{3166BF68-DAE4-42F5-9E82-58591BDF3C94}" srcOrd="5" destOrd="0" presId="urn:microsoft.com/office/officeart/2005/8/layout/default"/>
    <dgm:cxn modelId="{736D9D0A-DAFF-4053-A526-F55E65382011}" type="presParOf" srcId="{42B4282C-3D83-4CA1-BC90-FCBA0F092079}" destId="{6F09CD4B-CBC6-4436-BF97-BA81644B68AF}" srcOrd="6" destOrd="0" presId="urn:microsoft.com/office/officeart/2005/8/layout/default"/>
    <dgm:cxn modelId="{284C9D0B-3931-4D3F-AB15-E608EE05BD5F}" type="presParOf" srcId="{42B4282C-3D83-4CA1-BC90-FCBA0F092079}" destId="{9412B725-BC60-49D0-BB83-C7DC4A196152}" srcOrd="7" destOrd="0" presId="urn:microsoft.com/office/officeart/2005/8/layout/default"/>
    <dgm:cxn modelId="{CF5B61EF-24E9-4C52-B1D8-DC912BD2FED4}" type="presParOf" srcId="{42B4282C-3D83-4CA1-BC90-FCBA0F092079}" destId="{E34CBDBC-27F7-4AAE-AC85-689EEB270640}" srcOrd="8" destOrd="0" presId="urn:microsoft.com/office/officeart/2005/8/layout/default"/>
    <dgm:cxn modelId="{52E03992-5FD9-4BF0-974A-33EAD9F5C3E7}" type="presParOf" srcId="{42B4282C-3D83-4CA1-BC90-FCBA0F092079}" destId="{A4ABD613-5E77-416D-80E7-27778F9DB704}" srcOrd="9" destOrd="0" presId="urn:microsoft.com/office/officeart/2005/8/layout/default"/>
    <dgm:cxn modelId="{7270CAE9-8E93-4F6C-B936-E89CDDECFC02}" type="presParOf" srcId="{42B4282C-3D83-4CA1-BC90-FCBA0F092079}" destId="{343E3930-5FC3-45B5-A492-D5B560759068}" srcOrd="10" destOrd="0" presId="urn:microsoft.com/office/officeart/2005/8/layout/default"/>
    <dgm:cxn modelId="{6D91CF84-59FC-4D95-9F78-B6802EEC7652}" type="presParOf" srcId="{42B4282C-3D83-4CA1-BC90-FCBA0F092079}" destId="{78A535DD-3BB4-421A-B04D-F9BA5384F377}" srcOrd="11" destOrd="0" presId="urn:microsoft.com/office/officeart/2005/8/layout/default"/>
    <dgm:cxn modelId="{974A4B99-225B-4418-954B-813322DBDCAD}" type="presParOf" srcId="{42B4282C-3D83-4CA1-BC90-FCBA0F092079}" destId="{7ADB0D7E-199E-4043-8AE1-1859D8EC719D}" srcOrd="12" destOrd="0" presId="urn:microsoft.com/office/officeart/2005/8/layout/default"/>
    <dgm:cxn modelId="{67CB4E90-1057-42B0-96B6-1D8DFC4EABA6}" type="presParOf" srcId="{42B4282C-3D83-4CA1-BC90-FCBA0F092079}" destId="{80572EAD-1285-440E-B8A6-CC4AEC692EA7}" srcOrd="13" destOrd="0" presId="urn:microsoft.com/office/officeart/2005/8/layout/default"/>
    <dgm:cxn modelId="{A4DB5642-05D8-4BD2-9B1E-CA85CCEBB894}" type="presParOf" srcId="{42B4282C-3D83-4CA1-BC90-FCBA0F092079}" destId="{29A7942A-3999-4BA2-96CD-886A49411BBD}" srcOrd="14" destOrd="0" presId="urn:microsoft.com/office/officeart/2005/8/layout/default"/>
    <dgm:cxn modelId="{799DEB38-A902-4D65-BCF9-0BAFB82DCC07}" type="presParOf" srcId="{42B4282C-3D83-4CA1-BC90-FCBA0F092079}" destId="{710D4DFC-DB7B-4133-9672-5D087149A326}" srcOrd="15" destOrd="0" presId="urn:microsoft.com/office/officeart/2005/8/layout/default"/>
    <dgm:cxn modelId="{50651D49-6F75-4ACA-BB06-8C48678D631D}" type="presParOf" srcId="{42B4282C-3D83-4CA1-BC90-FCBA0F092079}" destId="{6BA831E4-25FE-4A50-9A99-7BAB45083345}"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37112F-B628-465B-8F56-9B0B339AE81D}"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BBDD5F5B-302F-4C47-A2AE-C1E11AF6A1AF}">
      <dgm:prSet/>
      <dgm:spPr/>
      <dgm:t>
        <a:bodyPr/>
        <a:lstStyle/>
        <a:p>
          <a:pPr>
            <a:lnSpc>
              <a:spcPct val="100000"/>
            </a:lnSpc>
          </a:pPr>
          <a:r>
            <a:rPr lang="en-GB" b="1"/>
            <a:t>Best interests</a:t>
          </a:r>
          <a:endParaRPr lang="en-US"/>
        </a:p>
      </dgm:t>
    </dgm:pt>
    <dgm:pt modelId="{49BE4ABC-1681-4457-A00E-FBAB66481A58}" type="parTrans" cxnId="{4026BD0B-F2A4-4893-8B2E-A9E20C8C0E47}">
      <dgm:prSet/>
      <dgm:spPr/>
      <dgm:t>
        <a:bodyPr/>
        <a:lstStyle/>
        <a:p>
          <a:endParaRPr lang="en-US"/>
        </a:p>
      </dgm:t>
    </dgm:pt>
    <dgm:pt modelId="{0CD90B3F-78D4-4087-AA39-BFDC3C4268A5}" type="sibTrans" cxnId="{4026BD0B-F2A4-4893-8B2E-A9E20C8C0E47}">
      <dgm:prSet/>
      <dgm:spPr/>
      <dgm:t>
        <a:bodyPr/>
        <a:lstStyle/>
        <a:p>
          <a:pPr>
            <a:lnSpc>
              <a:spcPct val="100000"/>
            </a:lnSpc>
          </a:pPr>
          <a:endParaRPr lang="en-US"/>
        </a:p>
      </dgm:t>
    </dgm:pt>
    <dgm:pt modelId="{EC915FFA-946D-470B-8348-8AEF0F3672D4}">
      <dgm:prSet/>
      <dgm:spPr/>
      <dgm:t>
        <a:bodyPr/>
        <a:lstStyle/>
        <a:p>
          <a:pPr>
            <a:lnSpc>
              <a:spcPct val="100000"/>
            </a:lnSpc>
          </a:pPr>
          <a:r>
            <a:rPr lang="en-GB" b="1"/>
            <a:t>Proxy</a:t>
          </a:r>
          <a:endParaRPr lang="en-US"/>
        </a:p>
      </dgm:t>
    </dgm:pt>
    <dgm:pt modelId="{BE913386-2BF5-438A-99C4-57FBEF6EE100}" type="parTrans" cxnId="{30D89F0B-2901-4FE9-8248-32B4EA4FE771}">
      <dgm:prSet/>
      <dgm:spPr/>
      <dgm:t>
        <a:bodyPr/>
        <a:lstStyle/>
        <a:p>
          <a:endParaRPr lang="en-US"/>
        </a:p>
      </dgm:t>
    </dgm:pt>
    <dgm:pt modelId="{C62302D0-EF38-4E89-A7F8-A769F1B8D96A}" type="sibTrans" cxnId="{30D89F0B-2901-4FE9-8248-32B4EA4FE771}">
      <dgm:prSet/>
      <dgm:spPr/>
      <dgm:t>
        <a:bodyPr/>
        <a:lstStyle/>
        <a:p>
          <a:pPr>
            <a:lnSpc>
              <a:spcPct val="100000"/>
            </a:lnSpc>
          </a:pPr>
          <a:endParaRPr lang="en-US"/>
        </a:p>
      </dgm:t>
    </dgm:pt>
    <dgm:pt modelId="{5AD517D5-D567-425D-B6BC-8E7221F42D34}">
      <dgm:prSet/>
      <dgm:spPr/>
      <dgm:t>
        <a:bodyPr/>
        <a:lstStyle/>
        <a:p>
          <a:pPr>
            <a:lnSpc>
              <a:spcPct val="100000"/>
            </a:lnSpc>
          </a:pPr>
          <a:r>
            <a:rPr lang="en-GB" b="1"/>
            <a:t>Substituted judgement</a:t>
          </a:r>
          <a:endParaRPr lang="en-US"/>
        </a:p>
      </dgm:t>
    </dgm:pt>
    <dgm:pt modelId="{2A720CD7-BC46-4BD8-95A0-6A6AFF7D5459}" type="parTrans" cxnId="{2F51931B-FDD2-4C9D-A05A-DC82BF9C1D4A}">
      <dgm:prSet/>
      <dgm:spPr/>
      <dgm:t>
        <a:bodyPr/>
        <a:lstStyle/>
        <a:p>
          <a:endParaRPr lang="en-US"/>
        </a:p>
      </dgm:t>
    </dgm:pt>
    <dgm:pt modelId="{C5122E3F-716B-4DD4-BA48-0B5BC8E3E328}" type="sibTrans" cxnId="{2F51931B-FDD2-4C9D-A05A-DC82BF9C1D4A}">
      <dgm:prSet/>
      <dgm:spPr/>
      <dgm:t>
        <a:bodyPr/>
        <a:lstStyle/>
        <a:p>
          <a:pPr>
            <a:lnSpc>
              <a:spcPct val="100000"/>
            </a:lnSpc>
          </a:pPr>
          <a:endParaRPr lang="en-US"/>
        </a:p>
      </dgm:t>
    </dgm:pt>
    <dgm:pt modelId="{6DC6958F-F5B5-4B94-8547-17A13BA635DD}">
      <dgm:prSet/>
      <dgm:spPr/>
      <dgm:t>
        <a:bodyPr/>
        <a:lstStyle/>
        <a:p>
          <a:pPr>
            <a:lnSpc>
              <a:spcPct val="100000"/>
            </a:lnSpc>
          </a:pPr>
          <a:r>
            <a:rPr lang="en-GB" b="1"/>
            <a:t>Advance directives</a:t>
          </a:r>
          <a:endParaRPr lang="en-US"/>
        </a:p>
      </dgm:t>
    </dgm:pt>
    <dgm:pt modelId="{22357996-E86A-4FFC-8555-2242AB06F991}" type="parTrans" cxnId="{4917FF92-43A2-4A6B-90B4-80D3D0EFA119}">
      <dgm:prSet/>
      <dgm:spPr/>
      <dgm:t>
        <a:bodyPr/>
        <a:lstStyle/>
        <a:p>
          <a:endParaRPr lang="en-US"/>
        </a:p>
      </dgm:t>
    </dgm:pt>
    <dgm:pt modelId="{5C1EA401-7C22-417C-814D-F0832F070BD4}" type="sibTrans" cxnId="{4917FF92-43A2-4A6B-90B4-80D3D0EFA119}">
      <dgm:prSet/>
      <dgm:spPr/>
      <dgm:t>
        <a:bodyPr/>
        <a:lstStyle/>
        <a:p>
          <a:endParaRPr lang="en-US"/>
        </a:p>
      </dgm:t>
    </dgm:pt>
    <dgm:pt modelId="{A6B2247D-3F1B-46E8-9814-48B7D6CFE49F}" type="pres">
      <dgm:prSet presAssocID="{4337112F-B628-465B-8F56-9B0B339AE81D}" presName="root" presStyleCnt="0">
        <dgm:presLayoutVars>
          <dgm:dir/>
          <dgm:resizeHandles val="exact"/>
        </dgm:presLayoutVars>
      </dgm:prSet>
      <dgm:spPr/>
    </dgm:pt>
    <dgm:pt modelId="{7B401CDB-359A-45B3-95F4-AD0E9D6C9524}" type="pres">
      <dgm:prSet presAssocID="{4337112F-B628-465B-8F56-9B0B339AE81D}" presName="container" presStyleCnt="0">
        <dgm:presLayoutVars>
          <dgm:dir/>
          <dgm:resizeHandles val="exact"/>
        </dgm:presLayoutVars>
      </dgm:prSet>
      <dgm:spPr/>
    </dgm:pt>
    <dgm:pt modelId="{F129EAA0-FF46-431B-BC22-E3611934E6A1}" type="pres">
      <dgm:prSet presAssocID="{BBDD5F5B-302F-4C47-A2AE-C1E11AF6A1AF}" presName="compNode" presStyleCnt="0"/>
      <dgm:spPr/>
    </dgm:pt>
    <dgm:pt modelId="{9C73BC0E-7446-4B97-9E5C-50CF417CFAF5}" type="pres">
      <dgm:prSet presAssocID="{BBDD5F5B-302F-4C47-A2AE-C1E11AF6A1AF}" presName="iconBgRect" presStyleLbl="bgShp" presStyleIdx="0" presStyleCnt="4"/>
      <dgm:spPr/>
    </dgm:pt>
    <dgm:pt modelId="{67F1B83C-4B29-492C-BC7D-61B68E635D3B}" type="pres">
      <dgm:prSet presAssocID="{BBDD5F5B-302F-4C47-A2AE-C1E11AF6A1AF}"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Angel face outline with solid fill"/>
        </a:ext>
      </dgm:extLst>
    </dgm:pt>
    <dgm:pt modelId="{31F46ABC-C99D-4914-87AE-BE2E24B67E34}" type="pres">
      <dgm:prSet presAssocID="{BBDD5F5B-302F-4C47-A2AE-C1E11AF6A1AF}" presName="spaceRect" presStyleCnt="0"/>
      <dgm:spPr/>
    </dgm:pt>
    <dgm:pt modelId="{67BFEDB8-4C42-45BE-8976-0266A9A162E7}" type="pres">
      <dgm:prSet presAssocID="{BBDD5F5B-302F-4C47-A2AE-C1E11AF6A1AF}" presName="textRect" presStyleLbl="revTx" presStyleIdx="0" presStyleCnt="4">
        <dgm:presLayoutVars>
          <dgm:chMax val="1"/>
          <dgm:chPref val="1"/>
        </dgm:presLayoutVars>
      </dgm:prSet>
      <dgm:spPr/>
    </dgm:pt>
    <dgm:pt modelId="{676DA028-1AA1-402B-824C-0CCFF4A17A24}" type="pres">
      <dgm:prSet presAssocID="{0CD90B3F-78D4-4087-AA39-BFDC3C4268A5}" presName="sibTrans" presStyleLbl="sibTrans2D1" presStyleIdx="0" presStyleCnt="0"/>
      <dgm:spPr/>
    </dgm:pt>
    <dgm:pt modelId="{1FAE867F-7C43-4CC8-94A5-A098BBB4EA4A}" type="pres">
      <dgm:prSet presAssocID="{EC915FFA-946D-470B-8348-8AEF0F3672D4}" presName="compNode" presStyleCnt="0"/>
      <dgm:spPr/>
    </dgm:pt>
    <dgm:pt modelId="{C13A7BFB-3A98-4F97-8C80-AB2DF48029B4}" type="pres">
      <dgm:prSet presAssocID="{EC915FFA-946D-470B-8348-8AEF0F3672D4}" presName="iconBgRect" presStyleLbl="bgShp" presStyleIdx="1" presStyleCnt="4"/>
      <dgm:spPr/>
    </dgm:pt>
    <dgm:pt modelId="{2A8B3EB0-AE81-4FA6-A590-002E757C90EA}" type="pres">
      <dgm:prSet presAssocID="{EC915FFA-946D-470B-8348-8AEF0F3672D4}"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an with solid fill"/>
        </a:ext>
      </dgm:extLst>
    </dgm:pt>
    <dgm:pt modelId="{FD45E98D-E2FB-47FA-AA73-CF7264A61539}" type="pres">
      <dgm:prSet presAssocID="{EC915FFA-946D-470B-8348-8AEF0F3672D4}" presName="spaceRect" presStyleCnt="0"/>
      <dgm:spPr/>
    </dgm:pt>
    <dgm:pt modelId="{E2123992-28B4-4F32-9762-CC87C887ED4F}" type="pres">
      <dgm:prSet presAssocID="{EC915FFA-946D-470B-8348-8AEF0F3672D4}" presName="textRect" presStyleLbl="revTx" presStyleIdx="1" presStyleCnt="4">
        <dgm:presLayoutVars>
          <dgm:chMax val="1"/>
          <dgm:chPref val="1"/>
        </dgm:presLayoutVars>
      </dgm:prSet>
      <dgm:spPr/>
    </dgm:pt>
    <dgm:pt modelId="{C8F9E0A7-FDD6-4547-A273-C79C8ADF4122}" type="pres">
      <dgm:prSet presAssocID="{C62302D0-EF38-4E89-A7F8-A769F1B8D96A}" presName="sibTrans" presStyleLbl="sibTrans2D1" presStyleIdx="0" presStyleCnt="0"/>
      <dgm:spPr/>
    </dgm:pt>
    <dgm:pt modelId="{E076C1B4-06C7-448C-A26D-05C4963B0639}" type="pres">
      <dgm:prSet presAssocID="{5AD517D5-D567-425D-B6BC-8E7221F42D34}" presName="compNode" presStyleCnt="0"/>
      <dgm:spPr/>
    </dgm:pt>
    <dgm:pt modelId="{6734A6C5-59BB-490D-B453-A3FDA9F60DFF}" type="pres">
      <dgm:prSet presAssocID="{5AD517D5-D567-425D-B6BC-8E7221F42D34}" presName="iconBgRect" presStyleLbl="bgShp" presStyleIdx="2" presStyleCnt="4"/>
      <dgm:spPr/>
    </dgm:pt>
    <dgm:pt modelId="{3062855F-4166-45FC-A4A1-BC4B21C589DF}" type="pres">
      <dgm:prSet presAssocID="{5AD517D5-D567-425D-B6BC-8E7221F42D3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avel"/>
        </a:ext>
      </dgm:extLst>
    </dgm:pt>
    <dgm:pt modelId="{9A96D8E8-DB98-4EAE-B59D-603CD46B7D04}" type="pres">
      <dgm:prSet presAssocID="{5AD517D5-D567-425D-B6BC-8E7221F42D34}" presName="spaceRect" presStyleCnt="0"/>
      <dgm:spPr/>
    </dgm:pt>
    <dgm:pt modelId="{1EE0E8D2-465B-4B45-A6AE-7B25E424DC30}" type="pres">
      <dgm:prSet presAssocID="{5AD517D5-D567-425D-B6BC-8E7221F42D34}" presName="textRect" presStyleLbl="revTx" presStyleIdx="2" presStyleCnt="4">
        <dgm:presLayoutVars>
          <dgm:chMax val="1"/>
          <dgm:chPref val="1"/>
        </dgm:presLayoutVars>
      </dgm:prSet>
      <dgm:spPr/>
    </dgm:pt>
    <dgm:pt modelId="{1FDC0472-710C-4A77-98C0-B785968C51D0}" type="pres">
      <dgm:prSet presAssocID="{C5122E3F-716B-4DD4-BA48-0B5BC8E3E328}" presName="sibTrans" presStyleLbl="sibTrans2D1" presStyleIdx="0" presStyleCnt="0"/>
      <dgm:spPr/>
    </dgm:pt>
    <dgm:pt modelId="{7CCADF54-5727-41FC-A435-808A1642C2BE}" type="pres">
      <dgm:prSet presAssocID="{6DC6958F-F5B5-4B94-8547-17A13BA635DD}" presName="compNode" presStyleCnt="0"/>
      <dgm:spPr/>
    </dgm:pt>
    <dgm:pt modelId="{6B60E34E-035F-4EAF-ADFE-31A0863E98CC}" type="pres">
      <dgm:prSet presAssocID="{6DC6958F-F5B5-4B94-8547-17A13BA635DD}" presName="iconBgRect" presStyleLbl="bgShp" presStyleIdx="3" presStyleCnt="4"/>
      <dgm:spPr/>
    </dgm:pt>
    <dgm:pt modelId="{9BD0063D-990A-49F9-ABA2-3C4144A73032}" type="pres">
      <dgm:prSet presAssocID="{6DC6958F-F5B5-4B94-8547-17A13BA635D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ocument"/>
        </a:ext>
      </dgm:extLst>
    </dgm:pt>
    <dgm:pt modelId="{299B3C6A-7B7E-4B0C-9CD1-F9850A7012E0}" type="pres">
      <dgm:prSet presAssocID="{6DC6958F-F5B5-4B94-8547-17A13BA635DD}" presName="spaceRect" presStyleCnt="0"/>
      <dgm:spPr/>
    </dgm:pt>
    <dgm:pt modelId="{F4699AEF-F88F-4A78-9203-51B2F17985D1}" type="pres">
      <dgm:prSet presAssocID="{6DC6958F-F5B5-4B94-8547-17A13BA635DD}" presName="textRect" presStyleLbl="revTx" presStyleIdx="3" presStyleCnt="4">
        <dgm:presLayoutVars>
          <dgm:chMax val="1"/>
          <dgm:chPref val="1"/>
        </dgm:presLayoutVars>
      </dgm:prSet>
      <dgm:spPr/>
    </dgm:pt>
  </dgm:ptLst>
  <dgm:cxnLst>
    <dgm:cxn modelId="{30D89F0B-2901-4FE9-8248-32B4EA4FE771}" srcId="{4337112F-B628-465B-8F56-9B0B339AE81D}" destId="{EC915FFA-946D-470B-8348-8AEF0F3672D4}" srcOrd="1" destOrd="0" parTransId="{BE913386-2BF5-438A-99C4-57FBEF6EE100}" sibTransId="{C62302D0-EF38-4E89-A7F8-A769F1B8D96A}"/>
    <dgm:cxn modelId="{4026BD0B-F2A4-4893-8B2E-A9E20C8C0E47}" srcId="{4337112F-B628-465B-8F56-9B0B339AE81D}" destId="{BBDD5F5B-302F-4C47-A2AE-C1E11AF6A1AF}" srcOrd="0" destOrd="0" parTransId="{49BE4ABC-1681-4457-A00E-FBAB66481A58}" sibTransId="{0CD90B3F-78D4-4087-AA39-BFDC3C4268A5}"/>
    <dgm:cxn modelId="{2F51931B-FDD2-4C9D-A05A-DC82BF9C1D4A}" srcId="{4337112F-B628-465B-8F56-9B0B339AE81D}" destId="{5AD517D5-D567-425D-B6BC-8E7221F42D34}" srcOrd="2" destOrd="0" parTransId="{2A720CD7-BC46-4BD8-95A0-6A6AFF7D5459}" sibTransId="{C5122E3F-716B-4DD4-BA48-0B5BC8E3E328}"/>
    <dgm:cxn modelId="{7F466420-3CB6-4691-917A-8B6F21DACAEA}" type="presOf" srcId="{C62302D0-EF38-4E89-A7F8-A769F1B8D96A}" destId="{C8F9E0A7-FDD6-4547-A273-C79C8ADF4122}" srcOrd="0" destOrd="0" presId="urn:microsoft.com/office/officeart/2018/2/layout/IconCircleList"/>
    <dgm:cxn modelId="{57121023-AFDF-42C3-9F32-EC4853880645}" type="presOf" srcId="{EC915FFA-946D-470B-8348-8AEF0F3672D4}" destId="{E2123992-28B4-4F32-9762-CC87C887ED4F}" srcOrd="0" destOrd="0" presId="urn:microsoft.com/office/officeart/2018/2/layout/IconCircleList"/>
    <dgm:cxn modelId="{B7749773-2566-431A-8F31-A7F5FC823155}" type="presOf" srcId="{6DC6958F-F5B5-4B94-8547-17A13BA635DD}" destId="{F4699AEF-F88F-4A78-9203-51B2F17985D1}" srcOrd="0" destOrd="0" presId="urn:microsoft.com/office/officeart/2018/2/layout/IconCircleList"/>
    <dgm:cxn modelId="{8CDCB992-080B-4FA7-8A99-FA8244E2A909}" type="presOf" srcId="{BBDD5F5B-302F-4C47-A2AE-C1E11AF6A1AF}" destId="{67BFEDB8-4C42-45BE-8976-0266A9A162E7}" srcOrd="0" destOrd="0" presId="urn:microsoft.com/office/officeart/2018/2/layout/IconCircleList"/>
    <dgm:cxn modelId="{4917FF92-43A2-4A6B-90B4-80D3D0EFA119}" srcId="{4337112F-B628-465B-8F56-9B0B339AE81D}" destId="{6DC6958F-F5B5-4B94-8547-17A13BA635DD}" srcOrd="3" destOrd="0" parTransId="{22357996-E86A-4FFC-8555-2242AB06F991}" sibTransId="{5C1EA401-7C22-417C-814D-F0832F070BD4}"/>
    <dgm:cxn modelId="{DCB11E9C-EC40-49D3-B93D-28896D59EBD9}" type="presOf" srcId="{4337112F-B628-465B-8F56-9B0B339AE81D}" destId="{A6B2247D-3F1B-46E8-9814-48B7D6CFE49F}" srcOrd="0" destOrd="0" presId="urn:microsoft.com/office/officeart/2018/2/layout/IconCircleList"/>
    <dgm:cxn modelId="{B55693B1-C621-4ACE-A62A-2B2B3FCA7B4E}" type="presOf" srcId="{5AD517D5-D567-425D-B6BC-8E7221F42D34}" destId="{1EE0E8D2-465B-4B45-A6AE-7B25E424DC30}" srcOrd="0" destOrd="0" presId="urn:microsoft.com/office/officeart/2018/2/layout/IconCircleList"/>
    <dgm:cxn modelId="{F27394C0-E40E-4D9B-9C21-FEF1D7824740}" type="presOf" srcId="{0CD90B3F-78D4-4087-AA39-BFDC3C4268A5}" destId="{676DA028-1AA1-402B-824C-0CCFF4A17A24}" srcOrd="0" destOrd="0" presId="urn:microsoft.com/office/officeart/2018/2/layout/IconCircleList"/>
    <dgm:cxn modelId="{8541E8CA-E32A-4ACF-9C59-FF7D9EA44FE1}" type="presOf" srcId="{C5122E3F-716B-4DD4-BA48-0B5BC8E3E328}" destId="{1FDC0472-710C-4A77-98C0-B785968C51D0}" srcOrd="0" destOrd="0" presId="urn:microsoft.com/office/officeart/2018/2/layout/IconCircleList"/>
    <dgm:cxn modelId="{F5DF4122-C82F-4B9C-8A9F-80DA47E03519}" type="presParOf" srcId="{A6B2247D-3F1B-46E8-9814-48B7D6CFE49F}" destId="{7B401CDB-359A-45B3-95F4-AD0E9D6C9524}" srcOrd="0" destOrd="0" presId="urn:microsoft.com/office/officeart/2018/2/layout/IconCircleList"/>
    <dgm:cxn modelId="{81A7A41A-19B8-45CD-9F6B-AE77C52E657A}" type="presParOf" srcId="{7B401CDB-359A-45B3-95F4-AD0E9D6C9524}" destId="{F129EAA0-FF46-431B-BC22-E3611934E6A1}" srcOrd="0" destOrd="0" presId="urn:microsoft.com/office/officeart/2018/2/layout/IconCircleList"/>
    <dgm:cxn modelId="{B0D97CDB-2DCF-46D4-822C-A6070F542C70}" type="presParOf" srcId="{F129EAA0-FF46-431B-BC22-E3611934E6A1}" destId="{9C73BC0E-7446-4B97-9E5C-50CF417CFAF5}" srcOrd="0" destOrd="0" presId="urn:microsoft.com/office/officeart/2018/2/layout/IconCircleList"/>
    <dgm:cxn modelId="{3D0FE9A7-3AD0-468B-BF16-E87C024E0174}" type="presParOf" srcId="{F129EAA0-FF46-431B-BC22-E3611934E6A1}" destId="{67F1B83C-4B29-492C-BC7D-61B68E635D3B}" srcOrd="1" destOrd="0" presId="urn:microsoft.com/office/officeart/2018/2/layout/IconCircleList"/>
    <dgm:cxn modelId="{D13461B3-4D3A-4033-9565-D4F618BEC6F4}" type="presParOf" srcId="{F129EAA0-FF46-431B-BC22-E3611934E6A1}" destId="{31F46ABC-C99D-4914-87AE-BE2E24B67E34}" srcOrd="2" destOrd="0" presId="urn:microsoft.com/office/officeart/2018/2/layout/IconCircleList"/>
    <dgm:cxn modelId="{C8764DE5-5D76-4B43-8295-9D33FCC96833}" type="presParOf" srcId="{F129EAA0-FF46-431B-BC22-E3611934E6A1}" destId="{67BFEDB8-4C42-45BE-8976-0266A9A162E7}" srcOrd="3" destOrd="0" presId="urn:microsoft.com/office/officeart/2018/2/layout/IconCircleList"/>
    <dgm:cxn modelId="{ADF40892-8E7A-419C-98E9-E2709DE7C5D4}" type="presParOf" srcId="{7B401CDB-359A-45B3-95F4-AD0E9D6C9524}" destId="{676DA028-1AA1-402B-824C-0CCFF4A17A24}" srcOrd="1" destOrd="0" presId="urn:microsoft.com/office/officeart/2018/2/layout/IconCircleList"/>
    <dgm:cxn modelId="{307C7CBB-9508-4FA2-86E7-3737C726D938}" type="presParOf" srcId="{7B401CDB-359A-45B3-95F4-AD0E9D6C9524}" destId="{1FAE867F-7C43-4CC8-94A5-A098BBB4EA4A}" srcOrd="2" destOrd="0" presId="urn:microsoft.com/office/officeart/2018/2/layout/IconCircleList"/>
    <dgm:cxn modelId="{15E5D285-2478-4F60-9AE4-9D4427799616}" type="presParOf" srcId="{1FAE867F-7C43-4CC8-94A5-A098BBB4EA4A}" destId="{C13A7BFB-3A98-4F97-8C80-AB2DF48029B4}" srcOrd="0" destOrd="0" presId="urn:microsoft.com/office/officeart/2018/2/layout/IconCircleList"/>
    <dgm:cxn modelId="{B36D8ECF-91F6-44F3-9DDE-EE058B2ABE08}" type="presParOf" srcId="{1FAE867F-7C43-4CC8-94A5-A098BBB4EA4A}" destId="{2A8B3EB0-AE81-4FA6-A590-002E757C90EA}" srcOrd="1" destOrd="0" presId="urn:microsoft.com/office/officeart/2018/2/layout/IconCircleList"/>
    <dgm:cxn modelId="{A1D9DB19-D435-413D-A16F-CD7535CACC30}" type="presParOf" srcId="{1FAE867F-7C43-4CC8-94A5-A098BBB4EA4A}" destId="{FD45E98D-E2FB-47FA-AA73-CF7264A61539}" srcOrd="2" destOrd="0" presId="urn:microsoft.com/office/officeart/2018/2/layout/IconCircleList"/>
    <dgm:cxn modelId="{87D2F694-6060-4C23-91CD-718331842734}" type="presParOf" srcId="{1FAE867F-7C43-4CC8-94A5-A098BBB4EA4A}" destId="{E2123992-28B4-4F32-9762-CC87C887ED4F}" srcOrd="3" destOrd="0" presId="urn:microsoft.com/office/officeart/2018/2/layout/IconCircleList"/>
    <dgm:cxn modelId="{74D4D48F-F449-4C5D-A30A-8E2C61550C78}" type="presParOf" srcId="{7B401CDB-359A-45B3-95F4-AD0E9D6C9524}" destId="{C8F9E0A7-FDD6-4547-A273-C79C8ADF4122}" srcOrd="3" destOrd="0" presId="urn:microsoft.com/office/officeart/2018/2/layout/IconCircleList"/>
    <dgm:cxn modelId="{60BEAC5A-98A3-405F-B84E-D9DCE26B99D9}" type="presParOf" srcId="{7B401CDB-359A-45B3-95F4-AD0E9D6C9524}" destId="{E076C1B4-06C7-448C-A26D-05C4963B0639}" srcOrd="4" destOrd="0" presId="urn:microsoft.com/office/officeart/2018/2/layout/IconCircleList"/>
    <dgm:cxn modelId="{06B2AB63-1449-49CE-98BE-368D826938E0}" type="presParOf" srcId="{E076C1B4-06C7-448C-A26D-05C4963B0639}" destId="{6734A6C5-59BB-490D-B453-A3FDA9F60DFF}" srcOrd="0" destOrd="0" presId="urn:microsoft.com/office/officeart/2018/2/layout/IconCircleList"/>
    <dgm:cxn modelId="{C4CB16A0-FAD8-428F-BF64-17439D1D0A2A}" type="presParOf" srcId="{E076C1B4-06C7-448C-A26D-05C4963B0639}" destId="{3062855F-4166-45FC-A4A1-BC4B21C589DF}" srcOrd="1" destOrd="0" presId="urn:microsoft.com/office/officeart/2018/2/layout/IconCircleList"/>
    <dgm:cxn modelId="{1AE39D10-7940-4CB0-963D-EBC884F3E604}" type="presParOf" srcId="{E076C1B4-06C7-448C-A26D-05C4963B0639}" destId="{9A96D8E8-DB98-4EAE-B59D-603CD46B7D04}" srcOrd="2" destOrd="0" presId="urn:microsoft.com/office/officeart/2018/2/layout/IconCircleList"/>
    <dgm:cxn modelId="{B6E58384-B051-4C8D-9F28-10E8F9017ACC}" type="presParOf" srcId="{E076C1B4-06C7-448C-A26D-05C4963B0639}" destId="{1EE0E8D2-465B-4B45-A6AE-7B25E424DC30}" srcOrd="3" destOrd="0" presId="urn:microsoft.com/office/officeart/2018/2/layout/IconCircleList"/>
    <dgm:cxn modelId="{8A436CCB-DE42-47FF-9EC6-92F667ED4C93}" type="presParOf" srcId="{7B401CDB-359A-45B3-95F4-AD0E9D6C9524}" destId="{1FDC0472-710C-4A77-98C0-B785968C51D0}" srcOrd="5" destOrd="0" presId="urn:microsoft.com/office/officeart/2018/2/layout/IconCircleList"/>
    <dgm:cxn modelId="{D9E35994-C994-490A-A547-F38FC2848A85}" type="presParOf" srcId="{7B401CDB-359A-45B3-95F4-AD0E9D6C9524}" destId="{7CCADF54-5727-41FC-A435-808A1642C2BE}" srcOrd="6" destOrd="0" presId="urn:microsoft.com/office/officeart/2018/2/layout/IconCircleList"/>
    <dgm:cxn modelId="{A9C3AE79-13D0-45DB-8393-46BF729E00E9}" type="presParOf" srcId="{7CCADF54-5727-41FC-A435-808A1642C2BE}" destId="{6B60E34E-035F-4EAF-ADFE-31A0863E98CC}" srcOrd="0" destOrd="0" presId="urn:microsoft.com/office/officeart/2018/2/layout/IconCircleList"/>
    <dgm:cxn modelId="{E4C476A0-8F6D-4C7C-98A9-C3543E088A37}" type="presParOf" srcId="{7CCADF54-5727-41FC-A435-808A1642C2BE}" destId="{9BD0063D-990A-49F9-ABA2-3C4144A73032}" srcOrd="1" destOrd="0" presId="urn:microsoft.com/office/officeart/2018/2/layout/IconCircleList"/>
    <dgm:cxn modelId="{0912740C-3DEA-462E-B5FC-2FCB0E991B9B}" type="presParOf" srcId="{7CCADF54-5727-41FC-A435-808A1642C2BE}" destId="{299B3C6A-7B7E-4B0C-9CD1-F9850A7012E0}" srcOrd="2" destOrd="0" presId="urn:microsoft.com/office/officeart/2018/2/layout/IconCircleList"/>
    <dgm:cxn modelId="{EEC9A3C3-164C-484A-9738-DEF55AA4424F}" type="presParOf" srcId="{7CCADF54-5727-41FC-A435-808A1642C2BE}" destId="{F4699AEF-F88F-4A78-9203-51B2F17985D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6AB94-656E-4BBC-91EC-45DF40551477}">
      <dsp:nvSpPr>
        <dsp:cNvPr id="0" name=""/>
        <dsp:cNvSpPr/>
      </dsp:nvSpPr>
      <dsp:spPr>
        <a:xfrm>
          <a:off x="0" y="352154"/>
          <a:ext cx="794829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EDEDFF-DE8B-4635-AC81-C88E8D711048}">
      <dsp:nvSpPr>
        <dsp:cNvPr id="0" name=""/>
        <dsp:cNvSpPr/>
      </dsp:nvSpPr>
      <dsp:spPr>
        <a:xfrm>
          <a:off x="397414" y="27434"/>
          <a:ext cx="5563807"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299" tIns="0" rIns="210299" bIns="0" numCol="1" spcCol="1270" anchor="ctr" anchorCtr="0">
          <a:noAutofit/>
        </a:bodyPr>
        <a:lstStyle/>
        <a:p>
          <a:pPr marL="0" lvl="0" indent="0" algn="l" defTabSz="977900">
            <a:lnSpc>
              <a:spcPct val="90000"/>
            </a:lnSpc>
            <a:spcBef>
              <a:spcPct val="0"/>
            </a:spcBef>
            <a:spcAft>
              <a:spcPct val="35000"/>
            </a:spcAft>
            <a:buNone/>
          </a:pPr>
          <a:r>
            <a:rPr lang="en-GB" sz="2200" b="1" kern="1200"/>
            <a:t>The nature of the procedure</a:t>
          </a:r>
          <a:endParaRPr lang="en-US" sz="2200" kern="1200"/>
        </a:p>
      </dsp:txBody>
      <dsp:txXfrm>
        <a:off x="429117" y="59137"/>
        <a:ext cx="5500401" cy="586034"/>
      </dsp:txXfrm>
    </dsp:sp>
    <dsp:sp modelId="{98D584C8-A5DE-4E75-9702-D91B6D872A2C}">
      <dsp:nvSpPr>
        <dsp:cNvPr id="0" name=""/>
        <dsp:cNvSpPr/>
      </dsp:nvSpPr>
      <dsp:spPr>
        <a:xfrm>
          <a:off x="0" y="1350075"/>
          <a:ext cx="7948296" cy="19057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6876" tIns="458216" rIns="616876"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a:t>At what level of risk should doctors inform their patients?</a:t>
          </a:r>
          <a:endParaRPr lang="en-US" sz="2200" kern="1200"/>
        </a:p>
        <a:p>
          <a:pPr marL="228600" lvl="1" indent="-228600" algn="l" defTabSz="977900">
            <a:lnSpc>
              <a:spcPct val="90000"/>
            </a:lnSpc>
            <a:spcBef>
              <a:spcPct val="0"/>
            </a:spcBef>
            <a:spcAft>
              <a:spcPct val="15000"/>
            </a:spcAft>
            <a:buChar char="•"/>
          </a:pPr>
          <a:r>
            <a:rPr lang="en-GB" sz="2200" kern="1200"/>
            <a:t>What should the doctor do when the patient specifically asks for information about risks?</a:t>
          </a:r>
          <a:endParaRPr lang="en-US" sz="2200" kern="1200"/>
        </a:p>
      </dsp:txBody>
      <dsp:txXfrm>
        <a:off x="0" y="1350075"/>
        <a:ext cx="7948296" cy="1905750"/>
      </dsp:txXfrm>
    </dsp:sp>
    <dsp:sp modelId="{BBC8FD48-82F2-4AE8-8058-42DEE249DDA7}">
      <dsp:nvSpPr>
        <dsp:cNvPr id="0" name=""/>
        <dsp:cNvSpPr/>
      </dsp:nvSpPr>
      <dsp:spPr>
        <a:xfrm>
          <a:off x="397414" y="1025355"/>
          <a:ext cx="5563807"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299" tIns="0" rIns="210299" bIns="0" numCol="1" spcCol="1270" anchor="ctr" anchorCtr="0">
          <a:noAutofit/>
        </a:bodyPr>
        <a:lstStyle/>
        <a:p>
          <a:pPr marL="0" lvl="0" indent="0" algn="l" defTabSz="977900">
            <a:lnSpc>
              <a:spcPct val="90000"/>
            </a:lnSpc>
            <a:spcBef>
              <a:spcPct val="0"/>
            </a:spcBef>
            <a:spcAft>
              <a:spcPct val="35000"/>
            </a:spcAft>
            <a:buNone/>
          </a:pPr>
          <a:r>
            <a:rPr lang="en-US" sz="2200" b="1" kern="1200"/>
            <a:t>Risks and benefits</a:t>
          </a:r>
          <a:endParaRPr lang="en-US" sz="2200" kern="1200"/>
        </a:p>
      </dsp:txBody>
      <dsp:txXfrm>
        <a:off x="429117" y="1057058"/>
        <a:ext cx="5500401"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79F27-F359-4330-AF46-FF489D92FCF1}">
      <dsp:nvSpPr>
        <dsp:cNvPr id="0" name=""/>
        <dsp:cNvSpPr/>
      </dsp:nvSpPr>
      <dsp:spPr>
        <a:xfrm>
          <a:off x="0" y="2653"/>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1EB17-AF26-4FAC-9933-B7A52B3AC80A}">
      <dsp:nvSpPr>
        <dsp:cNvPr id="0" name=""/>
        <dsp:cNvSpPr/>
      </dsp:nvSpPr>
      <dsp:spPr>
        <a:xfrm>
          <a:off x="0" y="2653"/>
          <a:ext cx="7886700" cy="1809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Mr A has chronic abdominal pain. Investigations have not revealed a cause. A laparotomy (exploratory operation) is needed. It is explained to Mr A that the cause is not certain, and permission is sought to carry out whatever is considered necessary at operation. Mr A wishes this to be done and so grants a </a:t>
          </a:r>
          <a:r>
            <a:rPr lang="en-GB" sz="1700" b="1" i="1" kern="1200" dirty="0"/>
            <a:t>carte blanche </a:t>
          </a:r>
          <a:r>
            <a:rPr lang="en-GB" sz="1700" kern="1200" dirty="0"/>
            <a:t>to the surgeon to remove whatever she thinks necessary. On laparotomy the surgeon discovers a bowel carcinoma. She removes the carcinoma and sufficient healthy bowel on either side to try to ensure that the entire tumour is removed</a:t>
          </a:r>
          <a:endParaRPr lang="en-US" sz="1700" kern="1200" dirty="0"/>
        </a:p>
      </dsp:txBody>
      <dsp:txXfrm>
        <a:off x="0" y="2653"/>
        <a:ext cx="7886700" cy="1809824"/>
      </dsp:txXfrm>
    </dsp:sp>
    <dsp:sp modelId="{0CF0E03C-2DC7-4DBD-B9D0-7773196574B8}">
      <dsp:nvSpPr>
        <dsp:cNvPr id="0" name=""/>
        <dsp:cNvSpPr/>
      </dsp:nvSpPr>
      <dsp:spPr>
        <a:xfrm>
          <a:off x="0" y="1812478"/>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5597D3-A6E3-482F-A342-0C21B457944F}">
      <dsp:nvSpPr>
        <dsp:cNvPr id="0" name=""/>
        <dsp:cNvSpPr/>
      </dsp:nvSpPr>
      <dsp:spPr>
        <a:xfrm>
          <a:off x="0" y="1812478"/>
          <a:ext cx="7886700" cy="1809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b="1" i="1" kern="1200"/>
            <a:t>As Mr A did not give explicit consent for the removal of the carcinoma and part of the bowel, could he successfully sue in battery on the grounds that the nature of the operation had not been sufficiently explained? </a:t>
          </a:r>
          <a:endParaRPr lang="en-US" sz="1700" kern="1200"/>
        </a:p>
      </dsp:txBody>
      <dsp:txXfrm>
        <a:off x="0" y="1812478"/>
        <a:ext cx="7886700" cy="1809824"/>
      </dsp:txXfrm>
    </dsp:sp>
    <dsp:sp modelId="{7C1A7573-0D5E-4B26-9F1A-089C12564686}">
      <dsp:nvSpPr>
        <dsp:cNvPr id="0" name=""/>
        <dsp:cNvSpPr/>
      </dsp:nvSpPr>
      <dsp:spPr>
        <a:xfrm>
          <a:off x="0" y="3622303"/>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B691CC-B3D4-4C36-BB04-332B5C1E3957}">
      <dsp:nvSpPr>
        <dsp:cNvPr id="0" name=""/>
        <dsp:cNvSpPr/>
      </dsp:nvSpPr>
      <dsp:spPr>
        <a:xfrm>
          <a:off x="0" y="3622303"/>
          <a:ext cx="7886700" cy="1809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The surgeon should proceed with the operation. This is because the bowel carcinoma was thought to contribute to the presenting complaint, the patient has already given consent to appropriate treatment, including removal of what is thought necessary, and the surgery is necessary to prevent serious harm</a:t>
          </a:r>
          <a:endParaRPr lang="en-US" sz="1700" kern="1200"/>
        </a:p>
      </dsp:txBody>
      <dsp:txXfrm>
        <a:off x="0" y="3622303"/>
        <a:ext cx="7886700" cy="1809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7D49E-5C65-4446-94E0-050981897E6A}">
      <dsp:nvSpPr>
        <dsp:cNvPr id="0" name=""/>
        <dsp:cNvSpPr/>
      </dsp:nvSpPr>
      <dsp:spPr>
        <a:xfrm>
          <a:off x="0" y="2685"/>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7AD4B-0745-4E18-A026-A204829E8BE2}">
      <dsp:nvSpPr>
        <dsp:cNvPr id="0" name=""/>
        <dsp:cNvSpPr/>
      </dsp:nvSpPr>
      <dsp:spPr>
        <a:xfrm>
          <a:off x="0" y="2685"/>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Mr A has intermittent abdominal pain. Investigations reveal gallstones, and the cause of the pain is thought to be due to this. Mr A gives consent for the operation involving removal of the gallbladder, and also for anything else to be done that is thought necessary. At operation, the surgeon finds that, although there are gallstones the cause of the pain is probably a carcinoma, which he discovers at the head of the pancreas. The surgeon removes not only the gallbladder but also the pancreatic carcinoma.</a:t>
          </a:r>
          <a:endParaRPr lang="en-US" sz="1700" kern="1200"/>
        </a:p>
      </dsp:txBody>
      <dsp:txXfrm>
        <a:off x="0" y="2685"/>
        <a:ext cx="7886700" cy="1831363"/>
      </dsp:txXfrm>
    </dsp:sp>
    <dsp:sp modelId="{57C1C111-741C-44E7-AA14-642B032C6F5A}">
      <dsp:nvSpPr>
        <dsp:cNvPr id="0" name=""/>
        <dsp:cNvSpPr/>
      </dsp:nvSpPr>
      <dsp:spPr>
        <a:xfrm>
          <a:off x="0" y="1834049"/>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CC98EA-B2CC-4FDC-BA6E-9807DCF3DF37}">
      <dsp:nvSpPr>
        <dsp:cNvPr id="0" name=""/>
        <dsp:cNvSpPr/>
      </dsp:nvSpPr>
      <dsp:spPr>
        <a:xfrm>
          <a:off x="0" y="1834049"/>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b="1" i="1" kern="1200"/>
            <a:t>Because Mr A did not give explicit permission for the removal of part of his pancreas, could he successfully sue in battery on the grounds that he did not give this consent? </a:t>
          </a:r>
          <a:endParaRPr lang="en-US" sz="1700" kern="1200"/>
        </a:p>
      </dsp:txBody>
      <dsp:txXfrm>
        <a:off x="0" y="1834049"/>
        <a:ext cx="7886700" cy="1831363"/>
      </dsp:txXfrm>
    </dsp:sp>
    <dsp:sp modelId="{4818ED9B-74EC-4231-BAC6-6AD11C985270}">
      <dsp:nvSpPr>
        <dsp:cNvPr id="0" name=""/>
        <dsp:cNvSpPr/>
      </dsp:nvSpPr>
      <dsp:spPr>
        <a:xfrm>
          <a:off x="0" y="3665412"/>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3A3872-DD47-48A6-947A-EC9603451223}">
      <dsp:nvSpPr>
        <dsp:cNvPr id="0" name=""/>
        <dsp:cNvSpPr/>
      </dsp:nvSpPr>
      <dsp:spPr>
        <a:xfrm>
          <a:off x="0" y="3665412"/>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A surgeon in this situation should normally proceed with the operation because the carcinoma is thought to relate to the presenting complaint.</a:t>
          </a:r>
          <a:endParaRPr lang="en-US" sz="1700" kern="1200"/>
        </a:p>
      </dsp:txBody>
      <dsp:txXfrm>
        <a:off x="0" y="3665412"/>
        <a:ext cx="7886700" cy="1831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7D49E-5C65-4446-94E0-050981897E6A}">
      <dsp:nvSpPr>
        <dsp:cNvPr id="0" name=""/>
        <dsp:cNvSpPr/>
      </dsp:nvSpPr>
      <dsp:spPr>
        <a:xfrm>
          <a:off x="0" y="2685"/>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7AD4B-0745-4E18-A026-A204829E8BE2}">
      <dsp:nvSpPr>
        <dsp:cNvPr id="0" name=""/>
        <dsp:cNvSpPr/>
      </dsp:nvSpPr>
      <dsp:spPr>
        <a:xfrm>
          <a:off x="0" y="2685"/>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Mrs B has acute abdominal pain. A diagnosis of appendicitis is made and Mrs B gives her consent for surgery, including removal of her appendix. At operation the surgeon discovers that, in addition to an acutely inflamed appendix, Mrs B also has an ovarian </a:t>
          </a:r>
          <a:r>
            <a:rPr lang="en-US" sz="1600" kern="1200" dirty="0" err="1"/>
            <a:t>tumour</a:t>
          </a:r>
          <a:r>
            <a:rPr lang="en-US" sz="1600" kern="1200" dirty="0"/>
            <a:t>. This </a:t>
          </a:r>
          <a:r>
            <a:rPr lang="en-US" sz="1600" kern="1200" dirty="0" err="1"/>
            <a:t>tumour</a:t>
          </a:r>
          <a:r>
            <a:rPr lang="en-US" sz="1600" kern="1200" dirty="0"/>
            <a:t> is not likely to have contributed to her acute abdominal pain. The surgeon considers that it is in Mrs B's best interests for the ovary containing the </a:t>
          </a:r>
          <a:r>
            <a:rPr lang="en-US" sz="1600" kern="1200" dirty="0" err="1"/>
            <a:t>tumour</a:t>
          </a:r>
          <a:r>
            <a:rPr lang="en-US" sz="1600" kern="1200" dirty="0"/>
            <a:t> to be removed. She therefore removes it. </a:t>
          </a:r>
        </a:p>
        <a:p>
          <a:pPr marL="0" lvl="0" indent="0" algn="l" defTabSz="711200">
            <a:lnSpc>
              <a:spcPct val="90000"/>
            </a:lnSpc>
            <a:spcBef>
              <a:spcPct val="0"/>
            </a:spcBef>
            <a:spcAft>
              <a:spcPct val="35000"/>
            </a:spcAft>
            <a:buNone/>
          </a:pPr>
          <a:endParaRPr lang="en-US" sz="1600" kern="1200" dirty="0"/>
        </a:p>
      </dsp:txBody>
      <dsp:txXfrm>
        <a:off x="0" y="2685"/>
        <a:ext cx="7886700" cy="1831363"/>
      </dsp:txXfrm>
    </dsp:sp>
    <dsp:sp modelId="{57C1C111-741C-44E7-AA14-642B032C6F5A}">
      <dsp:nvSpPr>
        <dsp:cNvPr id="0" name=""/>
        <dsp:cNvSpPr/>
      </dsp:nvSpPr>
      <dsp:spPr>
        <a:xfrm>
          <a:off x="0" y="1834049"/>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CC98EA-B2CC-4FDC-BA6E-9807DCF3DF37}">
      <dsp:nvSpPr>
        <dsp:cNvPr id="0" name=""/>
        <dsp:cNvSpPr/>
      </dsp:nvSpPr>
      <dsp:spPr>
        <a:xfrm>
          <a:off x="0" y="1834049"/>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i="1" kern="1200" dirty="0"/>
            <a:t>Could the surgeon be successfully sued for battery on the grounds that Mrs B did not give explicit permission for her ovary and ovarian </a:t>
          </a:r>
          <a:r>
            <a:rPr lang="en-US" sz="1600" b="1" i="1" kern="1200" dirty="0" err="1"/>
            <a:t>tumour</a:t>
          </a:r>
          <a:r>
            <a:rPr lang="en-US" sz="1600" b="1" i="1" kern="1200" dirty="0"/>
            <a:t> to be removed? </a:t>
          </a:r>
        </a:p>
        <a:p>
          <a:pPr marL="0" lvl="0" indent="0" algn="l" defTabSz="711200">
            <a:lnSpc>
              <a:spcPct val="90000"/>
            </a:lnSpc>
            <a:spcBef>
              <a:spcPct val="0"/>
            </a:spcBef>
            <a:spcAft>
              <a:spcPct val="35000"/>
            </a:spcAft>
            <a:buNone/>
          </a:pPr>
          <a:endParaRPr lang="en-US" sz="1600" kern="1200" dirty="0"/>
        </a:p>
      </dsp:txBody>
      <dsp:txXfrm>
        <a:off x="0" y="1834049"/>
        <a:ext cx="7886700" cy="1831363"/>
      </dsp:txXfrm>
    </dsp:sp>
    <dsp:sp modelId="{4818ED9B-74EC-4231-BAC6-6AD11C985270}">
      <dsp:nvSpPr>
        <dsp:cNvPr id="0" name=""/>
        <dsp:cNvSpPr/>
      </dsp:nvSpPr>
      <dsp:spPr>
        <a:xfrm>
          <a:off x="0" y="3665412"/>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3A3872-DD47-48A6-947A-EC9603451223}">
      <dsp:nvSpPr>
        <dsp:cNvPr id="0" name=""/>
        <dsp:cNvSpPr/>
      </dsp:nvSpPr>
      <dsp:spPr>
        <a:xfrm>
          <a:off x="0" y="3665412"/>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In this case the surgeon is on much shakier ground because the ovarian </a:t>
          </a:r>
          <a:r>
            <a:rPr lang="en-US" sz="1600" kern="1200" dirty="0" err="1"/>
            <a:t>tumour</a:t>
          </a:r>
          <a:r>
            <a:rPr lang="en-US" sz="1600" kern="1200" dirty="0"/>
            <a:t> is incidental to the presenting complaint. A patient might successfully sue in battery for removal of part of the body without consent, even if she gave consent for the surgeon to do 'whatever he judges to be in the patient's best interests', and even if what the surgeon did was in the patient's best interests!</a:t>
          </a:r>
        </a:p>
        <a:p>
          <a:pPr marL="0" lvl="0" indent="0" algn="l" defTabSz="711200">
            <a:lnSpc>
              <a:spcPct val="90000"/>
            </a:lnSpc>
            <a:spcBef>
              <a:spcPct val="0"/>
            </a:spcBef>
            <a:spcAft>
              <a:spcPct val="35000"/>
            </a:spcAft>
            <a:buNone/>
          </a:pPr>
          <a:endParaRPr lang="en-US" sz="1600" kern="1200" dirty="0"/>
        </a:p>
      </dsp:txBody>
      <dsp:txXfrm>
        <a:off x="0" y="3665412"/>
        <a:ext cx="7886700" cy="18313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7D49E-5C65-4446-94E0-050981897E6A}">
      <dsp:nvSpPr>
        <dsp:cNvPr id="0" name=""/>
        <dsp:cNvSpPr/>
      </dsp:nvSpPr>
      <dsp:spPr>
        <a:xfrm>
          <a:off x="0" y="2685"/>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7AD4B-0745-4E18-A026-A204829E8BE2}">
      <dsp:nvSpPr>
        <dsp:cNvPr id="0" name=""/>
        <dsp:cNvSpPr/>
      </dsp:nvSpPr>
      <dsp:spPr>
        <a:xfrm>
          <a:off x="0" y="2685"/>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The surgeon would need to give good reasons why the removal of the ovarian </a:t>
          </a:r>
          <a:r>
            <a:rPr lang="en-US" sz="1600" kern="1200" dirty="0" err="1"/>
            <a:t>tumour</a:t>
          </a:r>
          <a:r>
            <a:rPr lang="en-US" sz="1600" kern="1200" dirty="0"/>
            <a:t> could not have been carried out at a later and separate operation, for which the patient's explicit consent could be sought. The normal risk  of an operation, however, may not be sufficient to justify avoiding a further operation. </a:t>
          </a:r>
        </a:p>
        <a:p>
          <a:pPr marL="0" lvl="0" indent="0" algn="l" defTabSz="711200">
            <a:lnSpc>
              <a:spcPct val="90000"/>
            </a:lnSpc>
            <a:spcBef>
              <a:spcPct val="0"/>
            </a:spcBef>
            <a:spcAft>
              <a:spcPct val="35000"/>
            </a:spcAft>
            <a:buNone/>
          </a:pPr>
          <a:endParaRPr lang="en-US" sz="1600" kern="1200" dirty="0"/>
        </a:p>
      </dsp:txBody>
      <dsp:txXfrm>
        <a:off x="0" y="2685"/>
        <a:ext cx="7886700" cy="1831363"/>
      </dsp:txXfrm>
    </dsp:sp>
    <dsp:sp modelId="{57C1C111-741C-44E7-AA14-642B032C6F5A}">
      <dsp:nvSpPr>
        <dsp:cNvPr id="0" name=""/>
        <dsp:cNvSpPr/>
      </dsp:nvSpPr>
      <dsp:spPr>
        <a:xfrm>
          <a:off x="0" y="1834049"/>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CC98EA-B2CC-4FDC-BA6E-9807DCF3DF37}">
      <dsp:nvSpPr>
        <dsp:cNvPr id="0" name=""/>
        <dsp:cNvSpPr/>
      </dsp:nvSpPr>
      <dsp:spPr>
        <a:xfrm>
          <a:off x="0" y="1834049"/>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i="1" kern="1200" dirty="0"/>
            <a:t>The key reason would have to be that delaying the operation would expose the patient to a significantly increased risk of death or serious harm</a:t>
          </a:r>
        </a:p>
        <a:p>
          <a:pPr marL="0" lvl="0" indent="0" algn="l" defTabSz="711200">
            <a:lnSpc>
              <a:spcPct val="90000"/>
            </a:lnSpc>
            <a:spcBef>
              <a:spcPct val="0"/>
            </a:spcBef>
            <a:spcAft>
              <a:spcPct val="35000"/>
            </a:spcAft>
            <a:buNone/>
          </a:pPr>
          <a:r>
            <a:rPr lang="en-US" sz="1600" b="1" i="1" kern="1200" dirty="0"/>
            <a:t>Examples</a:t>
          </a:r>
        </a:p>
        <a:p>
          <a:pPr marL="0" lvl="0" indent="0" algn="l" defTabSz="711200">
            <a:lnSpc>
              <a:spcPct val="90000"/>
            </a:lnSpc>
            <a:spcBef>
              <a:spcPct val="0"/>
            </a:spcBef>
            <a:spcAft>
              <a:spcPct val="35000"/>
            </a:spcAft>
            <a:buNone/>
          </a:pPr>
          <a:r>
            <a:rPr lang="en-US" sz="1600" b="1" i="1" kern="1200" dirty="0"/>
            <a:t>Aortic aneurysm (where the aneurysm could rupture at any time)</a:t>
          </a:r>
        </a:p>
        <a:p>
          <a:pPr marL="0" lvl="0" indent="0" algn="l" defTabSz="711200">
            <a:lnSpc>
              <a:spcPct val="90000"/>
            </a:lnSpc>
            <a:spcBef>
              <a:spcPct val="0"/>
            </a:spcBef>
            <a:spcAft>
              <a:spcPct val="35000"/>
            </a:spcAft>
            <a:buNone/>
          </a:pPr>
          <a:r>
            <a:rPr lang="en-US" sz="1600" b="1" i="1" kern="1200" dirty="0"/>
            <a:t>Chronic obstructive airway disease (high risk from a general </a:t>
          </a:r>
          <a:r>
            <a:rPr lang="en-US" sz="1600" b="1" i="1" kern="1200" dirty="0" err="1"/>
            <a:t>anaesthetic</a:t>
          </a:r>
          <a:r>
            <a:rPr lang="en-US" sz="1600" b="1" i="1" kern="1200" dirty="0"/>
            <a:t>, so that any further operation is dangerous)</a:t>
          </a:r>
        </a:p>
        <a:p>
          <a:pPr marL="0" lvl="0" indent="0" algn="l" defTabSz="711200">
            <a:lnSpc>
              <a:spcPct val="90000"/>
            </a:lnSpc>
            <a:spcBef>
              <a:spcPct val="0"/>
            </a:spcBef>
            <a:spcAft>
              <a:spcPct val="35000"/>
            </a:spcAft>
            <a:buNone/>
          </a:pPr>
          <a:r>
            <a:rPr lang="en-US" sz="1600" b="1" i="1" kern="1200" dirty="0"/>
            <a:t> </a:t>
          </a:r>
        </a:p>
        <a:p>
          <a:pPr marL="0" lvl="0" indent="0" algn="l" defTabSz="711200">
            <a:lnSpc>
              <a:spcPct val="90000"/>
            </a:lnSpc>
            <a:spcBef>
              <a:spcPct val="0"/>
            </a:spcBef>
            <a:spcAft>
              <a:spcPct val="35000"/>
            </a:spcAft>
            <a:buNone/>
          </a:pPr>
          <a:endParaRPr lang="en-US" sz="1600" kern="1200" dirty="0"/>
        </a:p>
      </dsp:txBody>
      <dsp:txXfrm>
        <a:off x="0" y="1834049"/>
        <a:ext cx="7886700" cy="1831363"/>
      </dsp:txXfrm>
    </dsp:sp>
    <dsp:sp modelId="{4818ED9B-74EC-4231-BAC6-6AD11C985270}">
      <dsp:nvSpPr>
        <dsp:cNvPr id="0" name=""/>
        <dsp:cNvSpPr/>
      </dsp:nvSpPr>
      <dsp:spPr>
        <a:xfrm>
          <a:off x="0" y="3665412"/>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3A3872-DD47-48A6-947A-EC9603451223}">
      <dsp:nvSpPr>
        <dsp:cNvPr id="0" name=""/>
        <dsp:cNvSpPr/>
      </dsp:nvSpPr>
      <dsp:spPr>
        <a:xfrm>
          <a:off x="0" y="3665412"/>
          <a:ext cx="7886700" cy="1831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What is legally advisable may therefore conflict both with what is in the patient's best interests and with what the patient would want. The surgeon could, of course, take the (legal) risk of doing the extra procedure on the grounds that the patient was very unlikely to want to sue.</a:t>
          </a:r>
        </a:p>
        <a:p>
          <a:pPr marL="0" lvl="0" indent="0" algn="l" defTabSz="711200">
            <a:lnSpc>
              <a:spcPct val="90000"/>
            </a:lnSpc>
            <a:spcBef>
              <a:spcPct val="0"/>
            </a:spcBef>
            <a:spcAft>
              <a:spcPct val="35000"/>
            </a:spcAft>
            <a:buNone/>
          </a:pPr>
          <a:endParaRPr lang="en-US" sz="1600" kern="1200" dirty="0"/>
        </a:p>
      </dsp:txBody>
      <dsp:txXfrm>
        <a:off x="0" y="3665412"/>
        <a:ext cx="7886700" cy="18313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2E1392-1587-4AE2-8E6D-CA00C55A5410}">
      <dsp:nvSpPr>
        <dsp:cNvPr id="0" name=""/>
        <dsp:cNvSpPr/>
      </dsp:nvSpPr>
      <dsp:spPr>
        <a:xfrm>
          <a:off x="0" y="2389"/>
          <a:ext cx="7948296" cy="111729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DE7407-5215-4841-B662-20F4737EF7A2}">
      <dsp:nvSpPr>
        <dsp:cNvPr id="0" name=""/>
        <dsp:cNvSpPr/>
      </dsp:nvSpPr>
      <dsp:spPr>
        <a:xfrm>
          <a:off x="337981" y="253780"/>
          <a:ext cx="614511" cy="6145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EAAE79-3C88-42C2-B8C2-B9FC66528171}">
      <dsp:nvSpPr>
        <dsp:cNvPr id="0" name=""/>
        <dsp:cNvSpPr/>
      </dsp:nvSpPr>
      <dsp:spPr>
        <a:xfrm>
          <a:off x="1290474" y="2389"/>
          <a:ext cx="3576733" cy="1117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47" tIns="118247" rIns="118247" bIns="118247" numCol="1" spcCol="1270" anchor="ctr" anchorCtr="0">
          <a:noAutofit/>
        </a:bodyPr>
        <a:lstStyle/>
        <a:p>
          <a:pPr marL="0" lvl="0" indent="0" algn="l" defTabSz="800100">
            <a:lnSpc>
              <a:spcPct val="100000"/>
            </a:lnSpc>
            <a:spcBef>
              <a:spcPct val="0"/>
            </a:spcBef>
            <a:spcAft>
              <a:spcPct val="35000"/>
            </a:spcAft>
            <a:buNone/>
          </a:pPr>
          <a:r>
            <a:rPr lang="en-GB" sz="1800" b="1" kern="1200"/>
            <a:t>Understanding and communication</a:t>
          </a:r>
          <a:endParaRPr lang="en-US" sz="1800" kern="1200"/>
        </a:p>
      </dsp:txBody>
      <dsp:txXfrm>
        <a:off x="1290474" y="2389"/>
        <a:ext cx="3576733" cy="1117294"/>
      </dsp:txXfrm>
    </dsp:sp>
    <dsp:sp modelId="{89276B94-2471-429B-B966-54704C1AE191}">
      <dsp:nvSpPr>
        <dsp:cNvPr id="0" name=""/>
        <dsp:cNvSpPr/>
      </dsp:nvSpPr>
      <dsp:spPr>
        <a:xfrm>
          <a:off x="4867207" y="2389"/>
          <a:ext cx="3079826" cy="1117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47" tIns="118247" rIns="118247" bIns="118247" numCol="1" spcCol="1270" anchor="ctr" anchorCtr="0">
          <a:noAutofit/>
        </a:bodyPr>
        <a:lstStyle/>
        <a:p>
          <a:pPr marL="0" lvl="0" indent="0" algn="l" defTabSz="488950">
            <a:lnSpc>
              <a:spcPct val="100000"/>
            </a:lnSpc>
            <a:spcBef>
              <a:spcPct val="0"/>
            </a:spcBef>
            <a:spcAft>
              <a:spcPct val="35000"/>
            </a:spcAft>
            <a:buNone/>
          </a:pPr>
          <a:r>
            <a:rPr lang="en-GB" sz="1100" kern="1200"/>
            <a:t>Needed to ensure that the person can become informed and express a choice that requires cognitive (intellectual) abilities </a:t>
          </a:r>
          <a:endParaRPr lang="en-US" sz="1100" kern="1200"/>
        </a:p>
        <a:p>
          <a:pPr marL="0" lvl="0" indent="0" algn="l" defTabSz="488950">
            <a:lnSpc>
              <a:spcPct val="100000"/>
            </a:lnSpc>
            <a:spcBef>
              <a:spcPct val="0"/>
            </a:spcBef>
            <a:spcAft>
              <a:spcPct val="35000"/>
            </a:spcAft>
            <a:buNone/>
          </a:pPr>
          <a:r>
            <a:rPr lang="en-GB" sz="1100" kern="1200"/>
            <a:t>Appreciate the nature and meaning of potential alternatives </a:t>
          </a:r>
          <a:endParaRPr lang="en-US" sz="1100" kern="1200"/>
        </a:p>
      </dsp:txBody>
      <dsp:txXfrm>
        <a:off x="4867207" y="2389"/>
        <a:ext cx="3079826" cy="1117294"/>
      </dsp:txXfrm>
    </dsp:sp>
    <dsp:sp modelId="{938E16F5-92F1-4AEE-83D6-5247934A2441}">
      <dsp:nvSpPr>
        <dsp:cNvPr id="0" name=""/>
        <dsp:cNvSpPr/>
      </dsp:nvSpPr>
      <dsp:spPr>
        <a:xfrm>
          <a:off x="0" y="1399006"/>
          <a:ext cx="7948296" cy="111729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E15D07-9BDE-4F49-BB0B-0304E35E4C96}">
      <dsp:nvSpPr>
        <dsp:cNvPr id="0" name=""/>
        <dsp:cNvSpPr/>
      </dsp:nvSpPr>
      <dsp:spPr>
        <a:xfrm>
          <a:off x="337981" y="1650398"/>
          <a:ext cx="614511" cy="6145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12F85C-E15D-438C-A217-02C1B21EA2A9}">
      <dsp:nvSpPr>
        <dsp:cNvPr id="0" name=""/>
        <dsp:cNvSpPr/>
      </dsp:nvSpPr>
      <dsp:spPr>
        <a:xfrm>
          <a:off x="1290474" y="1399006"/>
          <a:ext cx="3576733" cy="1117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47" tIns="118247" rIns="118247" bIns="118247" numCol="1" spcCol="1270" anchor="ctr" anchorCtr="0">
          <a:noAutofit/>
        </a:bodyPr>
        <a:lstStyle/>
        <a:p>
          <a:pPr marL="0" lvl="0" indent="0" algn="l" defTabSz="800100">
            <a:lnSpc>
              <a:spcPct val="100000"/>
            </a:lnSpc>
            <a:spcBef>
              <a:spcPct val="0"/>
            </a:spcBef>
            <a:spcAft>
              <a:spcPct val="35000"/>
            </a:spcAft>
            <a:buNone/>
          </a:pPr>
          <a:r>
            <a:rPr lang="en-GB" sz="1800" b="1" kern="1200"/>
            <a:t>Reasoning and deliberation</a:t>
          </a:r>
          <a:endParaRPr lang="en-US" sz="1800" kern="1200"/>
        </a:p>
      </dsp:txBody>
      <dsp:txXfrm>
        <a:off x="1290474" y="1399006"/>
        <a:ext cx="3576733" cy="1117294"/>
      </dsp:txXfrm>
    </dsp:sp>
    <dsp:sp modelId="{98C48AD4-4FAA-44CC-B2A8-72F22CF0741C}">
      <dsp:nvSpPr>
        <dsp:cNvPr id="0" name=""/>
        <dsp:cNvSpPr/>
      </dsp:nvSpPr>
      <dsp:spPr>
        <a:xfrm>
          <a:off x="4867207" y="1399006"/>
          <a:ext cx="3079826" cy="1117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47" tIns="118247" rIns="118247" bIns="118247" numCol="1" spcCol="1270" anchor="ctr" anchorCtr="0">
          <a:noAutofit/>
        </a:bodyPr>
        <a:lstStyle/>
        <a:p>
          <a:pPr marL="0" lvl="0" indent="0" algn="l" defTabSz="488950">
            <a:lnSpc>
              <a:spcPct val="100000"/>
            </a:lnSpc>
            <a:spcBef>
              <a:spcPct val="0"/>
            </a:spcBef>
            <a:spcAft>
              <a:spcPct val="35000"/>
            </a:spcAft>
            <a:buNone/>
          </a:pPr>
          <a:r>
            <a:rPr lang="en-GB" sz="1100" kern="1200"/>
            <a:t>Requires sufficient short-term memory to retain the relevant information and allow the process of decision-making to take place</a:t>
          </a:r>
          <a:endParaRPr lang="en-US" sz="1100" kern="1200"/>
        </a:p>
      </dsp:txBody>
      <dsp:txXfrm>
        <a:off x="4867207" y="1399006"/>
        <a:ext cx="3079826" cy="1117294"/>
      </dsp:txXfrm>
    </dsp:sp>
    <dsp:sp modelId="{720EDAF4-97BE-44E0-8A01-49609041E16F}">
      <dsp:nvSpPr>
        <dsp:cNvPr id="0" name=""/>
        <dsp:cNvSpPr/>
      </dsp:nvSpPr>
      <dsp:spPr>
        <a:xfrm>
          <a:off x="0" y="2795624"/>
          <a:ext cx="7948296" cy="111729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04611A-564F-4637-8C28-3AEABCF81DF3}">
      <dsp:nvSpPr>
        <dsp:cNvPr id="0" name=""/>
        <dsp:cNvSpPr/>
      </dsp:nvSpPr>
      <dsp:spPr>
        <a:xfrm>
          <a:off x="337981" y="3047015"/>
          <a:ext cx="614511" cy="6145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F43580-EA1B-4CC3-9BB6-E92C47D713A9}">
      <dsp:nvSpPr>
        <dsp:cNvPr id="0" name=""/>
        <dsp:cNvSpPr/>
      </dsp:nvSpPr>
      <dsp:spPr>
        <a:xfrm>
          <a:off x="1290474" y="2795624"/>
          <a:ext cx="3576733" cy="1117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47" tIns="118247" rIns="118247" bIns="118247" numCol="1" spcCol="1270" anchor="ctr" anchorCtr="0">
          <a:noAutofit/>
        </a:bodyPr>
        <a:lstStyle/>
        <a:p>
          <a:pPr marL="0" lvl="0" indent="0" algn="l" defTabSz="800100">
            <a:lnSpc>
              <a:spcPct val="100000"/>
            </a:lnSpc>
            <a:spcBef>
              <a:spcPct val="0"/>
            </a:spcBef>
            <a:spcAft>
              <a:spcPct val="35000"/>
            </a:spcAft>
            <a:buNone/>
          </a:pPr>
          <a:r>
            <a:rPr lang="en-GB" sz="1800" b="1" kern="1200"/>
            <a:t>The person must have a 'set of values or conception of the good’</a:t>
          </a:r>
          <a:endParaRPr lang="en-US" sz="1800" kern="1200"/>
        </a:p>
      </dsp:txBody>
      <dsp:txXfrm>
        <a:off x="1290474" y="2795624"/>
        <a:ext cx="3576733" cy="1117294"/>
      </dsp:txXfrm>
    </dsp:sp>
    <dsp:sp modelId="{F63272BF-60F8-458D-BFBA-8B8277F9624B}">
      <dsp:nvSpPr>
        <dsp:cNvPr id="0" name=""/>
        <dsp:cNvSpPr/>
      </dsp:nvSpPr>
      <dsp:spPr>
        <a:xfrm>
          <a:off x="4867207" y="2795624"/>
          <a:ext cx="3079826" cy="1117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47" tIns="118247" rIns="118247" bIns="118247" numCol="1" spcCol="1270" anchor="ctr" anchorCtr="0">
          <a:noAutofit/>
        </a:bodyPr>
        <a:lstStyle/>
        <a:p>
          <a:pPr marL="0" lvl="0" indent="0" algn="l" defTabSz="488950">
            <a:lnSpc>
              <a:spcPct val="100000"/>
            </a:lnSpc>
            <a:spcBef>
              <a:spcPct val="0"/>
            </a:spcBef>
            <a:spcAft>
              <a:spcPct val="35000"/>
            </a:spcAft>
            <a:buNone/>
          </a:pPr>
          <a:r>
            <a:rPr lang="en-GB" sz="1100" kern="1200"/>
            <a:t>Must be 'at least minimally consistent, stable and affirmed as his or her own. </a:t>
          </a:r>
          <a:endParaRPr lang="en-US" sz="1100" kern="1200"/>
        </a:p>
        <a:p>
          <a:pPr marL="0" lvl="0" indent="0" algn="l" defTabSz="488950">
            <a:lnSpc>
              <a:spcPct val="100000"/>
            </a:lnSpc>
            <a:spcBef>
              <a:spcPct val="0"/>
            </a:spcBef>
            <a:spcAft>
              <a:spcPct val="35000"/>
            </a:spcAft>
            <a:buNone/>
          </a:pPr>
          <a:r>
            <a:rPr lang="en-GB" sz="1100" kern="1200"/>
            <a:t>Needed in order to be able to evaluate particular outcomes as benefits or harms, goods or evils, and to assign different relative weight or importance to them'</a:t>
          </a:r>
          <a:endParaRPr lang="en-US" sz="1100" kern="1200"/>
        </a:p>
      </dsp:txBody>
      <dsp:txXfrm>
        <a:off x="4867207" y="2795624"/>
        <a:ext cx="3079826" cy="11172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B80A5-89CF-4619-9A63-8E24BBDB9332}">
      <dsp:nvSpPr>
        <dsp:cNvPr id="0" name=""/>
        <dsp:cNvSpPr/>
      </dsp:nvSpPr>
      <dsp:spPr>
        <a:xfrm>
          <a:off x="0" y="3951576"/>
          <a:ext cx="2179864" cy="129699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032" tIns="256032" rIns="155032" bIns="256032" numCol="1" spcCol="1270" anchor="ctr" anchorCtr="0">
          <a:noAutofit/>
        </a:bodyPr>
        <a:lstStyle/>
        <a:p>
          <a:pPr marL="0" lvl="0" indent="0" algn="ctr" defTabSz="1600200">
            <a:lnSpc>
              <a:spcPct val="90000"/>
            </a:lnSpc>
            <a:spcBef>
              <a:spcPct val="0"/>
            </a:spcBef>
            <a:spcAft>
              <a:spcPct val="35000"/>
            </a:spcAft>
            <a:buNone/>
          </a:pPr>
          <a:r>
            <a:rPr lang="en-US" sz="3600" kern="1200"/>
            <a:t>Step 3</a:t>
          </a:r>
        </a:p>
      </dsp:txBody>
      <dsp:txXfrm>
        <a:off x="0" y="3951576"/>
        <a:ext cx="2179864" cy="1296995"/>
      </dsp:txXfrm>
    </dsp:sp>
    <dsp:sp modelId="{93B5EAA0-2777-480D-A05A-3D1466133E9E}">
      <dsp:nvSpPr>
        <dsp:cNvPr id="0" name=""/>
        <dsp:cNvSpPr/>
      </dsp:nvSpPr>
      <dsp:spPr>
        <a:xfrm>
          <a:off x="2179864" y="3951576"/>
          <a:ext cx="6539593" cy="129699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2654" tIns="203200" rIns="132654" bIns="203200" numCol="1" spcCol="1270" anchor="t" anchorCtr="0">
          <a:noAutofit/>
        </a:bodyPr>
        <a:lstStyle/>
        <a:p>
          <a:pPr marL="0" lvl="0" indent="0" algn="l" defTabSz="711200">
            <a:lnSpc>
              <a:spcPct val="90000"/>
            </a:lnSpc>
            <a:spcBef>
              <a:spcPct val="0"/>
            </a:spcBef>
            <a:spcAft>
              <a:spcPct val="35000"/>
            </a:spcAft>
            <a:buNone/>
          </a:pPr>
          <a:r>
            <a:rPr lang="en-US" sz="1600" kern="1200"/>
            <a:t>Assess factors that may interfere with decision-making</a:t>
          </a:r>
        </a:p>
        <a:p>
          <a:pPr marL="114300" lvl="1" indent="-114300" algn="l" defTabSz="533400">
            <a:lnSpc>
              <a:spcPct val="90000"/>
            </a:lnSpc>
            <a:spcBef>
              <a:spcPct val="0"/>
            </a:spcBef>
            <a:spcAft>
              <a:spcPct val="15000"/>
            </a:spcAft>
            <a:buChar char="•"/>
          </a:pPr>
          <a:r>
            <a:rPr lang="en-US" sz="1200" kern="1200"/>
            <a:t>Mental illness - delusions, hallucinations, affective disorder (depression, manic illness)</a:t>
          </a:r>
        </a:p>
        <a:p>
          <a:pPr marL="114300" lvl="1" indent="-114300" algn="l" defTabSz="533400">
            <a:lnSpc>
              <a:spcPct val="90000"/>
            </a:lnSpc>
            <a:spcBef>
              <a:spcPct val="0"/>
            </a:spcBef>
            <a:spcAft>
              <a:spcPct val="15000"/>
            </a:spcAft>
            <a:buChar char="•"/>
          </a:pPr>
          <a:r>
            <a:rPr lang="en-US" sz="1200" kern="1200"/>
            <a:t>Lack of maturity - when considering a minor's competence, consider both emotional and cognitive maturity.</a:t>
          </a:r>
        </a:p>
      </dsp:txBody>
      <dsp:txXfrm>
        <a:off x="2179864" y="3951576"/>
        <a:ext cx="6539593" cy="1296995"/>
      </dsp:txXfrm>
    </dsp:sp>
    <dsp:sp modelId="{E272FBDC-2CA8-40AC-BF1F-1954058132D3}">
      <dsp:nvSpPr>
        <dsp:cNvPr id="0" name=""/>
        <dsp:cNvSpPr/>
      </dsp:nvSpPr>
      <dsp:spPr>
        <a:xfrm rot="10800000">
          <a:off x="0" y="1976252"/>
          <a:ext cx="2179864" cy="1994779"/>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032" tIns="256032" rIns="155032" bIns="256032" numCol="1" spcCol="1270" anchor="ctr" anchorCtr="0">
          <a:noAutofit/>
        </a:bodyPr>
        <a:lstStyle/>
        <a:p>
          <a:pPr marL="0" lvl="0" indent="0" algn="ctr" defTabSz="1600200">
            <a:lnSpc>
              <a:spcPct val="90000"/>
            </a:lnSpc>
            <a:spcBef>
              <a:spcPct val="0"/>
            </a:spcBef>
            <a:spcAft>
              <a:spcPct val="35000"/>
            </a:spcAft>
            <a:buNone/>
          </a:pPr>
          <a:r>
            <a:rPr lang="en-US" sz="3600" kern="1200"/>
            <a:t>Step 2</a:t>
          </a:r>
        </a:p>
      </dsp:txBody>
      <dsp:txXfrm rot="-10800000">
        <a:off x="0" y="1976252"/>
        <a:ext cx="2179864" cy="1296606"/>
      </dsp:txXfrm>
    </dsp:sp>
    <dsp:sp modelId="{F3BF5B16-A42D-423E-9357-285AEBAFF847}">
      <dsp:nvSpPr>
        <dsp:cNvPr id="0" name=""/>
        <dsp:cNvSpPr/>
      </dsp:nvSpPr>
      <dsp:spPr>
        <a:xfrm>
          <a:off x="2179864" y="1976252"/>
          <a:ext cx="6539593" cy="129660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2654" tIns="203200" rIns="132654" bIns="203200" numCol="1" spcCol="1270" anchor="t" anchorCtr="0">
          <a:noAutofit/>
        </a:bodyPr>
        <a:lstStyle/>
        <a:p>
          <a:pPr marL="0" lvl="0" indent="0" algn="l" defTabSz="711200">
            <a:lnSpc>
              <a:spcPct val="90000"/>
            </a:lnSpc>
            <a:spcBef>
              <a:spcPct val="0"/>
            </a:spcBef>
            <a:spcAft>
              <a:spcPct val="35000"/>
            </a:spcAft>
            <a:buNone/>
          </a:pPr>
          <a:r>
            <a:rPr lang="en-US" sz="1600" kern="1200"/>
            <a:t>Assess cognitive ability</a:t>
          </a:r>
        </a:p>
        <a:p>
          <a:pPr marL="114300" lvl="1" indent="-114300" algn="l" defTabSz="533400">
            <a:lnSpc>
              <a:spcPct val="90000"/>
            </a:lnSpc>
            <a:spcBef>
              <a:spcPct val="0"/>
            </a:spcBef>
            <a:spcAft>
              <a:spcPct val="15000"/>
            </a:spcAft>
            <a:buChar char="•"/>
          </a:pPr>
          <a:r>
            <a:rPr lang="en-US" sz="1200" kern="1200"/>
            <a:t>Understanding, believing,  and retaining the information</a:t>
          </a:r>
        </a:p>
        <a:p>
          <a:pPr marL="114300" lvl="1" indent="-114300" algn="l" defTabSz="533400">
            <a:lnSpc>
              <a:spcPct val="90000"/>
            </a:lnSpc>
            <a:spcBef>
              <a:spcPct val="0"/>
            </a:spcBef>
            <a:spcAft>
              <a:spcPct val="15000"/>
            </a:spcAft>
            <a:buChar char="•"/>
          </a:pPr>
          <a:r>
            <a:rPr lang="en-US" sz="1200" kern="1200"/>
            <a:t>Using and weighing the information and coming to a decision</a:t>
          </a:r>
        </a:p>
        <a:p>
          <a:pPr marL="114300" lvl="1" indent="-114300" algn="l" defTabSz="533400">
            <a:lnSpc>
              <a:spcPct val="90000"/>
            </a:lnSpc>
            <a:spcBef>
              <a:spcPct val="0"/>
            </a:spcBef>
            <a:spcAft>
              <a:spcPct val="15000"/>
            </a:spcAft>
            <a:buChar char="•"/>
          </a:pPr>
          <a:r>
            <a:rPr lang="en-US" sz="1200" kern="1200"/>
            <a:t>Considering conditions that can interfere with such ability </a:t>
          </a:r>
        </a:p>
      </dsp:txBody>
      <dsp:txXfrm>
        <a:off x="2179864" y="1976252"/>
        <a:ext cx="6539593" cy="1296606"/>
      </dsp:txXfrm>
    </dsp:sp>
    <dsp:sp modelId="{63C94E4A-99FE-4811-A3E0-B5C96B73175E}">
      <dsp:nvSpPr>
        <dsp:cNvPr id="0" name=""/>
        <dsp:cNvSpPr/>
      </dsp:nvSpPr>
      <dsp:spPr>
        <a:xfrm rot="10800000">
          <a:off x="0" y="927"/>
          <a:ext cx="2179864" cy="1994779"/>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032" tIns="256032" rIns="155032" bIns="256032" numCol="1" spcCol="1270" anchor="ctr" anchorCtr="0">
          <a:noAutofit/>
        </a:bodyPr>
        <a:lstStyle/>
        <a:p>
          <a:pPr marL="0" lvl="0" indent="0" algn="ctr" defTabSz="1600200">
            <a:lnSpc>
              <a:spcPct val="90000"/>
            </a:lnSpc>
            <a:spcBef>
              <a:spcPct val="0"/>
            </a:spcBef>
            <a:spcAft>
              <a:spcPct val="35000"/>
            </a:spcAft>
            <a:buNone/>
          </a:pPr>
          <a:r>
            <a:rPr lang="en-US" sz="3600" kern="1200"/>
            <a:t>Step I</a:t>
          </a:r>
        </a:p>
      </dsp:txBody>
      <dsp:txXfrm rot="-10800000">
        <a:off x="0" y="927"/>
        <a:ext cx="2179864" cy="1296606"/>
      </dsp:txXfrm>
    </dsp:sp>
    <dsp:sp modelId="{C2A397E6-5CB8-43EC-9147-DEE2D28BE074}">
      <dsp:nvSpPr>
        <dsp:cNvPr id="0" name=""/>
        <dsp:cNvSpPr/>
      </dsp:nvSpPr>
      <dsp:spPr>
        <a:xfrm>
          <a:off x="2179864" y="927"/>
          <a:ext cx="6539593" cy="129660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2654" tIns="203200" rIns="132654" bIns="203200" numCol="1" spcCol="1270" anchor="t" anchorCtr="0">
          <a:noAutofit/>
        </a:bodyPr>
        <a:lstStyle/>
        <a:p>
          <a:pPr marL="0" lvl="0" indent="0" algn="l" defTabSz="711200">
            <a:lnSpc>
              <a:spcPct val="90000"/>
            </a:lnSpc>
            <a:spcBef>
              <a:spcPct val="0"/>
            </a:spcBef>
            <a:spcAft>
              <a:spcPct val="35000"/>
            </a:spcAft>
            <a:buNone/>
          </a:pPr>
          <a:r>
            <a:rPr lang="en-US" sz="1600" kern="1200"/>
            <a:t>Identify the information relevant to the decision</a:t>
          </a:r>
        </a:p>
        <a:p>
          <a:pPr marL="114300" lvl="1" indent="-114300" algn="l" defTabSz="533400">
            <a:lnSpc>
              <a:spcPct val="90000"/>
            </a:lnSpc>
            <a:spcBef>
              <a:spcPct val="0"/>
            </a:spcBef>
            <a:spcAft>
              <a:spcPct val="15000"/>
            </a:spcAft>
            <a:buChar char="•"/>
          </a:pPr>
          <a:r>
            <a:rPr lang="en-US" sz="1200" kern="1200"/>
            <a:t>That a decision needs to be made</a:t>
          </a:r>
        </a:p>
        <a:p>
          <a:pPr marL="114300" lvl="1" indent="-114300" algn="l" defTabSz="533400">
            <a:lnSpc>
              <a:spcPct val="90000"/>
            </a:lnSpc>
            <a:spcBef>
              <a:spcPct val="0"/>
            </a:spcBef>
            <a:spcAft>
              <a:spcPct val="15000"/>
            </a:spcAft>
            <a:buChar char="•"/>
          </a:pPr>
          <a:r>
            <a:rPr lang="en-US" sz="1200" kern="1200"/>
            <a:t>The nature of the various reasonable decisions</a:t>
          </a:r>
        </a:p>
        <a:p>
          <a:pPr marL="114300" lvl="1" indent="-114300" algn="l" defTabSz="533400">
            <a:lnSpc>
              <a:spcPct val="90000"/>
            </a:lnSpc>
            <a:spcBef>
              <a:spcPct val="0"/>
            </a:spcBef>
            <a:spcAft>
              <a:spcPct val="15000"/>
            </a:spcAft>
            <a:buChar char="•"/>
          </a:pPr>
          <a:r>
            <a:rPr lang="en-US" sz="1200" kern="1200"/>
            <a:t>The pros and cons of each reasonable decision</a:t>
          </a:r>
        </a:p>
      </dsp:txBody>
      <dsp:txXfrm>
        <a:off x="2179864" y="927"/>
        <a:ext cx="6539593" cy="12966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64541-CD33-45FD-AC6E-1E50FD23C527}">
      <dsp:nvSpPr>
        <dsp:cNvPr id="0" name=""/>
        <dsp:cNvSpPr/>
      </dsp:nvSpPr>
      <dsp:spPr>
        <a:xfrm>
          <a:off x="0" y="298506"/>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By </a:t>
          </a:r>
          <a:r>
            <a:rPr lang="en-GB" sz="1600" b="1" kern="1200"/>
            <a:t>treating any mental disorder </a:t>
          </a:r>
          <a:r>
            <a:rPr lang="en-GB" sz="1600" kern="1200"/>
            <a:t>that affects capacity and any physical disorder that may be causing an acute confusional state.</a:t>
          </a:r>
          <a:endParaRPr lang="en-US" sz="1600" kern="1200"/>
        </a:p>
      </dsp:txBody>
      <dsp:txXfrm>
        <a:off x="0" y="298506"/>
        <a:ext cx="2510007" cy="1506004"/>
      </dsp:txXfrm>
    </dsp:sp>
    <dsp:sp modelId="{2433A99B-C5B2-4EA6-A5D4-F6990F3C0CB8}">
      <dsp:nvSpPr>
        <dsp:cNvPr id="0" name=""/>
        <dsp:cNvSpPr/>
      </dsp:nvSpPr>
      <dsp:spPr>
        <a:xfrm>
          <a:off x="2761008" y="298506"/>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t>If capacity is likely to improve, to wait</a:t>
          </a:r>
          <a:r>
            <a:rPr lang="en-GB" sz="1600" kern="1200" dirty="0"/>
            <a:t>, if possible, </a:t>
          </a:r>
          <a:r>
            <a:rPr lang="en-GB" sz="1600" b="1" kern="1200" dirty="0"/>
            <a:t>until it does improve</a:t>
          </a:r>
          <a:r>
            <a:rPr lang="en-GB" sz="1600" kern="1200" dirty="0"/>
            <a:t> to allow the patient to be properly involved in decisions</a:t>
          </a:r>
          <a:endParaRPr lang="en-US" sz="1600" kern="1200" dirty="0"/>
        </a:p>
      </dsp:txBody>
      <dsp:txXfrm>
        <a:off x="2761008" y="298506"/>
        <a:ext cx="2510007" cy="1506004"/>
      </dsp:txXfrm>
    </dsp:sp>
    <dsp:sp modelId="{FCFFBCCF-05A6-461E-A476-DA6596F5A180}">
      <dsp:nvSpPr>
        <dsp:cNvPr id="0" name=""/>
        <dsp:cNvSpPr/>
      </dsp:nvSpPr>
      <dsp:spPr>
        <a:xfrm>
          <a:off x="5522017" y="298506"/>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To be aware of the possibility that </a:t>
          </a:r>
          <a:r>
            <a:rPr lang="en-GB" sz="1600" b="1" kern="1200"/>
            <a:t>medication </a:t>
          </a:r>
          <a:r>
            <a:rPr lang="en-GB" sz="1600" kern="1200"/>
            <a:t>may adversely affect capacity</a:t>
          </a:r>
          <a:endParaRPr lang="en-US" sz="1600" kern="1200"/>
        </a:p>
      </dsp:txBody>
      <dsp:txXfrm>
        <a:off x="5522017" y="298506"/>
        <a:ext cx="2510007" cy="1506004"/>
      </dsp:txXfrm>
    </dsp:sp>
    <dsp:sp modelId="{6F09CD4B-CBC6-4436-BF97-BA81644B68AF}">
      <dsp:nvSpPr>
        <dsp:cNvPr id="0" name=""/>
        <dsp:cNvSpPr/>
      </dsp:nvSpPr>
      <dsp:spPr>
        <a:xfrm>
          <a:off x="0" y="2055512"/>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If capacity </a:t>
          </a:r>
          <a:r>
            <a:rPr lang="en-GB" sz="1600" b="1" kern="1200"/>
            <a:t>fluctuates</a:t>
          </a:r>
          <a:r>
            <a:rPr lang="en-GB" sz="1600" kern="1200"/>
            <a:t> (e.g. it depends on the time of day), to assess capacity and discuss treatment if appropriate when the patient is at her best.</a:t>
          </a:r>
          <a:endParaRPr lang="en-US" sz="1600" kern="1200"/>
        </a:p>
      </dsp:txBody>
      <dsp:txXfrm>
        <a:off x="0" y="2055512"/>
        <a:ext cx="2510007" cy="1506004"/>
      </dsp:txXfrm>
    </dsp:sp>
    <dsp:sp modelId="{E34CBDBC-27F7-4AAE-AC85-689EEB270640}">
      <dsp:nvSpPr>
        <dsp:cNvPr id="0" name=""/>
        <dsp:cNvSpPr/>
      </dsp:nvSpPr>
      <dsp:spPr>
        <a:xfrm>
          <a:off x="2761008" y="2055512"/>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If there is a need to assess capacity for </a:t>
          </a:r>
          <a:r>
            <a:rPr lang="en-GB" sz="1600" b="1" kern="1200"/>
            <a:t>different tasks or decisions</a:t>
          </a:r>
          <a:r>
            <a:rPr lang="en-GB" sz="1600" kern="1200"/>
            <a:t>, to assess these </a:t>
          </a:r>
          <a:r>
            <a:rPr lang="en-GB" sz="1600" b="1" kern="1200"/>
            <a:t>separately</a:t>
          </a:r>
          <a:r>
            <a:rPr lang="en-GB" sz="1600" kern="1200"/>
            <a:t>.</a:t>
          </a:r>
          <a:endParaRPr lang="en-US" sz="1600" kern="1200"/>
        </a:p>
      </dsp:txBody>
      <dsp:txXfrm>
        <a:off x="2761008" y="2055512"/>
        <a:ext cx="2510007" cy="1506004"/>
      </dsp:txXfrm>
    </dsp:sp>
    <dsp:sp modelId="{343E3930-5FC3-45B5-A492-D5B560759068}">
      <dsp:nvSpPr>
        <dsp:cNvPr id="0" name=""/>
        <dsp:cNvSpPr/>
      </dsp:nvSpPr>
      <dsp:spPr>
        <a:xfrm>
          <a:off x="5522017" y="2055512"/>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To choose the </a:t>
          </a:r>
          <a:r>
            <a:rPr lang="en-GB" sz="1600" b="1" kern="1200"/>
            <a:t>environment</a:t>
          </a:r>
          <a:r>
            <a:rPr lang="en-GB" sz="1600" kern="1200"/>
            <a:t> that maximizes the patient's capacity, including minimizing distractions such as excessive noise.</a:t>
          </a:r>
          <a:endParaRPr lang="en-US" sz="1600" kern="1200"/>
        </a:p>
      </dsp:txBody>
      <dsp:txXfrm>
        <a:off x="5522017" y="2055512"/>
        <a:ext cx="2510007" cy="1506004"/>
      </dsp:txXfrm>
    </dsp:sp>
    <dsp:sp modelId="{7ADB0D7E-199E-4043-8AE1-1859D8EC719D}">
      <dsp:nvSpPr>
        <dsp:cNvPr id="0" name=""/>
        <dsp:cNvSpPr/>
      </dsp:nvSpPr>
      <dsp:spPr>
        <a:xfrm>
          <a:off x="0" y="3812517"/>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To consider whether the person might be helped if a </a:t>
          </a:r>
          <a:r>
            <a:rPr lang="en-GB" sz="1600" b="1" kern="1200"/>
            <a:t>relative</a:t>
          </a:r>
          <a:r>
            <a:rPr lang="en-GB" sz="1600" kern="1200"/>
            <a:t> or friend is with her.</a:t>
          </a:r>
          <a:endParaRPr lang="en-US" sz="1600" kern="1200"/>
        </a:p>
      </dsp:txBody>
      <dsp:txXfrm>
        <a:off x="0" y="3812517"/>
        <a:ext cx="2510007" cy="1506004"/>
      </dsp:txXfrm>
    </dsp:sp>
    <dsp:sp modelId="{29A7942A-3999-4BA2-96CD-886A49411BBD}">
      <dsp:nvSpPr>
        <dsp:cNvPr id="0" name=""/>
        <dsp:cNvSpPr/>
      </dsp:nvSpPr>
      <dsp:spPr>
        <a:xfrm>
          <a:off x="2761008" y="3812517"/>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By allowing the person </a:t>
          </a:r>
          <a:r>
            <a:rPr lang="en-GB" sz="1600" b="1" kern="1200"/>
            <a:t>time</a:t>
          </a:r>
          <a:r>
            <a:rPr lang="en-GB" sz="1600" kern="1200"/>
            <a:t> to take in and process information.</a:t>
          </a:r>
          <a:endParaRPr lang="en-US" sz="1600" kern="1200"/>
        </a:p>
      </dsp:txBody>
      <dsp:txXfrm>
        <a:off x="2761008" y="3812517"/>
        <a:ext cx="2510007" cy="1506004"/>
      </dsp:txXfrm>
    </dsp:sp>
    <dsp:sp modelId="{6BA831E4-25FE-4A50-9A99-7BAB45083345}">
      <dsp:nvSpPr>
        <dsp:cNvPr id="0" name=""/>
        <dsp:cNvSpPr/>
      </dsp:nvSpPr>
      <dsp:spPr>
        <a:xfrm>
          <a:off x="5522017" y="3812517"/>
          <a:ext cx="2510007" cy="1506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By making </a:t>
          </a:r>
          <a:r>
            <a:rPr lang="en-GB" sz="1600" b="1" kern="1200"/>
            <a:t>explanations</a:t>
          </a:r>
          <a:r>
            <a:rPr lang="en-GB" sz="1600" kern="1200"/>
            <a:t> simple and using aides memoire, written information and diagrams, where these are likely to be helpful.</a:t>
          </a:r>
          <a:endParaRPr lang="en-US" sz="1600" kern="1200"/>
        </a:p>
      </dsp:txBody>
      <dsp:txXfrm>
        <a:off x="5522017" y="3812517"/>
        <a:ext cx="2510007" cy="15060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3BC0E-7446-4B97-9E5C-50CF417CFAF5}">
      <dsp:nvSpPr>
        <dsp:cNvPr id="0" name=""/>
        <dsp:cNvSpPr/>
      </dsp:nvSpPr>
      <dsp:spPr>
        <a:xfrm>
          <a:off x="159667" y="352572"/>
          <a:ext cx="1009980" cy="100998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1B83C-4B29-492C-BC7D-61B68E635D3B}">
      <dsp:nvSpPr>
        <dsp:cNvPr id="0" name=""/>
        <dsp:cNvSpPr/>
      </dsp:nvSpPr>
      <dsp:spPr>
        <a:xfrm>
          <a:off x="371763" y="564668"/>
          <a:ext cx="585788" cy="58578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BFEDB8-4C42-45BE-8976-0266A9A162E7}">
      <dsp:nvSpPr>
        <dsp:cNvPr id="0" name=""/>
        <dsp:cNvSpPr/>
      </dsp:nvSpPr>
      <dsp:spPr>
        <a:xfrm>
          <a:off x="1386072" y="352572"/>
          <a:ext cx="2380668" cy="1009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b="1" kern="1200"/>
            <a:t>Best interests</a:t>
          </a:r>
          <a:endParaRPr lang="en-US" sz="2400" kern="1200"/>
        </a:p>
      </dsp:txBody>
      <dsp:txXfrm>
        <a:off x="1386072" y="352572"/>
        <a:ext cx="2380668" cy="1009980"/>
      </dsp:txXfrm>
    </dsp:sp>
    <dsp:sp modelId="{C13A7BFB-3A98-4F97-8C80-AB2DF48029B4}">
      <dsp:nvSpPr>
        <dsp:cNvPr id="0" name=""/>
        <dsp:cNvSpPr/>
      </dsp:nvSpPr>
      <dsp:spPr>
        <a:xfrm>
          <a:off x="4181554" y="352572"/>
          <a:ext cx="1009980" cy="100998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8B3EB0-AE81-4FA6-A590-002E757C90EA}">
      <dsp:nvSpPr>
        <dsp:cNvPr id="0" name=""/>
        <dsp:cNvSpPr/>
      </dsp:nvSpPr>
      <dsp:spPr>
        <a:xfrm>
          <a:off x="4393650" y="564668"/>
          <a:ext cx="585788" cy="58578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123992-28B4-4F32-9762-CC87C887ED4F}">
      <dsp:nvSpPr>
        <dsp:cNvPr id="0" name=""/>
        <dsp:cNvSpPr/>
      </dsp:nvSpPr>
      <dsp:spPr>
        <a:xfrm>
          <a:off x="5407959" y="352572"/>
          <a:ext cx="2380668" cy="1009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b="1" kern="1200"/>
            <a:t>Proxy</a:t>
          </a:r>
          <a:endParaRPr lang="en-US" sz="2400" kern="1200"/>
        </a:p>
      </dsp:txBody>
      <dsp:txXfrm>
        <a:off x="5407959" y="352572"/>
        <a:ext cx="2380668" cy="1009980"/>
      </dsp:txXfrm>
    </dsp:sp>
    <dsp:sp modelId="{6734A6C5-59BB-490D-B453-A3FDA9F60DFF}">
      <dsp:nvSpPr>
        <dsp:cNvPr id="0" name=""/>
        <dsp:cNvSpPr/>
      </dsp:nvSpPr>
      <dsp:spPr>
        <a:xfrm>
          <a:off x="159667" y="1920707"/>
          <a:ext cx="1009980" cy="100998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2855F-4166-45FC-A4A1-BC4B21C589DF}">
      <dsp:nvSpPr>
        <dsp:cNvPr id="0" name=""/>
        <dsp:cNvSpPr/>
      </dsp:nvSpPr>
      <dsp:spPr>
        <a:xfrm>
          <a:off x="371763" y="2132803"/>
          <a:ext cx="585788" cy="5857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E0E8D2-465B-4B45-A6AE-7B25E424DC30}">
      <dsp:nvSpPr>
        <dsp:cNvPr id="0" name=""/>
        <dsp:cNvSpPr/>
      </dsp:nvSpPr>
      <dsp:spPr>
        <a:xfrm>
          <a:off x="1386072" y="1920707"/>
          <a:ext cx="2380668" cy="1009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b="1" kern="1200"/>
            <a:t>Substituted judgement</a:t>
          </a:r>
          <a:endParaRPr lang="en-US" sz="2400" kern="1200"/>
        </a:p>
      </dsp:txBody>
      <dsp:txXfrm>
        <a:off x="1386072" y="1920707"/>
        <a:ext cx="2380668" cy="1009980"/>
      </dsp:txXfrm>
    </dsp:sp>
    <dsp:sp modelId="{6B60E34E-035F-4EAF-ADFE-31A0863E98CC}">
      <dsp:nvSpPr>
        <dsp:cNvPr id="0" name=""/>
        <dsp:cNvSpPr/>
      </dsp:nvSpPr>
      <dsp:spPr>
        <a:xfrm>
          <a:off x="4181554" y="1920707"/>
          <a:ext cx="1009980" cy="100998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D0063D-990A-49F9-ABA2-3C4144A73032}">
      <dsp:nvSpPr>
        <dsp:cNvPr id="0" name=""/>
        <dsp:cNvSpPr/>
      </dsp:nvSpPr>
      <dsp:spPr>
        <a:xfrm>
          <a:off x="4393650" y="2132803"/>
          <a:ext cx="585788" cy="58578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699AEF-F88F-4A78-9203-51B2F17985D1}">
      <dsp:nvSpPr>
        <dsp:cNvPr id="0" name=""/>
        <dsp:cNvSpPr/>
      </dsp:nvSpPr>
      <dsp:spPr>
        <a:xfrm>
          <a:off x="5407959" y="1920707"/>
          <a:ext cx="2380668" cy="1009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b="1" kern="1200"/>
            <a:t>Advance directives</a:t>
          </a:r>
          <a:endParaRPr lang="en-US" sz="2400" kern="1200"/>
        </a:p>
      </dsp:txBody>
      <dsp:txXfrm>
        <a:off x="5407959" y="1920707"/>
        <a:ext cx="2380668" cy="10099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2802315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350296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400801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a:defRPr b="1">
                <a:latin typeface="UniversLTStd-BoldCn"/>
              </a:defRPr>
            </a:lvl1pPr>
          </a:lstStyle>
          <a:p>
            <a:r>
              <a:rPr lang="en-US" dirty="0"/>
              <a:t>Click to edit Master title style</a:t>
            </a:r>
          </a:p>
        </p:txBody>
      </p:sp>
      <p:sp>
        <p:nvSpPr>
          <p:cNvPr id="3" name="Content Placeholder 2"/>
          <p:cNvSpPr>
            <a:spLocks noGrp="1"/>
          </p:cNvSpPr>
          <p:nvPr>
            <p:ph idx="1"/>
          </p:nvPr>
        </p:nvSpPr>
        <p:spPr/>
        <p:txBody>
          <a:bodyPr/>
          <a:lstStyle>
            <a:lvl1pPr algn="l" rtl="0">
              <a:defRPr/>
            </a:lvl1pPr>
            <a:lvl2pPr algn="l" rtl="0">
              <a:defRPr/>
            </a:lvl2pPr>
            <a:lvl3pPr algn="l" rtl="0">
              <a:defRPr/>
            </a:lvl3pPr>
            <a:lvl4pPr algn="l" rtl="0">
              <a:defRPr/>
            </a:lvl4pPr>
            <a:lvl5pPr algn="l" rtl="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280365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294851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162412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764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333426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77284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326021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3E1A88-DE7C-4AB6-B164-FC52817B8C2D}" type="datetimeFigureOut">
              <a:rPr lang="ar-JO" smtClean="0"/>
              <a:pPr/>
              <a:t>10/08/1442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CA1F625-4EC6-49CC-BEC9-5B94CFCE09F5}" type="slidenum">
              <a:rPr lang="ar-JO" smtClean="0"/>
              <a:pPr/>
              <a:t>‹#›</a:t>
            </a:fld>
            <a:endParaRPr lang="ar-JO"/>
          </a:p>
        </p:txBody>
      </p:sp>
    </p:spTree>
    <p:extLst>
      <p:ext uri="{BB962C8B-B14F-4D97-AF65-F5344CB8AC3E}">
        <p14:creationId xmlns:p14="http://schemas.microsoft.com/office/powerpoint/2010/main" val="1699603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E1A88-DE7C-4AB6-B164-FC52817B8C2D}" type="datetimeFigureOut">
              <a:rPr lang="ar-JO" smtClean="0"/>
              <a:pPr/>
              <a:t>10/08/1442</a:t>
            </a:fld>
            <a:endParaRPr lang="ar-J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1F625-4EC6-49CC-BEC9-5B94CFCE09F5}" type="slidenum">
              <a:rPr lang="ar-JO" smtClean="0"/>
              <a:pPr/>
              <a:t>‹#›</a:t>
            </a:fld>
            <a:endParaRPr lang="ar-JO"/>
          </a:p>
        </p:txBody>
      </p:sp>
    </p:spTree>
    <p:extLst>
      <p:ext uri="{BB962C8B-B14F-4D97-AF65-F5344CB8AC3E}">
        <p14:creationId xmlns:p14="http://schemas.microsoft.com/office/powerpoint/2010/main" val="3222593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845455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DB8903F-8F19-4933-B4C0-0F9C91896EBC}"/>
              </a:ext>
            </a:extLst>
          </p:cNvPr>
          <p:cNvSpPr>
            <a:spLocks noGrp="1"/>
          </p:cNvSpPr>
          <p:nvPr>
            <p:ph type="ctrTitle"/>
          </p:nvPr>
        </p:nvSpPr>
        <p:spPr>
          <a:xfrm>
            <a:off x="825501" y="1097339"/>
            <a:ext cx="7508874" cy="2623885"/>
          </a:xfrm>
        </p:spPr>
        <p:txBody>
          <a:bodyPr anchor="ctr">
            <a:normAutofit/>
          </a:bodyPr>
          <a:lstStyle/>
          <a:p>
            <a:r>
              <a:rPr lang="en-GB" sz="5700" b="1" dirty="0">
                <a:solidFill>
                  <a:srgbClr val="FFFFFF"/>
                </a:solidFill>
                <a:effectLst>
                  <a:outerShdw blurRad="38100" dist="38100" dir="2700000" algn="tl">
                    <a:srgbClr val="000000">
                      <a:alpha val="43137"/>
                    </a:srgbClr>
                  </a:outerShdw>
                </a:effectLst>
                <a:latin typeface="Bahnschrift" panose="020B0502040204020203" pitchFamily="34" charset="0"/>
              </a:rPr>
              <a:t>Informed Consent</a:t>
            </a:r>
            <a:endParaRPr lang="ar-JO" sz="5700" dirty="0">
              <a:solidFill>
                <a:srgbClr val="FFFFFF"/>
              </a:solidFill>
            </a:endParaRPr>
          </a:p>
        </p:txBody>
      </p:sp>
      <p:sp>
        <p:nvSpPr>
          <p:cNvPr id="10" name="Rectangle 9">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17136"/>
            <a:ext cx="1584198"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50491" y="4521269"/>
            <a:ext cx="5040623"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a:extLst>
              <a:ext uri="{FF2B5EF4-FFF2-40B4-BE49-F238E27FC236}">
                <a16:creationId xmlns:a16="http://schemas.microsoft.com/office/drawing/2014/main" id="{558EF67D-3136-4AC2-9B5A-429EADA00C11}"/>
              </a:ext>
            </a:extLst>
          </p:cNvPr>
          <p:cNvSpPr>
            <a:spLocks noGrp="1"/>
          </p:cNvSpPr>
          <p:nvPr>
            <p:ph type="subTitle" idx="1"/>
          </p:nvPr>
        </p:nvSpPr>
        <p:spPr>
          <a:xfrm>
            <a:off x="2419619" y="4843002"/>
            <a:ext cx="4320637" cy="1234345"/>
          </a:xfrm>
        </p:spPr>
        <p:txBody>
          <a:bodyPr anchor="ctr">
            <a:normAutofit/>
          </a:bodyPr>
          <a:lstStyle/>
          <a:p>
            <a:pPr lvl="0" rtl="0"/>
            <a:r>
              <a:rPr lang="en-GB" sz="2300" b="1" dirty="0">
                <a:solidFill>
                  <a:schemeClr val="tx1">
                    <a:lumMod val="95000"/>
                    <a:lumOff val="5000"/>
                  </a:schemeClr>
                </a:solidFill>
              </a:rPr>
              <a:t>Medical Ethics</a:t>
            </a:r>
          </a:p>
          <a:p>
            <a:pPr lvl="0" rtl="0"/>
            <a:r>
              <a:rPr lang="en-GB" sz="2300" dirty="0" err="1">
                <a:solidFill>
                  <a:schemeClr val="tx1">
                    <a:lumMod val="95000"/>
                    <a:lumOff val="5000"/>
                  </a:schemeClr>
                </a:solidFill>
              </a:rPr>
              <a:t>Dr.</a:t>
            </a:r>
            <a:r>
              <a:rPr lang="en-GB" sz="2300" dirty="0">
                <a:solidFill>
                  <a:schemeClr val="tx1">
                    <a:lumMod val="95000"/>
                    <a:lumOff val="5000"/>
                  </a:schemeClr>
                </a:solidFill>
              </a:rPr>
              <a:t> Reema Karasneh</a:t>
            </a:r>
          </a:p>
          <a:p>
            <a:endParaRPr lang="ar-JO" sz="2300" dirty="0">
              <a:solidFill>
                <a:schemeClr val="tx1">
                  <a:lumMod val="95000"/>
                  <a:lumOff val="5000"/>
                </a:schemeClr>
              </a:solidFill>
            </a:endParaRP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21270"/>
            <a:ext cx="1586592"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64603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995CFCA-0770-498F-8871-21CD7244FEB1}"/>
              </a:ext>
            </a:extLst>
          </p:cNvPr>
          <p:cNvSpPr>
            <a:spLocks noGrp="1"/>
          </p:cNvSpPr>
          <p:nvPr>
            <p:ph type="title"/>
          </p:nvPr>
        </p:nvSpPr>
        <p:spPr>
          <a:xfrm>
            <a:off x="582930" y="731519"/>
            <a:ext cx="2133893" cy="3237579"/>
          </a:xfrm>
        </p:spPr>
        <p:txBody>
          <a:bodyPr>
            <a:normAutofit/>
          </a:bodyPr>
          <a:lstStyle/>
          <a:p>
            <a:r>
              <a:rPr lang="en-US" sz="3100">
                <a:solidFill>
                  <a:srgbClr val="FFFFFF"/>
                </a:solidFill>
              </a:rPr>
              <a:t>Reasonable physician standard</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0934254-AF5C-44BF-863F-9FD075D94898}"/>
              </a:ext>
            </a:extLst>
          </p:cNvPr>
          <p:cNvSpPr>
            <a:spLocks noGrp="1"/>
          </p:cNvSpPr>
          <p:nvPr>
            <p:ph idx="1"/>
          </p:nvPr>
        </p:nvSpPr>
        <p:spPr>
          <a:xfrm>
            <a:off x="3284781" y="686862"/>
            <a:ext cx="5278194" cy="5475129"/>
          </a:xfrm>
        </p:spPr>
        <p:txBody>
          <a:bodyPr anchor="ctr">
            <a:normAutofit/>
          </a:bodyPr>
          <a:lstStyle/>
          <a:p>
            <a:r>
              <a:rPr lang="en-GB" sz="2000" b="1" i="1"/>
              <a:t>What would a typical physician say about this intervention? </a:t>
            </a:r>
          </a:p>
          <a:p>
            <a:endParaRPr lang="en-GB" sz="2000" b="1" i="1"/>
          </a:p>
          <a:p>
            <a:r>
              <a:rPr lang="en-GB" sz="2000"/>
              <a:t>This standard allows the physician to determine what information is appropriate to disclose</a:t>
            </a:r>
          </a:p>
          <a:p>
            <a:endParaRPr lang="en-GB" sz="2000"/>
          </a:p>
          <a:p>
            <a:r>
              <a:rPr lang="en-GB" sz="2000" b="1"/>
              <a:t>Disadvantages:</a:t>
            </a:r>
          </a:p>
          <a:p>
            <a:pPr lvl="1"/>
            <a:r>
              <a:rPr lang="en-GB" sz="2000"/>
              <a:t>It is often </a:t>
            </a:r>
            <a:r>
              <a:rPr lang="en-GB" sz="2000" b="1"/>
              <a:t>inadequate</a:t>
            </a:r>
          </a:p>
          <a:p>
            <a:pPr lvl="2"/>
            <a:r>
              <a:rPr lang="en-GB" dirty="0"/>
              <a:t>Most research shows that the typical physician tells the patient very little</a:t>
            </a:r>
            <a:endParaRPr lang="en-GB"/>
          </a:p>
          <a:p>
            <a:pPr lvl="1"/>
            <a:r>
              <a:rPr lang="en-GB" sz="2000" b="1"/>
              <a:t>Inconsistent</a:t>
            </a:r>
            <a:r>
              <a:rPr lang="en-GB" sz="2000"/>
              <a:t> with the goals of informed consent</a:t>
            </a:r>
          </a:p>
          <a:p>
            <a:pPr lvl="2"/>
            <a:r>
              <a:rPr lang="en-GB" dirty="0"/>
              <a:t>The focus is on the physician rather than on what the patient needs to know</a:t>
            </a:r>
            <a:endParaRPr lang="en-GB"/>
          </a:p>
        </p:txBody>
      </p:sp>
    </p:spTree>
    <p:extLst>
      <p:ext uri="{BB962C8B-B14F-4D97-AF65-F5344CB8AC3E}">
        <p14:creationId xmlns:p14="http://schemas.microsoft.com/office/powerpoint/2010/main" val="97648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98112CB-473A-4AA7-82B8-8492C6AA9440}"/>
              </a:ext>
            </a:extLst>
          </p:cNvPr>
          <p:cNvSpPr>
            <a:spLocks noGrp="1"/>
          </p:cNvSpPr>
          <p:nvPr>
            <p:ph type="title"/>
          </p:nvPr>
        </p:nvSpPr>
        <p:spPr>
          <a:xfrm>
            <a:off x="582930" y="731519"/>
            <a:ext cx="2133893" cy="3237579"/>
          </a:xfrm>
        </p:spPr>
        <p:txBody>
          <a:bodyPr>
            <a:normAutofit/>
          </a:bodyPr>
          <a:lstStyle/>
          <a:p>
            <a:r>
              <a:rPr lang="en-US" sz="3100">
                <a:solidFill>
                  <a:srgbClr val="FFFFFF"/>
                </a:solidFill>
              </a:rPr>
              <a:t>Reasonable patient standard</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0E3FCA-CB5C-40AC-979A-0F2C209AF504}"/>
              </a:ext>
            </a:extLst>
          </p:cNvPr>
          <p:cNvSpPr>
            <a:spLocks noGrp="1"/>
          </p:cNvSpPr>
          <p:nvPr>
            <p:ph idx="1"/>
          </p:nvPr>
        </p:nvSpPr>
        <p:spPr>
          <a:xfrm>
            <a:off x="3284781" y="686862"/>
            <a:ext cx="5278194" cy="5475129"/>
          </a:xfrm>
        </p:spPr>
        <p:txBody>
          <a:bodyPr anchor="ctr">
            <a:normAutofit/>
          </a:bodyPr>
          <a:lstStyle/>
          <a:p>
            <a:r>
              <a:rPr lang="en-GB" sz="2300" b="1" i="1"/>
              <a:t>What would the average patient need to know in order to be an informed participant in the decision? </a:t>
            </a:r>
          </a:p>
          <a:p>
            <a:endParaRPr lang="en-GB" sz="2300"/>
          </a:p>
          <a:p>
            <a:r>
              <a:rPr lang="en-GB" sz="2300"/>
              <a:t>This standard focuses on considering what a typical patient would need to know in order to understand the decision at hand</a:t>
            </a:r>
          </a:p>
        </p:txBody>
      </p:sp>
    </p:spTree>
    <p:extLst>
      <p:ext uri="{BB962C8B-B14F-4D97-AF65-F5344CB8AC3E}">
        <p14:creationId xmlns:p14="http://schemas.microsoft.com/office/powerpoint/2010/main" val="3164848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593AB97-1FD8-436F-B203-FE62E2584252}"/>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Subjective standard</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F77704-EE84-4917-B1BA-68545E637DD9}"/>
              </a:ext>
            </a:extLst>
          </p:cNvPr>
          <p:cNvSpPr>
            <a:spLocks noGrp="1"/>
          </p:cNvSpPr>
          <p:nvPr>
            <p:ph idx="1"/>
          </p:nvPr>
        </p:nvSpPr>
        <p:spPr>
          <a:xfrm>
            <a:off x="3284781" y="686862"/>
            <a:ext cx="5278194" cy="5475129"/>
          </a:xfrm>
        </p:spPr>
        <p:txBody>
          <a:bodyPr anchor="ctr">
            <a:normAutofit/>
          </a:bodyPr>
          <a:lstStyle/>
          <a:p>
            <a:r>
              <a:rPr lang="en-GB" sz="2300" b="1" i="1"/>
              <a:t>What would this particular patient need to know and understand in order to make an informed decision? </a:t>
            </a:r>
          </a:p>
          <a:p>
            <a:endParaRPr lang="en-GB" sz="2300"/>
          </a:p>
          <a:p>
            <a:r>
              <a:rPr lang="en-GB" sz="2300"/>
              <a:t>This standard is the most challenging to incorporate into practice, since it requires tailoring information to each patient</a:t>
            </a:r>
          </a:p>
          <a:p>
            <a:endParaRPr lang="ar-JO" sz="2300"/>
          </a:p>
        </p:txBody>
      </p:sp>
    </p:spTree>
    <p:extLst>
      <p:ext uri="{BB962C8B-B14F-4D97-AF65-F5344CB8AC3E}">
        <p14:creationId xmlns:p14="http://schemas.microsoft.com/office/powerpoint/2010/main" val="2124577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C58865C-D3F6-443D-B9C9-431A03738936}"/>
              </a:ext>
            </a:extLst>
          </p:cNvPr>
          <p:cNvSpPr>
            <a:spLocks noGrp="1"/>
          </p:cNvSpPr>
          <p:nvPr>
            <p:ph type="title"/>
          </p:nvPr>
        </p:nvSpPr>
        <p:spPr>
          <a:xfrm>
            <a:off x="548640" y="731520"/>
            <a:ext cx="4567428" cy="1426464"/>
          </a:xfrm>
        </p:spPr>
        <p:txBody>
          <a:bodyPr>
            <a:normAutofit/>
          </a:bodyPr>
          <a:lstStyle/>
          <a:p>
            <a:r>
              <a:rPr lang="en-GB" sz="3100">
                <a:solidFill>
                  <a:srgbClr val="FFFFFF"/>
                </a:solidFill>
              </a:rPr>
              <a:t>What information should be given for consent to be valid?</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7991B644-F9FB-4B14-99A0-D397F51C534D}"/>
              </a:ext>
            </a:extLst>
          </p:cNvPr>
          <p:cNvGraphicFramePr>
            <a:graphicFrameLocks noGrp="1"/>
          </p:cNvGraphicFramePr>
          <p:nvPr>
            <p:ph idx="1"/>
          </p:nvPr>
        </p:nvGraphicFramePr>
        <p:xfrm>
          <a:off x="592092" y="2798385"/>
          <a:ext cx="7948296" cy="3283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7315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AF5B616-E754-4D4A-AC54-DD4D91A59F30}"/>
              </a:ext>
            </a:extLst>
          </p:cNvPr>
          <p:cNvSpPr>
            <a:spLocks noGrp="1"/>
          </p:cNvSpPr>
          <p:nvPr>
            <p:ph type="title"/>
          </p:nvPr>
        </p:nvSpPr>
        <p:spPr>
          <a:xfrm>
            <a:off x="582930" y="731519"/>
            <a:ext cx="2133893" cy="3237579"/>
          </a:xfrm>
        </p:spPr>
        <p:txBody>
          <a:bodyPr>
            <a:normAutofit/>
          </a:bodyPr>
          <a:lstStyle/>
          <a:p>
            <a:r>
              <a:rPr lang="en-GB" sz="3300">
                <a:solidFill>
                  <a:srgbClr val="FFFFFF"/>
                </a:solidFill>
              </a:rPr>
              <a:t>The nature of the procedure</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1857E4E-BEC1-4483-9ECD-0AD99FDB2344}"/>
              </a:ext>
            </a:extLst>
          </p:cNvPr>
          <p:cNvSpPr>
            <a:spLocks noGrp="1"/>
          </p:cNvSpPr>
          <p:nvPr>
            <p:ph idx="1"/>
          </p:nvPr>
        </p:nvSpPr>
        <p:spPr>
          <a:xfrm>
            <a:off x="3284781" y="686862"/>
            <a:ext cx="5278194" cy="5475129"/>
          </a:xfrm>
        </p:spPr>
        <p:txBody>
          <a:bodyPr anchor="ctr">
            <a:normAutofit/>
          </a:bodyPr>
          <a:lstStyle/>
          <a:p>
            <a:r>
              <a:rPr lang="en-GB" sz="1400" dirty="0"/>
              <a:t>The amount of information that a doctor needs to give to a patient in order for consent to be legally valid is an amalgamation of the law relating to battery and negligence</a:t>
            </a:r>
          </a:p>
          <a:p>
            <a:endParaRPr lang="en-GB" sz="1400" dirty="0"/>
          </a:p>
          <a:p>
            <a:r>
              <a:rPr lang="en-GB" sz="1400" b="1" dirty="0"/>
              <a:t>Example</a:t>
            </a:r>
          </a:p>
          <a:p>
            <a:pPr lvl="1"/>
            <a:r>
              <a:rPr lang="en-GB" sz="1400" dirty="0"/>
              <a:t>A surgeon recommends a partial colectomy for severe diverticulitis. In order for the patient’s  consent to be valid:</a:t>
            </a:r>
          </a:p>
          <a:p>
            <a:pPr lvl="2"/>
            <a:r>
              <a:rPr lang="en-GB" sz="1400" b="1" dirty="0"/>
              <a:t>from the point of view of battery</a:t>
            </a:r>
          </a:p>
          <a:p>
            <a:pPr lvl="3"/>
            <a:r>
              <a:rPr lang="en-GB" sz="1400" dirty="0"/>
              <a:t>the surgeon would need to inform the patient that the operation involved an abdominal incision, followed by removal of part of the colon, with subsequent re-joining of the two ends of the colon. If a colostomy were also being considered, then the patient ought to be told of that possibility</a:t>
            </a:r>
          </a:p>
          <a:p>
            <a:pPr lvl="2"/>
            <a:r>
              <a:rPr lang="en-GB" sz="1400" b="1" dirty="0"/>
              <a:t>from the point of view of negligence</a:t>
            </a:r>
          </a:p>
          <a:p>
            <a:pPr lvl="3"/>
            <a:r>
              <a:rPr lang="en-GB" sz="1400" dirty="0"/>
              <a:t> It would be necessary for the doctor to give any information about the risks, benefits or alternative treatments.</a:t>
            </a:r>
            <a:endParaRPr lang="ar-JO" sz="1400" dirty="0"/>
          </a:p>
        </p:txBody>
      </p:sp>
    </p:spTree>
    <p:extLst>
      <p:ext uri="{BB962C8B-B14F-4D97-AF65-F5344CB8AC3E}">
        <p14:creationId xmlns:p14="http://schemas.microsoft.com/office/powerpoint/2010/main" val="3682980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405C04B-A7DF-43F7-A6EB-257904DDAEA1}"/>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Risks and benefits</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FC6486-D8E3-4F01-A0E1-973D023CA81D}"/>
              </a:ext>
            </a:extLst>
          </p:cNvPr>
          <p:cNvSpPr>
            <a:spLocks noGrp="1"/>
          </p:cNvSpPr>
          <p:nvPr>
            <p:ph idx="1"/>
          </p:nvPr>
        </p:nvSpPr>
        <p:spPr>
          <a:xfrm>
            <a:off x="3284781" y="686862"/>
            <a:ext cx="5278194" cy="5475129"/>
          </a:xfrm>
        </p:spPr>
        <p:txBody>
          <a:bodyPr anchor="ctr">
            <a:normAutofit/>
          </a:bodyPr>
          <a:lstStyle/>
          <a:p>
            <a:r>
              <a:rPr lang="en-GB" sz="2000" b="1" i="1"/>
              <a:t>At what level of risk should doctors inform their patients?</a:t>
            </a:r>
          </a:p>
          <a:p>
            <a:pPr lvl="1"/>
            <a:r>
              <a:rPr lang="en-GB" sz="2000"/>
              <a:t>Doctors should give </a:t>
            </a:r>
            <a:r>
              <a:rPr lang="en-GB" sz="2000" b="1"/>
              <a:t>precise figures </a:t>
            </a:r>
            <a:r>
              <a:rPr lang="en-GB" sz="2000"/>
              <a:t>for risks that need to be disclosed, and need to use their judgement in specific clinical situations</a:t>
            </a:r>
          </a:p>
          <a:p>
            <a:pPr lvl="1"/>
            <a:r>
              <a:rPr lang="en-GB" sz="2000"/>
              <a:t>Doctors would normally be expected to disclose much lower probabilities of serious side-effects</a:t>
            </a:r>
          </a:p>
          <a:p>
            <a:pPr lvl="1"/>
            <a:endParaRPr lang="en-GB" sz="2000"/>
          </a:p>
          <a:p>
            <a:r>
              <a:rPr lang="en-GB" sz="2000" b="1" i="1"/>
              <a:t>What should the doctor do when the patient specifically asks for information about risks?</a:t>
            </a:r>
          </a:p>
          <a:p>
            <a:pPr lvl="1"/>
            <a:r>
              <a:rPr lang="en-GB" sz="2000"/>
              <a:t>The issue is more about </a:t>
            </a:r>
            <a:r>
              <a:rPr lang="en-GB" sz="2000" b="1"/>
              <a:t>how best to inform</a:t>
            </a:r>
            <a:r>
              <a:rPr lang="en-GB" sz="2000"/>
              <a:t>, rather than whether to inform</a:t>
            </a:r>
          </a:p>
          <a:p>
            <a:pPr lvl="1"/>
            <a:r>
              <a:rPr lang="en-GB" sz="2000"/>
              <a:t>Doctors must respond honestly to any question from the patient and 'as far as possible, answer as fully as the patient wishes'</a:t>
            </a:r>
            <a:endParaRPr lang="ar-JO" sz="2000"/>
          </a:p>
        </p:txBody>
      </p:sp>
    </p:spTree>
    <p:extLst>
      <p:ext uri="{BB962C8B-B14F-4D97-AF65-F5344CB8AC3E}">
        <p14:creationId xmlns:p14="http://schemas.microsoft.com/office/powerpoint/2010/main" val="4082752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8444F61-7563-44D2-AA10-BF513F045E7F}"/>
              </a:ext>
            </a:extLst>
          </p:cNvPr>
          <p:cNvSpPr>
            <a:spLocks noGrp="1"/>
          </p:cNvSpPr>
          <p:nvPr>
            <p:ph type="title"/>
          </p:nvPr>
        </p:nvSpPr>
        <p:spPr>
          <a:xfrm>
            <a:off x="548640" y="731520"/>
            <a:ext cx="4567428" cy="1426464"/>
          </a:xfrm>
        </p:spPr>
        <p:txBody>
          <a:bodyPr>
            <a:normAutofit/>
          </a:bodyPr>
          <a:lstStyle/>
          <a:p>
            <a:r>
              <a:rPr lang="en-GB" sz="3100">
                <a:solidFill>
                  <a:srgbClr val="FFFFFF"/>
                </a:solidFill>
              </a:rPr>
              <a:t>What sorts of interventions require informed consent?</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D0E070B-636D-4D2C-958B-E383999F27B4}"/>
              </a:ext>
            </a:extLst>
          </p:cNvPr>
          <p:cNvSpPr>
            <a:spLocks noGrp="1"/>
          </p:cNvSpPr>
          <p:nvPr>
            <p:ph idx="1"/>
          </p:nvPr>
        </p:nvSpPr>
        <p:spPr>
          <a:xfrm>
            <a:off x="592092" y="2798385"/>
            <a:ext cx="7948296" cy="3283260"/>
          </a:xfrm>
        </p:spPr>
        <p:txBody>
          <a:bodyPr anchor="ctr">
            <a:normAutofit/>
          </a:bodyPr>
          <a:lstStyle/>
          <a:p>
            <a:r>
              <a:rPr lang="en-GB" sz="2300"/>
              <a:t>All health care interventions (e.g. surgery, anaesthesia) require some kind of consent by the patient, following a discussion of the procedure with a health care provider </a:t>
            </a:r>
          </a:p>
          <a:p>
            <a:endParaRPr lang="en-GB" sz="2300"/>
          </a:p>
          <a:p>
            <a:r>
              <a:rPr lang="en-GB" sz="2300"/>
              <a:t>Patients fill out a general consent form when they are admitted or receive treatment from a health care institution </a:t>
            </a:r>
            <a:endParaRPr lang="ar-JO" sz="2300"/>
          </a:p>
        </p:txBody>
      </p:sp>
    </p:spTree>
    <p:extLst>
      <p:ext uri="{BB962C8B-B14F-4D97-AF65-F5344CB8AC3E}">
        <p14:creationId xmlns:p14="http://schemas.microsoft.com/office/powerpoint/2010/main" val="256208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8881848-6A34-45BA-98A9-2430F10F0817}"/>
              </a:ext>
            </a:extLst>
          </p:cNvPr>
          <p:cNvSpPr>
            <a:spLocks noGrp="1"/>
          </p:cNvSpPr>
          <p:nvPr>
            <p:ph type="title"/>
          </p:nvPr>
        </p:nvSpPr>
        <p:spPr>
          <a:xfrm>
            <a:off x="548640" y="731520"/>
            <a:ext cx="4567428" cy="1426464"/>
          </a:xfrm>
        </p:spPr>
        <p:txBody>
          <a:bodyPr>
            <a:normAutofit/>
          </a:bodyPr>
          <a:lstStyle/>
          <a:p>
            <a:r>
              <a:rPr lang="en-GB">
                <a:solidFill>
                  <a:srgbClr val="FFFFFF"/>
                </a:solidFill>
              </a:rPr>
              <a:t>The legal status of the 'consent form'</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37C93F-7F6D-4BF3-9D75-8EE633A58A98}"/>
              </a:ext>
            </a:extLst>
          </p:cNvPr>
          <p:cNvSpPr>
            <a:spLocks noGrp="1"/>
          </p:cNvSpPr>
          <p:nvPr>
            <p:ph idx="1"/>
          </p:nvPr>
        </p:nvSpPr>
        <p:spPr>
          <a:xfrm>
            <a:off x="351656" y="2480955"/>
            <a:ext cx="8448154" cy="3923064"/>
          </a:xfrm>
        </p:spPr>
        <p:txBody>
          <a:bodyPr anchor="ctr">
            <a:normAutofit fontScale="92500" lnSpcReduction="20000"/>
          </a:bodyPr>
          <a:lstStyle/>
          <a:p>
            <a:r>
              <a:rPr lang="en-GB" sz="2400" dirty="0"/>
              <a:t>It is routine for patients to be asked to sign a consent form before undergoing surgery</a:t>
            </a:r>
            <a:r>
              <a:rPr lang="en-GB" sz="2400" i="1" dirty="0"/>
              <a:t>. </a:t>
            </a:r>
          </a:p>
          <a:p>
            <a:pPr lvl="1"/>
            <a:r>
              <a:rPr lang="en-GB" sz="2000" b="1" i="1" dirty="0"/>
              <a:t>Does this mean that it would be illegal to perform surgery on a competent patient without a signed form? </a:t>
            </a:r>
          </a:p>
          <a:p>
            <a:pPr lvl="1"/>
            <a:r>
              <a:rPr lang="en-GB" sz="2000" dirty="0"/>
              <a:t>The answer is </a:t>
            </a:r>
            <a:r>
              <a:rPr lang="en-GB" sz="2000" b="1" dirty="0"/>
              <a:t>No</a:t>
            </a:r>
          </a:p>
          <a:p>
            <a:pPr marL="0" indent="0">
              <a:buNone/>
            </a:pPr>
            <a:r>
              <a:rPr lang="en-GB" sz="2400" dirty="0"/>
              <a:t> </a:t>
            </a:r>
          </a:p>
          <a:p>
            <a:r>
              <a:rPr lang="en-GB" sz="2400" dirty="0"/>
              <a:t>From the legal point of view, the key thing is that the patient has given </a:t>
            </a:r>
            <a:r>
              <a:rPr lang="en-GB" sz="2400" b="1" dirty="0"/>
              <a:t>valid consent</a:t>
            </a:r>
            <a:r>
              <a:rPr lang="en-GB" sz="2400" dirty="0"/>
              <a:t>. </a:t>
            </a:r>
          </a:p>
          <a:p>
            <a:pPr lvl="1"/>
            <a:r>
              <a:rPr lang="en-GB" sz="2000" dirty="0"/>
              <a:t>That consent can be given verbally</a:t>
            </a:r>
          </a:p>
          <a:p>
            <a:endParaRPr lang="en-GB" sz="2400" dirty="0"/>
          </a:p>
          <a:p>
            <a:r>
              <a:rPr lang="en-GB" sz="2400" dirty="0"/>
              <a:t>For a wide range of decisions, explicit written consent is neither required nor needed, but some meaningful discussion is always needed</a:t>
            </a:r>
          </a:p>
        </p:txBody>
      </p:sp>
    </p:spTree>
    <p:extLst>
      <p:ext uri="{BB962C8B-B14F-4D97-AF65-F5344CB8AC3E}">
        <p14:creationId xmlns:p14="http://schemas.microsoft.com/office/powerpoint/2010/main" val="1123852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453981"/>
            <a:ext cx="8455619"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18">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6755199"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F039BEF-4B82-4E32-8B74-86BD13A40EB4}"/>
              </a:ext>
            </a:extLst>
          </p:cNvPr>
          <p:cNvSpPr>
            <a:spLocks noGrp="1"/>
          </p:cNvSpPr>
          <p:nvPr>
            <p:ph idx="1"/>
          </p:nvPr>
        </p:nvSpPr>
        <p:spPr>
          <a:xfrm>
            <a:off x="340515" y="2480956"/>
            <a:ext cx="6755199" cy="3918122"/>
          </a:xfrm>
        </p:spPr>
        <p:txBody>
          <a:bodyPr anchor="ctr">
            <a:normAutofit lnSpcReduction="10000"/>
          </a:bodyPr>
          <a:lstStyle/>
          <a:p>
            <a:r>
              <a:rPr lang="en-GB" sz="1800" b="1" dirty="0"/>
              <a:t>The purpose of a written consent form for surgical procedures is twofold: </a:t>
            </a:r>
          </a:p>
          <a:p>
            <a:pPr marL="914400" lvl="1" indent="-457200">
              <a:buFont typeface="+mj-lt"/>
              <a:buAutoNum type="arabicPeriod"/>
            </a:pPr>
            <a:r>
              <a:rPr lang="en-GB" sz="1800" dirty="0"/>
              <a:t>It provides a mechanism to ensure that consent is obtained and to communicate that fact to other members of the healthcare team</a:t>
            </a:r>
          </a:p>
          <a:p>
            <a:pPr marL="914400" lvl="1" indent="-457200">
              <a:buFont typeface="+mj-lt"/>
              <a:buAutoNum type="arabicPeriod"/>
            </a:pPr>
            <a:r>
              <a:rPr lang="en-GB" sz="1800" dirty="0"/>
              <a:t>From the legal point of view it provides evidence that the patient has given consent</a:t>
            </a:r>
          </a:p>
          <a:p>
            <a:endParaRPr lang="en-GB" sz="1800" dirty="0"/>
          </a:p>
          <a:p>
            <a:r>
              <a:rPr lang="en-GB" sz="1800" b="1" dirty="0"/>
              <a:t>The consent form has no other legal force; in particular, it is not a contract. </a:t>
            </a:r>
          </a:p>
          <a:p>
            <a:pPr lvl="1"/>
            <a:r>
              <a:rPr lang="en-GB" sz="1800" dirty="0"/>
              <a:t>A patient may withdraw consent after signing the consent form (at any time)</a:t>
            </a:r>
          </a:p>
          <a:p>
            <a:pPr lvl="1"/>
            <a:r>
              <a:rPr lang="en-GB" sz="1800" dirty="0"/>
              <a:t>It would normally be illegal (battery) to proceed with the operation after withdrawal</a:t>
            </a:r>
            <a:endParaRPr lang="ar-JO" sz="1800" dirty="0"/>
          </a:p>
        </p:txBody>
      </p:sp>
      <p:sp>
        <p:nvSpPr>
          <p:cNvPr id="26" name="Rectangle 20">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9287" y="2480956"/>
            <a:ext cx="1584198"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9287" y="4529023"/>
            <a:ext cx="1580522"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113984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73FD747-3B3F-4FA9-B318-A13D11128341}"/>
              </a:ext>
            </a:extLst>
          </p:cNvPr>
          <p:cNvSpPr>
            <a:spLocks noGrp="1"/>
          </p:cNvSpPr>
          <p:nvPr>
            <p:ph type="title"/>
          </p:nvPr>
        </p:nvSpPr>
        <p:spPr>
          <a:xfrm>
            <a:off x="548640" y="731520"/>
            <a:ext cx="4567428" cy="1426464"/>
          </a:xfrm>
        </p:spPr>
        <p:txBody>
          <a:bodyPr>
            <a:normAutofit/>
          </a:bodyPr>
          <a:lstStyle/>
          <a:p>
            <a:r>
              <a:rPr lang="en-GB">
                <a:solidFill>
                  <a:srgbClr val="FFFFFF"/>
                </a:solidFill>
              </a:rPr>
              <a:t>When can consent be implied?</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A04BE9-5FB9-4A14-A70F-5952FC30C99A}"/>
              </a:ext>
            </a:extLst>
          </p:cNvPr>
          <p:cNvSpPr>
            <a:spLocks noGrp="1"/>
          </p:cNvSpPr>
          <p:nvPr>
            <p:ph idx="1"/>
          </p:nvPr>
        </p:nvSpPr>
        <p:spPr>
          <a:xfrm>
            <a:off x="592092" y="2798385"/>
            <a:ext cx="7948296" cy="3283260"/>
          </a:xfrm>
        </p:spPr>
        <p:txBody>
          <a:bodyPr anchor="ctr">
            <a:normAutofit/>
          </a:bodyPr>
          <a:lstStyle/>
          <a:p>
            <a:r>
              <a:rPr lang="en-GB" sz="1400"/>
              <a:t>Because touching without consent can constitute battery, a patient's consent is needed even when taking the pulse or examining the chest. And yet doctors rarely obtain specific consent for such routine parts of the medical examination. </a:t>
            </a:r>
          </a:p>
          <a:p>
            <a:r>
              <a:rPr lang="en-GB" sz="1400" b="1" i="1"/>
              <a:t>Does this mean that patients could successfully sue doctors much of the time? </a:t>
            </a:r>
            <a:r>
              <a:rPr lang="en-GB" sz="1400"/>
              <a:t>The answer is </a:t>
            </a:r>
            <a:r>
              <a:rPr lang="en-GB" sz="1400" b="1"/>
              <a:t>No</a:t>
            </a:r>
            <a:r>
              <a:rPr lang="en-GB" sz="1400"/>
              <a:t>, because the courts recognize the concept of </a:t>
            </a:r>
            <a:r>
              <a:rPr lang="en-GB" sz="1400" b="1"/>
              <a:t>'implied consent</a:t>
            </a:r>
            <a:r>
              <a:rPr lang="en-GB" sz="1400"/>
              <a:t>’ </a:t>
            </a:r>
          </a:p>
          <a:p>
            <a:endParaRPr lang="en-GB" sz="1400"/>
          </a:p>
          <a:p>
            <a:r>
              <a:rPr lang="en-GB" sz="1400" b="1"/>
              <a:t>Example</a:t>
            </a:r>
          </a:p>
          <a:p>
            <a:pPr lvl="1"/>
            <a:r>
              <a:rPr lang="en-GB" sz="1400"/>
              <a:t>If the doctor says, 'I would like to take your pulse’ </a:t>
            </a:r>
          </a:p>
          <a:p>
            <a:pPr lvl="2"/>
            <a:r>
              <a:rPr lang="en-GB" sz="1400"/>
              <a:t>The patient proffers her wrist and sits quietly while the doctor takes the pulse, then the patient's consent is taken to be implied by her behaviour.</a:t>
            </a:r>
          </a:p>
          <a:p>
            <a:pPr lvl="2"/>
            <a:r>
              <a:rPr lang="en-GB" sz="1400"/>
              <a:t>A competent patient were to say, 'There's no way you're going to take my pulse', it would constitute battery if the doctor went ahead and took the patient's pulse</a:t>
            </a:r>
          </a:p>
          <a:p>
            <a:pPr lvl="2"/>
            <a:endParaRPr lang="en-GB" sz="1400"/>
          </a:p>
          <a:p>
            <a:endParaRPr lang="en-GB" sz="1400"/>
          </a:p>
        </p:txBody>
      </p:sp>
    </p:spTree>
    <p:extLst>
      <p:ext uri="{BB962C8B-B14F-4D97-AF65-F5344CB8AC3E}">
        <p14:creationId xmlns:p14="http://schemas.microsoft.com/office/powerpoint/2010/main" val="38855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6B569ED-E629-41A1-A6D3-8014C553C9B1}"/>
              </a:ext>
            </a:extLst>
          </p:cNvPr>
          <p:cNvSpPr>
            <a:spLocks noGrp="1"/>
          </p:cNvSpPr>
          <p:nvPr>
            <p:ph type="title"/>
          </p:nvPr>
        </p:nvSpPr>
        <p:spPr>
          <a:xfrm>
            <a:off x="548640" y="731520"/>
            <a:ext cx="4567428" cy="1426464"/>
          </a:xfrm>
        </p:spPr>
        <p:txBody>
          <a:bodyPr>
            <a:normAutofit/>
          </a:bodyPr>
          <a:lstStyle/>
          <a:p>
            <a:r>
              <a:rPr lang="en-US">
                <a:solidFill>
                  <a:srgbClr val="FFFFFF"/>
                </a:solidFill>
              </a:rPr>
              <a:t>What is informed consent?</a:t>
            </a:r>
            <a:endParaRPr lang="ar-JO" b="1">
              <a:solidFill>
                <a:srgbClr val="FFFFFF"/>
              </a:solidFill>
              <a:latin typeface="UniversLTStd-BoldCn"/>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15D83D-EDEA-4F3C-9A3C-6E7AEFFC5789}"/>
              </a:ext>
            </a:extLst>
          </p:cNvPr>
          <p:cNvSpPr>
            <a:spLocks noGrp="1"/>
          </p:cNvSpPr>
          <p:nvPr>
            <p:ph idx="1"/>
          </p:nvPr>
        </p:nvSpPr>
        <p:spPr>
          <a:xfrm>
            <a:off x="592092" y="2798385"/>
            <a:ext cx="7948296" cy="3283260"/>
          </a:xfrm>
        </p:spPr>
        <p:txBody>
          <a:bodyPr anchor="ctr">
            <a:normAutofit/>
          </a:bodyPr>
          <a:lstStyle/>
          <a:p>
            <a:pPr lvl="0"/>
            <a:r>
              <a:rPr lang="en-US" sz="2000" b="1"/>
              <a:t>Informed consent: </a:t>
            </a:r>
            <a:r>
              <a:rPr lang="en-GB" sz="2000"/>
              <a:t>is the process by which the treating health care provider discloses appropriate information to a competent patient so that the patient may make a voluntary choice to accept or refuse treatment </a:t>
            </a:r>
          </a:p>
          <a:p>
            <a:pPr lvl="0"/>
            <a:endParaRPr lang="en-GB" sz="2000"/>
          </a:p>
          <a:p>
            <a:pPr lvl="0"/>
            <a:r>
              <a:rPr lang="en-GB" sz="2000"/>
              <a:t>It originates from: </a:t>
            </a:r>
          </a:p>
          <a:p>
            <a:pPr lvl="1"/>
            <a:r>
              <a:rPr lang="en-GB" sz="2000"/>
              <a:t>The legal and ethical right the patient has to direct what happens to his/her body</a:t>
            </a:r>
          </a:p>
          <a:p>
            <a:pPr lvl="1"/>
            <a:r>
              <a:rPr lang="en-GB" sz="2000"/>
              <a:t>The ethical duty of the physician to involve the patient in his/her health care</a:t>
            </a:r>
            <a:endParaRPr lang="en-US" sz="2000"/>
          </a:p>
        </p:txBody>
      </p:sp>
    </p:spTree>
    <p:extLst>
      <p:ext uri="{BB962C8B-B14F-4D97-AF65-F5344CB8AC3E}">
        <p14:creationId xmlns:p14="http://schemas.microsoft.com/office/powerpoint/2010/main" val="36196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AF77B1E-C99D-43CD-9785-8EA89C539669}"/>
              </a:ext>
            </a:extLst>
          </p:cNvPr>
          <p:cNvSpPr>
            <a:spLocks noGrp="1"/>
          </p:cNvSpPr>
          <p:nvPr>
            <p:ph idx="1"/>
          </p:nvPr>
        </p:nvSpPr>
        <p:spPr>
          <a:xfrm>
            <a:off x="3284781" y="686862"/>
            <a:ext cx="5278194" cy="5475129"/>
          </a:xfrm>
        </p:spPr>
        <p:txBody>
          <a:bodyPr anchor="ctr">
            <a:normAutofit/>
          </a:bodyPr>
          <a:lstStyle/>
          <a:p>
            <a:r>
              <a:rPr lang="en-GB" sz="2300" dirty="0"/>
              <a:t>The patient's consent should be "presumed," rather than obtained in emergency situations when the patient is unconscious or incompetent and no surrogate decision maker is available, and the emergency interventions will prevent death or disability</a:t>
            </a:r>
          </a:p>
          <a:p>
            <a:pPr marL="0" indent="0">
              <a:buNone/>
            </a:pPr>
            <a:endParaRPr lang="en-GB" sz="2300" dirty="0"/>
          </a:p>
          <a:p>
            <a:r>
              <a:rPr lang="en-GB" sz="2300" b="1" dirty="0"/>
              <a:t>Note: </a:t>
            </a:r>
            <a:r>
              <a:rPr lang="en-GB" sz="2300" dirty="0"/>
              <a:t>A person who voluntarily comes to see a doctor, or is admitted to hospital, does not imply consent to any examination, investigation or treatment (The patient's wishes and values may be quite different from the values of the physician)</a:t>
            </a:r>
          </a:p>
          <a:p>
            <a:endParaRPr lang="ar-JO" sz="2300" dirty="0"/>
          </a:p>
        </p:txBody>
      </p:sp>
    </p:spTree>
    <p:extLst>
      <p:ext uri="{BB962C8B-B14F-4D97-AF65-F5344CB8AC3E}">
        <p14:creationId xmlns:p14="http://schemas.microsoft.com/office/powerpoint/2010/main" val="4190104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AD1E6A8-ECC1-47EB-9A91-410B3FB9BA58}"/>
              </a:ext>
            </a:extLst>
          </p:cNvPr>
          <p:cNvSpPr>
            <a:spLocks noGrp="1"/>
          </p:cNvSpPr>
          <p:nvPr>
            <p:ph type="title"/>
          </p:nvPr>
        </p:nvSpPr>
        <p:spPr>
          <a:xfrm>
            <a:off x="548640" y="731520"/>
            <a:ext cx="4567428" cy="1426464"/>
          </a:xfrm>
        </p:spPr>
        <p:txBody>
          <a:bodyPr>
            <a:normAutofit/>
          </a:bodyPr>
          <a:lstStyle/>
          <a:p>
            <a:r>
              <a:rPr lang="en-US">
                <a:solidFill>
                  <a:srgbClr val="FFFFFF"/>
                </a:solidFill>
              </a:rPr>
              <a:t>Consent form disclaimers</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02CEC5-EE25-404F-B7BF-06562977B8B2}"/>
              </a:ext>
            </a:extLst>
          </p:cNvPr>
          <p:cNvSpPr>
            <a:spLocks noGrp="1"/>
          </p:cNvSpPr>
          <p:nvPr>
            <p:ph idx="1"/>
          </p:nvPr>
        </p:nvSpPr>
        <p:spPr>
          <a:xfrm>
            <a:off x="592092" y="2480955"/>
            <a:ext cx="7948296" cy="3923064"/>
          </a:xfrm>
        </p:spPr>
        <p:txBody>
          <a:bodyPr anchor="ctr">
            <a:normAutofit lnSpcReduction="10000"/>
          </a:bodyPr>
          <a:lstStyle/>
          <a:p>
            <a:r>
              <a:rPr lang="en-GB" sz="1400" dirty="0"/>
              <a:t>In order to avoid being sued in battery the surgeon must describe 'the general nature of the operation’ including: </a:t>
            </a:r>
          </a:p>
          <a:p>
            <a:pPr lvl="1"/>
            <a:r>
              <a:rPr lang="en-GB" sz="1400" b="1" dirty="0"/>
              <a:t>An incision will be made</a:t>
            </a:r>
          </a:p>
          <a:p>
            <a:pPr lvl="1"/>
            <a:r>
              <a:rPr lang="en-GB" sz="1400" b="1" dirty="0"/>
              <a:t>The rough site of the incision,</a:t>
            </a:r>
          </a:p>
          <a:p>
            <a:pPr lvl="1"/>
            <a:r>
              <a:rPr lang="en-GB" sz="1400" b="1" dirty="0"/>
              <a:t>What part or parts of the body will be removed</a:t>
            </a:r>
          </a:p>
          <a:p>
            <a:pPr marL="457200" lvl="1" indent="0">
              <a:buNone/>
            </a:pPr>
            <a:r>
              <a:rPr lang="en-GB" sz="1400" dirty="0"/>
              <a:t> </a:t>
            </a:r>
          </a:p>
          <a:p>
            <a:r>
              <a:rPr lang="en-GB" sz="1400" dirty="0"/>
              <a:t>The surgeon may not know, until he is already carrying out  the operation, exactly what needs to be done</a:t>
            </a:r>
          </a:p>
          <a:p>
            <a:endParaRPr lang="en-GB" sz="1400" dirty="0"/>
          </a:p>
          <a:p>
            <a:r>
              <a:rPr lang="en-GB" sz="1400" b="1" i="1" dirty="0"/>
              <a:t>What is the legal force of a consent form disclaimer to the effect that the surgeon will do whatever is necessary in the patient's best interests?</a:t>
            </a:r>
          </a:p>
          <a:p>
            <a:pPr marL="0" indent="0">
              <a:buNone/>
            </a:pPr>
            <a:r>
              <a:rPr lang="en-GB" sz="1400" dirty="0"/>
              <a:t> </a:t>
            </a:r>
          </a:p>
          <a:p>
            <a:r>
              <a:rPr lang="en-GB" sz="1400" dirty="0"/>
              <a:t>A doctor would normally be justified in proceeding without a patient’s consent if a condition were discovered in an unconscious patient for which treatment was necessary </a:t>
            </a:r>
          </a:p>
          <a:p>
            <a:pPr lvl="1"/>
            <a:r>
              <a:rPr lang="en-GB" sz="1400" dirty="0"/>
              <a:t>i.e. if it would in the circumstances be unreasonable to postpone treatment </a:t>
            </a:r>
          </a:p>
        </p:txBody>
      </p:sp>
    </p:spTree>
    <p:extLst>
      <p:ext uri="{BB962C8B-B14F-4D97-AF65-F5344CB8AC3E}">
        <p14:creationId xmlns:p14="http://schemas.microsoft.com/office/powerpoint/2010/main" val="4202245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83EA3-1550-4CC5-90C9-BDFDFB4B8868}"/>
              </a:ext>
            </a:extLst>
          </p:cNvPr>
          <p:cNvSpPr>
            <a:spLocks noGrp="1"/>
          </p:cNvSpPr>
          <p:nvPr>
            <p:ph type="title"/>
          </p:nvPr>
        </p:nvSpPr>
        <p:spPr>
          <a:xfrm>
            <a:off x="628650" y="365126"/>
            <a:ext cx="7886700" cy="692965"/>
          </a:xfrm>
          <a:solidFill>
            <a:schemeClr val="bg2">
              <a:lumMod val="90000"/>
            </a:schemeClr>
          </a:solidFill>
        </p:spPr>
        <p:txBody>
          <a:bodyPr>
            <a:normAutofit/>
          </a:bodyPr>
          <a:lstStyle/>
          <a:p>
            <a:r>
              <a:rPr lang="en-GB" sz="3600" dirty="0"/>
              <a:t>Case study: - The exploratory operation</a:t>
            </a:r>
            <a:endParaRPr lang="ar-JO" sz="3600" dirty="0"/>
          </a:p>
        </p:txBody>
      </p:sp>
      <p:graphicFrame>
        <p:nvGraphicFramePr>
          <p:cNvPr id="5" name="Content Placeholder 2">
            <a:extLst>
              <a:ext uri="{FF2B5EF4-FFF2-40B4-BE49-F238E27FC236}">
                <a16:creationId xmlns:a16="http://schemas.microsoft.com/office/drawing/2014/main" id="{F727D5ED-835C-4A81-BF12-37BFA12E687D}"/>
              </a:ext>
            </a:extLst>
          </p:cNvPr>
          <p:cNvGraphicFramePr>
            <a:graphicFrameLocks noGrp="1"/>
          </p:cNvGraphicFramePr>
          <p:nvPr>
            <p:ph idx="1"/>
            <p:extLst>
              <p:ext uri="{D42A27DB-BD31-4B8C-83A1-F6EECF244321}">
                <p14:modId xmlns:p14="http://schemas.microsoft.com/office/powerpoint/2010/main" val="772856776"/>
              </p:ext>
            </p:extLst>
          </p:nvPr>
        </p:nvGraphicFramePr>
        <p:xfrm>
          <a:off x="628650" y="1058092"/>
          <a:ext cx="7886700" cy="5434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5051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1338-1074-4CF9-A9B5-F00863AA1235}"/>
              </a:ext>
            </a:extLst>
          </p:cNvPr>
          <p:cNvSpPr>
            <a:spLocks noGrp="1"/>
          </p:cNvSpPr>
          <p:nvPr>
            <p:ph type="title"/>
          </p:nvPr>
        </p:nvSpPr>
        <p:spPr>
          <a:xfrm>
            <a:off x="628650" y="365127"/>
            <a:ext cx="7886700" cy="849720"/>
          </a:xfrm>
          <a:solidFill>
            <a:schemeClr val="bg2">
              <a:lumMod val="90000"/>
            </a:schemeClr>
          </a:solidFill>
        </p:spPr>
        <p:txBody>
          <a:bodyPr>
            <a:normAutofit/>
          </a:bodyPr>
          <a:lstStyle/>
          <a:p>
            <a:r>
              <a:rPr lang="en-GB" sz="4000" dirty="0"/>
              <a:t>Case study: The additional finding</a:t>
            </a:r>
            <a:endParaRPr lang="ar-JO" sz="4000" dirty="0"/>
          </a:p>
        </p:txBody>
      </p:sp>
      <p:graphicFrame>
        <p:nvGraphicFramePr>
          <p:cNvPr id="5" name="Content Placeholder 2">
            <a:extLst>
              <a:ext uri="{FF2B5EF4-FFF2-40B4-BE49-F238E27FC236}">
                <a16:creationId xmlns:a16="http://schemas.microsoft.com/office/drawing/2014/main" id="{A6E7B9A0-511C-4D74-AD61-4BF8321887E9}"/>
              </a:ext>
            </a:extLst>
          </p:cNvPr>
          <p:cNvGraphicFramePr>
            <a:graphicFrameLocks noGrp="1"/>
          </p:cNvGraphicFramePr>
          <p:nvPr>
            <p:ph idx="1"/>
          </p:nvPr>
        </p:nvGraphicFramePr>
        <p:xfrm>
          <a:off x="628650" y="1214847"/>
          <a:ext cx="7886700" cy="5499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0196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1338-1074-4CF9-A9B5-F00863AA1235}"/>
              </a:ext>
            </a:extLst>
          </p:cNvPr>
          <p:cNvSpPr>
            <a:spLocks noGrp="1"/>
          </p:cNvSpPr>
          <p:nvPr>
            <p:ph type="title"/>
          </p:nvPr>
        </p:nvSpPr>
        <p:spPr>
          <a:xfrm>
            <a:off x="628650" y="365127"/>
            <a:ext cx="7886700" cy="849720"/>
          </a:xfrm>
          <a:solidFill>
            <a:schemeClr val="bg2">
              <a:lumMod val="90000"/>
            </a:schemeClr>
          </a:solidFill>
        </p:spPr>
        <p:txBody>
          <a:bodyPr>
            <a:normAutofit/>
          </a:bodyPr>
          <a:lstStyle/>
          <a:p>
            <a:r>
              <a:rPr lang="en-US" sz="4000" dirty="0"/>
              <a:t>Case study: the incidental finding</a:t>
            </a:r>
            <a:endParaRPr lang="ar-JO" sz="4000" dirty="0"/>
          </a:p>
        </p:txBody>
      </p:sp>
      <p:graphicFrame>
        <p:nvGraphicFramePr>
          <p:cNvPr id="5" name="Content Placeholder 2">
            <a:extLst>
              <a:ext uri="{FF2B5EF4-FFF2-40B4-BE49-F238E27FC236}">
                <a16:creationId xmlns:a16="http://schemas.microsoft.com/office/drawing/2014/main" id="{A6E7B9A0-511C-4D74-AD61-4BF8321887E9}"/>
              </a:ext>
            </a:extLst>
          </p:cNvPr>
          <p:cNvGraphicFramePr>
            <a:graphicFrameLocks noGrp="1"/>
          </p:cNvGraphicFramePr>
          <p:nvPr>
            <p:ph idx="1"/>
            <p:extLst>
              <p:ext uri="{D42A27DB-BD31-4B8C-83A1-F6EECF244321}">
                <p14:modId xmlns:p14="http://schemas.microsoft.com/office/powerpoint/2010/main" val="4265246059"/>
              </p:ext>
            </p:extLst>
          </p:nvPr>
        </p:nvGraphicFramePr>
        <p:xfrm>
          <a:off x="628650" y="1214847"/>
          <a:ext cx="7886700" cy="5499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4492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1338-1074-4CF9-A9B5-F00863AA1235}"/>
              </a:ext>
            </a:extLst>
          </p:cNvPr>
          <p:cNvSpPr>
            <a:spLocks noGrp="1"/>
          </p:cNvSpPr>
          <p:nvPr>
            <p:ph type="title"/>
          </p:nvPr>
        </p:nvSpPr>
        <p:spPr>
          <a:xfrm>
            <a:off x="628650" y="365127"/>
            <a:ext cx="7886700" cy="849720"/>
          </a:xfrm>
          <a:solidFill>
            <a:schemeClr val="bg2">
              <a:lumMod val="90000"/>
            </a:schemeClr>
          </a:solidFill>
        </p:spPr>
        <p:txBody>
          <a:bodyPr>
            <a:normAutofit/>
          </a:bodyPr>
          <a:lstStyle/>
          <a:p>
            <a:endParaRPr lang="ar-JO" sz="4000" dirty="0"/>
          </a:p>
        </p:txBody>
      </p:sp>
      <p:graphicFrame>
        <p:nvGraphicFramePr>
          <p:cNvPr id="5" name="Content Placeholder 2">
            <a:extLst>
              <a:ext uri="{FF2B5EF4-FFF2-40B4-BE49-F238E27FC236}">
                <a16:creationId xmlns:a16="http://schemas.microsoft.com/office/drawing/2014/main" id="{A6E7B9A0-511C-4D74-AD61-4BF8321887E9}"/>
              </a:ext>
            </a:extLst>
          </p:cNvPr>
          <p:cNvGraphicFramePr>
            <a:graphicFrameLocks noGrp="1"/>
          </p:cNvGraphicFramePr>
          <p:nvPr>
            <p:ph idx="1"/>
            <p:extLst>
              <p:ext uri="{D42A27DB-BD31-4B8C-83A1-F6EECF244321}">
                <p14:modId xmlns:p14="http://schemas.microsoft.com/office/powerpoint/2010/main" val="251548756"/>
              </p:ext>
            </p:extLst>
          </p:nvPr>
        </p:nvGraphicFramePr>
        <p:xfrm>
          <a:off x="628650" y="1214847"/>
          <a:ext cx="7886700" cy="5499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679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E942AEE3-B431-4D75-87A0-2DBDE458C83E}"/>
              </a:ext>
            </a:extLst>
          </p:cNvPr>
          <p:cNvSpPr>
            <a:spLocks noGrp="1"/>
          </p:cNvSpPr>
          <p:nvPr>
            <p:ph type="title"/>
          </p:nvPr>
        </p:nvSpPr>
        <p:spPr>
          <a:xfrm>
            <a:off x="548640" y="731520"/>
            <a:ext cx="4567428" cy="1426464"/>
          </a:xfrm>
        </p:spPr>
        <p:txBody>
          <a:bodyPr>
            <a:normAutofit/>
          </a:bodyPr>
          <a:lstStyle/>
          <a:p>
            <a:r>
              <a:rPr lang="en-US">
                <a:solidFill>
                  <a:srgbClr val="FFFFFF"/>
                </a:solidFill>
              </a:rPr>
              <a:t>PATIENTS WHO LACK CAPACITY</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7D2DE4-94F7-4F47-AE54-A4CC86072C0B}"/>
              </a:ext>
            </a:extLst>
          </p:cNvPr>
          <p:cNvSpPr>
            <a:spLocks noGrp="1"/>
          </p:cNvSpPr>
          <p:nvPr>
            <p:ph idx="1"/>
          </p:nvPr>
        </p:nvSpPr>
        <p:spPr>
          <a:xfrm>
            <a:off x="592092" y="2798385"/>
            <a:ext cx="7948296" cy="3283260"/>
          </a:xfrm>
        </p:spPr>
        <p:txBody>
          <a:bodyPr anchor="ctr">
            <a:normAutofit/>
          </a:bodyPr>
          <a:lstStyle/>
          <a:p>
            <a:r>
              <a:rPr lang="en-GB" sz="2300"/>
              <a:t>In the legal and ethical analysis of treating people against their will, a great deal depends on whether the patient is competent (has legal capacity). </a:t>
            </a:r>
          </a:p>
          <a:p>
            <a:endParaRPr lang="en-GB" sz="2300"/>
          </a:p>
          <a:p>
            <a:endParaRPr lang="ar-JO" sz="2300"/>
          </a:p>
        </p:txBody>
      </p:sp>
    </p:spTree>
    <p:extLst>
      <p:ext uri="{BB962C8B-B14F-4D97-AF65-F5344CB8AC3E}">
        <p14:creationId xmlns:p14="http://schemas.microsoft.com/office/powerpoint/2010/main" val="939525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FA3D6D1-67CC-4755-9807-56339A16FE20}"/>
              </a:ext>
            </a:extLst>
          </p:cNvPr>
          <p:cNvSpPr>
            <a:spLocks noGrp="1"/>
          </p:cNvSpPr>
          <p:nvPr>
            <p:ph type="title"/>
          </p:nvPr>
        </p:nvSpPr>
        <p:spPr>
          <a:xfrm>
            <a:off x="548640" y="731520"/>
            <a:ext cx="4567428" cy="1426464"/>
          </a:xfrm>
        </p:spPr>
        <p:txBody>
          <a:bodyPr>
            <a:normAutofit/>
          </a:bodyPr>
          <a:lstStyle/>
          <a:p>
            <a:r>
              <a:rPr lang="en-US">
                <a:solidFill>
                  <a:srgbClr val="FFFFFF"/>
                </a:solidFill>
              </a:rPr>
              <a:t>Capacities needed for competence</a:t>
            </a:r>
            <a:endParaRPr lang="ar-JO">
              <a:solidFill>
                <a:srgbClr val="FFFFFF"/>
              </a:solidFill>
            </a:endParaRPr>
          </a:p>
        </p:txBody>
      </p:sp>
      <p:sp>
        <p:nvSpPr>
          <p:cNvPr id="17"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ontent Placeholder 2">
            <a:extLst>
              <a:ext uri="{FF2B5EF4-FFF2-40B4-BE49-F238E27FC236}">
                <a16:creationId xmlns:a16="http://schemas.microsoft.com/office/drawing/2014/main" id="{56E406EF-F085-4CF0-919D-547755FF8C78}"/>
              </a:ext>
            </a:extLst>
          </p:cNvPr>
          <p:cNvGraphicFramePr>
            <a:graphicFrameLocks noGrp="1"/>
          </p:cNvGraphicFramePr>
          <p:nvPr>
            <p:ph idx="1"/>
          </p:nvPr>
        </p:nvGraphicFramePr>
        <p:xfrm>
          <a:off x="592092" y="2480955"/>
          <a:ext cx="7948296" cy="3915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A22CAD23-DED1-41AC-80E4-4F614A7D5447}"/>
              </a:ext>
            </a:extLst>
          </p:cNvPr>
          <p:cNvSpPr txBox="1"/>
          <p:nvPr/>
        </p:nvSpPr>
        <p:spPr>
          <a:xfrm>
            <a:off x="5457825" y="731520"/>
            <a:ext cx="1488038" cy="646331"/>
          </a:xfrm>
          <a:prstGeom prst="rect">
            <a:avLst/>
          </a:prstGeom>
          <a:noFill/>
        </p:spPr>
        <p:txBody>
          <a:bodyPr wrap="square">
            <a:spAutoFit/>
          </a:bodyPr>
          <a:lstStyle/>
          <a:p>
            <a:r>
              <a:rPr lang="en-US" b="1" dirty="0"/>
              <a:t>Three central elements:</a:t>
            </a:r>
          </a:p>
        </p:txBody>
      </p:sp>
    </p:spTree>
    <p:extLst>
      <p:ext uri="{BB962C8B-B14F-4D97-AF65-F5344CB8AC3E}">
        <p14:creationId xmlns:p14="http://schemas.microsoft.com/office/powerpoint/2010/main" val="4236841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3158-C63A-4390-B233-35BF94A0BE0F}"/>
              </a:ext>
            </a:extLst>
          </p:cNvPr>
          <p:cNvSpPr>
            <a:spLocks noGrp="1"/>
          </p:cNvSpPr>
          <p:nvPr>
            <p:ph type="title"/>
          </p:nvPr>
        </p:nvSpPr>
        <p:spPr>
          <a:xfrm>
            <a:off x="628649" y="209005"/>
            <a:ext cx="7886700" cy="796835"/>
          </a:xfrm>
        </p:spPr>
        <p:txBody>
          <a:bodyPr/>
          <a:lstStyle/>
          <a:p>
            <a:r>
              <a:rPr lang="en-US" dirty="0"/>
              <a:t>Assessing capacity</a:t>
            </a:r>
            <a:endParaRPr lang="ar-JO" dirty="0"/>
          </a:p>
        </p:txBody>
      </p:sp>
      <p:graphicFrame>
        <p:nvGraphicFramePr>
          <p:cNvPr id="6" name="Content Placeholder 2">
            <a:extLst>
              <a:ext uri="{FF2B5EF4-FFF2-40B4-BE49-F238E27FC236}">
                <a16:creationId xmlns:a16="http://schemas.microsoft.com/office/drawing/2014/main" id="{AFA751CB-D2AE-4D64-AE52-2A1772C1FCA6}"/>
              </a:ext>
            </a:extLst>
          </p:cNvPr>
          <p:cNvGraphicFramePr>
            <a:graphicFrameLocks noGrp="1"/>
          </p:cNvGraphicFramePr>
          <p:nvPr>
            <p:ph idx="1"/>
          </p:nvPr>
        </p:nvGraphicFramePr>
        <p:xfrm>
          <a:off x="254725" y="1136468"/>
          <a:ext cx="8719458" cy="5249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5982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9C384D3-0F60-4E84-BFA8-651AC2D7D096}"/>
              </a:ext>
            </a:extLst>
          </p:cNvPr>
          <p:cNvSpPr>
            <a:spLocks noGrp="1"/>
          </p:cNvSpPr>
          <p:nvPr>
            <p:ph type="title"/>
          </p:nvPr>
        </p:nvSpPr>
        <p:spPr>
          <a:xfrm>
            <a:off x="548640" y="731520"/>
            <a:ext cx="4567428" cy="1426464"/>
          </a:xfrm>
        </p:spPr>
        <p:txBody>
          <a:bodyPr>
            <a:normAutofit/>
          </a:bodyPr>
          <a:lstStyle/>
          <a:p>
            <a:r>
              <a:rPr lang="en-US">
                <a:solidFill>
                  <a:srgbClr val="FFFFFF"/>
                </a:solidFill>
              </a:rPr>
              <a:t>Enhancing capacity</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F52B5F-BD6B-4877-A449-2A07CEE40F68}"/>
              </a:ext>
            </a:extLst>
          </p:cNvPr>
          <p:cNvSpPr>
            <a:spLocks noGrp="1"/>
          </p:cNvSpPr>
          <p:nvPr>
            <p:ph idx="1"/>
          </p:nvPr>
        </p:nvSpPr>
        <p:spPr>
          <a:xfrm>
            <a:off x="592092" y="2798385"/>
            <a:ext cx="7948296" cy="3283260"/>
          </a:xfrm>
        </p:spPr>
        <p:txBody>
          <a:bodyPr anchor="ctr">
            <a:normAutofit/>
          </a:bodyPr>
          <a:lstStyle/>
          <a:p>
            <a:r>
              <a:rPr lang="en-GB" sz="2100"/>
              <a:t>A person's competence to make a decision depends not only on the person but also on the environment</a:t>
            </a:r>
          </a:p>
          <a:p>
            <a:pPr marL="0" indent="0">
              <a:buNone/>
            </a:pPr>
            <a:r>
              <a:rPr lang="en-GB" sz="2100"/>
              <a:t> </a:t>
            </a:r>
          </a:p>
          <a:p>
            <a:r>
              <a:rPr lang="en-GB" sz="2100"/>
              <a:t>If patient autonomy is to be properly respected, doctors should try to enable patients to have the competence to make decisions. </a:t>
            </a:r>
          </a:p>
          <a:p>
            <a:endParaRPr lang="en-GB" sz="2100"/>
          </a:p>
          <a:p>
            <a:r>
              <a:rPr lang="en-GB" sz="2100"/>
              <a:t>This include the duty not to treat a person as unable to make a decision unless all practicable steps to help him to do so have been taken without success. </a:t>
            </a:r>
            <a:endParaRPr lang="ar-JO" sz="2100"/>
          </a:p>
        </p:txBody>
      </p:sp>
    </p:spTree>
    <p:extLst>
      <p:ext uri="{BB962C8B-B14F-4D97-AF65-F5344CB8AC3E}">
        <p14:creationId xmlns:p14="http://schemas.microsoft.com/office/powerpoint/2010/main" val="2853852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05D0B87-3DBF-47F2-973B-A84F009B4DB4}"/>
              </a:ext>
            </a:extLst>
          </p:cNvPr>
          <p:cNvSpPr>
            <a:spLocks noGrp="1"/>
          </p:cNvSpPr>
          <p:nvPr>
            <p:ph type="title"/>
          </p:nvPr>
        </p:nvSpPr>
        <p:spPr>
          <a:xfrm>
            <a:off x="548640" y="731520"/>
            <a:ext cx="4567428" cy="1426464"/>
          </a:xfrm>
        </p:spPr>
        <p:txBody>
          <a:bodyPr>
            <a:normAutofit/>
          </a:bodyPr>
          <a:lstStyle/>
          <a:p>
            <a:pPr rtl="0"/>
            <a:r>
              <a:rPr lang="en-GB" sz="3700" b="1">
                <a:solidFill>
                  <a:srgbClr val="FFFFFF"/>
                </a:solidFill>
                <a:latin typeface="UniversLTStd-BoldCn"/>
              </a:rPr>
              <a:t>THE CONCEPT OF INFORMED CONSENT</a:t>
            </a:r>
            <a:endParaRPr lang="ar-JO" sz="3700" b="1">
              <a:solidFill>
                <a:srgbClr val="FFFFFF"/>
              </a:solidFill>
              <a:latin typeface="UniversLTStd-BoldCn"/>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B155455-CAEE-4D2F-926D-71B43BB88782}"/>
              </a:ext>
            </a:extLst>
          </p:cNvPr>
          <p:cNvSpPr>
            <a:spLocks noGrp="1"/>
          </p:cNvSpPr>
          <p:nvPr>
            <p:ph idx="1"/>
          </p:nvPr>
        </p:nvSpPr>
        <p:spPr>
          <a:xfrm>
            <a:off x="592092" y="2798385"/>
            <a:ext cx="7948296" cy="3283260"/>
          </a:xfrm>
        </p:spPr>
        <p:txBody>
          <a:bodyPr anchor="ctr">
            <a:normAutofit/>
          </a:bodyPr>
          <a:lstStyle/>
          <a:p>
            <a:pPr lvl="0"/>
            <a:r>
              <a:rPr lang="en-GB" sz="1600"/>
              <a:t>The philosophical basis of informed consent rests on the principle of </a:t>
            </a:r>
            <a:r>
              <a:rPr lang="en-GB" sz="1600" b="1"/>
              <a:t>patient autonomy </a:t>
            </a:r>
          </a:p>
          <a:p>
            <a:pPr lvl="0"/>
            <a:endParaRPr lang="en-GB" sz="1600"/>
          </a:p>
          <a:p>
            <a:pPr lvl="0"/>
            <a:r>
              <a:rPr lang="en-GB" sz="1600"/>
              <a:t>Three principal criteria for valid consent</a:t>
            </a:r>
          </a:p>
          <a:p>
            <a:pPr marL="914400" lvl="1" indent="-457200">
              <a:buFont typeface="+mj-lt"/>
              <a:buAutoNum type="arabicPeriod"/>
            </a:pPr>
            <a:r>
              <a:rPr lang="en-GB" sz="1600" b="1"/>
              <a:t>Informed</a:t>
            </a:r>
            <a:endParaRPr lang="ar-JO" sz="1600" b="1"/>
          </a:p>
          <a:p>
            <a:pPr lvl="2"/>
            <a:r>
              <a:rPr lang="en-US" sz="1600"/>
              <a:t>Doctor discloses information to a patient (properly informed)</a:t>
            </a:r>
          </a:p>
          <a:p>
            <a:pPr marL="914400" lvl="1" indent="-457200">
              <a:buFont typeface="+mj-lt"/>
              <a:buAutoNum type="arabicPeriod"/>
            </a:pPr>
            <a:r>
              <a:rPr lang="en-GB" sz="1600" b="1"/>
              <a:t>Competent </a:t>
            </a:r>
            <a:r>
              <a:rPr lang="en-GB" sz="1600"/>
              <a:t>(has the legal </a:t>
            </a:r>
            <a:r>
              <a:rPr lang="en-GB" sz="1600" b="1"/>
              <a:t>capacity</a:t>
            </a:r>
            <a:r>
              <a:rPr lang="en-GB" sz="1600"/>
              <a:t> to give consent)</a:t>
            </a:r>
            <a:endParaRPr lang="ar-JO" sz="1600" b="1"/>
          </a:p>
          <a:p>
            <a:pPr marL="1371600" lvl="2" indent="-457200">
              <a:buFont typeface="+mj-lt"/>
              <a:buAutoNum type="alphaLcPeriod"/>
            </a:pPr>
            <a:r>
              <a:rPr lang="en-US" sz="1600"/>
              <a:t>Understanding</a:t>
            </a:r>
          </a:p>
          <a:p>
            <a:pPr marL="1371600" lvl="2" indent="-457200">
              <a:buFont typeface="+mj-lt"/>
              <a:buAutoNum type="alphaLcPeriod"/>
            </a:pPr>
            <a:r>
              <a:rPr lang="en-US" sz="1600"/>
              <a:t>Deciding</a:t>
            </a:r>
            <a:endParaRPr lang="en-GB" sz="1600"/>
          </a:p>
          <a:p>
            <a:pPr marL="914400" lvl="1" indent="-457200">
              <a:buFont typeface="+mj-lt"/>
              <a:buAutoNum type="arabicPeriod"/>
            </a:pPr>
            <a:r>
              <a:rPr lang="en-GB" sz="1600" b="1"/>
              <a:t>Voluntary (not coerced) </a:t>
            </a:r>
          </a:p>
          <a:p>
            <a:pPr lvl="2"/>
            <a:r>
              <a:rPr lang="en-GB" sz="1600"/>
              <a:t>The patient voluntarily makes a decision </a:t>
            </a:r>
            <a:endParaRPr lang="ar-JO" sz="1600"/>
          </a:p>
          <a:p>
            <a:pPr lvl="2"/>
            <a:endParaRPr lang="ar-JO" sz="1600"/>
          </a:p>
        </p:txBody>
      </p:sp>
    </p:spTree>
    <p:extLst>
      <p:ext uri="{BB962C8B-B14F-4D97-AF65-F5344CB8AC3E}">
        <p14:creationId xmlns:p14="http://schemas.microsoft.com/office/powerpoint/2010/main" val="1141594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A4FF7-A78C-4AAA-8F76-514EFB9486AF}"/>
              </a:ext>
            </a:extLst>
          </p:cNvPr>
          <p:cNvSpPr>
            <a:spLocks noGrp="1"/>
          </p:cNvSpPr>
          <p:nvPr>
            <p:ph type="title"/>
          </p:nvPr>
        </p:nvSpPr>
        <p:spPr>
          <a:xfrm>
            <a:off x="628650" y="365127"/>
            <a:ext cx="7886700" cy="640713"/>
          </a:xfrm>
        </p:spPr>
        <p:txBody>
          <a:bodyPr>
            <a:normAutofit fontScale="90000"/>
          </a:bodyPr>
          <a:lstStyle/>
          <a:p>
            <a:pPr algn="ctr"/>
            <a:r>
              <a:rPr lang="en-GB" dirty="0"/>
              <a:t>How can we enhance capacity?</a:t>
            </a:r>
            <a:endParaRPr lang="ar-JO" dirty="0"/>
          </a:p>
        </p:txBody>
      </p:sp>
      <p:graphicFrame>
        <p:nvGraphicFramePr>
          <p:cNvPr id="5" name="Content Placeholder 2">
            <a:extLst>
              <a:ext uri="{FF2B5EF4-FFF2-40B4-BE49-F238E27FC236}">
                <a16:creationId xmlns:a16="http://schemas.microsoft.com/office/drawing/2014/main" id="{B2B97453-297C-40F8-8B9E-6411ABC033CF}"/>
              </a:ext>
            </a:extLst>
          </p:cNvPr>
          <p:cNvGraphicFramePr>
            <a:graphicFrameLocks noGrp="1"/>
          </p:cNvGraphicFramePr>
          <p:nvPr>
            <p:ph idx="1"/>
          </p:nvPr>
        </p:nvGraphicFramePr>
        <p:xfrm>
          <a:off x="628649" y="1005840"/>
          <a:ext cx="8032025" cy="5617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6741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8D4F847-00EB-4C58-AF47-650D34E2B150}"/>
              </a:ext>
            </a:extLst>
          </p:cNvPr>
          <p:cNvSpPr>
            <a:spLocks noGrp="1"/>
          </p:cNvSpPr>
          <p:nvPr>
            <p:ph type="title"/>
          </p:nvPr>
        </p:nvSpPr>
        <p:spPr>
          <a:xfrm>
            <a:off x="582930" y="731519"/>
            <a:ext cx="2133893" cy="3237579"/>
          </a:xfrm>
        </p:spPr>
        <p:txBody>
          <a:bodyPr>
            <a:normAutofit/>
          </a:bodyPr>
          <a:lstStyle/>
          <a:p>
            <a:r>
              <a:rPr lang="en-GB" sz="2800">
                <a:solidFill>
                  <a:srgbClr val="FFFFFF"/>
                </a:solidFill>
              </a:rPr>
              <a:t>What about the patient whose decision making capacity varies from day to day?</a:t>
            </a:r>
            <a:endParaRPr lang="ar-JO" sz="2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A70F5E-45DA-4551-B62E-121790DA3FA6}"/>
              </a:ext>
            </a:extLst>
          </p:cNvPr>
          <p:cNvSpPr>
            <a:spLocks noGrp="1"/>
          </p:cNvSpPr>
          <p:nvPr>
            <p:ph idx="1"/>
          </p:nvPr>
        </p:nvSpPr>
        <p:spPr>
          <a:xfrm>
            <a:off x="3284781" y="686862"/>
            <a:ext cx="5278194" cy="5475129"/>
          </a:xfrm>
        </p:spPr>
        <p:txBody>
          <a:bodyPr anchor="ctr">
            <a:normAutofit/>
          </a:bodyPr>
          <a:lstStyle/>
          <a:p>
            <a:r>
              <a:rPr lang="en-GB" sz="2100"/>
              <a:t>A patient’s decision-making capacity is variable as their medications or underlying disease processes ebb and flow.</a:t>
            </a:r>
          </a:p>
          <a:p>
            <a:endParaRPr lang="en-GB" sz="2100"/>
          </a:p>
          <a:p>
            <a:r>
              <a:rPr lang="en-GB" sz="2100"/>
              <a:t>You should do what you can to catch a patient in a lucid state - even </a:t>
            </a:r>
            <a:r>
              <a:rPr lang="en-GB" sz="2100" b="1"/>
              <a:t>lightening up on the medications </a:t>
            </a:r>
            <a:r>
              <a:rPr lang="en-GB" sz="2100"/>
              <a:t>if necessary and </a:t>
            </a:r>
            <a:r>
              <a:rPr lang="en-GB" sz="2100" b="1"/>
              <a:t>safe</a:t>
            </a:r>
            <a:r>
              <a:rPr lang="en-GB" sz="2100"/>
              <a:t> - in order to include her in the decision making process.</a:t>
            </a:r>
          </a:p>
          <a:p>
            <a:endParaRPr lang="en-GB" sz="2100"/>
          </a:p>
          <a:p>
            <a:r>
              <a:rPr lang="en-GB" sz="2100"/>
              <a:t>If a careful assessment is done and documented at each contact, and during lucid periods the patient consistently and persistently makes the </a:t>
            </a:r>
            <a:r>
              <a:rPr lang="en-GB" sz="2100" b="1"/>
              <a:t>same decision over time</a:t>
            </a:r>
            <a:r>
              <a:rPr lang="en-GB" sz="2100"/>
              <a:t>, this may constitute adequate decisional capacity for the question at hand.</a:t>
            </a:r>
            <a:endParaRPr lang="ar-JO" sz="2100"/>
          </a:p>
        </p:txBody>
      </p:sp>
    </p:spTree>
    <p:extLst>
      <p:ext uri="{BB962C8B-B14F-4D97-AF65-F5344CB8AC3E}">
        <p14:creationId xmlns:p14="http://schemas.microsoft.com/office/powerpoint/2010/main" val="2761515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B78E75D-0604-4A2F-9C7A-3A32788E4F5C}"/>
              </a:ext>
            </a:extLst>
          </p:cNvPr>
          <p:cNvSpPr>
            <a:spLocks noGrp="1"/>
          </p:cNvSpPr>
          <p:nvPr>
            <p:ph type="title"/>
          </p:nvPr>
        </p:nvSpPr>
        <p:spPr>
          <a:xfrm>
            <a:off x="548640" y="731520"/>
            <a:ext cx="4567428" cy="1426464"/>
          </a:xfrm>
        </p:spPr>
        <p:txBody>
          <a:bodyPr>
            <a:normAutofit/>
          </a:bodyPr>
          <a:lstStyle/>
          <a:p>
            <a:r>
              <a:rPr lang="en-GB" sz="3100">
                <a:solidFill>
                  <a:srgbClr val="FFFFFF"/>
                </a:solidFill>
              </a:rPr>
              <a:t>Making decisions for people who lack capacity</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F18AC88B-6250-4B91-86FD-9883D743F917}"/>
              </a:ext>
            </a:extLst>
          </p:cNvPr>
          <p:cNvGraphicFramePr>
            <a:graphicFrameLocks noGrp="1"/>
          </p:cNvGraphicFramePr>
          <p:nvPr>
            <p:ph idx="1"/>
            <p:extLst>
              <p:ext uri="{D42A27DB-BD31-4B8C-83A1-F6EECF244321}">
                <p14:modId xmlns:p14="http://schemas.microsoft.com/office/powerpoint/2010/main" val="2595515562"/>
              </p:ext>
            </p:extLst>
          </p:nvPr>
        </p:nvGraphicFramePr>
        <p:xfrm>
          <a:off x="592092" y="2798385"/>
          <a:ext cx="7948296" cy="3283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159952AB-3A17-4B26-8503-F38869007394}"/>
              </a:ext>
            </a:extLst>
          </p:cNvPr>
          <p:cNvSpPr txBox="1"/>
          <p:nvPr/>
        </p:nvSpPr>
        <p:spPr>
          <a:xfrm>
            <a:off x="5444355" y="461737"/>
            <a:ext cx="1612020" cy="1569660"/>
          </a:xfrm>
          <a:prstGeom prst="rect">
            <a:avLst/>
          </a:prstGeom>
          <a:noFill/>
        </p:spPr>
        <p:txBody>
          <a:bodyPr wrap="square">
            <a:spAutoFit/>
          </a:bodyPr>
          <a:lstStyle/>
          <a:p>
            <a:r>
              <a:rPr lang="en-US" sz="1600" b="1" dirty="0"/>
              <a:t>Approaches to making decisions about the health care of incompetent patients:</a:t>
            </a:r>
          </a:p>
        </p:txBody>
      </p:sp>
    </p:spTree>
    <p:extLst>
      <p:ext uri="{BB962C8B-B14F-4D97-AF65-F5344CB8AC3E}">
        <p14:creationId xmlns:p14="http://schemas.microsoft.com/office/powerpoint/2010/main" val="1314830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104E77E-63A8-4A5B-AAE8-3850B9E00590}"/>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Best interests</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873753-3285-4283-BD60-A7A2FF53E954}"/>
              </a:ext>
            </a:extLst>
          </p:cNvPr>
          <p:cNvSpPr>
            <a:spLocks noGrp="1"/>
          </p:cNvSpPr>
          <p:nvPr>
            <p:ph idx="1"/>
          </p:nvPr>
        </p:nvSpPr>
        <p:spPr>
          <a:xfrm>
            <a:off x="3284781" y="686862"/>
            <a:ext cx="5278194" cy="5475129"/>
          </a:xfrm>
        </p:spPr>
        <p:txBody>
          <a:bodyPr anchor="ctr">
            <a:normAutofit/>
          </a:bodyPr>
          <a:lstStyle/>
          <a:p>
            <a:r>
              <a:rPr lang="en-GB" sz="2300"/>
              <a:t>One approach for a doctor faced with an incompetent patient is to ask which plan of management serves the patient's best interests </a:t>
            </a:r>
            <a:endParaRPr lang="ar-JO" sz="2300"/>
          </a:p>
        </p:txBody>
      </p:sp>
    </p:spTree>
    <p:extLst>
      <p:ext uri="{BB962C8B-B14F-4D97-AF65-F5344CB8AC3E}">
        <p14:creationId xmlns:p14="http://schemas.microsoft.com/office/powerpoint/2010/main" val="2044346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11EA0F4-8BD1-48F4-A62E-515CF61492E5}"/>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Proxy</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D54EB3-2B0C-453B-8CF3-4105AB706BCD}"/>
              </a:ext>
            </a:extLst>
          </p:cNvPr>
          <p:cNvSpPr>
            <a:spLocks noGrp="1"/>
          </p:cNvSpPr>
          <p:nvPr>
            <p:ph idx="1"/>
          </p:nvPr>
        </p:nvSpPr>
        <p:spPr>
          <a:xfrm>
            <a:off x="3284781" y="686862"/>
            <a:ext cx="5278194" cy="5475129"/>
          </a:xfrm>
        </p:spPr>
        <p:txBody>
          <a:bodyPr anchor="ctr">
            <a:normAutofit/>
          </a:bodyPr>
          <a:lstStyle/>
          <a:p>
            <a:r>
              <a:rPr lang="en-GB" sz="2300"/>
              <a:t>To make decisions </a:t>
            </a:r>
            <a:r>
              <a:rPr lang="en-GB" sz="2300" b="1"/>
              <a:t>on behalf </a:t>
            </a:r>
            <a:r>
              <a:rPr lang="en-GB" sz="2300"/>
              <a:t>of an incompetent patient. </a:t>
            </a:r>
          </a:p>
          <a:p>
            <a:endParaRPr lang="en-GB" sz="2300"/>
          </a:p>
          <a:p>
            <a:r>
              <a:rPr lang="en-GB" sz="2300"/>
              <a:t>This proxy essentially plays the role that the patient would play if competent. </a:t>
            </a:r>
          </a:p>
          <a:p>
            <a:endParaRPr lang="en-GB" sz="2300"/>
          </a:p>
          <a:p>
            <a:r>
              <a:rPr lang="en-GB" sz="2300"/>
              <a:t>Such an approach of course leaves the proxy with the question:</a:t>
            </a:r>
          </a:p>
          <a:p>
            <a:pPr lvl="1"/>
            <a:r>
              <a:rPr lang="en-GB" sz="2300"/>
              <a:t>On what basis should the decision be made?</a:t>
            </a:r>
            <a:endParaRPr lang="ar-JO" sz="2300"/>
          </a:p>
        </p:txBody>
      </p:sp>
    </p:spTree>
    <p:extLst>
      <p:ext uri="{BB962C8B-B14F-4D97-AF65-F5344CB8AC3E}">
        <p14:creationId xmlns:p14="http://schemas.microsoft.com/office/powerpoint/2010/main" val="2537361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A281C8B-EA48-4434-867C-B280ED46BAFF}"/>
              </a:ext>
            </a:extLst>
          </p:cNvPr>
          <p:cNvSpPr>
            <a:spLocks noGrp="1"/>
          </p:cNvSpPr>
          <p:nvPr>
            <p:ph type="title"/>
          </p:nvPr>
        </p:nvSpPr>
        <p:spPr>
          <a:xfrm>
            <a:off x="582930" y="731519"/>
            <a:ext cx="2133893" cy="3237579"/>
          </a:xfrm>
        </p:spPr>
        <p:txBody>
          <a:bodyPr>
            <a:normAutofit/>
          </a:bodyPr>
          <a:lstStyle/>
          <a:p>
            <a:r>
              <a:rPr lang="en-US" sz="3100">
                <a:solidFill>
                  <a:srgbClr val="FFFFFF"/>
                </a:solidFill>
              </a:rPr>
              <a:t>Substituted judgement</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5E4A938-98BC-4B66-B8D2-50FFC09DB3D9}"/>
              </a:ext>
            </a:extLst>
          </p:cNvPr>
          <p:cNvSpPr>
            <a:spLocks noGrp="1"/>
          </p:cNvSpPr>
          <p:nvPr>
            <p:ph idx="1"/>
          </p:nvPr>
        </p:nvSpPr>
        <p:spPr>
          <a:xfrm>
            <a:off x="3284781" y="686862"/>
            <a:ext cx="5278194" cy="5475129"/>
          </a:xfrm>
        </p:spPr>
        <p:txBody>
          <a:bodyPr anchor="ctr">
            <a:normAutofit/>
          </a:bodyPr>
          <a:lstStyle/>
          <a:p>
            <a:r>
              <a:rPr lang="en-GB" sz="2300"/>
              <a:t>The criterion of substituted judgement asks the hypothetical question: </a:t>
            </a:r>
          </a:p>
          <a:p>
            <a:pPr lvl="1"/>
            <a:r>
              <a:rPr lang="en-GB" sz="2300"/>
              <a:t>Suppose the patient were (magically) able to become competent, what treatment would he choose? </a:t>
            </a:r>
          </a:p>
          <a:p>
            <a:pPr lvl="1"/>
            <a:endParaRPr lang="en-GB" sz="2300"/>
          </a:p>
          <a:p>
            <a:r>
              <a:rPr lang="en-GB" sz="2300"/>
              <a:t>In order to try to answer this question the doctor could use a range of evidence: </a:t>
            </a:r>
          </a:p>
          <a:p>
            <a:pPr lvl="1"/>
            <a:r>
              <a:rPr lang="en-GB" sz="2300"/>
              <a:t>Reports of what the patient has said about this kind of situation in the past</a:t>
            </a:r>
          </a:p>
          <a:p>
            <a:pPr lvl="1"/>
            <a:r>
              <a:rPr lang="en-GB" sz="2300"/>
              <a:t>The kind of general values the patient held</a:t>
            </a:r>
          </a:p>
          <a:p>
            <a:pPr lvl="1"/>
            <a:r>
              <a:rPr lang="en-GB" sz="2300"/>
              <a:t>Experience with other patients</a:t>
            </a:r>
            <a:endParaRPr lang="ar-JO" sz="2300"/>
          </a:p>
        </p:txBody>
      </p:sp>
    </p:spTree>
    <p:extLst>
      <p:ext uri="{BB962C8B-B14F-4D97-AF65-F5344CB8AC3E}">
        <p14:creationId xmlns:p14="http://schemas.microsoft.com/office/powerpoint/2010/main" val="1569299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B6AC8AE-E992-4EE4-A1A4-B12D73650385}"/>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Advance directives</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4966C7D-571C-483F-BAB4-B8D53F194F25}"/>
              </a:ext>
            </a:extLst>
          </p:cNvPr>
          <p:cNvSpPr>
            <a:spLocks noGrp="1"/>
          </p:cNvSpPr>
          <p:nvPr>
            <p:ph idx="1"/>
          </p:nvPr>
        </p:nvSpPr>
        <p:spPr>
          <a:xfrm>
            <a:off x="3284781" y="686862"/>
            <a:ext cx="5278194" cy="5475129"/>
          </a:xfrm>
        </p:spPr>
        <p:txBody>
          <a:bodyPr anchor="ctr">
            <a:normAutofit/>
          </a:bodyPr>
          <a:lstStyle/>
          <a:p>
            <a:r>
              <a:rPr lang="en-GB" sz="2000" b="1"/>
              <a:t>Definition</a:t>
            </a:r>
          </a:p>
          <a:p>
            <a:pPr lvl="1"/>
            <a:r>
              <a:rPr lang="en-GB" sz="2000"/>
              <a:t>Advance directives are statements made by people at a time when they are competent, about how they would want to be treated in the future were they to become ill and at the same time incompetent to decide about or give consent for their treatment</a:t>
            </a:r>
          </a:p>
          <a:p>
            <a:pPr lvl="1"/>
            <a:endParaRPr lang="en-GB" sz="2000"/>
          </a:p>
          <a:p>
            <a:r>
              <a:rPr lang="en-GB" sz="2000" b="1"/>
              <a:t>Purpose</a:t>
            </a:r>
          </a:p>
          <a:p>
            <a:pPr lvl="1"/>
            <a:r>
              <a:rPr lang="en-GB" sz="2000"/>
              <a:t>A competent patient can help decide her own health care, and normally has the legal and ethical right to refuse any specific treatment. The purpose of advance directives is to extend such patient autonomy to include situations in which a person is no longer competent.</a:t>
            </a:r>
            <a:endParaRPr lang="ar-JO" sz="2000"/>
          </a:p>
        </p:txBody>
      </p:sp>
    </p:spTree>
    <p:extLst>
      <p:ext uri="{BB962C8B-B14F-4D97-AF65-F5344CB8AC3E}">
        <p14:creationId xmlns:p14="http://schemas.microsoft.com/office/powerpoint/2010/main" val="34033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5ADEB0-B91F-499C-B9DC-174520573256}"/>
              </a:ext>
            </a:extLst>
          </p:cNvPr>
          <p:cNvSpPr>
            <a:spLocks noGrp="1"/>
          </p:cNvSpPr>
          <p:nvPr>
            <p:ph type="title"/>
          </p:nvPr>
        </p:nvSpPr>
        <p:spPr>
          <a:xfrm>
            <a:off x="548640" y="731520"/>
            <a:ext cx="4567428" cy="1426464"/>
          </a:xfrm>
        </p:spPr>
        <p:txBody>
          <a:bodyPr>
            <a:normAutofit/>
          </a:bodyPr>
          <a:lstStyle/>
          <a:p>
            <a:r>
              <a:rPr lang="en-GB" sz="3100">
                <a:solidFill>
                  <a:srgbClr val="FFFFFF"/>
                </a:solidFill>
              </a:rPr>
              <a:t>What should occur if the patient cannot give informed consent?</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A47B88-E0FE-4BF3-9A13-314DECE5292F}"/>
              </a:ext>
            </a:extLst>
          </p:cNvPr>
          <p:cNvSpPr>
            <a:spLocks noGrp="1"/>
          </p:cNvSpPr>
          <p:nvPr>
            <p:ph idx="1"/>
          </p:nvPr>
        </p:nvSpPr>
        <p:spPr>
          <a:xfrm>
            <a:off x="592092" y="2798385"/>
            <a:ext cx="7948296" cy="3283260"/>
          </a:xfrm>
        </p:spPr>
        <p:txBody>
          <a:bodyPr anchor="ctr">
            <a:normAutofit/>
          </a:bodyPr>
          <a:lstStyle/>
          <a:p>
            <a:r>
              <a:rPr lang="en-GB" sz="1800"/>
              <a:t>If the patient is determined to be incapacitated/ incompetent to make health care decisions, a </a:t>
            </a:r>
            <a:r>
              <a:rPr lang="en-GB" sz="1800" b="1"/>
              <a:t>surrogate decision maker </a:t>
            </a:r>
            <a:r>
              <a:rPr lang="en-GB" sz="1800"/>
              <a:t>must speak for her/him</a:t>
            </a:r>
          </a:p>
          <a:p>
            <a:endParaRPr lang="en-GB" sz="1800"/>
          </a:p>
          <a:p>
            <a:r>
              <a:rPr lang="en-GB" sz="1800"/>
              <a:t> There is a specific </a:t>
            </a:r>
            <a:r>
              <a:rPr lang="en-GB" sz="1800" b="1"/>
              <a:t>hierarchy</a:t>
            </a:r>
            <a:r>
              <a:rPr lang="en-GB" sz="1800"/>
              <a:t> of appropriate decision makers defined by law </a:t>
            </a:r>
          </a:p>
          <a:p>
            <a:endParaRPr lang="en-GB" sz="1800"/>
          </a:p>
          <a:p>
            <a:r>
              <a:rPr lang="en-GB" sz="1800"/>
              <a:t>If no appropriate surrogate decision maker is available, the </a:t>
            </a:r>
            <a:r>
              <a:rPr lang="en-GB" sz="1800" b="1"/>
              <a:t>physicians</a:t>
            </a:r>
            <a:r>
              <a:rPr lang="en-GB" sz="1800"/>
              <a:t> are expected to act in the </a:t>
            </a:r>
            <a:r>
              <a:rPr lang="en-GB" sz="1800" b="1"/>
              <a:t>best interest </a:t>
            </a:r>
            <a:r>
              <a:rPr lang="en-GB" sz="1800"/>
              <a:t>of the patient </a:t>
            </a:r>
            <a:r>
              <a:rPr lang="en-GB" sz="1800" b="1"/>
              <a:t>until a surrogate is found or appointed</a:t>
            </a:r>
          </a:p>
          <a:p>
            <a:endParaRPr lang="en-GB" sz="1800"/>
          </a:p>
        </p:txBody>
      </p:sp>
    </p:spTree>
    <p:extLst>
      <p:ext uri="{BB962C8B-B14F-4D97-AF65-F5344CB8AC3E}">
        <p14:creationId xmlns:p14="http://schemas.microsoft.com/office/powerpoint/2010/main" val="2282177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65B1A2-C888-4F40-85B9-758DA2F27CF5}"/>
              </a:ext>
            </a:extLst>
          </p:cNvPr>
          <p:cNvSpPr>
            <a:spLocks noGrp="1"/>
          </p:cNvSpPr>
          <p:nvPr>
            <p:ph type="title"/>
          </p:nvPr>
        </p:nvSpPr>
        <p:spPr>
          <a:xfrm>
            <a:off x="548640" y="731520"/>
            <a:ext cx="4567428" cy="1426464"/>
          </a:xfrm>
        </p:spPr>
        <p:txBody>
          <a:bodyPr>
            <a:normAutofit/>
          </a:bodyPr>
          <a:lstStyle/>
          <a:p>
            <a:r>
              <a:rPr lang="en-GB">
                <a:solidFill>
                  <a:srgbClr val="FFFFFF"/>
                </a:solidFill>
              </a:rPr>
              <a:t>The role of the family</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EC97D8-5193-4AC5-9654-2F9098533689}"/>
              </a:ext>
            </a:extLst>
          </p:cNvPr>
          <p:cNvSpPr>
            <a:spLocks noGrp="1"/>
          </p:cNvSpPr>
          <p:nvPr>
            <p:ph idx="1"/>
          </p:nvPr>
        </p:nvSpPr>
        <p:spPr>
          <a:xfrm>
            <a:off x="592092" y="2798385"/>
            <a:ext cx="7948296" cy="3283260"/>
          </a:xfrm>
        </p:spPr>
        <p:txBody>
          <a:bodyPr anchor="ctr">
            <a:normAutofit/>
          </a:bodyPr>
          <a:lstStyle/>
          <a:p>
            <a:r>
              <a:rPr lang="en-GB" sz="1800"/>
              <a:t>When patients are not capable of making decisions for themselves, clinicians usually involve families or close friends</a:t>
            </a:r>
          </a:p>
          <a:p>
            <a:endParaRPr lang="en-GB" sz="1800"/>
          </a:p>
          <a:p>
            <a:r>
              <a:rPr lang="en-GB" sz="1800"/>
              <a:t>There are five different types of information that a doctor may wish to gather from patients' relatives:</a:t>
            </a:r>
          </a:p>
          <a:p>
            <a:pPr marL="914400" lvl="1" indent="-457200">
              <a:buFont typeface="+mj-lt"/>
              <a:buAutoNum type="arabicPeriod"/>
            </a:pPr>
            <a:r>
              <a:rPr lang="en-GB" sz="1800"/>
              <a:t>Explicit instructions that the patient had given to the family</a:t>
            </a:r>
          </a:p>
          <a:p>
            <a:pPr marL="914400" lvl="1" indent="-457200">
              <a:buFont typeface="+mj-lt"/>
              <a:buAutoNum type="arabicPeriod"/>
            </a:pPr>
            <a:r>
              <a:rPr lang="en-GB" sz="1800"/>
              <a:t>A general view of the patient's values</a:t>
            </a:r>
          </a:p>
          <a:p>
            <a:pPr marL="914400" lvl="1" indent="-457200">
              <a:buFont typeface="+mj-lt"/>
              <a:buAutoNum type="arabicPeriod"/>
            </a:pPr>
            <a:r>
              <a:rPr lang="en-GB" sz="1800"/>
              <a:t>Information about the patient's quality of life and likely quality of life</a:t>
            </a:r>
          </a:p>
          <a:p>
            <a:pPr marL="914400" lvl="1" indent="-457200">
              <a:buFont typeface="+mj-lt"/>
              <a:buAutoNum type="arabicPeriod"/>
            </a:pPr>
            <a:r>
              <a:rPr lang="en-GB" sz="1800"/>
              <a:t>The relatives' opinion of what is best for the patient</a:t>
            </a:r>
          </a:p>
          <a:p>
            <a:pPr marL="914400" lvl="1" indent="-457200">
              <a:buFont typeface="+mj-lt"/>
              <a:buAutoNum type="arabicPeriod"/>
            </a:pPr>
            <a:r>
              <a:rPr lang="en-GB" sz="1800"/>
              <a:t>The relatives' opinion as to what is best for themselves</a:t>
            </a:r>
          </a:p>
        </p:txBody>
      </p:sp>
    </p:spTree>
    <p:extLst>
      <p:ext uri="{BB962C8B-B14F-4D97-AF65-F5344CB8AC3E}">
        <p14:creationId xmlns:p14="http://schemas.microsoft.com/office/powerpoint/2010/main" val="2696124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3A29671-2C13-4D85-A39B-1CA0BEAFACB0}"/>
              </a:ext>
            </a:extLst>
          </p:cNvPr>
          <p:cNvSpPr>
            <a:spLocks noGrp="1"/>
          </p:cNvSpPr>
          <p:nvPr>
            <p:ph type="title"/>
          </p:nvPr>
        </p:nvSpPr>
        <p:spPr>
          <a:xfrm>
            <a:off x="548640" y="731520"/>
            <a:ext cx="4567428" cy="1426464"/>
          </a:xfrm>
        </p:spPr>
        <p:txBody>
          <a:bodyPr>
            <a:normAutofit/>
          </a:bodyPr>
          <a:lstStyle/>
          <a:p>
            <a:r>
              <a:rPr lang="en-GB" sz="3100">
                <a:solidFill>
                  <a:srgbClr val="FFFFFF"/>
                </a:solidFill>
              </a:rPr>
              <a:t>Is it ever acceptable to not have a full informed consent?</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16FC76-B12E-4D2B-A1D1-4119008BEBDA}"/>
              </a:ext>
            </a:extLst>
          </p:cNvPr>
          <p:cNvSpPr>
            <a:spLocks noGrp="1"/>
          </p:cNvSpPr>
          <p:nvPr>
            <p:ph idx="1"/>
          </p:nvPr>
        </p:nvSpPr>
        <p:spPr>
          <a:xfrm>
            <a:off x="592092" y="2798385"/>
            <a:ext cx="7948296" cy="3283260"/>
          </a:xfrm>
        </p:spPr>
        <p:txBody>
          <a:bodyPr anchor="ctr">
            <a:normAutofit/>
          </a:bodyPr>
          <a:lstStyle/>
          <a:p>
            <a:r>
              <a:rPr lang="en-GB" sz="1600" b="1"/>
              <a:t>Exceptions to full informed consent are:</a:t>
            </a:r>
          </a:p>
          <a:p>
            <a:pPr marL="914400" lvl="1" indent="-457200">
              <a:buFont typeface="+mj-lt"/>
              <a:buAutoNum type="arabicPeriod"/>
            </a:pPr>
            <a:r>
              <a:rPr lang="en-GB" sz="1600"/>
              <a:t>If the patient does not have decision-making capacity, such as a person with dementia, in which case a </a:t>
            </a:r>
            <a:r>
              <a:rPr lang="en-GB" sz="1600" b="1"/>
              <a:t>proxy</a:t>
            </a:r>
            <a:r>
              <a:rPr lang="en-GB" sz="1600"/>
              <a:t>, or </a:t>
            </a:r>
            <a:r>
              <a:rPr lang="en-GB" sz="1600" b="1"/>
              <a:t>surrogate</a:t>
            </a:r>
            <a:r>
              <a:rPr lang="en-GB" sz="1600"/>
              <a:t> decision-maker, must be found </a:t>
            </a:r>
          </a:p>
          <a:p>
            <a:pPr marL="914400" lvl="1" indent="-457200">
              <a:buFont typeface="+mj-lt"/>
              <a:buAutoNum type="arabicPeriod"/>
            </a:pPr>
            <a:endParaRPr lang="en-GB" sz="1600"/>
          </a:p>
          <a:p>
            <a:pPr marL="914400" lvl="1" indent="-457200">
              <a:buFont typeface="+mj-lt"/>
              <a:buAutoNum type="arabicPeriod"/>
            </a:pPr>
            <a:r>
              <a:rPr lang="en-GB" sz="1600"/>
              <a:t>A </a:t>
            </a:r>
            <a:r>
              <a:rPr lang="en-GB" sz="1600" b="1"/>
              <a:t>lack of decision-making capacity </a:t>
            </a:r>
            <a:r>
              <a:rPr lang="en-GB" sz="1600"/>
              <a:t>with </a:t>
            </a:r>
            <a:r>
              <a:rPr lang="en-GB" sz="1600" b="1"/>
              <a:t>inadequate time </a:t>
            </a:r>
            <a:r>
              <a:rPr lang="en-GB" sz="1600"/>
              <a:t>to find an appropriate proxy without harming the patient, such as a life-threatening </a:t>
            </a:r>
            <a:r>
              <a:rPr lang="en-GB" sz="1600" b="1"/>
              <a:t>emergency</a:t>
            </a:r>
            <a:r>
              <a:rPr lang="en-GB" sz="1600"/>
              <a:t> where the patient is not conscious</a:t>
            </a:r>
          </a:p>
          <a:p>
            <a:pPr marL="914400" lvl="1" indent="-457200">
              <a:buFont typeface="+mj-lt"/>
              <a:buAutoNum type="arabicPeriod"/>
            </a:pPr>
            <a:endParaRPr lang="en-GB" sz="1600"/>
          </a:p>
          <a:p>
            <a:pPr marL="914400" lvl="1" indent="-457200">
              <a:buFont typeface="+mj-lt"/>
              <a:buAutoNum type="arabicPeriod"/>
            </a:pPr>
            <a:r>
              <a:rPr lang="en-GB" sz="1600"/>
              <a:t>When the patient has waived consent</a:t>
            </a:r>
          </a:p>
          <a:p>
            <a:pPr marL="914400" lvl="1" indent="-457200">
              <a:buFont typeface="+mj-lt"/>
              <a:buAutoNum type="arabicPeriod"/>
            </a:pPr>
            <a:endParaRPr lang="en-GB" sz="1600"/>
          </a:p>
          <a:p>
            <a:pPr marL="914400" lvl="1" indent="-457200">
              <a:buFont typeface="+mj-lt"/>
              <a:buAutoNum type="arabicPeriod"/>
            </a:pPr>
            <a:r>
              <a:rPr lang="en-GB" sz="1600"/>
              <a:t>When a competent patient designates a trusted loved-one to make treatment decisions for him or her </a:t>
            </a:r>
            <a:endParaRPr lang="ar-JO" sz="1600"/>
          </a:p>
        </p:txBody>
      </p:sp>
    </p:spTree>
    <p:extLst>
      <p:ext uri="{BB962C8B-B14F-4D97-AF65-F5344CB8AC3E}">
        <p14:creationId xmlns:p14="http://schemas.microsoft.com/office/powerpoint/2010/main" val="33335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9E54213-DA6E-45D2-8B9C-EB683F7D8C51}"/>
              </a:ext>
            </a:extLst>
          </p:cNvPr>
          <p:cNvSpPr>
            <a:spLocks noGrp="1"/>
          </p:cNvSpPr>
          <p:nvPr>
            <p:ph type="title"/>
          </p:nvPr>
        </p:nvSpPr>
        <p:spPr>
          <a:xfrm>
            <a:off x="582930" y="731519"/>
            <a:ext cx="2133893" cy="3237579"/>
          </a:xfrm>
        </p:spPr>
        <p:txBody>
          <a:bodyPr>
            <a:normAutofit/>
          </a:bodyPr>
          <a:lstStyle/>
          <a:p>
            <a:r>
              <a:rPr lang="en-GB" sz="2800">
                <a:solidFill>
                  <a:srgbClr val="FFFFFF"/>
                </a:solidFill>
              </a:rPr>
              <a:t>Competence (capacity)</a:t>
            </a:r>
            <a:endParaRPr lang="ar-JO" sz="2800">
              <a:solidFill>
                <a:srgbClr val="FFFFFF"/>
              </a:solidFill>
            </a:endParaRP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8979DB-1A84-4C84-B18F-8A2601AB845D}"/>
              </a:ext>
            </a:extLst>
          </p:cNvPr>
          <p:cNvSpPr>
            <a:spLocks noGrp="1"/>
          </p:cNvSpPr>
          <p:nvPr>
            <p:ph idx="1"/>
          </p:nvPr>
        </p:nvSpPr>
        <p:spPr>
          <a:xfrm>
            <a:off x="3284781" y="686862"/>
            <a:ext cx="5278194" cy="5475129"/>
          </a:xfrm>
        </p:spPr>
        <p:txBody>
          <a:bodyPr anchor="ctr">
            <a:normAutofit/>
          </a:bodyPr>
          <a:lstStyle/>
          <a:p>
            <a:r>
              <a:rPr lang="en-GB" sz="2300"/>
              <a:t>Competence refers to the ability to give or withhold consent </a:t>
            </a:r>
          </a:p>
          <a:p>
            <a:endParaRPr lang="en-GB" sz="2300"/>
          </a:p>
          <a:p>
            <a:r>
              <a:rPr lang="en-GB" sz="2300"/>
              <a:t>There is a fundamental difference in the way the law deals with competent and incompetent patients</a:t>
            </a:r>
          </a:p>
          <a:p>
            <a:pPr marL="0" indent="0">
              <a:buNone/>
            </a:pPr>
            <a:r>
              <a:rPr lang="en-GB" sz="2300"/>
              <a:t> </a:t>
            </a:r>
          </a:p>
        </p:txBody>
      </p:sp>
    </p:spTree>
    <p:extLst>
      <p:ext uri="{BB962C8B-B14F-4D97-AF65-F5344CB8AC3E}">
        <p14:creationId xmlns:p14="http://schemas.microsoft.com/office/powerpoint/2010/main" val="1297618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876802E-D35F-4DEA-9974-2EA9EFFC705A}"/>
              </a:ext>
            </a:extLst>
          </p:cNvPr>
          <p:cNvSpPr>
            <a:spLocks noGrp="1"/>
          </p:cNvSpPr>
          <p:nvPr>
            <p:ph type="title"/>
          </p:nvPr>
        </p:nvSpPr>
        <p:spPr>
          <a:xfrm>
            <a:off x="548640" y="731520"/>
            <a:ext cx="4567428" cy="1426464"/>
          </a:xfrm>
        </p:spPr>
        <p:txBody>
          <a:bodyPr>
            <a:normAutofit/>
          </a:bodyPr>
          <a:lstStyle/>
          <a:p>
            <a:r>
              <a:rPr lang="en-GB" sz="3100">
                <a:solidFill>
                  <a:srgbClr val="FFFFFF"/>
                </a:solidFill>
              </a:rPr>
              <a:t>How does informed consent apply to children?</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40892D-A22E-410F-B43A-3B7A78DDDDA8}"/>
              </a:ext>
            </a:extLst>
          </p:cNvPr>
          <p:cNvSpPr>
            <a:spLocks noGrp="1"/>
          </p:cNvSpPr>
          <p:nvPr>
            <p:ph idx="1"/>
          </p:nvPr>
        </p:nvSpPr>
        <p:spPr>
          <a:xfrm>
            <a:off x="592092" y="2798385"/>
            <a:ext cx="7948296" cy="3283260"/>
          </a:xfrm>
        </p:spPr>
        <p:txBody>
          <a:bodyPr anchor="ctr">
            <a:normAutofit/>
          </a:bodyPr>
          <a:lstStyle/>
          <a:p>
            <a:r>
              <a:rPr lang="en-GB" sz="1600" b="1"/>
              <a:t>Children</a:t>
            </a:r>
            <a:r>
              <a:rPr lang="en-GB" sz="1600"/>
              <a:t> do not have the decision-making capacity to provide informed consent, so </a:t>
            </a:r>
            <a:r>
              <a:rPr lang="en-GB" sz="1600" b="1"/>
              <a:t>parents</a:t>
            </a:r>
            <a:r>
              <a:rPr lang="en-GB" sz="1600"/>
              <a:t> may provide a </a:t>
            </a:r>
            <a:r>
              <a:rPr lang="en-GB" sz="1600" b="1"/>
              <a:t>proxy</a:t>
            </a:r>
            <a:r>
              <a:rPr lang="en-GB" sz="1600"/>
              <a:t> </a:t>
            </a:r>
            <a:r>
              <a:rPr lang="en-GB" sz="1600" b="1"/>
              <a:t>consent</a:t>
            </a:r>
            <a:r>
              <a:rPr lang="en-GB" sz="1600"/>
              <a:t> </a:t>
            </a:r>
          </a:p>
          <a:p>
            <a:endParaRPr lang="en-GB" sz="1600"/>
          </a:p>
          <a:p>
            <a:r>
              <a:rPr lang="en-GB" sz="1600" b="1"/>
              <a:t>For older children and adolescents:</a:t>
            </a:r>
          </a:p>
          <a:p>
            <a:pPr lvl="1"/>
            <a:r>
              <a:rPr lang="en-GB" sz="1600"/>
              <a:t>Assent should always be sought in addition to the authorization of legal surrogates</a:t>
            </a:r>
          </a:p>
          <a:p>
            <a:endParaRPr lang="en-GB" sz="1600"/>
          </a:p>
          <a:p>
            <a:r>
              <a:rPr lang="en-GB" sz="1600"/>
              <a:t>Parents and guardians are under a legal duty to act in the minor's best interests.</a:t>
            </a:r>
          </a:p>
          <a:p>
            <a:endParaRPr lang="en-GB" sz="1600"/>
          </a:p>
          <a:p>
            <a:r>
              <a:rPr lang="en-GB" sz="1600"/>
              <a:t>If doctors and parents cannot agree the minor's best interests, a court may need to decide either who should judge best interests, or what those best interests are</a:t>
            </a:r>
          </a:p>
        </p:txBody>
      </p:sp>
    </p:spTree>
    <p:extLst>
      <p:ext uri="{BB962C8B-B14F-4D97-AF65-F5344CB8AC3E}">
        <p14:creationId xmlns:p14="http://schemas.microsoft.com/office/powerpoint/2010/main" val="22796050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D35EE5E-E8BC-4F6A-9F72-CBE5BF046AA3}"/>
              </a:ext>
            </a:extLst>
          </p:cNvPr>
          <p:cNvSpPr>
            <a:spLocks noGrp="1"/>
          </p:cNvSpPr>
          <p:nvPr>
            <p:ph type="title"/>
          </p:nvPr>
        </p:nvSpPr>
        <p:spPr>
          <a:xfrm>
            <a:off x="548640" y="731520"/>
            <a:ext cx="4567428" cy="1426464"/>
          </a:xfrm>
        </p:spPr>
        <p:txBody>
          <a:bodyPr>
            <a:normAutofit/>
          </a:bodyPr>
          <a:lstStyle/>
          <a:p>
            <a:r>
              <a:rPr lang="en-US">
                <a:solidFill>
                  <a:srgbClr val="FFFFFF"/>
                </a:solidFill>
              </a:rPr>
              <a:t>Case study</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919C716-1CD3-4366-A6BA-3D97E327EE4A}"/>
              </a:ext>
            </a:extLst>
          </p:cNvPr>
          <p:cNvSpPr>
            <a:spLocks noGrp="1"/>
          </p:cNvSpPr>
          <p:nvPr>
            <p:ph idx="1"/>
          </p:nvPr>
        </p:nvSpPr>
        <p:spPr>
          <a:xfrm>
            <a:off x="592092" y="2798385"/>
            <a:ext cx="7948296" cy="3283260"/>
          </a:xfrm>
        </p:spPr>
        <p:txBody>
          <a:bodyPr anchor="ctr">
            <a:normAutofit/>
          </a:bodyPr>
          <a:lstStyle/>
          <a:p>
            <a:r>
              <a:rPr lang="en-GB" sz="1800"/>
              <a:t>A 64-year-old woman with MS is hospitalized. The team feels she may need to be placed on a feeding tube soon to assure adequate nourishment. They ask the patient about this in the morning and she agrees. However, in the evening (before the tube has been placed), the patient becomes disoriented and seems confused about her decision to have the feeding tube placed. She tells the team she doesn't want it in. They revisit the question in the morning, when the patient is again lucid. Unable to recall her state of mind from the previous evening, the patient again agrees to the procedure.</a:t>
            </a:r>
          </a:p>
          <a:p>
            <a:endParaRPr lang="en-GB" sz="1800"/>
          </a:p>
          <a:p>
            <a:r>
              <a:rPr lang="en-GB" sz="1800" b="1" i="1"/>
              <a:t>Is this patient competent to decide? Which preference should be honored?</a:t>
            </a:r>
            <a:endParaRPr lang="ar-JO" sz="1800" b="1" i="1"/>
          </a:p>
        </p:txBody>
      </p:sp>
    </p:spTree>
    <p:extLst>
      <p:ext uri="{BB962C8B-B14F-4D97-AF65-F5344CB8AC3E}">
        <p14:creationId xmlns:p14="http://schemas.microsoft.com/office/powerpoint/2010/main" val="38082000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48D0A1C-B975-4456-9FA8-3EDC2D51BB61}"/>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Case discussion</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311C1F4-39AB-480E-BDC7-FF6B9A6A2FE5}"/>
              </a:ext>
            </a:extLst>
          </p:cNvPr>
          <p:cNvSpPr>
            <a:spLocks noGrp="1"/>
          </p:cNvSpPr>
          <p:nvPr>
            <p:ph idx="1"/>
          </p:nvPr>
        </p:nvSpPr>
        <p:spPr>
          <a:xfrm>
            <a:off x="3284781" y="686862"/>
            <a:ext cx="5278194" cy="5475129"/>
          </a:xfrm>
        </p:spPr>
        <p:txBody>
          <a:bodyPr anchor="ctr">
            <a:normAutofit/>
          </a:bodyPr>
          <a:lstStyle/>
          <a:p>
            <a:r>
              <a:rPr lang="en-GB" sz="2300"/>
              <a:t>This patient's underlying disease is impairing her decision-making capacity. If her wishes are </a:t>
            </a:r>
            <a:r>
              <a:rPr lang="en-GB" sz="2300" b="1"/>
              <a:t>consistent</a:t>
            </a:r>
            <a:r>
              <a:rPr lang="en-GB" sz="2300"/>
              <a:t> during her lucid periods, this choice may be considered her real preference and followed accordingly</a:t>
            </a:r>
          </a:p>
          <a:p>
            <a:endParaRPr lang="en-GB" sz="2300"/>
          </a:p>
          <a:p>
            <a:r>
              <a:rPr lang="en-GB" sz="2300"/>
              <a:t>However, as her decision-making capacity is questionable, getting a surrogate decision maker involved can help determine what her real wishes are</a:t>
            </a:r>
            <a:endParaRPr lang="ar-JO" sz="2300"/>
          </a:p>
        </p:txBody>
      </p:sp>
    </p:spTree>
    <p:extLst>
      <p:ext uri="{BB962C8B-B14F-4D97-AF65-F5344CB8AC3E}">
        <p14:creationId xmlns:p14="http://schemas.microsoft.com/office/powerpoint/2010/main" val="964180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45460A1-D1E1-491E-8BF0-6BF87FBC0995}"/>
              </a:ext>
            </a:extLst>
          </p:cNvPr>
          <p:cNvSpPr>
            <a:spLocks noGrp="1"/>
          </p:cNvSpPr>
          <p:nvPr>
            <p:ph type="title"/>
          </p:nvPr>
        </p:nvSpPr>
        <p:spPr>
          <a:xfrm>
            <a:off x="548640" y="731520"/>
            <a:ext cx="4567428" cy="1426464"/>
          </a:xfrm>
        </p:spPr>
        <p:txBody>
          <a:bodyPr>
            <a:normAutofit/>
          </a:bodyPr>
          <a:lstStyle/>
          <a:p>
            <a:r>
              <a:rPr lang="en-US">
                <a:solidFill>
                  <a:srgbClr val="FFFFFF"/>
                </a:solidFill>
              </a:rPr>
              <a:t>Case study</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A028D0F-CEFE-4D46-8412-85F323AF13C9}"/>
              </a:ext>
            </a:extLst>
          </p:cNvPr>
          <p:cNvSpPr>
            <a:spLocks noGrp="1"/>
          </p:cNvSpPr>
          <p:nvPr>
            <p:ph idx="1"/>
          </p:nvPr>
        </p:nvSpPr>
        <p:spPr>
          <a:xfrm>
            <a:off x="592092" y="2798385"/>
            <a:ext cx="7948296" cy="3283260"/>
          </a:xfrm>
        </p:spPr>
        <p:txBody>
          <a:bodyPr anchor="ctr">
            <a:normAutofit/>
          </a:bodyPr>
          <a:lstStyle/>
          <a:p>
            <a:r>
              <a:rPr lang="en-GB" sz="2300"/>
              <a:t>A 55-year-old man has a 3-month history of chest pain and fainting spells. You feel his symptoms merit cardiac catheterization. You explain the risks and potential benefits to him, and include your assessment of his likely prognosis without the intervention. He is able to demonstrate that he understands all of this, but refuses the intervention.</a:t>
            </a:r>
          </a:p>
          <a:p>
            <a:endParaRPr lang="en-GB" sz="2300"/>
          </a:p>
          <a:p>
            <a:r>
              <a:rPr lang="en-GB" sz="2300" b="1" i="1"/>
              <a:t>Can he do that, legally? Should you leave it at that?</a:t>
            </a:r>
            <a:endParaRPr lang="ar-JO" sz="2300" b="1" i="1"/>
          </a:p>
        </p:txBody>
      </p:sp>
    </p:spTree>
    <p:extLst>
      <p:ext uri="{BB962C8B-B14F-4D97-AF65-F5344CB8AC3E}">
        <p14:creationId xmlns:p14="http://schemas.microsoft.com/office/powerpoint/2010/main" val="4088477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46501FC-4951-45CC-97DA-F5723058C458}"/>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Case discussion</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804DF0A-A7CE-4B39-BF24-D0009A284EA5}"/>
              </a:ext>
            </a:extLst>
          </p:cNvPr>
          <p:cNvSpPr>
            <a:spLocks noGrp="1"/>
          </p:cNvSpPr>
          <p:nvPr>
            <p:ph idx="1"/>
          </p:nvPr>
        </p:nvSpPr>
        <p:spPr>
          <a:xfrm>
            <a:off x="3284781" y="686862"/>
            <a:ext cx="5278194" cy="5475129"/>
          </a:xfrm>
        </p:spPr>
        <p:txBody>
          <a:bodyPr anchor="ctr">
            <a:normAutofit/>
          </a:bodyPr>
          <a:lstStyle/>
          <a:p>
            <a:r>
              <a:rPr lang="en-GB" sz="2300"/>
              <a:t>This patient understands what is at stake with his treatment refusal. As he is competent to make this decision, you have a duty to respect his choice. However, you should also be sure to explore his reasons for refusing treatment and continue to discuss your recommendations.</a:t>
            </a:r>
          </a:p>
          <a:p>
            <a:endParaRPr lang="en-GB" sz="2300"/>
          </a:p>
          <a:p>
            <a:r>
              <a:rPr lang="en-GB" sz="2300"/>
              <a:t>A treatment refusal should be honored, but it should also not be treated as the end of a discussion.</a:t>
            </a:r>
            <a:endParaRPr lang="ar-JO" sz="2300"/>
          </a:p>
        </p:txBody>
      </p:sp>
    </p:spTree>
    <p:extLst>
      <p:ext uri="{BB962C8B-B14F-4D97-AF65-F5344CB8AC3E}">
        <p14:creationId xmlns:p14="http://schemas.microsoft.com/office/powerpoint/2010/main" val="312483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AEF2229-43D0-46B5-9344-BA42106AE159}"/>
              </a:ext>
            </a:extLst>
          </p:cNvPr>
          <p:cNvSpPr>
            <a:spLocks noGrp="1"/>
          </p:cNvSpPr>
          <p:nvPr>
            <p:ph type="title"/>
          </p:nvPr>
        </p:nvSpPr>
        <p:spPr>
          <a:xfrm>
            <a:off x="548640" y="731520"/>
            <a:ext cx="4567428" cy="1426464"/>
          </a:xfrm>
        </p:spPr>
        <p:txBody>
          <a:bodyPr>
            <a:normAutofit/>
          </a:bodyPr>
          <a:lstStyle/>
          <a:p>
            <a:r>
              <a:rPr lang="en-GB">
                <a:solidFill>
                  <a:srgbClr val="FFFFFF"/>
                </a:solidFill>
              </a:rPr>
              <a:t>OVERVIEW OF THE LAW ON CONSENT </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13F3E-13D1-4F46-A12B-95C1DD8E9DCF}"/>
              </a:ext>
            </a:extLst>
          </p:cNvPr>
          <p:cNvSpPr>
            <a:spLocks noGrp="1"/>
          </p:cNvSpPr>
          <p:nvPr>
            <p:ph idx="1"/>
          </p:nvPr>
        </p:nvSpPr>
        <p:spPr>
          <a:xfrm>
            <a:off x="592092" y="2798385"/>
            <a:ext cx="7948296" cy="3283260"/>
          </a:xfrm>
        </p:spPr>
        <p:txBody>
          <a:bodyPr anchor="ctr">
            <a:normAutofit/>
          </a:bodyPr>
          <a:lstStyle/>
          <a:p>
            <a:r>
              <a:rPr lang="en-GB" sz="1300"/>
              <a:t>There are two main areas of law concerned with consent: </a:t>
            </a:r>
          </a:p>
          <a:p>
            <a:pPr marL="914400" lvl="1" indent="-457200">
              <a:buFont typeface="+mj-lt"/>
              <a:buAutoNum type="arabicPeriod"/>
            </a:pPr>
            <a:r>
              <a:rPr lang="en-GB" sz="1300" b="1"/>
              <a:t>Battery</a:t>
            </a:r>
          </a:p>
          <a:p>
            <a:pPr marL="914400" lvl="1" indent="-457200">
              <a:buFont typeface="+mj-lt"/>
              <a:buAutoNum type="arabicPeriod"/>
            </a:pPr>
            <a:r>
              <a:rPr lang="en-GB" sz="1300" b="1"/>
              <a:t>Negligence</a:t>
            </a:r>
          </a:p>
          <a:p>
            <a:pPr marL="914400" lvl="1" indent="-457200">
              <a:buFont typeface="+mj-lt"/>
              <a:buAutoNum type="arabicPeriod"/>
            </a:pPr>
            <a:endParaRPr lang="en-GB" sz="1300" b="1"/>
          </a:p>
          <a:p>
            <a:r>
              <a:rPr lang="en-GB" sz="1300" b="1"/>
              <a:t>Statutes of relevance</a:t>
            </a:r>
            <a:r>
              <a:rPr lang="en-GB" sz="1300"/>
              <a:t>:</a:t>
            </a:r>
          </a:p>
          <a:p>
            <a:pPr lvl="1"/>
            <a:r>
              <a:rPr lang="en-GB" sz="1300"/>
              <a:t>The </a:t>
            </a:r>
            <a:r>
              <a:rPr lang="en-GB" sz="1300" b="1"/>
              <a:t>Mental Capacity Act</a:t>
            </a:r>
            <a:endParaRPr lang="en-GB" sz="1300"/>
          </a:p>
          <a:p>
            <a:pPr lvl="2"/>
            <a:r>
              <a:rPr lang="en-GB" sz="1300"/>
              <a:t>Which is the major legislation governing those aged over 16 years who lack capacity</a:t>
            </a:r>
          </a:p>
          <a:p>
            <a:pPr lvl="1"/>
            <a:r>
              <a:rPr lang="en-GB" sz="1300"/>
              <a:t>The </a:t>
            </a:r>
            <a:r>
              <a:rPr lang="en-GB" sz="1300" b="1"/>
              <a:t>Children Act</a:t>
            </a:r>
            <a:endParaRPr lang="en-GB" sz="1300"/>
          </a:p>
          <a:p>
            <a:pPr lvl="2"/>
            <a:r>
              <a:rPr lang="en-GB" sz="1300"/>
              <a:t>Which governs some aspects of consent with regard to children </a:t>
            </a:r>
          </a:p>
          <a:p>
            <a:pPr lvl="1"/>
            <a:r>
              <a:rPr lang="en-GB" sz="1300"/>
              <a:t>The </a:t>
            </a:r>
            <a:r>
              <a:rPr lang="en-GB" sz="1300" b="1"/>
              <a:t>Family Law Reform Act</a:t>
            </a:r>
            <a:endParaRPr lang="en-GB" sz="1300"/>
          </a:p>
          <a:p>
            <a:pPr lvl="2"/>
            <a:r>
              <a:rPr lang="en-GB" sz="1300"/>
              <a:t>Which governs some aspects of consent with regard to children (minors) aged 16 and 17years</a:t>
            </a:r>
          </a:p>
          <a:p>
            <a:pPr lvl="1"/>
            <a:r>
              <a:rPr lang="en-GB" sz="1300"/>
              <a:t>The </a:t>
            </a:r>
            <a:r>
              <a:rPr lang="en-GB" sz="1300" b="1"/>
              <a:t>Mental Health Act</a:t>
            </a:r>
            <a:endParaRPr lang="en-GB" sz="1300"/>
          </a:p>
          <a:p>
            <a:pPr lvl="2"/>
            <a:r>
              <a:rPr lang="en-GB" sz="1300"/>
              <a:t>Which regulates some aspects of consent with regard to mentally disordered patients</a:t>
            </a:r>
            <a:endParaRPr lang="ar-JO" sz="1300"/>
          </a:p>
        </p:txBody>
      </p:sp>
    </p:spTree>
    <p:extLst>
      <p:ext uri="{BB962C8B-B14F-4D97-AF65-F5344CB8AC3E}">
        <p14:creationId xmlns:p14="http://schemas.microsoft.com/office/powerpoint/2010/main" val="1224839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A306BC1-66DC-4819-8FB5-2A9DCE61D9A5}"/>
              </a:ext>
            </a:extLst>
          </p:cNvPr>
          <p:cNvSpPr>
            <a:spLocks noGrp="1"/>
          </p:cNvSpPr>
          <p:nvPr>
            <p:ph type="title"/>
          </p:nvPr>
        </p:nvSpPr>
        <p:spPr>
          <a:xfrm>
            <a:off x="582930" y="731519"/>
            <a:ext cx="2133893" cy="3237579"/>
          </a:xfrm>
        </p:spPr>
        <p:txBody>
          <a:bodyPr>
            <a:normAutofit/>
          </a:bodyPr>
          <a:lstStyle/>
          <a:p>
            <a:r>
              <a:rPr lang="en-US" sz="3300">
                <a:solidFill>
                  <a:srgbClr val="FFFFFF"/>
                </a:solidFill>
                <a:latin typeface="*Verdana-Bold-8442-Identity-H"/>
              </a:rPr>
              <a:t>Battery</a:t>
            </a:r>
            <a:endParaRPr lang="ar-JO" sz="3300">
              <a:solidFill>
                <a:srgbClr val="FFFFFF"/>
              </a:solidFill>
            </a:endParaRP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AC5F13-1237-4D81-BF03-B255290AC61A}"/>
              </a:ext>
            </a:extLst>
          </p:cNvPr>
          <p:cNvSpPr>
            <a:spLocks noGrp="1"/>
          </p:cNvSpPr>
          <p:nvPr>
            <p:ph idx="1"/>
          </p:nvPr>
        </p:nvSpPr>
        <p:spPr>
          <a:xfrm>
            <a:off x="3284781" y="686862"/>
            <a:ext cx="5278194" cy="5475129"/>
          </a:xfrm>
        </p:spPr>
        <p:txBody>
          <a:bodyPr anchor="ctr">
            <a:normAutofit/>
          </a:bodyPr>
          <a:lstStyle/>
          <a:p>
            <a:r>
              <a:rPr lang="en-GB" sz="2300" dirty="0"/>
              <a:t>A battery may occur with any </a:t>
            </a:r>
            <a:r>
              <a:rPr lang="en-US" sz="2300" dirty="0"/>
              <a:t>physical contact between physician and </a:t>
            </a:r>
            <a:r>
              <a:rPr lang="en-GB" sz="2300" dirty="0"/>
              <a:t>another person without his/her consent</a:t>
            </a:r>
          </a:p>
          <a:p>
            <a:pPr lvl="1"/>
            <a:r>
              <a:rPr lang="en-GB" sz="2300" dirty="0"/>
              <a:t>Damages may be awarded (no need to prove suffering from any harm) </a:t>
            </a:r>
          </a:p>
          <a:p>
            <a:pPr lvl="1"/>
            <a:r>
              <a:rPr lang="en-GB" sz="2300" dirty="0"/>
              <a:t>A criminal prosecution might be brought</a:t>
            </a:r>
          </a:p>
          <a:p>
            <a:pPr marL="0" indent="0">
              <a:buNone/>
            </a:pPr>
            <a:r>
              <a:rPr lang="en-GB" sz="2300" dirty="0"/>
              <a:t>   </a:t>
            </a:r>
          </a:p>
          <a:p>
            <a:r>
              <a:rPr lang="en-GB" sz="2300" dirty="0"/>
              <a:t>A doctor needs to have the consent of a patient before carrying out a procedure or treatment</a:t>
            </a:r>
          </a:p>
          <a:p>
            <a:pPr lvl="1"/>
            <a:r>
              <a:rPr lang="en-GB" sz="2300" dirty="0"/>
              <a:t>Without such consent, the patient could successfully sue the doctor for battery </a:t>
            </a:r>
          </a:p>
          <a:p>
            <a:endParaRPr lang="en-GB" sz="2300" dirty="0"/>
          </a:p>
          <a:p>
            <a:endParaRPr lang="en-GB" sz="2300" dirty="0"/>
          </a:p>
        </p:txBody>
      </p:sp>
    </p:spTree>
    <p:extLst>
      <p:ext uri="{BB962C8B-B14F-4D97-AF65-F5344CB8AC3E}">
        <p14:creationId xmlns:p14="http://schemas.microsoft.com/office/powerpoint/2010/main" val="3014004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1F303F0-93A4-4074-89DA-8135704FD910}"/>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Negligence</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00E5482-9E27-4692-97EC-C86414029653}"/>
              </a:ext>
            </a:extLst>
          </p:cNvPr>
          <p:cNvSpPr>
            <a:spLocks noGrp="1"/>
          </p:cNvSpPr>
          <p:nvPr>
            <p:ph idx="1"/>
          </p:nvPr>
        </p:nvSpPr>
        <p:spPr>
          <a:xfrm>
            <a:off x="3284781" y="686862"/>
            <a:ext cx="5278194" cy="5475129"/>
          </a:xfrm>
        </p:spPr>
        <p:txBody>
          <a:bodyPr anchor="ctr">
            <a:normAutofit/>
          </a:bodyPr>
          <a:lstStyle/>
          <a:p>
            <a:r>
              <a:rPr lang="en-GB" sz="2100"/>
              <a:t>In order for patients to choose whether to accept a treatment (e.g. an operation) or to undergo a diagnostic test, they need information about</a:t>
            </a:r>
          </a:p>
          <a:p>
            <a:pPr lvl="1"/>
            <a:r>
              <a:rPr lang="en-GB" sz="2100"/>
              <a:t>The treatment (benefits, risks, ..., etc. )</a:t>
            </a:r>
          </a:p>
          <a:p>
            <a:pPr lvl="1"/>
            <a:r>
              <a:rPr lang="en-GB" sz="2100"/>
              <a:t>Alternative possible treatments</a:t>
            </a:r>
          </a:p>
          <a:p>
            <a:endParaRPr lang="en-GB" sz="2100"/>
          </a:p>
          <a:p>
            <a:r>
              <a:rPr lang="en-GB" sz="2100"/>
              <a:t>A doctor may be negligent in not providing relevant information before the patient gives consent for the operation or procedure</a:t>
            </a:r>
          </a:p>
          <a:p>
            <a:endParaRPr lang="en-GB" sz="2100"/>
          </a:p>
          <a:p>
            <a:r>
              <a:rPr lang="en-GB" sz="2100"/>
              <a:t>A patient could successfully sue a doctor on the grounds that the doctor was negligent in not providing certain key information</a:t>
            </a:r>
            <a:endParaRPr lang="ar-JO" sz="2100"/>
          </a:p>
        </p:txBody>
      </p:sp>
    </p:spTree>
    <p:extLst>
      <p:ext uri="{BB962C8B-B14F-4D97-AF65-F5344CB8AC3E}">
        <p14:creationId xmlns:p14="http://schemas.microsoft.com/office/powerpoint/2010/main" val="117970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F19B01-62DD-48DB-B0D4-641BA3F07417}"/>
              </a:ext>
            </a:extLst>
          </p:cNvPr>
          <p:cNvSpPr/>
          <p:nvPr/>
        </p:nvSpPr>
        <p:spPr>
          <a:xfrm>
            <a:off x="2238103" y="183977"/>
            <a:ext cx="4572000" cy="391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b="1" dirty="0">
                <a:solidFill>
                  <a:schemeClr val="bg1"/>
                </a:solidFill>
              </a:rPr>
              <a:t>18 </a:t>
            </a:r>
            <a:r>
              <a:rPr lang="en-GB" b="1" dirty="0" err="1">
                <a:solidFill>
                  <a:schemeClr val="bg1"/>
                </a:solidFill>
              </a:rPr>
              <a:t>yrs</a:t>
            </a:r>
            <a:r>
              <a:rPr lang="en-GB" b="1" dirty="0">
                <a:solidFill>
                  <a:schemeClr val="bg1"/>
                </a:solidFill>
              </a:rPr>
              <a:t> (i.e. Adult)</a:t>
            </a:r>
            <a:endParaRPr lang="ar-JO" b="1" dirty="0">
              <a:solidFill>
                <a:schemeClr val="bg1"/>
              </a:solidFill>
            </a:endParaRPr>
          </a:p>
        </p:txBody>
      </p:sp>
      <p:cxnSp>
        <p:nvCxnSpPr>
          <p:cNvPr id="6" name="Straight Connector 5">
            <a:extLst>
              <a:ext uri="{FF2B5EF4-FFF2-40B4-BE49-F238E27FC236}">
                <a16:creationId xmlns:a16="http://schemas.microsoft.com/office/drawing/2014/main" id="{E884D45B-0585-4BBA-B990-0AED64DA8348}"/>
              </a:ext>
            </a:extLst>
          </p:cNvPr>
          <p:cNvCxnSpPr>
            <a:cxnSpLocks/>
            <a:stCxn id="4" idx="2"/>
          </p:cNvCxnSpPr>
          <p:nvPr/>
        </p:nvCxnSpPr>
        <p:spPr>
          <a:xfrm>
            <a:off x="4524103" y="575863"/>
            <a:ext cx="0" cy="43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12BE6C-4E2D-4914-8814-B28BE20C2EDA}"/>
              </a:ext>
            </a:extLst>
          </p:cNvPr>
          <p:cNvCxnSpPr/>
          <p:nvPr/>
        </p:nvCxnSpPr>
        <p:spPr>
          <a:xfrm>
            <a:off x="2238103" y="1007863"/>
            <a:ext cx="46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5C1566-4671-4EEC-AB8B-926B012EAC7D}"/>
              </a:ext>
            </a:extLst>
          </p:cNvPr>
          <p:cNvCxnSpPr/>
          <p:nvPr/>
        </p:nvCxnSpPr>
        <p:spPr>
          <a:xfrm>
            <a:off x="2238103" y="1007863"/>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9F1C82E-C165-4A7A-A052-B2A91776C71F}"/>
              </a:ext>
            </a:extLst>
          </p:cNvPr>
          <p:cNvCxnSpPr/>
          <p:nvPr/>
        </p:nvCxnSpPr>
        <p:spPr>
          <a:xfrm>
            <a:off x="6882103" y="1007862"/>
            <a:ext cx="0" cy="2880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2E091BE3-4F22-4A23-A4F3-10AC93BB766B}"/>
              </a:ext>
            </a:extLst>
          </p:cNvPr>
          <p:cNvSpPr/>
          <p:nvPr/>
        </p:nvSpPr>
        <p:spPr>
          <a:xfrm>
            <a:off x="820646" y="1278756"/>
            <a:ext cx="2882500" cy="3222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b="1" dirty="0">
                <a:solidFill>
                  <a:srgbClr val="C00000"/>
                </a:solidFill>
              </a:rPr>
              <a:t>Competent</a:t>
            </a:r>
            <a:r>
              <a:rPr lang="en-GB" dirty="0"/>
              <a:t> for decisions</a:t>
            </a:r>
            <a:endParaRPr lang="ar-JO" dirty="0"/>
          </a:p>
        </p:txBody>
      </p:sp>
      <p:sp>
        <p:nvSpPr>
          <p:cNvPr id="18" name="Rectangle 17">
            <a:extLst>
              <a:ext uri="{FF2B5EF4-FFF2-40B4-BE49-F238E27FC236}">
                <a16:creationId xmlns:a16="http://schemas.microsoft.com/office/drawing/2014/main" id="{7206920A-0284-4739-BCCF-BC9F133A1B0B}"/>
              </a:ext>
            </a:extLst>
          </p:cNvPr>
          <p:cNvSpPr/>
          <p:nvPr/>
        </p:nvSpPr>
        <p:spPr>
          <a:xfrm>
            <a:off x="5440853" y="1295862"/>
            <a:ext cx="2882500" cy="3222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b="1" dirty="0">
                <a:solidFill>
                  <a:srgbClr val="C00000"/>
                </a:solidFill>
              </a:rPr>
              <a:t>Incompetent</a:t>
            </a:r>
            <a:r>
              <a:rPr lang="en-GB" dirty="0"/>
              <a:t> for decisions</a:t>
            </a:r>
            <a:endParaRPr lang="ar-JO" dirty="0"/>
          </a:p>
        </p:txBody>
      </p:sp>
      <p:cxnSp>
        <p:nvCxnSpPr>
          <p:cNvPr id="20" name="Straight Connector 19">
            <a:extLst>
              <a:ext uri="{FF2B5EF4-FFF2-40B4-BE49-F238E27FC236}">
                <a16:creationId xmlns:a16="http://schemas.microsoft.com/office/drawing/2014/main" id="{91546F32-B194-4EBA-89AB-D790A6C88D43}"/>
              </a:ext>
            </a:extLst>
          </p:cNvPr>
          <p:cNvCxnSpPr>
            <a:cxnSpLocks/>
          </p:cNvCxnSpPr>
          <p:nvPr/>
        </p:nvCxnSpPr>
        <p:spPr>
          <a:xfrm>
            <a:off x="2238103" y="1600971"/>
            <a:ext cx="0" cy="3309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2F100BF-D0ED-432D-99F2-160F096C9A04}"/>
              </a:ext>
            </a:extLst>
          </p:cNvPr>
          <p:cNvCxnSpPr>
            <a:stCxn id="18" idx="2"/>
          </p:cNvCxnSpPr>
          <p:nvPr/>
        </p:nvCxnSpPr>
        <p:spPr>
          <a:xfrm>
            <a:off x="6882103" y="1618076"/>
            <a:ext cx="0" cy="3312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382E887E-9696-4D39-8DC2-4EC0C714ED59}"/>
              </a:ext>
            </a:extLst>
          </p:cNvPr>
          <p:cNvSpPr/>
          <p:nvPr/>
        </p:nvSpPr>
        <p:spPr>
          <a:xfrm>
            <a:off x="820532" y="1949276"/>
            <a:ext cx="2882500" cy="4451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buFont typeface="Arial" panose="020B0604020202020204" pitchFamily="34" charset="0"/>
              <a:buChar char="•"/>
            </a:pPr>
            <a:r>
              <a:rPr lang="en-GB" dirty="0"/>
              <a:t>Patient may refuse any, even life-saving treatments (i.e. patient’s consent is needed, otherwise a battery)</a:t>
            </a:r>
          </a:p>
          <a:p>
            <a:pPr algn="ctr"/>
            <a:endParaRPr lang="en-GB" dirty="0"/>
          </a:p>
          <a:p>
            <a:pPr marL="285750" indent="-285750">
              <a:buFont typeface="Arial" panose="020B0604020202020204" pitchFamily="34" charset="0"/>
              <a:buChar char="•"/>
            </a:pPr>
            <a:r>
              <a:rPr lang="en-GB" dirty="0"/>
              <a:t>Patient should be given information about the nature of procedure (otherwise a battery); and information about common or rare serious, side effects; and benefits; and reasonable alternatives (otherwise negligence)</a:t>
            </a:r>
            <a:endParaRPr lang="ar-JO" dirty="0"/>
          </a:p>
        </p:txBody>
      </p:sp>
      <p:sp>
        <p:nvSpPr>
          <p:cNvPr id="24" name="Rectangle 23">
            <a:extLst>
              <a:ext uri="{FF2B5EF4-FFF2-40B4-BE49-F238E27FC236}">
                <a16:creationId xmlns:a16="http://schemas.microsoft.com/office/drawing/2014/main" id="{109B591F-4331-46AD-B742-E9A211C4AD24}"/>
              </a:ext>
            </a:extLst>
          </p:cNvPr>
          <p:cNvSpPr/>
          <p:nvPr/>
        </p:nvSpPr>
        <p:spPr>
          <a:xfrm>
            <a:off x="5440853" y="1949276"/>
            <a:ext cx="2882500" cy="4451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buFont typeface="Arial" panose="020B0604020202020204" pitchFamily="34" charset="0"/>
              <a:buChar char="•"/>
            </a:pPr>
            <a:r>
              <a:rPr lang="en-GB" dirty="0"/>
              <a:t>Doctors should act in the best interests of the patient. This is a professional judgment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Relatives and friends must be consulted (if its is practicable and appropriate) to assure the patient’s best interests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ar-JO" dirty="0"/>
          </a:p>
        </p:txBody>
      </p:sp>
    </p:spTree>
    <p:extLst>
      <p:ext uri="{BB962C8B-B14F-4D97-AF65-F5344CB8AC3E}">
        <p14:creationId xmlns:p14="http://schemas.microsoft.com/office/powerpoint/2010/main" val="67848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ABD249E-C9DC-4CD4-A87B-B5BDA32F2DBC}"/>
              </a:ext>
            </a:extLst>
          </p:cNvPr>
          <p:cNvSpPr>
            <a:spLocks noGrp="1"/>
          </p:cNvSpPr>
          <p:nvPr>
            <p:ph type="title"/>
          </p:nvPr>
        </p:nvSpPr>
        <p:spPr>
          <a:xfrm>
            <a:off x="548640" y="731520"/>
            <a:ext cx="4567428" cy="1426464"/>
          </a:xfrm>
        </p:spPr>
        <p:txBody>
          <a:bodyPr>
            <a:normAutofit/>
          </a:bodyPr>
          <a:lstStyle/>
          <a:p>
            <a:r>
              <a:rPr lang="en-GB" sz="3100">
                <a:solidFill>
                  <a:srgbClr val="FFFFFF"/>
                </a:solidFill>
              </a:rPr>
              <a:t>How much information is considered "adequate"?</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73FC818-538E-4C85-80EF-56E00051166A}"/>
              </a:ext>
            </a:extLst>
          </p:cNvPr>
          <p:cNvSpPr>
            <a:spLocks noGrp="1"/>
          </p:cNvSpPr>
          <p:nvPr>
            <p:ph idx="1"/>
          </p:nvPr>
        </p:nvSpPr>
        <p:spPr>
          <a:xfrm>
            <a:off x="592092" y="2798385"/>
            <a:ext cx="7948296" cy="3283260"/>
          </a:xfrm>
        </p:spPr>
        <p:txBody>
          <a:bodyPr anchor="ctr">
            <a:normAutofit/>
          </a:bodyPr>
          <a:lstStyle/>
          <a:p>
            <a:r>
              <a:rPr lang="en-GB" sz="2300"/>
              <a:t>How do you know when you have provided enough information about a proposed intervention?</a:t>
            </a:r>
          </a:p>
          <a:p>
            <a:endParaRPr lang="en-GB" sz="2300"/>
          </a:p>
          <a:p>
            <a:r>
              <a:rPr lang="en-GB" sz="2300"/>
              <a:t>There are three approaches:</a:t>
            </a:r>
          </a:p>
          <a:p>
            <a:pPr lvl="1"/>
            <a:r>
              <a:rPr lang="en-GB" sz="2300" b="1"/>
              <a:t>Reasonable physician standard</a:t>
            </a:r>
          </a:p>
          <a:p>
            <a:pPr lvl="1"/>
            <a:r>
              <a:rPr lang="en-GB" sz="2300" b="1"/>
              <a:t>Reasonable patient standard</a:t>
            </a:r>
          </a:p>
          <a:p>
            <a:pPr lvl="1"/>
            <a:r>
              <a:rPr lang="en-GB" sz="2300" b="1"/>
              <a:t>Subjective standard</a:t>
            </a:r>
            <a:endParaRPr lang="ar-JO" sz="2300"/>
          </a:p>
        </p:txBody>
      </p:sp>
    </p:spTree>
    <p:extLst>
      <p:ext uri="{BB962C8B-B14F-4D97-AF65-F5344CB8AC3E}">
        <p14:creationId xmlns:p14="http://schemas.microsoft.com/office/powerpoint/2010/main" val="4608148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11826</TotalTime>
  <Words>3960</Words>
  <Application>Microsoft Office PowerPoint</Application>
  <PresentationFormat>On-screen Show (4:3)</PresentationFormat>
  <Paragraphs>301</Paragraphs>
  <Slides>44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*Verdana-Bold-8442-Identity-H</vt:lpstr>
      <vt:lpstr>Arial</vt:lpstr>
      <vt:lpstr>Bahnschrift</vt:lpstr>
      <vt:lpstr>Calibri</vt:lpstr>
      <vt:lpstr>Calibri Light</vt:lpstr>
      <vt:lpstr>UniversLTStd-BoldCn</vt:lpstr>
      <vt:lpstr>Office Theme</vt:lpstr>
      <vt:lpstr>Informed Consent</vt:lpstr>
      <vt:lpstr>What is informed consent?</vt:lpstr>
      <vt:lpstr>THE CONCEPT OF INFORMED CONSENT</vt:lpstr>
      <vt:lpstr>Competence (capacity)</vt:lpstr>
      <vt:lpstr>OVERVIEW OF THE LAW ON CONSENT </vt:lpstr>
      <vt:lpstr>Battery</vt:lpstr>
      <vt:lpstr>Negligence</vt:lpstr>
      <vt:lpstr>PowerPoint Presentation</vt:lpstr>
      <vt:lpstr>How much information is considered "adequate"?</vt:lpstr>
      <vt:lpstr>Reasonable physician standard</vt:lpstr>
      <vt:lpstr>Reasonable patient standard</vt:lpstr>
      <vt:lpstr>Subjective standard</vt:lpstr>
      <vt:lpstr>What information should be given for consent to be valid?</vt:lpstr>
      <vt:lpstr>The nature of the procedure</vt:lpstr>
      <vt:lpstr>Risks and benefits</vt:lpstr>
      <vt:lpstr>What sorts of interventions require informed consent?</vt:lpstr>
      <vt:lpstr>The legal status of the 'consent form'</vt:lpstr>
      <vt:lpstr>PowerPoint Presentation</vt:lpstr>
      <vt:lpstr>When can consent be implied?</vt:lpstr>
      <vt:lpstr>PowerPoint Presentation</vt:lpstr>
      <vt:lpstr>Consent form disclaimers</vt:lpstr>
      <vt:lpstr>Case study: - The exploratory operation</vt:lpstr>
      <vt:lpstr>Case study: The additional finding</vt:lpstr>
      <vt:lpstr>Case study: the incidental finding</vt:lpstr>
      <vt:lpstr>PowerPoint Presentation</vt:lpstr>
      <vt:lpstr>PATIENTS WHO LACK CAPACITY</vt:lpstr>
      <vt:lpstr>Capacities needed for competence</vt:lpstr>
      <vt:lpstr>Assessing capacity</vt:lpstr>
      <vt:lpstr>Enhancing capacity</vt:lpstr>
      <vt:lpstr>How can we enhance capacity?</vt:lpstr>
      <vt:lpstr>What about the patient whose decision making capacity varies from day to day?</vt:lpstr>
      <vt:lpstr>Making decisions for people who lack capacity</vt:lpstr>
      <vt:lpstr>Best interests</vt:lpstr>
      <vt:lpstr>Proxy</vt:lpstr>
      <vt:lpstr>Substituted judgement</vt:lpstr>
      <vt:lpstr>Advance directives</vt:lpstr>
      <vt:lpstr>What should occur if the patient cannot give informed consent?</vt:lpstr>
      <vt:lpstr>The role of the family</vt:lpstr>
      <vt:lpstr>Is it ever acceptable to not have a full informed consent?</vt:lpstr>
      <vt:lpstr>How does informed consent apply to children?</vt:lpstr>
      <vt:lpstr>Case study</vt:lpstr>
      <vt:lpstr>Case discussion</vt:lpstr>
      <vt:lpstr>Case study</vt:lpstr>
      <vt:lpstr>Case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Reema Karasneh</dc:creator>
  <cp:lastModifiedBy>Sayer Al-Azzam</cp:lastModifiedBy>
  <cp:revision>106</cp:revision>
  <dcterms:created xsi:type="dcterms:W3CDTF">2018-02-22T10:06:28Z</dcterms:created>
  <dcterms:modified xsi:type="dcterms:W3CDTF">2021-03-23T10:05:58Z</dcterms:modified>
</cp:coreProperties>
</file>