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7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8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CB04-40E6-4F1A-B41C-B42BB19CDBAF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D3EA-F601-4DBE-91A0-30BF48C7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4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CB04-40E6-4F1A-B41C-B42BB19CDBAF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D3EA-F601-4DBE-91A0-30BF48C7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9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CB04-40E6-4F1A-B41C-B42BB19CDBAF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D3EA-F601-4DBE-91A0-30BF48C7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CB04-40E6-4F1A-B41C-B42BB19CDBAF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D3EA-F601-4DBE-91A0-30BF48C7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0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CB04-40E6-4F1A-B41C-B42BB19CDBAF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D3EA-F601-4DBE-91A0-30BF48C7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2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CB04-40E6-4F1A-B41C-B42BB19CDBAF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D3EA-F601-4DBE-91A0-30BF48C7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8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CB04-40E6-4F1A-B41C-B42BB19CDBAF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D3EA-F601-4DBE-91A0-30BF48C7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CB04-40E6-4F1A-B41C-B42BB19CDBAF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D3EA-F601-4DBE-91A0-30BF48C7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2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CB04-40E6-4F1A-B41C-B42BB19CDBAF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D3EA-F601-4DBE-91A0-30BF48C7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9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CB04-40E6-4F1A-B41C-B42BB19CDBAF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D3EA-F601-4DBE-91A0-30BF48C7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8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CB04-40E6-4F1A-B41C-B42BB19CDBAF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D3EA-F601-4DBE-91A0-30BF48C7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4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6CB04-40E6-4F1A-B41C-B42BB19CDBAF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2D3EA-F601-4DBE-91A0-30BF48C7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2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6795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 smtClean="0"/>
              <a:t>Motivation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Lec</a:t>
            </a:r>
            <a:r>
              <a:rPr lang="en-US" dirty="0" smtClean="0"/>
              <a:t> 5</a:t>
            </a:r>
          </a:p>
          <a:p>
            <a:r>
              <a:rPr lang="en-US" dirty="0" smtClean="0"/>
              <a:t>MED 311</a:t>
            </a:r>
            <a:endParaRPr lang="en-US" dirty="0" smtClean="0"/>
          </a:p>
          <a:p>
            <a:r>
              <a:rPr lang="en-US" dirty="0" smtClean="0"/>
              <a:t>Dr</a:t>
            </a:r>
            <a:r>
              <a:rPr lang="en-US" dirty="0" smtClean="0"/>
              <a:t>. Ola </a:t>
            </a:r>
            <a:r>
              <a:rPr lang="en-US" dirty="0" err="1" smtClean="0"/>
              <a:t>Soudah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610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743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The relationship between motivation theories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8686800" cy="5305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904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Extrinsic Factor Theories of Motivation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Reinforcement </a:t>
            </a:r>
            <a:r>
              <a:rPr lang="en-US" b="1" dirty="0" smtClean="0">
                <a:solidFill>
                  <a:srgbClr val="002060"/>
                </a:solidFill>
              </a:rPr>
              <a:t>Theory</a:t>
            </a: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Positive </a:t>
            </a:r>
            <a:r>
              <a:rPr lang="en-US" b="1" dirty="0" smtClean="0">
                <a:solidFill>
                  <a:srgbClr val="00B050"/>
                </a:solidFill>
              </a:rPr>
              <a:t>reinforcement </a:t>
            </a:r>
            <a:r>
              <a:rPr lang="en-US" dirty="0" smtClean="0"/>
              <a:t>—</a:t>
            </a:r>
            <a:r>
              <a:rPr lang="en-US" dirty="0"/>
              <a:t>relates to taking action that rewards </a:t>
            </a:r>
            <a:r>
              <a:rPr lang="en-US" dirty="0" smtClean="0"/>
              <a:t>positive behaviors; </a:t>
            </a:r>
          </a:p>
          <a:p>
            <a:pPr lvl="2"/>
            <a:endParaRPr lang="en-US" dirty="0"/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Avoidance </a:t>
            </a:r>
            <a:r>
              <a:rPr lang="en-US" b="1" dirty="0" smtClean="0">
                <a:solidFill>
                  <a:srgbClr val="00B050"/>
                </a:solidFill>
              </a:rPr>
              <a:t>learning </a:t>
            </a:r>
            <a:r>
              <a:rPr lang="en-US" dirty="0" smtClean="0"/>
              <a:t>—</a:t>
            </a:r>
            <a:r>
              <a:rPr lang="en-US" dirty="0"/>
              <a:t>occurs when actions are taken to </a:t>
            </a:r>
            <a:r>
              <a:rPr lang="en-US" dirty="0" smtClean="0"/>
              <a:t>reward behaviors </a:t>
            </a:r>
            <a:r>
              <a:rPr lang="en-US" dirty="0"/>
              <a:t>that avoid undesirable or negative behaviors. This </a:t>
            </a:r>
            <a:r>
              <a:rPr lang="en-US" dirty="0" smtClean="0"/>
              <a:t>is sometimes </a:t>
            </a:r>
            <a:r>
              <a:rPr lang="en-US" dirty="0"/>
              <a:t>referred to as </a:t>
            </a:r>
            <a:r>
              <a:rPr lang="en-US" b="1" dirty="0">
                <a:solidFill>
                  <a:srgbClr val="00B050"/>
                </a:solidFill>
              </a:rPr>
              <a:t>negative reinforcement</a:t>
            </a:r>
            <a:r>
              <a:rPr lang="en-US" dirty="0" smtClean="0"/>
              <a:t>; </a:t>
            </a:r>
          </a:p>
          <a:p>
            <a:pPr lvl="2"/>
            <a:endParaRPr lang="en-US" dirty="0"/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Punishment</a:t>
            </a:r>
            <a:r>
              <a:rPr lang="en-US" dirty="0"/>
              <a:t>—includes actions designed to reduce </a:t>
            </a:r>
            <a:r>
              <a:rPr lang="en-US" dirty="0" smtClean="0"/>
              <a:t>undesirable behaviors </a:t>
            </a:r>
            <a:r>
              <a:rPr lang="en-US" dirty="0"/>
              <a:t>by creating negative consequences for the individual; </a:t>
            </a:r>
            <a:r>
              <a:rPr lang="en-US" dirty="0" smtClean="0"/>
              <a:t>and</a:t>
            </a:r>
          </a:p>
          <a:p>
            <a:pPr lvl="2"/>
            <a:endParaRPr lang="en-US" dirty="0"/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Extinction</a:t>
            </a:r>
            <a:r>
              <a:rPr lang="en-US" dirty="0"/>
              <a:t>—represents the removal of positive rewards for </a:t>
            </a:r>
            <a:r>
              <a:rPr lang="en-US" dirty="0" smtClean="0"/>
              <a:t>undesirable behaviors</a:t>
            </a:r>
            <a:r>
              <a:rPr lang="en-US" dirty="0"/>
              <a:t>. Likewise, if the rewards for </a:t>
            </a:r>
            <a:r>
              <a:rPr lang="en-US" i="1" dirty="0"/>
              <a:t>desirable </a:t>
            </a:r>
            <a:r>
              <a:rPr lang="en-US" dirty="0"/>
              <a:t>behaviors cease, </a:t>
            </a:r>
            <a:r>
              <a:rPr lang="en-US" dirty="0" smtClean="0"/>
              <a:t>those actions </a:t>
            </a:r>
            <a:r>
              <a:rPr lang="en-US" dirty="0"/>
              <a:t>can be impacted as well.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985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7189530" cy="534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5102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Cons:  </a:t>
            </a:r>
            <a:r>
              <a:rPr lang="en-US" dirty="0" smtClean="0"/>
              <a:t>The </a:t>
            </a:r>
            <a:r>
              <a:rPr lang="en-US" dirty="0"/>
              <a:t>primary criticism of the reinforcement approach is that it fails </a:t>
            </a:r>
            <a:r>
              <a:rPr lang="en-US" dirty="0" smtClean="0"/>
              <a:t>to account </a:t>
            </a:r>
            <a:r>
              <a:rPr lang="en-US" dirty="0"/>
              <a:t>for employees’ abilities to think critically and reason, both of </a:t>
            </a:r>
            <a:r>
              <a:rPr lang="en-US" dirty="0" smtClean="0"/>
              <a:t>which are </a:t>
            </a:r>
            <a:r>
              <a:rPr lang="en-US" dirty="0"/>
              <a:t>important aspects of human motivation.</a:t>
            </a:r>
          </a:p>
        </p:txBody>
      </p:sp>
    </p:spTree>
    <p:extLst>
      <p:ext uri="{BB962C8B-B14F-4D97-AF65-F5344CB8AC3E}">
        <p14:creationId xmlns:p14="http://schemas.microsoft.com/office/powerpoint/2010/main" val="3424894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Intrinsic Factor Theories of Motivation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Adams’ Equity </a:t>
            </a:r>
            <a:r>
              <a:rPr lang="en-US" b="1" dirty="0" smtClean="0">
                <a:solidFill>
                  <a:srgbClr val="0070C0"/>
                </a:solidFill>
              </a:rPr>
              <a:t>Theory </a:t>
            </a:r>
            <a:r>
              <a:rPr lang="en-US" dirty="0" smtClean="0"/>
              <a:t>—</a:t>
            </a:r>
            <a:r>
              <a:rPr lang="en-US" dirty="0"/>
              <a:t>proposes individuals are motivated when </a:t>
            </a:r>
            <a:r>
              <a:rPr lang="en-US" b="1" dirty="0" smtClean="0"/>
              <a:t>they perceive </a:t>
            </a:r>
            <a:r>
              <a:rPr lang="en-US" dirty="0"/>
              <a:t>they are treated equitably in comparison to others within </a:t>
            </a:r>
            <a:r>
              <a:rPr lang="en-US" dirty="0" smtClean="0"/>
              <a:t>the organization.</a:t>
            </a:r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Vroom’s Expectancy </a:t>
            </a:r>
            <a:r>
              <a:rPr lang="en-US" b="1" dirty="0" smtClean="0">
                <a:solidFill>
                  <a:srgbClr val="0070C0"/>
                </a:solidFill>
              </a:rPr>
              <a:t>Theory </a:t>
            </a:r>
            <a:r>
              <a:rPr lang="en-US" dirty="0" smtClean="0"/>
              <a:t>—</a:t>
            </a:r>
            <a:r>
              <a:rPr lang="en-US" dirty="0"/>
              <a:t>addresses the expectations </a:t>
            </a:r>
            <a:r>
              <a:rPr lang="en-US" dirty="0" smtClean="0"/>
              <a:t>of individuals </a:t>
            </a:r>
            <a:r>
              <a:rPr lang="en-US" dirty="0"/>
              <a:t>and hypothesizes they are motivated by </a:t>
            </a:r>
            <a:r>
              <a:rPr lang="en-US" dirty="0" smtClean="0"/>
              <a:t>performance and the </a:t>
            </a:r>
            <a:r>
              <a:rPr lang="en-US" dirty="0"/>
              <a:t>expected outcomes of their own </a:t>
            </a:r>
            <a:r>
              <a:rPr lang="en-US" dirty="0" smtClean="0"/>
              <a:t>behaviors.</a:t>
            </a:r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Locke’s Goal-Setting </a:t>
            </a:r>
            <a:r>
              <a:rPr lang="en-US" b="1" dirty="0" smtClean="0">
                <a:solidFill>
                  <a:srgbClr val="0070C0"/>
                </a:solidFill>
              </a:rPr>
              <a:t>Theory </a:t>
            </a:r>
            <a:r>
              <a:rPr lang="en-US" dirty="0" smtClean="0"/>
              <a:t>—</a:t>
            </a:r>
            <a:r>
              <a:rPr lang="en-US" dirty="0"/>
              <a:t>hypothesizes establishing </a:t>
            </a:r>
            <a:r>
              <a:rPr lang="en-US" dirty="0" smtClean="0"/>
              <a:t>goals motivates </a:t>
            </a:r>
            <a:r>
              <a:rPr lang="en-US" dirty="0"/>
              <a:t>individuals to take action to achieve those </a:t>
            </a:r>
            <a:r>
              <a:rPr lang="en-US" dirty="0" smtClean="0"/>
              <a:t>goals.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143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Management Theories of Motivation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Scientific Management </a:t>
            </a:r>
            <a:r>
              <a:rPr lang="en-US" b="1" dirty="0" smtClean="0">
                <a:solidFill>
                  <a:srgbClr val="00B0F0"/>
                </a:solidFill>
              </a:rPr>
              <a:t>Theory </a:t>
            </a:r>
          </a:p>
          <a:p>
            <a:pPr lvl="1"/>
            <a:r>
              <a:rPr lang="en-US" dirty="0" smtClean="0"/>
              <a:t>focused on studying </a:t>
            </a:r>
            <a:r>
              <a:rPr lang="en-US" dirty="0"/>
              <a:t>job processes, determining the most efficient means </a:t>
            </a:r>
            <a:r>
              <a:rPr lang="en-US" dirty="0" smtClean="0"/>
              <a:t>of performing </a:t>
            </a:r>
            <a:r>
              <a:rPr lang="en-US" dirty="0"/>
              <a:t>them, and in turn </a:t>
            </a:r>
            <a:r>
              <a:rPr lang="en-US" dirty="0">
                <a:solidFill>
                  <a:srgbClr val="00B050"/>
                </a:solidFill>
              </a:rPr>
              <a:t>rewarding</a:t>
            </a:r>
            <a:r>
              <a:rPr lang="en-US" dirty="0"/>
              <a:t> employees for </a:t>
            </a:r>
            <a:r>
              <a:rPr lang="en-US" dirty="0" smtClean="0"/>
              <a:t>their </a:t>
            </a:r>
            <a:r>
              <a:rPr lang="en-US" dirty="0" smtClean="0">
                <a:solidFill>
                  <a:srgbClr val="00B050"/>
                </a:solidFill>
              </a:rPr>
              <a:t>productivity </a:t>
            </a:r>
            <a:r>
              <a:rPr lang="en-US" dirty="0">
                <a:solidFill>
                  <a:srgbClr val="00B050"/>
                </a:solidFill>
              </a:rPr>
              <a:t>and hard work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 lvl="1"/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Cons: </a:t>
            </a:r>
            <a:r>
              <a:rPr lang="en-US" dirty="0"/>
              <a:t>sacrificing the </a:t>
            </a:r>
            <a:r>
              <a:rPr lang="en-US" dirty="0" smtClean="0"/>
              <a:t>quality.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484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b="1" dirty="0">
                <a:solidFill>
                  <a:srgbClr val="00B0F0"/>
                </a:solidFill>
              </a:rPr>
              <a:t>McGregor’s Theory X and Theory </a:t>
            </a:r>
            <a:r>
              <a:rPr lang="en-US" sz="3300" b="1" dirty="0" smtClean="0">
                <a:solidFill>
                  <a:srgbClr val="00B0F0"/>
                </a:solidFill>
              </a:rPr>
              <a:t>Y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theory first classifies </a:t>
            </a:r>
            <a:r>
              <a:rPr lang="en-US" dirty="0">
                <a:solidFill>
                  <a:srgbClr val="00B050"/>
                </a:solidFill>
              </a:rPr>
              <a:t>managers into one of two groups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Theory X </a:t>
            </a:r>
            <a:r>
              <a:rPr lang="en-US" dirty="0"/>
              <a:t>managers view employees as unmotivated and </a:t>
            </a:r>
            <a:r>
              <a:rPr lang="en-US" dirty="0" smtClean="0"/>
              <a:t>disliking work</a:t>
            </a:r>
            <a:r>
              <a:rPr lang="en-US" dirty="0"/>
              <a:t>. Under the Theory X approach, the manager’s role is to focus </a:t>
            </a:r>
            <a:r>
              <a:rPr lang="en-US" dirty="0" smtClean="0"/>
              <a:t>on the hygiene's </a:t>
            </a:r>
            <a:r>
              <a:rPr lang="en-US" dirty="0"/>
              <a:t>and to control and direct employees; it assumes </a:t>
            </a:r>
            <a:r>
              <a:rPr lang="en-US" dirty="0" smtClean="0"/>
              <a:t>employees are </a:t>
            </a:r>
            <a:r>
              <a:rPr lang="en-US" dirty="0"/>
              <a:t>mainly concerned about </a:t>
            </a:r>
            <a:r>
              <a:rPr lang="en-US" dirty="0" smtClean="0"/>
              <a:t>safety.</a:t>
            </a:r>
          </a:p>
          <a:p>
            <a:pPr lvl="2"/>
            <a:endParaRPr lang="en-US" b="1" dirty="0"/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Theory </a:t>
            </a:r>
            <a:r>
              <a:rPr lang="en-US" b="1" dirty="0">
                <a:solidFill>
                  <a:srgbClr val="00B050"/>
                </a:solidFill>
              </a:rPr>
              <a:t>Y </a:t>
            </a:r>
            <a:r>
              <a:rPr lang="en-US" dirty="0" smtClean="0"/>
              <a:t>managers focus </a:t>
            </a:r>
            <a:r>
              <a:rPr lang="en-US" dirty="0"/>
              <a:t>on Herzberg’s motivators and work to assist employees </a:t>
            </a:r>
            <a:r>
              <a:rPr lang="en-US" dirty="0" smtClean="0"/>
              <a:t>in achieving </a:t>
            </a:r>
            <a:r>
              <a:rPr lang="en-US" dirty="0"/>
              <a:t>these higher levels.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7030A0"/>
                </a:solidFill>
              </a:rPr>
              <a:t>Cons: </a:t>
            </a:r>
            <a:r>
              <a:rPr lang="en-US" dirty="0" smtClean="0"/>
              <a:t>is </a:t>
            </a:r>
            <a:r>
              <a:rPr lang="en-US" dirty="0"/>
              <a:t>shortsighted.</a:t>
            </a:r>
          </a:p>
        </p:txBody>
      </p:sp>
    </p:spTree>
    <p:extLst>
      <p:ext uri="{BB962C8B-B14F-4D97-AF65-F5344CB8AC3E}">
        <p14:creationId xmlns:p14="http://schemas.microsoft.com/office/powerpoint/2010/main" val="3159899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b="1" dirty="0" err="1">
                <a:solidFill>
                  <a:srgbClr val="00B0F0"/>
                </a:solidFill>
              </a:rPr>
              <a:t>Ouchi’s</a:t>
            </a:r>
            <a:r>
              <a:rPr lang="en-US" sz="4000" b="1" dirty="0">
                <a:solidFill>
                  <a:srgbClr val="00B0F0"/>
                </a:solidFill>
              </a:rPr>
              <a:t> Theory </a:t>
            </a:r>
            <a:r>
              <a:rPr lang="en-US" sz="4000" b="1" dirty="0" smtClean="0">
                <a:solidFill>
                  <a:srgbClr val="00B0F0"/>
                </a:solidFill>
              </a:rPr>
              <a:t>Z</a:t>
            </a:r>
          </a:p>
          <a:p>
            <a:endParaRPr lang="en-US" b="1" dirty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idea </a:t>
            </a:r>
            <a:r>
              <a:rPr lang="en-US" dirty="0">
                <a:solidFill>
                  <a:srgbClr val="00B050"/>
                </a:solidFill>
              </a:rPr>
              <a:t>that employees who </a:t>
            </a:r>
            <a:r>
              <a:rPr lang="en-US" dirty="0" smtClean="0">
                <a:solidFill>
                  <a:srgbClr val="00B050"/>
                </a:solidFill>
              </a:rPr>
              <a:t>are involved </a:t>
            </a:r>
            <a:r>
              <a:rPr lang="en-US" dirty="0">
                <a:solidFill>
                  <a:srgbClr val="00B050"/>
                </a:solidFill>
              </a:rPr>
              <a:t>in and committed </a:t>
            </a:r>
            <a:r>
              <a:rPr lang="en-US" dirty="0"/>
              <a:t>to an organization will be motivated </a:t>
            </a:r>
            <a:r>
              <a:rPr lang="en-US" dirty="0" smtClean="0"/>
              <a:t>to increase </a:t>
            </a:r>
            <a:r>
              <a:rPr lang="en-US" dirty="0"/>
              <a:t>productivity.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Based </a:t>
            </a:r>
            <a:r>
              <a:rPr lang="en-US" dirty="0"/>
              <a:t>on the Japanese approach to </a:t>
            </a:r>
            <a:r>
              <a:rPr lang="en-US" dirty="0" smtClean="0"/>
              <a:t>management and </a:t>
            </a:r>
            <a:r>
              <a:rPr lang="en-US" dirty="0"/>
              <a:t>motivation, </a:t>
            </a:r>
            <a:r>
              <a:rPr lang="en-US" b="1" dirty="0">
                <a:solidFill>
                  <a:srgbClr val="00B050"/>
                </a:solidFill>
              </a:rPr>
              <a:t>Theory Z </a:t>
            </a:r>
            <a:r>
              <a:rPr lang="en-US" dirty="0">
                <a:solidFill>
                  <a:srgbClr val="00B050"/>
                </a:solidFill>
              </a:rPr>
              <a:t>managers provide </a:t>
            </a:r>
            <a:r>
              <a:rPr lang="en-US" dirty="0"/>
              <a:t>rewards, such as </a:t>
            </a:r>
            <a:r>
              <a:rPr lang="en-US" dirty="0" smtClean="0"/>
              <a:t>long-term employment</a:t>
            </a:r>
            <a:r>
              <a:rPr lang="en-US" dirty="0"/>
              <a:t>, promotion from within, participatory </a:t>
            </a:r>
            <a:r>
              <a:rPr lang="en-US" dirty="0" smtClean="0"/>
              <a:t>management, and </a:t>
            </a:r>
            <a:r>
              <a:rPr lang="en-US" dirty="0"/>
              <a:t>other techniques to engage and motivate </a:t>
            </a:r>
            <a:r>
              <a:rPr lang="en-US" dirty="0" smtClean="0"/>
              <a:t>employees.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fact, </a:t>
            </a:r>
            <a:r>
              <a:rPr lang="en-US" dirty="0">
                <a:solidFill>
                  <a:srgbClr val="00B050"/>
                </a:solidFill>
              </a:rPr>
              <a:t>Theory Z </a:t>
            </a:r>
            <a:r>
              <a:rPr lang="en-US" dirty="0"/>
              <a:t>can be considered an </a:t>
            </a:r>
            <a:r>
              <a:rPr lang="en-US" b="1" dirty="0">
                <a:solidFill>
                  <a:srgbClr val="00B050"/>
                </a:solidFill>
              </a:rPr>
              <a:t>early form of </a:t>
            </a:r>
            <a:r>
              <a:rPr lang="en-US" b="1" dirty="0" smtClean="0">
                <a:solidFill>
                  <a:srgbClr val="00B050"/>
                </a:solidFill>
              </a:rPr>
              <a:t>engagement theory</a:t>
            </a:r>
            <a:r>
              <a:rPr lang="en-US" b="1" dirty="0">
                <a:solidFill>
                  <a:srgbClr val="00B0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1643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What Are Rewards?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Intrinsic rewards </a:t>
            </a:r>
            <a:r>
              <a:rPr lang="en-US" dirty="0"/>
              <a:t>are derived from within </a:t>
            </a:r>
            <a:r>
              <a:rPr lang="en-US" dirty="0" smtClean="0"/>
              <a:t>the individual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dirty="0" smtClean="0"/>
              <a:t>For </a:t>
            </a:r>
            <a:r>
              <a:rPr lang="en-US" dirty="0"/>
              <a:t>a health care employee, this could mean taking pride </a:t>
            </a:r>
            <a:r>
              <a:rPr lang="en-US" dirty="0" smtClean="0"/>
              <a:t>and feeling </a:t>
            </a:r>
            <a:r>
              <a:rPr lang="en-US" dirty="0"/>
              <a:t>good about a job well </a:t>
            </a:r>
            <a:r>
              <a:rPr lang="en-US" dirty="0" smtClean="0"/>
              <a:t>done.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Extrinsic </a:t>
            </a:r>
            <a:r>
              <a:rPr lang="en-US" b="1" dirty="0">
                <a:solidFill>
                  <a:srgbClr val="00B0F0"/>
                </a:solidFill>
              </a:rPr>
              <a:t>rewards </a:t>
            </a:r>
            <a:r>
              <a:rPr lang="en-US" dirty="0"/>
              <a:t>pertain to those reinforcements that are given by </a:t>
            </a:r>
            <a:r>
              <a:rPr lang="en-US" dirty="0" smtClean="0"/>
              <a:t>another person, </a:t>
            </a:r>
          </a:p>
          <a:p>
            <a:pPr lvl="2"/>
            <a:r>
              <a:rPr lang="en-US" dirty="0" smtClean="0"/>
              <a:t>such as a health care organization giving bonuses to teams of workers </a:t>
            </a:r>
            <a:r>
              <a:rPr lang="en-US" dirty="0"/>
              <a:t>when quality and patient satisfaction are demonstrated to </a:t>
            </a:r>
            <a:r>
              <a:rPr lang="en-US" dirty="0" smtClean="0"/>
              <a:t>be exceptional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3492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INCENTIVES </a:t>
            </a:r>
            <a:r>
              <a:rPr lang="en-US" sz="4000" b="1" dirty="0" smtClean="0">
                <a:solidFill>
                  <a:srgbClr val="7030A0"/>
                </a:solidFill>
              </a:rPr>
              <a:t>AND REWARDS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Extrinsic </a:t>
            </a:r>
            <a:r>
              <a:rPr lang="en-US" b="1" dirty="0" smtClean="0">
                <a:solidFill>
                  <a:srgbClr val="00B0F0"/>
                </a:solidFill>
              </a:rPr>
              <a:t>Rewards</a:t>
            </a:r>
          </a:p>
          <a:p>
            <a:pPr lvl="1"/>
            <a:r>
              <a:rPr lang="en-US" dirty="0"/>
              <a:t>These </a:t>
            </a:r>
            <a:r>
              <a:rPr lang="en-US" dirty="0">
                <a:solidFill>
                  <a:srgbClr val="00B050"/>
                </a:solidFill>
              </a:rPr>
              <a:t>include tangible rewards</a:t>
            </a:r>
            <a:r>
              <a:rPr lang="en-US" dirty="0"/>
              <a:t>, such as: </a:t>
            </a:r>
            <a:r>
              <a:rPr lang="en-US" dirty="0" smtClean="0"/>
              <a:t>money (pay</a:t>
            </a:r>
            <a:r>
              <a:rPr lang="en-US" dirty="0"/>
              <a:t>, bonuses, stock options), benefits (health, dental, vision, paid time </a:t>
            </a:r>
            <a:r>
              <a:rPr lang="en-US" dirty="0" smtClean="0"/>
              <a:t>off, retirement </a:t>
            </a:r>
            <a:r>
              <a:rPr lang="en-US" dirty="0"/>
              <a:t>accounts, etc.), flexible schedules, job responsibilities and </a:t>
            </a:r>
            <a:r>
              <a:rPr lang="en-US" dirty="0" smtClean="0"/>
              <a:t>duties, promotions</a:t>
            </a:r>
            <a:r>
              <a:rPr lang="en-US" dirty="0"/>
              <a:t>, changes in status, supervision of others, praise, feedback </a:t>
            </a:r>
            <a:r>
              <a:rPr lang="en-US" dirty="0" smtClean="0"/>
              <a:t>and recognition</a:t>
            </a:r>
            <a:r>
              <a:rPr lang="en-US" dirty="0"/>
              <a:t>, a good boss, a strong leader, other inspirational people, and </a:t>
            </a:r>
            <a:r>
              <a:rPr lang="en-US" dirty="0" smtClean="0"/>
              <a:t>a nurturing </a:t>
            </a:r>
            <a:r>
              <a:rPr lang="en-US" dirty="0"/>
              <a:t>organizational culture.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940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Motivation – the concept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00B0F0"/>
                </a:solidFill>
              </a:rPr>
              <a:t>motive</a:t>
            </a:r>
            <a:r>
              <a:rPr lang="en-US" b="1" dirty="0"/>
              <a:t> </a:t>
            </a:r>
            <a:r>
              <a:rPr lang="en-US" dirty="0"/>
              <a:t>is “</a:t>
            </a:r>
            <a:r>
              <a:rPr lang="en-US" dirty="0" smtClean="0"/>
              <a:t>something (a </a:t>
            </a:r>
            <a:r>
              <a:rPr lang="en-US" dirty="0"/>
              <a:t>need or desire) that causes a person to act.”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F0"/>
                </a:solidFill>
              </a:rPr>
              <a:t>Motivate</a:t>
            </a:r>
            <a:r>
              <a:rPr lang="en-US" b="1" dirty="0">
                <a:solidFill>
                  <a:srgbClr val="00B0F0"/>
                </a:solidFill>
              </a:rPr>
              <a:t>, </a:t>
            </a:r>
            <a:r>
              <a:rPr lang="en-US" dirty="0"/>
              <a:t>in turn, means “</a:t>
            </a:r>
            <a:r>
              <a:rPr lang="en-US" dirty="0" smtClean="0"/>
              <a:t>to provide </a:t>
            </a:r>
            <a:r>
              <a:rPr lang="en-US" dirty="0"/>
              <a:t>with a motive,” </a:t>
            </a: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3800" dirty="0" smtClean="0"/>
              <a:t>Thus</a:t>
            </a:r>
            <a:r>
              <a:rPr lang="en-US" sz="3800" dirty="0"/>
              <a:t>, </a:t>
            </a:r>
            <a:r>
              <a:rPr lang="en-US" sz="3800" b="1" dirty="0">
                <a:solidFill>
                  <a:srgbClr val="FF0000"/>
                </a:solidFill>
              </a:rPr>
              <a:t>motivation</a:t>
            </a:r>
            <a:r>
              <a:rPr lang="en-US" sz="3800" dirty="0"/>
              <a:t> is the act or process of providing </a:t>
            </a:r>
            <a:r>
              <a:rPr lang="en-US" sz="3800" dirty="0" smtClean="0"/>
              <a:t>a motive that </a:t>
            </a:r>
            <a:r>
              <a:rPr lang="en-US" sz="3800" dirty="0"/>
              <a:t>causes a person to take some action. </a:t>
            </a:r>
            <a:endParaRPr lang="en-US" sz="3800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In </a:t>
            </a:r>
            <a:r>
              <a:rPr lang="en-US" dirty="0"/>
              <a:t>most cases, motivation </a:t>
            </a:r>
            <a:r>
              <a:rPr lang="en-US" dirty="0" smtClean="0"/>
              <a:t>comes from </a:t>
            </a:r>
            <a:r>
              <a:rPr lang="en-US" dirty="0"/>
              <a:t>some need that leads to behavior which, in turn, results in </a:t>
            </a:r>
            <a:r>
              <a:rPr lang="en-US" b="1" dirty="0">
                <a:solidFill>
                  <a:srgbClr val="0070C0"/>
                </a:solidFill>
              </a:rPr>
              <a:t>some type </a:t>
            </a:r>
            <a:r>
              <a:rPr lang="en-US" b="1" dirty="0" smtClean="0">
                <a:solidFill>
                  <a:srgbClr val="0070C0"/>
                </a:solidFill>
              </a:rPr>
              <a:t>of reward </a:t>
            </a:r>
            <a:r>
              <a:rPr lang="en-US" dirty="0"/>
              <a:t>when the need is fulfilled.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200400"/>
            <a:ext cx="8305800" cy="1447800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9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 fontScale="70000" lnSpcReduction="20000"/>
          </a:bodyPr>
          <a:lstStyle/>
          <a:p>
            <a:r>
              <a:rPr lang="en-US" sz="4000" b="1" dirty="0">
                <a:solidFill>
                  <a:srgbClr val="00B0F0"/>
                </a:solidFill>
              </a:rPr>
              <a:t>Intrinsic </a:t>
            </a:r>
            <a:r>
              <a:rPr lang="en-US" sz="4000" b="1" dirty="0" smtClean="0">
                <a:solidFill>
                  <a:srgbClr val="00B0F0"/>
                </a:solidFill>
              </a:rPr>
              <a:t>Rewards</a:t>
            </a:r>
          </a:p>
          <a:p>
            <a:endParaRPr lang="en-US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/>
              <a:t>Five types </a:t>
            </a:r>
            <a:r>
              <a:rPr lang="en-US" dirty="0" smtClean="0"/>
              <a:t>of </a:t>
            </a:r>
            <a:r>
              <a:rPr lang="en-US" b="1" dirty="0" smtClean="0"/>
              <a:t>intrinsic </a:t>
            </a:r>
            <a:r>
              <a:rPr lang="en-US" b="1" dirty="0"/>
              <a:t>rewards </a:t>
            </a:r>
            <a:r>
              <a:rPr lang="en-US" dirty="0"/>
              <a:t>that have been summarized by </a:t>
            </a:r>
            <a:r>
              <a:rPr lang="en-US" dirty="0" err="1"/>
              <a:t>Manion</a:t>
            </a:r>
            <a:r>
              <a:rPr lang="en-US" dirty="0"/>
              <a:t> (2005) include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b="1" i="1" dirty="0">
                <a:solidFill>
                  <a:srgbClr val="00B050"/>
                </a:solidFill>
              </a:rPr>
              <a:t>Healthy </a:t>
            </a:r>
            <a:r>
              <a:rPr lang="en-US" b="1" i="1" dirty="0" smtClean="0">
                <a:solidFill>
                  <a:srgbClr val="00B050"/>
                </a:solidFill>
              </a:rPr>
              <a:t>relationships : </a:t>
            </a:r>
            <a:r>
              <a:rPr lang="en-US" i="1" dirty="0" smtClean="0"/>
              <a:t>to belong and connect to other. </a:t>
            </a:r>
            <a:endParaRPr lang="en-US" dirty="0" smtClean="0"/>
          </a:p>
          <a:p>
            <a:r>
              <a:rPr lang="en-US" b="1" i="1" dirty="0" smtClean="0">
                <a:solidFill>
                  <a:srgbClr val="00B050"/>
                </a:solidFill>
              </a:rPr>
              <a:t>Meaningful work</a:t>
            </a:r>
            <a:r>
              <a:rPr lang="en-US" b="1" dirty="0" smtClean="0">
                <a:solidFill>
                  <a:srgbClr val="00B050"/>
                </a:solidFill>
              </a:rPr>
              <a:t>: </a:t>
            </a:r>
            <a:r>
              <a:rPr lang="en-US" dirty="0" smtClean="0"/>
              <a:t>employees feel they </a:t>
            </a:r>
            <a:r>
              <a:rPr lang="en-US" dirty="0"/>
              <a:t>make a difference </a:t>
            </a:r>
            <a:r>
              <a:rPr lang="en-US" dirty="0" smtClean="0"/>
              <a:t>in people’s lives.</a:t>
            </a:r>
          </a:p>
          <a:p>
            <a:r>
              <a:rPr lang="en-US" b="1" i="1" dirty="0" smtClean="0">
                <a:solidFill>
                  <a:srgbClr val="00B050"/>
                </a:solidFill>
              </a:rPr>
              <a:t>Competence:  </a:t>
            </a:r>
            <a:r>
              <a:rPr lang="en-US" dirty="0" smtClean="0"/>
              <a:t>enable </a:t>
            </a:r>
            <a:r>
              <a:rPr lang="en-US" dirty="0"/>
              <a:t>them to perform at or above </a:t>
            </a:r>
            <a:r>
              <a:rPr lang="en-US" dirty="0" smtClean="0"/>
              <a:t>standards.</a:t>
            </a:r>
          </a:p>
          <a:p>
            <a:endParaRPr lang="en-US" dirty="0"/>
          </a:p>
          <a:p>
            <a:r>
              <a:rPr lang="en-US" b="1" i="1" dirty="0" smtClean="0">
                <a:solidFill>
                  <a:srgbClr val="00B050"/>
                </a:solidFill>
              </a:rPr>
              <a:t>Choice: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/>
              <a:t>to participate in </a:t>
            </a:r>
            <a:r>
              <a:rPr lang="en-US" dirty="0" smtClean="0"/>
              <a:t>the organization </a:t>
            </a:r>
            <a:r>
              <a:rPr lang="en-US" dirty="0"/>
              <a:t>in various ways, such as by expressing their views </a:t>
            </a:r>
            <a:r>
              <a:rPr lang="en-US" dirty="0" smtClean="0"/>
              <a:t>and opinions</a:t>
            </a:r>
            <a:r>
              <a:rPr lang="en-US" dirty="0"/>
              <a:t>, sharing in decision </a:t>
            </a:r>
            <a:r>
              <a:rPr lang="en-US" dirty="0" smtClean="0"/>
              <a:t>making.</a:t>
            </a:r>
          </a:p>
          <a:p>
            <a:endParaRPr lang="en-US" dirty="0"/>
          </a:p>
          <a:p>
            <a:r>
              <a:rPr lang="en-US" b="1" i="1" dirty="0" smtClean="0">
                <a:solidFill>
                  <a:srgbClr val="00B050"/>
                </a:solidFill>
              </a:rPr>
              <a:t>Progress: </a:t>
            </a:r>
            <a:r>
              <a:rPr lang="en-US" dirty="0" smtClean="0"/>
              <a:t>where </a:t>
            </a:r>
            <a:r>
              <a:rPr lang="en-US" dirty="0"/>
              <a:t>managers find ways to hold employees </a:t>
            </a:r>
            <a:r>
              <a:rPr lang="en-US" dirty="0" smtClean="0"/>
              <a:t>accountable, facilitate </a:t>
            </a:r>
            <a:r>
              <a:rPr lang="en-US" dirty="0"/>
              <a:t>their ability to make headway toward completing </a:t>
            </a:r>
            <a:r>
              <a:rPr lang="en-US" dirty="0" smtClean="0"/>
              <a:t>their assigned </a:t>
            </a:r>
            <a:r>
              <a:rPr lang="en-US" dirty="0"/>
              <a:t>tasks, and celebrate when progress is made toward </a:t>
            </a:r>
            <a:r>
              <a:rPr lang="en-US" dirty="0" smtClean="0"/>
              <a:t>completing important </a:t>
            </a:r>
            <a:r>
              <a:rPr lang="en-US" dirty="0"/>
              <a:t>milestones within a project.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681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Intrinsic rewards, coupled with extrinsic ones, lead to high personal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satisfaction and serve as motivators for most employees.</a:t>
            </a:r>
          </a:p>
        </p:txBody>
      </p:sp>
    </p:spTree>
    <p:extLst>
      <p:ext uri="{BB962C8B-B14F-4D97-AF65-F5344CB8AC3E}">
        <p14:creationId xmlns:p14="http://schemas.microsoft.com/office/powerpoint/2010/main" val="193303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THEORIES OF MOTIVATION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Needs-Based Theories of </a:t>
            </a:r>
            <a:r>
              <a:rPr lang="en-US" b="1" dirty="0" smtClean="0">
                <a:solidFill>
                  <a:srgbClr val="00B0F0"/>
                </a:solidFill>
              </a:rPr>
              <a:t>Motivation</a:t>
            </a:r>
          </a:p>
          <a:p>
            <a:pPr marL="1314450" lvl="2" indent="-514350">
              <a:buFont typeface="Wingdings" pitchFamily="2" charset="2"/>
              <a:buChar char="v"/>
            </a:pPr>
            <a:r>
              <a:rPr lang="en-US" dirty="0"/>
              <a:t>Maslow’s Hierarchy of </a:t>
            </a:r>
            <a:r>
              <a:rPr lang="en-US" dirty="0" smtClean="0"/>
              <a:t>Needs</a:t>
            </a:r>
          </a:p>
          <a:p>
            <a:pPr marL="1314450" lvl="2" indent="-514350">
              <a:buFont typeface="Wingdings" pitchFamily="2" charset="2"/>
              <a:buChar char="v"/>
            </a:pPr>
            <a:r>
              <a:rPr lang="en-US" dirty="0" err="1"/>
              <a:t>Alderfer’s</a:t>
            </a:r>
            <a:r>
              <a:rPr lang="en-US" dirty="0"/>
              <a:t> ERG </a:t>
            </a:r>
            <a:r>
              <a:rPr lang="en-US" dirty="0" smtClean="0"/>
              <a:t>Theory</a:t>
            </a:r>
          </a:p>
          <a:p>
            <a:pPr marL="1314450" lvl="2" indent="-514350">
              <a:buFont typeface="Wingdings" pitchFamily="2" charset="2"/>
              <a:buChar char="v"/>
            </a:pPr>
            <a:r>
              <a:rPr lang="en-US" dirty="0"/>
              <a:t>Herzberg’s Two-Factor </a:t>
            </a:r>
            <a:r>
              <a:rPr lang="en-US" dirty="0" smtClean="0"/>
              <a:t>Theory</a:t>
            </a:r>
          </a:p>
          <a:p>
            <a:pPr marL="1314450" lvl="2" indent="-514350">
              <a:buFont typeface="Wingdings" pitchFamily="2" charset="2"/>
              <a:buChar char="v"/>
            </a:pPr>
            <a:r>
              <a:rPr lang="en-US" dirty="0"/>
              <a:t>McClelland’s Acquired Needs </a:t>
            </a:r>
            <a:r>
              <a:rPr lang="en-US" dirty="0" smtClean="0"/>
              <a:t>Theory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Extrinsic Factor Theories of Motivation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  Reinforcement Theory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Intrinsic Factor Theories of </a:t>
            </a:r>
            <a:r>
              <a:rPr lang="en-US" b="1" dirty="0" smtClean="0">
                <a:solidFill>
                  <a:srgbClr val="00B0F0"/>
                </a:solidFill>
              </a:rPr>
              <a:t>Motivation</a:t>
            </a:r>
          </a:p>
          <a:p>
            <a:pPr lvl="2">
              <a:buFont typeface="Wingdings" pitchFamily="2" charset="2"/>
              <a:buChar char="v"/>
            </a:pPr>
            <a:r>
              <a:rPr lang="en-US" dirty="0"/>
              <a:t>Adams’ Equity </a:t>
            </a:r>
            <a:r>
              <a:rPr lang="en-US" dirty="0" smtClean="0"/>
              <a:t>Theory</a:t>
            </a:r>
            <a:endParaRPr lang="en-US" dirty="0"/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Vroom’s </a:t>
            </a:r>
            <a:r>
              <a:rPr lang="en-US" dirty="0"/>
              <a:t>Expectancy </a:t>
            </a:r>
            <a:r>
              <a:rPr lang="en-US" dirty="0" smtClean="0"/>
              <a:t>Theory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Locke’s </a:t>
            </a:r>
            <a:r>
              <a:rPr lang="en-US" dirty="0"/>
              <a:t>Goal-Setting </a:t>
            </a:r>
            <a:r>
              <a:rPr lang="en-US" dirty="0" smtClean="0"/>
              <a:t>Theory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487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Needs-Based Theories of Motivation</a:t>
            </a:r>
            <a:br>
              <a:rPr lang="en-US" b="1" dirty="0" smtClean="0">
                <a:solidFill>
                  <a:srgbClr val="00B0F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Maslow’s Hierarchy of Needs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7315200" cy="434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325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Physiological </a:t>
            </a:r>
            <a:r>
              <a:rPr lang="en-US" sz="2400" b="1" dirty="0" smtClean="0">
                <a:solidFill>
                  <a:srgbClr val="00B050"/>
                </a:solidFill>
              </a:rPr>
              <a:t>needs</a:t>
            </a:r>
          </a:p>
          <a:p>
            <a:endParaRPr lang="en-US" sz="2400" b="1" dirty="0"/>
          </a:p>
          <a:p>
            <a:r>
              <a:rPr lang="en-US" sz="2400" b="1" dirty="0" smtClean="0">
                <a:solidFill>
                  <a:srgbClr val="00B050"/>
                </a:solidFill>
              </a:rPr>
              <a:t>Safety needs : </a:t>
            </a:r>
            <a:r>
              <a:rPr lang="en-US" sz="2400" dirty="0" smtClean="0"/>
              <a:t>including a </a:t>
            </a:r>
            <a:r>
              <a:rPr lang="en-US" sz="2400" dirty="0"/>
              <a:t>healthy and safe work environment, access to </a:t>
            </a:r>
            <a:r>
              <a:rPr lang="en-US" sz="2400" dirty="0" smtClean="0"/>
              <a:t>health care</a:t>
            </a:r>
            <a:r>
              <a:rPr lang="en-US" sz="2400" dirty="0"/>
              <a:t>, </a:t>
            </a:r>
            <a:r>
              <a:rPr lang="en-US" sz="2400" dirty="0" smtClean="0"/>
              <a:t>money.</a:t>
            </a:r>
          </a:p>
          <a:p>
            <a:endParaRPr lang="en-US" sz="2400" b="1" dirty="0"/>
          </a:p>
          <a:p>
            <a:r>
              <a:rPr lang="en-US" sz="2400" b="1" dirty="0" smtClean="0">
                <a:solidFill>
                  <a:srgbClr val="00B050"/>
                </a:solidFill>
              </a:rPr>
              <a:t>Belonging needs</a:t>
            </a:r>
            <a:r>
              <a:rPr lang="en-US" sz="2400" dirty="0" smtClean="0">
                <a:solidFill>
                  <a:srgbClr val="00B050"/>
                </a:solidFill>
              </a:rPr>
              <a:t>: </a:t>
            </a:r>
            <a:r>
              <a:rPr lang="en-US" sz="2400" dirty="0" smtClean="0"/>
              <a:t>including </a:t>
            </a:r>
            <a:r>
              <a:rPr lang="en-US" sz="2400" dirty="0"/>
              <a:t>the desire for social contact </a:t>
            </a:r>
            <a:r>
              <a:rPr lang="en-US" sz="2400" dirty="0" smtClean="0"/>
              <a:t>and interaction</a:t>
            </a:r>
            <a:r>
              <a:rPr lang="en-US" sz="2400" dirty="0"/>
              <a:t>, friendship, affection, and various types of </a:t>
            </a:r>
            <a:r>
              <a:rPr lang="en-US" sz="2400" dirty="0" smtClean="0"/>
              <a:t>support.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00B050"/>
                </a:solidFill>
              </a:rPr>
              <a:t>Esteem </a:t>
            </a:r>
            <a:r>
              <a:rPr lang="en-US" sz="2400" b="1" dirty="0" smtClean="0">
                <a:solidFill>
                  <a:srgbClr val="00B050"/>
                </a:solidFill>
              </a:rPr>
              <a:t>needs</a:t>
            </a:r>
            <a:r>
              <a:rPr lang="en-US" sz="2400" dirty="0" smtClean="0">
                <a:solidFill>
                  <a:srgbClr val="00B050"/>
                </a:solidFill>
              </a:rPr>
              <a:t>: </a:t>
            </a:r>
            <a:r>
              <a:rPr lang="en-US" sz="2400" dirty="0" smtClean="0"/>
              <a:t>including </a:t>
            </a:r>
            <a:r>
              <a:rPr lang="en-US" sz="2400" dirty="0"/>
              <a:t>status, recognition, and positive regard; </a:t>
            </a:r>
            <a:endParaRPr lang="en-US" sz="2400" dirty="0" smtClean="0"/>
          </a:p>
          <a:p>
            <a:endParaRPr lang="en-US" sz="2400" b="1" dirty="0"/>
          </a:p>
          <a:p>
            <a:r>
              <a:rPr lang="en-US" sz="2400" b="1" dirty="0" smtClean="0">
                <a:solidFill>
                  <a:srgbClr val="00B050"/>
                </a:solidFill>
              </a:rPr>
              <a:t>Self-actualization needs</a:t>
            </a:r>
            <a:r>
              <a:rPr lang="en-US" sz="2400" dirty="0" smtClean="0">
                <a:solidFill>
                  <a:srgbClr val="00B050"/>
                </a:solidFill>
              </a:rPr>
              <a:t>: </a:t>
            </a:r>
            <a:r>
              <a:rPr lang="en-US" sz="2400" dirty="0" smtClean="0"/>
              <a:t>including </a:t>
            </a:r>
            <a:r>
              <a:rPr lang="en-US" sz="2400" dirty="0"/>
              <a:t>the desire for </a:t>
            </a:r>
            <a:r>
              <a:rPr lang="en-US" sz="2400" dirty="0" smtClean="0"/>
              <a:t>achievement, personal </a:t>
            </a:r>
            <a:r>
              <a:rPr lang="en-US" sz="2400" dirty="0"/>
              <a:t>growth and development, and autonomy.</a:t>
            </a:r>
          </a:p>
        </p:txBody>
      </p:sp>
    </p:spTree>
    <p:extLst>
      <p:ext uri="{BB962C8B-B14F-4D97-AF65-F5344CB8AC3E}">
        <p14:creationId xmlns:p14="http://schemas.microsoft.com/office/powerpoint/2010/main" val="47592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The movement from one level to the next was termed </a:t>
            </a:r>
            <a:r>
              <a:rPr lang="en-US" b="1" dirty="0" smtClean="0">
                <a:solidFill>
                  <a:srgbClr val="00B050"/>
                </a:solidFill>
              </a:rPr>
              <a:t>satisfaction progression </a:t>
            </a:r>
            <a:r>
              <a:rPr lang="en-US" dirty="0"/>
              <a:t>by Maslow, and it was assumed that over time individuals </a:t>
            </a:r>
            <a:r>
              <a:rPr lang="en-US" dirty="0" smtClean="0"/>
              <a:t>were motivated </a:t>
            </a:r>
            <a:r>
              <a:rPr lang="en-US" dirty="0"/>
              <a:t>to continually progress upward through these levels.</a:t>
            </a:r>
          </a:p>
        </p:txBody>
      </p:sp>
    </p:spTree>
    <p:extLst>
      <p:ext uri="{BB962C8B-B14F-4D97-AF65-F5344CB8AC3E}">
        <p14:creationId xmlns:p14="http://schemas.microsoft.com/office/powerpoint/2010/main" val="1515166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 err="1">
                <a:solidFill>
                  <a:srgbClr val="002060"/>
                </a:solidFill>
              </a:rPr>
              <a:t>Alderfer’s</a:t>
            </a:r>
            <a:r>
              <a:rPr lang="en-US" sz="3500" b="1" dirty="0">
                <a:solidFill>
                  <a:srgbClr val="002060"/>
                </a:solidFill>
              </a:rPr>
              <a:t> ERG </a:t>
            </a:r>
            <a:r>
              <a:rPr lang="en-US" sz="3500" b="1" dirty="0" smtClean="0">
                <a:solidFill>
                  <a:srgbClr val="002060"/>
                </a:solidFill>
              </a:rPr>
              <a:t>Theory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2800" dirty="0" smtClean="0"/>
              <a:t>Drew </a:t>
            </a:r>
            <a:r>
              <a:rPr lang="en-US" sz="2800" dirty="0"/>
              <a:t>upon Maslow’s theory, but also suggested individuals were </a:t>
            </a:r>
            <a:r>
              <a:rPr lang="en-US" sz="2800" dirty="0" smtClean="0"/>
              <a:t>motivated to </a:t>
            </a:r>
            <a:r>
              <a:rPr lang="en-US" sz="2800" dirty="0"/>
              <a:t>move forward and backward through the levels in terms of </a:t>
            </a:r>
            <a:r>
              <a:rPr lang="en-US" sz="2800" dirty="0" smtClean="0"/>
              <a:t>motivators </a:t>
            </a:r>
            <a:r>
              <a:rPr lang="en-US" sz="2800" b="1" dirty="0">
                <a:solidFill>
                  <a:srgbClr val="00B050"/>
                </a:solidFill>
              </a:rPr>
              <a:t>frustration–regression </a:t>
            </a:r>
            <a:r>
              <a:rPr lang="en-US" sz="2800" b="1" dirty="0" smtClean="0">
                <a:solidFill>
                  <a:srgbClr val="00B050"/>
                </a:solidFill>
              </a:rPr>
              <a:t>principle</a:t>
            </a:r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8096250" cy="3448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284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Existence</a:t>
            </a:r>
            <a:r>
              <a:rPr lang="en-US" dirty="0"/>
              <a:t>—which related to Maslow’s first two needs, thus </a:t>
            </a:r>
            <a:r>
              <a:rPr lang="en-US" dirty="0" smtClean="0"/>
              <a:t>combining the </a:t>
            </a:r>
            <a:r>
              <a:rPr lang="en-US" dirty="0"/>
              <a:t>physiological and safety needs into one level;</a:t>
            </a:r>
          </a:p>
          <a:p>
            <a:r>
              <a:rPr lang="en-US" b="1" dirty="0">
                <a:solidFill>
                  <a:srgbClr val="00B050"/>
                </a:solidFill>
              </a:rPr>
              <a:t>Relatedness</a:t>
            </a:r>
            <a:r>
              <a:rPr lang="en-US" dirty="0"/>
              <a:t>—which addressed the </a:t>
            </a:r>
            <a:r>
              <a:rPr lang="en-US" dirty="0" smtClean="0"/>
              <a:t>belonging needs</a:t>
            </a:r>
            <a:r>
              <a:rPr lang="en-US" dirty="0"/>
              <a:t>; and</a:t>
            </a:r>
          </a:p>
          <a:p>
            <a:r>
              <a:rPr lang="en-US" b="1" dirty="0">
                <a:solidFill>
                  <a:srgbClr val="00B050"/>
                </a:solidFill>
              </a:rPr>
              <a:t>Growth</a:t>
            </a:r>
            <a:r>
              <a:rPr lang="en-US" dirty="0"/>
              <a:t>—which pertained to the last two needs, thereby </a:t>
            </a:r>
            <a:r>
              <a:rPr lang="en-US" dirty="0" smtClean="0"/>
              <a:t>combining esteem </a:t>
            </a:r>
            <a:r>
              <a:rPr lang="en-US" dirty="0"/>
              <a:t>and self-actualization.</a:t>
            </a:r>
          </a:p>
        </p:txBody>
      </p:sp>
    </p:spTree>
    <p:extLst>
      <p:ext uri="{BB962C8B-B14F-4D97-AF65-F5344CB8AC3E}">
        <p14:creationId xmlns:p14="http://schemas.microsoft.com/office/powerpoint/2010/main" val="2018170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</a:rPr>
              <a:t>McClelland’s Acquired Needs Theory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The idea here is that needs are acquired throughout life. </a:t>
            </a:r>
            <a:endParaRPr lang="en-US" dirty="0" smtClean="0"/>
          </a:p>
          <a:p>
            <a:r>
              <a:rPr lang="en-US" b="1" dirty="0">
                <a:solidFill>
                  <a:srgbClr val="00B0F0"/>
                </a:solidFill>
              </a:rPr>
              <a:t>T</a:t>
            </a:r>
            <a:r>
              <a:rPr lang="en-US" b="1" dirty="0" smtClean="0">
                <a:solidFill>
                  <a:srgbClr val="00B0F0"/>
                </a:solidFill>
              </a:rPr>
              <a:t>hree </a:t>
            </a:r>
            <a:r>
              <a:rPr lang="en-US" b="1" dirty="0">
                <a:solidFill>
                  <a:srgbClr val="00B0F0"/>
                </a:solidFill>
              </a:rPr>
              <a:t>types of needs:</a:t>
            </a:r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Need for achievement</a:t>
            </a:r>
            <a:r>
              <a:rPr lang="en-US" dirty="0">
                <a:solidFill>
                  <a:srgbClr val="00B050"/>
                </a:solidFill>
              </a:rPr>
              <a:t>—</a:t>
            </a:r>
            <a:r>
              <a:rPr lang="en-US" dirty="0"/>
              <a:t>which emphasizes the desires for success, </a:t>
            </a:r>
            <a:r>
              <a:rPr lang="en-US" dirty="0" smtClean="0"/>
              <a:t>for mastering </a:t>
            </a:r>
            <a:r>
              <a:rPr lang="en-US" dirty="0"/>
              <a:t>tasks, and for attaining goals;</a:t>
            </a:r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Need for affiliation</a:t>
            </a:r>
            <a:r>
              <a:rPr lang="en-US" dirty="0"/>
              <a:t>—which focuses on the desire for relationships </a:t>
            </a:r>
            <a:r>
              <a:rPr lang="en-US" dirty="0" smtClean="0"/>
              <a:t>and associations </a:t>
            </a:r>
            <a:r>
              <a:rPr lang="en-US" dirty="0"/>
              <a:t>with others; and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Need for power</a:t>
            </a:r>
            <a:r>
              <a:rPr lang="en-US" dirty="0" smtClean="0"/>
              <a:t>—which relates </a:t>
            </a:r>
            <a:r>
              <a:rPr lang="en-US" dirty="0"/>
              <a:t>to the desires for </a:t>
            </a:r>
            <a:r>
              <a:rPr lang="en-US" dirty="0" smtClean="0"/>
              <a:t>responsibility for, control </a:t>
            </a:r>
            <a:r>
              <a:rPr lang="en-US" dirty="0"/>
              <a:t>of, and authority over others.</a:t>
            </a:r>
          </a:p>
        </p:txBody>
      </p:sp>
    </p:spTree>
    <p:extLst>
      <p:ext uri="{BB962C8B-B14F-4D97-AF65-F5344CB8AC3E}">
        <p14:creationId xmlns:p14="http://schemas.microsoft.com/office/powerpoint/2010/main" val="2448230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1075</Words>
  <Application>Microsoft Office PowerPoint</Application>
  <PresentationFormat>On-screen Show (4:3)</PresentationFormat>
  <Paragraphs>119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Office Theme</vt:lpstr>
      <vt:lpstr>Motivation</vt:lpstr>
      <vt:lpstr>Motivation – the concept</vt:lpstr>
      <vt:lpstr>THEORIES OF MOTIVATION</vt:lpstr>
      <vt:lpstr>Needs-Based Theories of Motivation </vt:lpstr>
      <vt:lpstr>PowerPoint Presentation</vt:lpstr>
      <vt:lpstr>PowerPoint Presentation</vt:lpstr>
      <vt:lpstr> </vt:lpstr>
      <vt:lpstr>PowerPoint Presentation</vt:lpstr>
      <vt:lpstr>McClelland’s Acquired Needs Theory</vt:lpstr>
      <vt:lpstr>The relationship between motivation theories</vt:lpstr>
      <vt:lpstr>Extrinsic Factor Theories of Motivation</vt:lpstr>
      <vt:lpstr>PowerPoint Presentation</vt:lpstr>
      <vt:lpstr>PowerPoint Presentation</vt:lpstr>
      <vt:lpstr>Intrinsic Factor Theories of Motivation</vt:lpstr>
      <vt:lpstr>Management Theories of Motivation</vt:lpstr>
      <vt:lpstr>PowerPoint Presentation</vt:lpstr>
      <vt:lpstr>PowerPoint Presentation</vt:lpstr>
      <vt:lpstr>What Are Rewards?</vt:lpstr>
      <vt:lpstr>INCENTIVES AND REWARDS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and motivation</dc:title>
  <dc:creator>yumc</dc:creator>
  <cp:lastModifiedBy>Maher</cp:lastModifiedBy>
  <cp:revision>26</cp:revision>
  <dcterms:created xsi:type="dcterms:W3CDTF">2019-10-20T07:36:31Z</dcterms:created>
  <dcterms:modified xsi:type="dcterms:W3CDTF">2021-03-15T19:23:41Z</dcterms:modified>
</cp:coreProperties>
</file>