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60" r:id="rId3"/>
    <p:sldId id="361" r:id="rId4"/>
    <p:sldId id="362" r:id="rId5"/>
    <p:sldId id="363" r:id="rId6"/>
    <p:sldId id="257" r:id="rId7"/>
    <p:sldId id="358" r:id="rId8"/>
    <p:sldId id="258" r:id="rId9"/>
    <p:sldId id="259" r:id="rId10"/>
    <p:sldId id="260" r:id="rId11"/>
    <p:sldId id="264" r:id="rId12"/>
    <p:sldId id="380" r:id="rId13"/>
    <p:sldId id="381" r:id="rId14"/>
    <p:sldId id="266" r:id="rId15"/>
    <p:sldId id="364" r:id="rId16"/>
    <p:sldId id="365" r:id="rId17"/>
    <p:sldId id="366" r:id="rId18"/>
    <p:sldId id="367" r:id="rId19"/>
    <p:sldId id="370" r:id="rId20"/>
    <p:sldId id="369" r:id="rId21"/>
    <p:sldId id="371" r:id="rId22"/>
    <p:sldId id="372" r:id="rId23"/>
    <p:sldId id="373" r:id="rId24"/>
    <p:sldId id="374" r:id="rId25"/>
    <p:sldId id="375" r:id="rId26"/>
    <p:sldId id="376" r:id="rId27"/>
    <p:sldId id="377" r:id="rId28"/>
    <p:sldId id="378" r:id="rId29"/>
    <p:sldId id="379" r:id="rId30"/>
    <p:sldId id="275" r:id="rId31"/>
    <p:sldId id="277" r:id="rId32"/>
    <p:sldId id="279" r:id="rId33"/>
    <p:sldId id="280" r:id="rId34"/>
    <p:sldId id="285" r:id="rId35"/>
    <p:sldId id="278" r:id="rId36"/>
    <p:sldId id="382" r:id="rId37"/>
    <p:sldId id="342" r:id="rId38"/>
    <p:sldId id="353" r:id="rId39"/>
    <p:sldId id="286" r:id="rId40"/>
    <p:sldId id="288" r:id="rId41"/>
    <p:sldId id="35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7475C-85FD-4708-A57C-9BB8C889ABB3}" type="datetimeFigureOut">
              <a:rPr lang="en-US" smtClean="0"/>
              <a:t>3/15/2021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61369-1457-4B63-A983-A77A3118D8A9}" type="slidenum">
              <a:rPr lang="en-US" smtClean="0"/>
              <a:t>‹#›</a:t>
            </a:fld>
            <a:endParaRPr lang="en-US"/>
          </a:p>
        </p:txBody>
      </p:sp>
    </p:spTree>
    <p:extLst>
      <p:ext uri="{BB962C8B-B14F-4D97-AF65-F5344CB8AC3E}">
        <p14:creationId xmlns:p14="http://schemas.microsoft.com/office/powerpoint/2010/main" val="166363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Mistakes will not be tolerated developing systems and mechanisms to prevent them from ever occurring.</a:t>
            </a:r>
          </a:p>
          <a:p>
            <a:endParaRPr lang="en-US" dirty="0"/>
          </a:p>
        </p:txBody>
      </p:sp>
      <p:sp>
        <p:nvSpPr>
          <p:cNvPr id="4" name="Slide Number Placeholder 3"/>
          <p:cNvSpPr>
            <a:spLocks noGrp="1"/>
          </p:cNvSpPr>
          <p:nvPr>
            <p:ph type="sldNum" sz="quarter" idx="10"/>
          </p:nvPr>
        </p:nvSpPr>
        <p:spPr/>
        <p:txBody>
          <a:bodyPr/>
          <a:lstStyle/>
          <a:p>
            <a:fld id="{5C161369-1457-4B63-A983-A77A3118D8A9}" type="slidenum">
              <a:rPr lang="en-US" smtClean="0"/>
              <a:t>28</a:t>
            </a:fld>
            <a:endParaRPr lang="en-US"/>
          </a:p>
        </p:txBody>
      </p:sp>
    </p:spTree>
    <p:extLst>
      <p:ext uri="{BB962C8B-B14F-4D97-AF65-F5344CB8AC3E}">
        <p14:creationId xmlns:p14="http://schemas.microsoft.com/office/powerpoint/2010/main" val="245341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DA68C-DEF2-4059-A316-0FB053B929F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305554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68C-DEF2-4059-A316-0FB053B929F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85663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68C-DEF2-4059-A316-0FB053B929F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58426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68C-DEF2-4059-A316-0FB053B929F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33558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DA68C-DEF2-4059-A316-0FB053B929F8}"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131305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CDA68C-DEF2-4059-A316-0FB053B929F8}"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111209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DA68C-DEF2-4059-A316-0FB053B929F8}"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27422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DA68C-DEF2-4059-A316-0FB053B929F8}"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39095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DA68C-DEF2-4059-A316-0FB053B929F8}"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193900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68C-DEF2-4059-A316-0FB053B929F8}"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257563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68C-DEF2-4059-A316-0FB053B929F8}"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4736-76D0-4C4E-8824-D2895334E47D}" type="slidenum">
              <a:rPr lang="en-US" smtClean="0"/>
              <a:t>‹#›</a:t>
            </a:fld>
            <a:endParaRPr lang="en-US"/>
          </a:p>
        </p:txBody>
      </p:sp>
    </p:spTree>
    <p:extLst>
      <p:ext uri="{BB962C8B-B14F-4D97-AF65-F5344CB8AC3E}">
        <p14:creationId xmlns:p14="http://schemas.microsoft.com/office/powerpoint/2010/main" val="159540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DA68C-DEF2-4059-A316-0FB053B929F8}" type="datetimeFigureOut">
              <a:rPr lang="en-US" smtClean="0"/>
              <a:t>3/15/2021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D4736-76D0-4C4E-8824-D2895334E47D}" type="slidenum">
              <a:rPr lang="en-US" smtClean="0"/>
              <a:t>‹#›</a:t>
            </a:fld>
            <a:endParaRPr lang="en-US"/>
          </a:p>
        </p:txBody>
      </p:sp>
    </p:spTree>
    <p:extLst>
      <p:ext uri="{BB962C8B-B14F-4D97-AF65-F5344CB8AC3E}">
        <p14:creationId xmlns:p14="http://schemas.microsoft.com/office/powerpoint/2010/main" val="35695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RfTalFEeKKE&amp;list=RDCMUCcDybCgTDVNRKe_SPkv06Zw&amp;start_radio=1&amp;t=14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file:///F:\MED%20311\NHSLeadership-Framework-MLCFSelfAssessmentTool.pdf" TargetMode="External"/><Relationship Id="rId2" Type="http://schemas.openxmlformats.org/officeDocument/2006/relationships/hyperlink" Target="https://edhub.ama-assn.org/health-systems-science/pages/free-ume-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style>
          <a:lnRef idx="2">
            <a:schemeClr val="accent1"/>
          </a:lnRef>
          <a:fillRef idx="1">
            <a:schemeClr val="lt1"/>
          </a:fillRef>
          <a:effectRef idx="0">
            <a:schemeClr val="accent1"/>
          </a:effectRef>
          <a:fontRef idx="minor">
            <a:schemeClr val="dk1"/>
          </a:fontRef>
        </p:style>
        <p:txBody>
          <a:bodyPr>
            <a:normAutofit/>
          </a:bodyPr>
          <a:lstStyle/>
          <a:p>
            <a:r>
              <a:rPr lang="en-US" sz="5400" dirty="0" smtClean="0"/>
              <a:t>Leadership</a:t>
            </a:r>
            <a:endParaRPr lang="en-US" sz="5400" dirty="0"/>
          </a:p>
        </p:txBody>
      </p:sp>
      <p:sp>
        <p:nvSpPr>
          <p:cNvPr id="3" name="Subtitle 2"/>
          <p:cNvSpPr>
            <a:spLocks noGrp="1"/>
          </p:cNvSpPr>
          <p:nvPr>
            <p:ph type="subTitle" idx="1"/>
          </p:nvPr>
        </p:nvSpPr>
        <p:spPr>
          <a:xfrm>
            <a:off x="1371600" y="4648200"/>
            <a:ext cx="6400800" cy="990600"/>
          </a:xfrm>
        </p:spPr>
        <p:txBody>
          <a:bodyPr>
            <a:normAutofit fontScale="47500" lnSpcReduction="20000"/>
          </a:bodyPr>
          <a:lstStyle/>
          <a:p>
            <a:r>
              <a:rPr lang="en-US" dirty="0" err="1"/>
              <a:t>Lec</a:t>
            </a:r>
            <a:r>
              <a:rPr lang="en-US" dirty="0"/>
              <a:t>. </a:t>
            </a:r>
            <a:r>
              <a:rPr lang="en-US" dirty="0" smtClean="0"/>
              <a:t>4</a:t>
            </a:r>
            <a:endParaRPr lang="en-US" dirty="0"/>
          </a:p>
          <a:p>
            <a:r>
              <a:rPr lang="en-US" dirty="0"/>
              <a:t>MED 311</a:t>
            </a:r>
          </a:p>
          <a:p>
            <a:r>
              <a:rPr lang="en-US" dirty="0"/>
              <a:t>Spring 2020/2021</a:t>
            </a:r>
          </a:p>
          <a:p>
            <a:r>
              <a:rPr lang="en-US" dirty="0" smtClean="0"/>
              <a:t>Dr. Ola </a:t>
            </a:r>
            <a:r>
              <a:rPr lang="en-US" dirty="0" err="1" smtClean="0"/>
              <a:t>Soudah</a:t>
            </a:r>
            <a:endParaRPr lang="en-US" dirty="0"/>
          </a:p>
        </p:txBody>
      </p:sp>
    </p:spTree>
    <p:extLst>
      <p:ext uri="{BB962C8B-B14F-4D97-AF65-F5344CB8AC3E}">
        <p14:creationId xmlns:p14="http://schemas.microsoft.com/office/powerpoint/2010/main" val="592955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Usually </a:t>
            </a:r>
            <a:r>
              <a:rPr lang="en-US" dirty="0" smtClean="0">
                <a:solidFill>
                  <a:srgbClr val="0070C0"/>
                </a:solidFill>
              </a:rPr>
              <a:t>the top person in the organization </a:t>
            </a:r>
            <a:r>
              <a:rPr lang="en-US" dirty="0" smtClean="0"/>
              <a:t>(e.g., Chief Executive Officer (CEO), Administrator, Director) has full and ultimate accountability, </a:t>
            </a:r>
            <a:r>
              <a:rPr lang="en-US" dirty="0" smtClean="0">
                <a:solidFill>
                  <a:srgbClr val="C00000"/>
                </a:solidFill>
              </a:rPr>
              <a:t>strategic</a:t>
            </a:r>
            <a:r>
              <a:rPr lang="en-US" dirty="0" smtClean="0"/>
              <a:t> </a:t>
            </a:r>
            <a:r>
              <a:rPr lang="en-US" dirty="0" smtClean="0">
                <a:solidFill>
                  <a:srgbClr val="C00000"/>
                </a:solidFill>
              </a:rPr>
              <a:t>Leaders. </a:t>
            </a:r>
          </a:p>
          <a:p>
            <a:endParaRPr lang="en-US" dirty="0"/>
          </a:p>
          <a:p>
            <a:r>
              <a:rPr lang="en-US" dirty="0" smtClean="0"/>
              <a:t>Operational managers (e.g., Chief Nursing Officer, Physician Director, Chief Information Officer) can </a:t>
            </a:r>
            <a:r>
              <a:rPr lang="en-US" dirty="0"/>
              <a:t>certainly be leaders in their own areas, but their focus will be </a:t>
            </a:r>
            <a:r>
              <a:rPr lang="en-US" dirty="0" smtClean="0"/>
              <a:t>more internal </a:t>
            </a:r>
            <a:r>
              <a:rPr lang="en-US" dirty="0"/>
              <a:t>within the organization’s </a:t>
            </a:r>
            <a:r>
              <a:rPr lang="en-US" dirty="0" smtClean="0"/>
              <a:t>operations, </a:t>
            </a:r>
            <a:r>
              <a:rPr lang="en-US" dirty="0" smtClean="0">
                <a:solidFill>
                  <a:srgbClr val="C00000"/>
                </a:solidFill>
              </a:rPr>
              <a:t>operational leaders.</a:t>
            </a:r>
          </a:p>
          <a:p>
            <a:endParaRPr lang="en-US" dirty="0"/>
          </a:p>
        </p:txBody>
      </p:sp>
    </p:spTree>
    <p:extLst>
      <p:ext uri="{BB962C8B-B14F-4D97-AF65-F5344CB8AC3E}">
        <p14:creationId xmlns:p14="http://schemas.microsoft.com/office/powerpoint/2010/main" val="424506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Essential Leadership Skills and </a:t>
            </a:r>
            <a:r>
              <a:rPr lang="en-US" b="1" dirty="0" smtClean="0">
                <a:solidFill>
                  <a:srgbClr val="C00000"/>
                </a:solidFill>
              </a:rPr>
              <a:t>Qualities</a:t>
            </a:r>
            <a:r>
              <a:rPr lang="en-US" dirty="0" smtClean="0">
                <a:solidFill>
                  <a:srgbClr val="C00000"/>
                </a:solidFill>
              </a:rPr>
              <a:t>: </a:t>
            </a:r>
            <a:r>
              <a:rPr lang="en-US" dirty="0" smtClean="0">
                <a:solidFill>
                  <a:srgbClr val="0070C0"/>
                </a:solidFill>
              </a:rPr>
              <a:t>Competencies</a:t>
            </a:r>
            <a:endParaRPr lang="en-US" dirty="0">
              <a:solidFill>
                <a:srgbClr val="0070C0"/>
              </a:solidFill>
            </a:endParaRPr>
          </a:p>
        </p:txBody>
      </p:sp>
      <p:sp>
        <p:nvSpPr>
          <p:cNvPr id="3" name="Content Placeholder 2"/>
          <p:cNvSpPr>
            <a:spLocks noGrp="1"/>
          </p:cNvSpPr>
          <p:nvPr>
            <p:ph idx="1"/>
          </p:nvPr>
        </p:nvSpPr>
        <p:spPr/>
        <p:txBody>
          <a:bodyPr>
            <a:normAutofit/>
          </a:bodyPr>
          <a:lstStyle/>
          <a:p>
            <a:pPr marL="0" indent="0">
              <a:buNone/>
            </a:pPr>
            <a:endParaRPr lang="en-US" dirty="0"/>
          </a:p>
          <a:p>
            <a:r>
              <a:rPr lang="en-US" i="1" dirty="0"/>
              <a:t>Consider the question: </a:t>
            </a:r>
            <a:r>
              <a:rPr lang="en-US" i="1" dirty="0">
                <a:solidFill>
                  <a:srgbClr val="0070C0"/>
                </a:solidFill>
              </a:rPr>
              <a:t>What defines an “effective” leader</a:t>
            </a:r>
            <a:r>
              <a:rPr lang="en-US" i="1" dirty="0" smtClean="0">
                <a:solidFill>
                  <a:srgbClr val="0070C0"/>
                </a:solidFill>
              </a:rPr>
              <a:t>?</a:t>
            </a:r>
          </a:p>
          <a:p>
            <a:pPr marL="0" indent="0">
              <a:buNone/>
            </a:pPr>
            <a:endParaRPr lang="en-US" dirty="0"/>
          </a:p>
          <a:p>
            <a:r>
              <a:rPr lang="en-US" i="1" dirty="0"/>
              <a:t>Effective leadership requires more than just developing your skills—you also need to cultivate and maintain an environment that enables those around you to thrive.</a:t>
            </a:r>
            <a:endParaRPr lang="en-US" dirty="0"/>
          </a:p>
        </p:txBody>
      </p:sp>
    </p:spTree>
    <p:extLst>
      <p:ext uri="{BB962C8B-B14F-4D97-AF65-F5344CB8AC3E}">
        <p14:creationId xmlns:p14="http://schemas.microsoft.com/office/powerpoint/2010/main" val="87588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LEADERSHIP COMPETENCIES</a:t>
            </a:r>
            <a:endParaRPr lang="en-US" dirty="0">
              <a:solidFill>
                <a:srgbClr val="0070C0"/>
              </a:solidFill>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b="1" dirty="0" smtClean="0">
                <a:solidFill>
                  <a:srgbClr val="00B0F0"/>
                </a:solidFill>
              </a:rPr>
              <a:t>Competencies : </a:t>
            </a:r>
            <a:r>
              <a:rPr lang="en-US" dirty="0" smtClean="0"/>
              <a:t>A </a:t>
            </a:r>
            <a:r>
              <a:rPr lang="en-US" dirty="0"/>
              <a:t>leader needs certain skills, knowledge, and abilities to be successful</a:t>
            </a:r>
            <a:r>
              <a:rPr lang="en-US" dirty="0" smtClean="0"/>
              <a:t>.</a:t>
            </a:r>
          </a:p>
          <a:p>
            <a:endParaRPr lang="en-US" dirty="0"/>
          </a:p>
          <a:p>
            <a:r>
              <a:rPr lang="en-US" b="1" dirty="0" smtClean="0">
                <a:solidFill>
                  <a:srgbClr val="00B0F0"/>
                </a:solidFill>
              </a:rPr>
              <a:t>Four main domains for leader competencies:</a:t>
            </a:r>
          </a:p>
          <a:p>
            <a:pPr lvl="1"/>
            <a:r>
              <a:rPr lang="en-US" dirty="0" smtClean="0"/>
              <a:t>Functional and </a:t>
            </a:r>
            <a:r>
              <a:rPr lang="en-US" dirty="0"/>
              <a:t>Technical </a:t>
            </a:r>
            <a:r>
              <a:rPr lang="en-US" dirty="0" smtClean="0"/>
              <a:t>Domain.</a:t>
            </a:r>
          </a:p>
          <a:p>
            <a:pPr lvl="1"/>
            <a:r>
              <a:rPr lang="en-US" dirty="0" smtClean="0"/>
              <a:t>Behavioral: </a:t>
            </a:r>
          </a:p>
          <a:p>
            <a:pPr lvl="2"/>
            <a:r>
              <a:rPr lang="en-US" dirty="0" smtClean="0"/>
              <a:t>About leader himself: Self-Development </a:t>
            </a:r>
            <a:r>
              <a:rPr lang="en-US" dirty="0"/>
              <a:t>and </a:t>
            </a:r>
            <a:r>
              <a:rPr lang="en-US" dirty="0" smtClean="0"/>
              <a:t>Self-Understanding </a:t>
            </a:r>
          </a:p>
          <a:p>
            <a:pPr lvl="2"/>
            <a:r>
              <a:rPr lang="en-US" dirty="0" smtClean="0"/>
              <a:t>About other: Interpersonal</a:t>
            </a:r>
          </a:p>
          <a:p>
            <a:pPr lvl="2"/>
            <a:r>
              <a:rPr lang="en-US" dirty="0" smtClean="0"/>
              <a:t>Cultural perspective: Organizational</a:t>
            </a:r>
            <a:endParaRPr lang="en-US" dirty="0"/>
          </a:p>
        </p:txBody>
      </p:sp>
    </p:spTree>
    <p:extLst>
      <p:ext uri="{BB962C8B-B14F-4D97-AF65-F5344CB8AC3E}">
        <p14:creationId xmlns:p14="http://schemas.microsoft.com/office/powerpoint/2010/main" val="312488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252413"/>
            <a:ext cx="8315325" cy="635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12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Skill 1: </a:t>
            </a:r>
            <a:r>
              <a:rPr lang="en-US" dirty="0" smtClean="0">
                <a:solidFill>
                  <a:srgbClr val="00B0F0"/>
                </a:solidFill>
              </a:rPr>
              <a:t>Emotional </a:t>
            </a:r>
            <a:r>
              <a:rPr lang="en-US" dirty="0">
                <a:solidFill>
                  <a:srgbClr val="00B0F0"/>
                </a:solidFill>
              </a:rPr>
              <a:t>Intelligence (EI)</a:t>
            </a:r>
          </a:p>
        </p:txBody>
      </p:sp>
      <p:sp>
        <p:nvSpPr>
          <p:cNvPr id="3" name="Content Placeholder 2"/>
          <p:cNvSpPr>
            <a:spLocks noGrp="1"/>
          </p:cNvSpPr>
          <p:nvPr>
            <p:ph idx="1"/>
          </p:nvPr>
        </p:nvSpPr>
        <p:spPr>
          <a:xfrm>
            <a:off x="457200" y="1143000"/>
            <a:ext cx="8229600" cy="5715000"/>
          </a:xfrm>
        </p:spPr>
        <p:txBody>
          <a:bodyPr>
            <a:normAutofit/>
          </a:bodyPr>
          <a:lstStyle/>
          <a:p>
            <a:endParaRPr lang="en-US" dirty="0"/>
          </a:p>
          <a:p>
            <a:r>
              <a:rPr lang="en-US" sz="2800" b="1" dirty="0">
                <a:solidFill>
                  <a:srgbClr val="0070C0"/>
                </a:solidFill>
              </a:rPr>
              <a:t>Emotional intelligence </a:t>
            </a:r>
            <a:r>
              <a:rPr lang="en-US" sz="2800" dirty="0"/>
              <a:t>is the ability to understand and manage your emotions, as well as recognize and influence the emotions of those around you. </a:t>
            </a:r>
            <a:endParaRPr lang="en-US" sz="2800" dirty="0" smtClean="0"/>
          </a:p>
          <a:p>
            <a:endParaRPr lang="en-US" sz="2800" dirty="0" smtClean="0"/>
          </a:p>
          <a:p>
            <a:r>
              <a:rPr lang="en-US" sz="2800" dirty="0"/>
              <a:t>It suggests that there are certain skills </a:t>
            </a:r>
            <a:r>
              <a:rPr lang="en-US" sz="2800" dirty="0">
                <a:solidFill>
                  <a:srgbClr val="00B050"/>
                </a:solidFill>
              </a:rPr>
              <a:t>(</a:t>
            </a:r>
            <a:r>
              <a:rPr lang="en-US" sz="2800" b="1" dirty="0">
                <a:solidFill>
                  <a:srgbClr val="00B050"/>
                </a:solidFill>
              </a:rPr>
              <a:t>intrapersonal </a:t>
            </a:r>
            <a:r>
              <a:rPr lang="en-US" sz="2800" b="1" dirty="0" smtClean="0">
                <a:solidFill>
                  <a:srgbClr val="00B050"/>
                </a:solidFill>
              </a:rPr>
              <a:t>and interpersonal</a:t>
            </a:r>
            <a:r>
              <a:rPr lang="en-US" sz="2800" dirty="0">
                <a:solidFill>
                  <a:srgbClr val="00B050"/>
                </a:solidFill>
              </a:rPr>
              <a:t>) </a:t>
            </a:r>
            <a:r>
              <a:rPr lang="en-US" sz="2800" dirty="0"/>
              <a:t>that a person needs to be well adjusted in today’s world</a:t>
            </a:r>
            <a:r>
              <a:rPr lang="en-US" sz="2800" dirty="0" smtClean="0"/>
              <a:t>.</a:t>
            </a:r>
          </a:p>
          <a:p>
            <a:endParaRPr lang="en-US" dirty="0"/>
          </a:p>
        </p:txBody>
      </p:sp>
      <p:pic>
        <p:nvPicPr>
          <p:cNvPr id="5" name="Picture 4"/>
          <p:cNvPicPr>
            <a:picLocks noChangeAspect="1"/>
          </p:cNvPicPr>
          <p:nvPr/>
        </p:nvPicPr>
        <p:blipFill>
          <a:blip r:embed="rId2"/>
          <a:stretch>
            <a:fillRect/>
          </a:stretch>
        </p:blipFill>
        <p:spPr>
          <a:xfrm>
            <a:off x="5867400" y="4800600"/>
            <a:ext cx="2466975" cy="1847850"/>
          </a:xfrm>
          <a:prstGeom prst="rect">
            <a:avLst/>
          </a:prstGeom>
        </p:spPr>
      </p:pic>
    </p:spTree>
    <p:extLst>
      <p:ext uri="{BB962C8B-B14F-4D97-AF65-F5344CB8AC3E}">
        <p14:creationId xmlns:p14="http://schemas.microsoft.com/office/powerpoint/2010/main" val="116808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324600"/>
          </a:xfrm>
        </p:spPr>
        <p:txBody>
          <a:bodyPr>
            <a:normAutofit/>
          </a:bodyPr>
          <a:lstStyle/>
          <a:p>
            <a:pPr marL="0" indent="0">
              <a:buNone/>
            </a:pPr>
            <a:r>
              <a:rPr lang="en-US" b="1" dirty="0">
                <a:solidFill>
                  <a:srgbClr val="002060"/>
                </a:solidFill>
              </a:rPr>
              <a:t>Emotional intelligence</a:t>
            </a:r>
            <a:r>
              <a:rPr lang="en-US" b="1" dirty="0" smtClean="0">
                <a:solidFill>
                  <a:srgbClr val="002060"/>
                </a:solidFill>
              </a:rPr>
              <a:t>—</a:t>
            </a:r>
          </a:p>
          <a:p>
            <a:pPr marL="0" indent="0">
              <a:buNone/>
            </a:pPr>
            <a:r>
              <a:rPr lang="en-US" b="1" dirty="0" smtClean="0">
                <a:solidFill>
                  <a:srgbClr val="002060"/>
                </a:solidFill>
              </a:rPr>
              <a:t>also </a:t>
            </a:r>
            <a:r>
              <a:rPr lang="en-US" b="1" dirty="0">
                <a:solidFill>
                  <a:srgbClr val="002060"/>
                </a:solidFill>
              </a:rPr>
              <a:t>known as EQ—is typically </a:t>
            </a:r>
            <a:r>
              <a:rPr lang="en-US" b="1" dirty="0" smtClean="0">
                <a:solidFill>
                  <a:srgbClr val="002060"/>
                </a:solidFill>
              </a:rPr>
              <a:t>broken </a:t>
            </a:r>
            <a:r>
              <a:rPr lang="en-US" b="1" dirty="0">
                <a:solidFill>
                  <a:srgbClr val="002060"/>
                </a:solidFill>
              </a:rPr>
              <a:t>down into four </a:t>
            </a:r>
            <a:r>
              <a:rPr lang="en-US" b="1" dirty="0" smtClean="0">
                <a:solidFill>
                  <a:srgbClr val="002060"/>
                </a:solidFill>
              </a:rPr>
              <a:t>core </a:t>
            </a:r>
            <a:r>
              <a:rPr lang="en-US" b="1" dirty="0">
                <a:solidFill>
                  <a:srgbClr val="002060"/>
                </a:solidFill>
              </a:rPr>
              <a:t>competencies</a:t>
            </a:r>
            <a:r>
              <a:rPr lang="en-US" b="1" dirty="0" smtClean="0">
                <a:solidFill>
                  <a:srgbClr val="002060"/>
                </a:solidFill>
              </a:rPr>
              <a:t>:</a:t>
            </a:r>
          </a:p>
          <a:p>
            <a:endParaRPr lang="en-US" dirty="0"/>
          </a:p>
        </p:txBody>
      </p:sp>
      <p:pic>
        <p:nvPicPr>
          <p:cNvPr id="4" name="Picture 3"/>
          <p:cNvPicPr>
            <a:picLocks noChangeAspect="1"/>
          </p:cNvPicPr>
          <p:nvPr/>
        </p:nvPicPr>
        <p:blipFill>
          <a:blip r:embed="rId2"/>
          <a:stretch>
            <a:fillRect/>
          </a:stretch>
        </p:blipFill>
        <p:spPr>
          <a:xfrm>
            <a:off x="1676400" y="2362200"/>
            <a:ext cx="60960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099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07162"/>
          </a:xfrm>
        </p:spPr>
        <p:txBody>
          <a:bodyPr>
            <a:normAutofit/>
          </a:bodyPr>
          <a:lstStyle/>
          <a:p>
            <a:pPr lvl="0"/>
            <a:r>
              <a:rPr lang="en-US" sz="2800" b="1" dirty="0">
                <a:solidFill>
                  <a:srgbClr val="00B050"/>
                </a:solidFill>
              </a:rPr>
              <a:t>Self-awareness</a:t>
            </a:r>
            <a:r>
              <a:rPr lang="en-US" sz="2800" b="1" dirty="0">
                <a:solidFill>
                  <a:prstClr val="black"/>
                </a:solidFill>
              </a:rPr>
              <a:t> </a:t>
            </a:r>
            <a:r>
              <a:rPr lang="en-US" sz="2800" dirty="0">
                <a:solidFill>
                  <a:prstClr val="black"/>
                </a:solidFill>
              </a:rPr>
              <a:t>(having a deep understanding of one’s emotions, strengths, weaknesses, needs, and drives). </a:t>
            </a:r>
          </a:p>
          <a:p>
            <a:pPr lvl="1"/>
            <a:endParaRPr lang="en-US" sz="2000" dirty="0">
              <a:solidFill>
                <a:prstClr val="black"/>
              </a:solidFill>
            </a:endParaRPr>
          </a:p>
          <a:p>
            <a:pPr lvl="1"/>
            <a:endParaRPr lang="en-US" sz="2000" dirty="0">
              <a:solidFill>
                <a:prstClr val="black"/>
              </a:solidFill>
            </a:endParaRPr>
          </a:p>
          <a:p>
            <a:pPr lvl="1"/>
            <a:endParaRPr lang="en-US" sz="2000" dirty="0">
              <a:solidFill>
                <a:prstClr val="black"/>
              </a:solidFill>
            </a:endParaRPr>
          </a:p>
          <a:p>
            <a:pPr lvl="1"/>
            <a:endParaRPr lang="en-US" sz="2000" dirty="0">
              <a:solidFill>
                <a:prstClr val="black"/>
              </a:solidFill>
            </a:endParaRPr>
          </a:p>
          <a:p>
            <a:pPr lvl="0"/>
            <a:endParaRPr lang="en-US" sz="2000" b="1" dirty="0" smtClean="0">
              <a:solidFill>
                <a:srgbClr val="00B050"/>
              </a:solidFill>
            </a:endParaRPr>
          </a:p>
          <a:p>
            <a:pPr lvl="0"/>
            <a:r>
              <a:rPr lang="en-US" sz="2800" b="1" dirty="0" smtClean="0">
                <a:solidFill>
                  <a:srgbClr val="00B050"/>
                </a:solidFill>
              </a:rPr>
              <a:t>Self-regulation</a:t>
            </a:r>
            <a:r>
              <a:rPr lang="en-US" sz="2800" b="1" dirty="0" smtClean="0">
                <a:solidFill>
                  <a:prstClr val="black"/>
                </a:solidFill>
              </a:rPr>
              <a:t> </a:t>
            </a:r>
            <a:r>
              <a:rPr lang="en-US" sz="2800" dirty="0">
                <a:solidFill>
                  <a:prstClr val="black"/>
                </a:solidFill>
              </a:rPr>
              <a:t>(refers to how you manage your emotions, behaviors, and impulses</a:t>
            </a:r>
            <a:r>
              <a:rPr lang="en-US" sz="2800" dirty="0" smtClean="0">
                <a:solidFill>
                  <a:prstClr val="black"/>
                </a:solidFill>
              </a:rPr>
              <a:t>).</a:t>
            </a:r>
          </a:p>
          <a:p>
            <a:pPr lvl="0"/>
            <a:endParaRPr lang="en-US" sz="2400" dirty="0">
              <a:solidFill>
                <a:prstClr val="black"/>
              </a:solidFill>
            </a:endParaRPr>
          </a:p>
          <a:p>
            <a:pPr lvl="0"/>
            <a:endParaRPr lang="en-US" sz="2000" dirty="0">
              <a:solidFill>
                <a:prstClr val="black"/>
              </a:solidFill>
            </a:endParaRPr>
          </a:p>
        </p:txBody>
      </p:sp>
      <p:pic>
        <p:nvPicPr>
          <p:cNvPr id="4" name="Picture 3"/>
          <p:cNvPicPr>
            <a:picLocks noChangeAspect="1"/>
          </p:cNvPicPr>
          <p:nvPr/>
        </p:nvPicPr>
        <p:blipFill>
          <a:blip r:embed="rId2"/>
          <a:stretch>
            <a:fillRect/>
          </a:stretch>
        </p:blipFill>
        <p:spPr>
          <a:xfrm>
            <a:off x="2209800" y="1676400"/>
            <a:ext cx="4419600" cy="1295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2675792" y="5029200"/>
            <a:ext cx="3962400" cy="1295400"/>
          </a:xfrm>
          <a:prstGeom prst="rect">
            <a:avLst/>
          </a:prstGeom>
        </p:spPr>
      </p:pic>
    </p:spTree>
    <p:extLst>
      <p:ext uri="{BB962C8B-B14F-4D97-AF65-F5344CB8AC3E}">
        <p14:creationId xmlns:p14="http://schemas.microsoft.com/office/powerpoint/2010/main" val="324790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normAutofit/>
          </a:bodyPr>
          <a:lstStyle/>
          <a:p>
            <a:pPr lvl="0"/>
            <a:r>
              <a:rPr lang="en-US" sz="2800" b="1" dirty="0">
                <a:solidFill>
                  <a:srgbClr val="00B050"/>
                </a:solidFill>
              </a:rPr>
              <a:t>Empathy</a:t>
            </a:r>
            <a:r>
              <a:rPr lang="en-US" sz="2800" b="1" dirty="0">
                <a:solidFill>
                  <a:prstClr val="black"/>
                </a:solidFill>
              </a:rPr>
              <a:t> </a:t>
            </a:r>
            <a:r>
              <a:rPr lang="en-US" sz="2800" dirty="0">
                <a:solidFill>
                  <a:prstClr val="black"/>
                </a:solidFill>
              </a:rPr>
              <a:t>(is the capability of understanding another person’s experiences and emotions). </a:t>
            </a:r>
            <a:endParaRPr lang="en-US" sz="2800" dirty="0" smtClean="0">
              <a:solidFill>
                <a:prstClr val="black"/>
              </a:solidFill>
            </a:endParaRPr>
          </a:p>
          <a:p>
            <a:pPr lvl="0"/>
            <a:endParaRPr lang="en-US" sz="2800" dirty="0">
              <a:solidFill>
                <a:prstClr val="black"/>
              </a:solidFill>
            </a:endParaRPr>
          </a:p>
          <a:p>
            <a:pPr marL="0" lvl="0" indent="0">
              <a:buNone/>
            </a:pPr>
            <a:endParaRPr lang="en-US" sz="2800" dirty="0">
              <a:solidFill>
                <a:prstClr val="black"/>
              </a:solidFill>
            </a:endParaRPr>
          </a:p>
          <a:p>
            <a:r>
              <a:rPr lang="en-US" sz="2800" b="1" dirty="0">
                <a:solidFill>
                  <a:srgbClr val="00B050"/>
                </a:solidFill>
              </a:rPr>
              <a:t>Motivation </a:t>
            </a:r>
            <a:r>
              <a:rPr lang="en-US" sz="2800" dirty="0" smtClean="0">
                <a:solidFill>
                  <a:prstClr val="black"/>
                </a:solidFill>
              </a:rPr>
              <a:t>(</a:t>
            </a:r>
            <a:r>
              <a:rPr lang="en-US" sz="2800" dirty="0" smtClean="0"/>
              <a:t>refers </a:t>
            </a:r>
            <a:r>
              <a:rPr lang="en-US" sz="2800" dirty="0"/>
              <a:t>to your ability to inspire both yourself and others to </a:t>
            </a:r>
            <a:r>
              <a:rPr lang="en-US" sz="2800" dirty="0" smtClean="0"/>
              <a:t>action)</a:t>
            </a:r>
            <a:r>
              <a:rPr lang="en-US" sz="2800" dirty="0" smtClean="0">
                <a:solidFill>
                  <a:prstClr val="black"/>
                </a:solidFill>
              </a:rPr>
              <a:t>.</a:t>
            </a:r>
            <a:endParaRPr lang="en-US" sz="2800" dirty="0">
              <a:solidFill>
                <a:prstClr val="black"/>
              </a:solidFill>
            </a:endParaRPr>
          </a:p>
          <a:p>
            <a:pPr lvl="1"/>
            <a:endParaRPr lang="en-US" dirty="0">
              <a:solidFill>
                <a:prstClr val="black"/>
              </a:solidFill>
            </a:endParaRPr>
          </a:p>
          <a:p>
            <a:pPr marL="457200" lvl="1" indent="0">
              <a:buNone/>
            </a:pPr>
            <a:endParaRPr lang="en-US" dirty="0">
              <a:solidFill>
                <a:prstClr val="black"/>
              </a:solidFill>
            </a:endParaRPr>
          </a:p>
          <a:p>
            <a:r>
              <a:rPr lang="en-US" sz="2800" b="1" dirty="0">
                <a:solidFill>
                  <a:srgbClr val="00B050"/>
                </a:solidFill>
              </a:rPr>
              <a:t>Social skills </a:t>
            </a:r>
            <a:r>
              <a:rPr lang="en-US" sz="2800" dirty="0" smtClean="0">
                <a:solidFill>
                  <a:prstClr val="black"/>
                </a:solidFill>
              </a:rPr>
              <a:t>(</a:t>
            </a:r>
            <a:r>
              <a:rPr lang="en-US" sz="2800" dirty="0" smtClean="0"/>
              <a:t>are </a:t>
            </a:r>
            <a:r>
              <a:rPr lang="en-US" sz="2800" dirty="0"/>
              <a:t>all about how you perceive emotions and interact and communicate with others.</a:t>
            </a:r>
            <a:r>
              <a:rPr lang="en-US" sz="2800" dirty="0" smtClean="0">
                <a:solidFill>
                  <a:prstClr val="black"/>
                </a:solidFill>
              </a:rPr>
              <a:t>).</a:t>
            </a:r>
            <a:endParaRPr lang="en-US" sz="2800" dirty="0">
              <a:solidFill>
                <a:prstClr val="black"/>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6400800" y="799795"/>
            <a:ext cx="2562225" cy="1235685"/>
          </a:xfrm>
          <a:prstGeom prst="rect">
            <a:avLst/>
          </a:prstGeom>
        </p:spPr>
      </p:pic>
      <p:pic>
        <p:nvPicPr>
          <p:cNvPr id="6" name="Picture 5"/>
          <p:cNvPicPr>
            <a:picLocks noChangeAspect="1"/>
          </p:cNvPicPr>
          <p:nvPr/>
        </p:nvPicPr>
        <p:blipFill>
          <a:blip r:embed="rId3"/>
          <a:stretch>
            <a:fillRect/>
          </a:stretch>
        </p:blipFill>
        <p:spPr>
          <a:xfrm>
            <a:off x="5638801" y="2725951"/>
            <a:ext cx="3048000" cy="1465049"/>
          </a:xfrm>
          <a:prstGeom prst="rect">
            <a:avLst/>
          </a:prstGeom>
        </p:spPr>
      </p:pic>
      <p:pic>
        <p:nvPicPr>
          <p:cNvPr id="7" name="Picture 6"/>
          <p:cNvPicPr>
            <a:picLocks noChangeAspect="1"/>
          </p:cNvPicPr>
          <p:nvPr/>
        </p:nvPicPr>
        <p:blipFill>
          <a:blip r:embed="rId4"/>
          <a:stretch>
            <a:fillRect/>
          </a:stretch>
        </p:blipFill>
        <p:spPr>
          <a:xfrm>
            <a:off x="4191000" y="5302998"/>
            <a:ext cx="3619500" cy="1266825"/>
          </a:xfrm>
          <a:prstGeom prst="rect">
            <a:avLst/>
          </a:prstGeom>
        </p:spPr>
      </p:pic>
    </p:spTree>
    <p:extLst>
      <p:ext uri="{BB962C8B-B14F-4D97-AF65-F5344CB8AC3E}">
        <p14:creationId xmlns:p14="http://schemas.microsoft.com/office/powerpoint/2010/main" val="291106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i="1" dirty="0">
                <a:solidFill>
                  <a:srgbClr val="C00000"/>
                </a:solidFill>
              </a:rPr>
              <a:t>SKILL 2: </a:t>
            </a:r>
            <a:r>
              <a:rPr lang="en-US" b="1" i="1" dirty="0">
                <a:solidFill>
                  <a:srgbClr val="0070C0"/>
                </a:solidFill>
              </a:rPr>
              <a:t>EMPLOYEE ENGAGEMENT </a:t>
            </a:r>
            <a:endParaRPr lang="en-US" dirty="0">
              <a:solidFill>
                <a:srgbClr val="0070C0"/>
              </a:solidFill>
            </a:endParaRPr>
          </a:p>
        </p:txBody>
      </p:sp>
      <p:sp>
        <p:nvSpPr>
          <p:cNvPr id="3" name="Content Placeholder 2"/>
          <p:cNvSpPr>
            <a:spLocks noGrp="1"/>
          </p:cNvSpPr>
          <p:nvPr>
            <p:ph idx="1"/>
          </p:nvPr>
        </p:nvSpPr>
        <p:spPr/>
        <p:txBody>
          <a:bodyPr/>
          <a:lstStyle/>
          <a:p>
            <a:endParaRPr lang="en-US" dirty="0"/>
          </a:p>
          <a:p>
            <a:pPr marL="0" indent="0">
              <a:buNone/>
            </a:pPr>
            <a:r>
              <a:rPr lang="en-US" dirty="0" smtClean="0"/>
              <a:t>Advantages: Highly </a:t>
            </a:r>
            <a:r>
              <a:rPr lang="en-US" dirty="0"/>
              <a:t>engaged employees tend </a:t>
            </a:r>
            <a:r>
              <a:rPr lang="en-US" dirty="0" smtClean="0"/>
              <a:t>to:</a:t>
            </a:r>
          </a:p>
          <a:p>
            <a:pPr marL="0" indent="0">
              <a:buNone/>
            </a:pPr>
            <a:endParaRPr lang="en-US" dirty="0" smtClean="0"/>
          </a:p>
          <a:p>
            <a:pPr lvl="2"/>
            <a:r>
              <a:rPr lang="en-US" sz="2800" dirty="0" smtClean="0"/>
              <a:t>Productive, better outcomes</a:t>
            </a:r>
          </a:p>
          <a:p>
            <a:pPr lvl="2"/>
            <a:r>
              <a:rPr lang="en-US" sz="2800" dirty="0" smtClean="0"/>
              <a:t>Provide better quality</a:t>
            </a:r>
          </a:p>
          <a:p>
            <a:pPr lvl="2"/>
            <a:r>
              <a:rPr lang="en-US" sz="2800" dirty="0" smtClean="0"/>
              <a:t>Loyal, stay for long time in HCOs</a:t>
            </a:r>
          </a:p>
          <a:p>
            <a:pPr lvl="2"/>
            <a:r>
              <a:rPr lang="en-US" sz="2800" dirty="0" smtClean="0"/>
              <a:t>Experience less burnout</a:t>
            </a:r>
          </a:p>
          <a:p>
            <a:endParaRPr lang="en-US" dirty="0"/>
          </a:p>
        </p:txBody>
      </p:sp>
    </p:spTree>
    <p:extLst>
      <p:ext uri="{BB962C8B-B14F-4D97-AF65-F5344CB8AC3E}">
        <p14:creationId xmlns:p14="http://schemas.microsoft.com/office/powerpoint/2010/main" val="1973673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dirty="0">
                <a:solidFill>
                  <a:srgbClr val="0070C0"/>
                </a:solidFill>
              </a:rPr>
              <a:t>Six  strategies for engaging your employees.</a:t>
            </a:r>
            <a:br>
              <a:rPr lang="en-US" dirty="0">
                <a:solidFill>
                  <a:srgbClr val="0070C0"/>
                </a:solidFill>
              </a:rPr>
            </a:br>
            <a:endParaRPr lang="en-US" dirty="0"/>
          </a:p>
        </p:txBody>
      </p:sp>
      <p:sp>
        <p:nvSpPr>
          <p:cNvPr id="3" name="Content Placeholder 2"/>
          <p:cNvSpPr>
            <a:spLocks noGrp="1"/>
          </p:cNvSpPr>
          <p:nvPr>
            <p:ph idx="1"/>
          </p:nvPr>
        </p:nvSpPr>
        <p:spPr/>
        <p:txBody>
          <a:bodyPr/>
          <a:lstStyle/>
          <a:p>
            <a:r>
              <a:rPr lang="en-US" dirty="0" smtClean="0"/>
              <a:t>Ongoing feedback.</a:t>
            </a:r>
          </a:p>
          <a:p>
            <a:r>
              <a:rPr lang="en-US" dirty="0" smtClean="0"/>
              <a:t>Effective communication</a:t>
            </a:r>
          </a:p>
          <a:p>
            <a:r>
              <a:rPr lang="en-US" dirty="0" smtClean="0"/>
              <a:t>Delegation </a:t>
            </a:r>
          </a:p>
          <a:p>
            <a:r>
              <a:rPr lang="en-US" dirty="0" smtClean="0"/>
              <a:t>Show recognition</a:t>
            </a:r>
          </a:p>
          <a:p>
            <a:r>
              <a:rPr lang="en-US" dirty="0" smtClean="0"/>
              <a:t>Be respectful</a:t>
            </a:r>
          </a:p>
          <a:p>
            <a:r>
              <a:rPr lang="en-US" dirty="0" smtClean="0"/>
              <a:t>Empower </a:t>
            </a:r>
            <a:endParaRPr lang="en-US" dirty="0"/>
          </a:p>
        </p:txBody>
      </p:sp>
    </p:spTree>
    <p:extLst>
      <p:ext uri="{BB962C8B-B14F-4D97-AF65-F5344CB8AC3E}">
        <p14:creationId xmlns:p14="http://schemas.microsoft.com/office/powerpoint/2010/main" val="62083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Leadership vs. Management: What’s the Difference?</a:t>
            </a:r>
          </a:p>
        </p:txBody>
      </p:sp>
      <p:sp>
        <p:nvSpPr>
          <p:cNvPr id="3" name="Content Placeholder 2"/>
          <p:cNvSpPr>
            <a:spLocks noGrp="1"/>
          </p:cNvSpPr>
          <p:nvPr>
            <p:ph idx="1"/>
          </p:nvPr>
        </p:nvSpPr>
        <p:spPr/>
        <p:txBody>
          <a:bodyPr>
            <a:normAutofit/>
          </a:bodyPr>
          <a:lstStyle/>
          <a:p>
            <a:r>
              <a:rPr lang="en-US" sz="2500" i="1" dirty="0" smtClean="0"/>
              <a:t>While </a:t>
            </a:r>
            <a:r>
              <a:rPr lang="en-US" sz="2500" i="1" dirty="0"/>
              <a:t>there’s some overlap between the work that leaders and managers do, there are also significant distinctions</a:t>
            </a:r>
            <a:r>
              <a:rPr lang="en-US" sz="2500" i="1" dirty="0" smtClean="0"/>
              <a:t>.</a:t>
            </a:r>
          </a:p>
          <a:p>
            <a:endParaRPr lang="en-US" sz="2500" dirty="0"/>
          </a:p>
          <a:p>
            <a:r>
              <a:rPr lang="en-US" sz="2500" b="1" i="1" dirty="0">
                <a:solidFill>
                  <a:srgbClr val="0070C0"/>
                </a:solidFill>
              </a:rPr>
              <a:t>Here are three differences between leadership and management</a:t>
            </a:r>
            <a:r>
              <a:rPr lang="en-US" sz="2500" b="1" i="1" dirty="0" smtClean="0">
                <a:solidFill>
                  <a:srgbClr val="0070C0"/>
                </a:solidFill>
              </a:rPr>
              <a:t>.</a:t>
            </a:r>
            <a:endParaRPr lang="en-US" b="1" dirty="0">
              <a:solidFill>
                <a:srgbClr val="0070C0"/>
              </a:solidFill>
            </a:endParaRPr>
          </a:p>
          <a:p>
            <a:pPr marL="1257300" lvl="3" indent="0">
              <a:buNone/>
            </a:pPr>
            <a:r>
              <a:rPr lang="en-US" sz="2800" b="1" dirty="0"/>
              <a:t>1. Process vs. Vision </a:t>
            </a:r>
            <a:endParaRPr lang="en-US" sz="2800" dirty="0"/>
          </a:p>
          <a:p>
            <a:pPr marL="1257300" lvl="3" indent="0">
              <a:buNone/>
            </a:pPr>
            <a:r>
              <a:rPr lang="en-US" sz="2800" b="1" dirty="0"/>
              <a:t>2. Organizing vs. Aligning </a:t>
            </a:r>
            <a:endParaRPr lang="en-US" sz="2800" b="1" dirty="0" smtClean="0"/>
          </a:p>
          <a:p>
            <a:pPr marL="1257300" lvl="3" indent="0">
              <a:buNone/>
            </a:pPr>
            <a:r>
              <a:rPr lang="en-US" sz="2800" b="1" dirty="0" smtClean="0"/>
              <a:t>3</a:t>
            </a:r>
            <a:r>
              <a:rPr lang="en-US" sz="2800" b="1" dirty="0"/>
              <a:t>. Position vs. Quality </a:t>
            </a:r>
            <a:endParaRPr lang="en-US" sz="2800" b="1" dirty="0" smtClean="0"/>
          </a:p>
          <a:p>
            <a:endParaRPr lang="en-US" dirty="0"/>
          </a:p>
        </p:txBody>
      </p:sp>
    </p:spTree>
    <p:extLst>
      <p:ext uri="{BB962C8B-B14F-4D97-AF65-F5344CB8AC3E}">
        <p14:creationId xmlns:p14="http://schemas.microsoft.com/office/powerpoint/2010/main" val="264795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096000"/>
          </a:xfrm>
        </p:spPr>
        <p:txBody>
          <a:bodyPr>
            <a:normAutofit/>
          </a:bodyPr>
          <a:lstStyle/>
          <a:p>
            <a:pPr marL="0" indent="0">
              <a:buNone/>
            </a:pPr>
            <a:r>
              <a:rPr lang="en-US" b="1" dirty="0">
                <a:solidFill>
                  <a:srgbClr val="0070C0"/>
                </a:solidFill>
              </a:rPr>
              <a:t>1. Base Feedback on Observations</a:t>
            </a:r>
            <a:endParaRPr lang="en-US" dirty="0">
              <a:solidFill>
                <a:srgbClr val="0070C0"/>
              </a:solidFill>
            </a:endParaRPr>
          </a:p>
          <a:p>
            <a:pPr lvl="1"/>
            <a:r>
              <a:rPr lang="en-US" dirty="0"/>
              <a:t>Ongoing  peer feedback and check-ins are key to successful outcomes. </a:t>
            </a:r>
            <a:r>
              <a:rPr lang="en-US" b="1" dirty="0"/>
              <a:t> </a:t>
            </a:r>
          </a:p>
          <a:p>
            <a:pPr marL="0" indent="0" algn="ctr">
              <a:buNone/>
            </a:pPr>
            <a:r>
              <a:rPr lang="en-US" sz="2600" dirty="0">
                <a:solidFill>
                  <a:srgbClr val="00B050"/>
                </a:solidFill>
              </a:rPr>
              <a:t>“I’ve found that some of the smallest tweaks we’ve been able to make by observing those people in action are some of the most meaningful.” </a:t>
            </a:r>
            <a:endParaRPr lang="en-US" sz="2600" dirty="0" smtClean="0">
              <a:solidFill>
                <a:srgbClr val="00B050"/>
              </a:solidFill>
            </a:endParaRPr>
          </a:p>
          <a:p>
            <a:pPr marL="0" indent="0" algn="ctr">
              <a:buNone/>
            </a:pPr>
            <a:endParaRPr lang="en-US" sz="2600" dirty="0" smtClean="0">
              <a:solidFill>
                <a:srgbClr val="00B050"/>
              </a:solidFill>
            </a:endParaRPr>
          </a:p>
          <a:p>
            <a:pPr marL="0" indent="0">
              <a:buNone/>
            </a:pPr>
            <a:r>
              <a:rPr lang="en-US" b="1" dirty="0" smtClean="0">
                <a:solidFill>
                  <a:srgbClr val="0070C0"/>
                </a:solidFill>
              </a:rPr>
              <a:t>2. Delegation </a:t>
            </a:r>
            <a:endParaRPr lang="en-US" dirty="0"/>
          </a:p>
          <a:p>
            <a:r>
              <a:rPr lang="en-US" sz="2600" dirty="0"/>
              <a:t>To delegate effectively, ensure you’re assigning tasks to employees who are equipped with the knowledge, skills, and resources to handle them, or who stand to gain a valuable </a:t>
            </a:r>
            <a:r>
              <a:rPr lang="en-US" sz="2600" dirty="0" smtClean="0"/>
              <a:t>learning experience </a:t>
            </a:r>
            <a:r>
              <a:rPr lang="en-US" sz="2600" dirty="0"/>
              <a:t>by taking on </a:t>
            </a:r>
            <a:r>
              <a:rPr lang="en-US" sz="2600" dirty="0" smtClean="0"/>
              <a:t>additional responsibilities</a:t>
            </a:r>
            <a:r>
              <a:rPr lang="en-US" sz="2600" dirty="0"/>
              <a:t>. </a:t>
            </a:r>
            <a:endParaRPr lang="en-US" sz="1900" dirty="0">
              <a:solidFill>
                <a:srgbClr val="00B050"/>
              </a:solidFill>
            </a:endParaRPr>
          </a:p>
          <a:p>
            <a:endParaRPr lang="en-US" dirty="0"/>
          </a:p>
        </p:txBody>
      </p:sp>
    </p:spTree>
    <p:extLst>
      <p:ext uri="{BB962C8B-B14F-4D97-AF65-F5344CB8AC3E}">
        <p14:creationId xmlns:p14="http://schemas.microsoft.com/office/powerpoint/2010/main" val="35722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b="1" dirty="0">
                <a:solidFill>
                  <a:srgbClr val="0070C0"/>
                </a:solidFill>
              </a:rPr>
              <a:t>3</a:t>
            </a:r>
            <a:r>
              <a:rPr lang="en-US" b="1" dirty="0" smtClean="0">
                <a:solidFill>
                  <a:srgbClr val="0070C0"/>
                </a:solidFill>
              </a:rPr>
              <a:t>. Show </a:t>
            </a:r>
            <a:r>
              <a:rPr lang="en-US" b="1" dirty="0">
                <a:solidFill>
                  <a:srgbClr val="0070C0"/>
                </a:solidFill>
              </a:rPr>
              <a:t>Recognition </a:t>
            </a:r>
            <a:endParaRPr lang="en-US" dirty="0"/>
          </a:p>
          <a:p>
            <a:r>
              <a:rPr lang="en-US" sz="2800" dirty="0"/>
              <a:t>Assuring your employees that their work and opinions are important is essential to enabling your </a:t>
            </a:r>
            <a:r>
              <a:rPr lang="en-US" sz="2800" dirty="0" smtClean="0"/>
              <a:t>team </a:t>
            </a:r>
            <a:r>
              <a:rPr lang="en-US" sz="2800" dirty="0"/>
              <a:t>to perform at its optimal level. </a:t>
            </a:r>
            <a:endParaRPr lang="en-US" sz="2800" dirty="0" smtClean="0"/>
          </a:p>
          <a:p>
            <a:endParaRPr lang="en-US" dirty="0"/>
          </a:p>
          <a:p>
            <a:pPr marL="0" indent="0">
              <a:buNone/>
            </a:pPr>
            <a:r>
              <a:rPr lang="en-US" sz="3000" b="1" dirty="0">
                <a:solidFill>
                  <a:srgbClr val="0070C0"/>
                </a:solidFill>
              </a:rPr>
              <a:t>4</a:t>
            </a:r>
            <a:r>
              <a:rPr lang="en-US" sz="3000" b="1" dirty="0" smtClean="0">
                <a:solidFill>
                  <a:srgbClr val="0070C0"/>
                </a:solidFill>
              </a:rPr>
              <a:t>. </a:t>
            </a:r>
            <a:r>
              <a:rPr lang="en-US" sz="3000" b="1" dirty="0">
                <a:solidFill>
                  <a:srgbClr val="0070C0"/>
                </a:solidFill>
              </a:rPr>
              <a:t>Foster Transparent Communication </a:t>
            </a:r>
            <a:endParaRPr lang="en-US" sz="3000" dirty="0">
              <a:solidFill>
                <a:srgbClr val="0070C0"/>
              </a:solidFill>
            </a:endParaRPr>
          </a:p>
          <a:p>
            <a:r>
              <a:rPr lang="en-US" sz="2800" dirty="0"/>
              <a:t>Effective communication is foundational to fostering strong team dynamics and collaboration. </a:t>
            </a:r>
            <a:endParaRPr lang="en-US" sz="2400" dirty="0">
              <a:solidFill>
                <a:srgbClr val="0070C0"/>
              </a:solidFill>
            </a:endParaRPr>
          </a:p>
        </p:txBody>
      </p:sp>
    </p:spTree>
    <p:extLst>
      <p:ext uri="{BB962C8B-B14F-4D97-AF65-F5344CB8AC3E}">
        <p14:creationId xmlns:p14="http://schemas.microsoft.com/office/powerpoint/2010/main" val="193563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000" b="1" dirty="0">
                <a:solidFill>
                  <a:srgbClr val="0070C0"/>
                </a:solidFill>
              </a:rPr>
              <a:t>5</a:t>
            </a:r>
            <a:r>
              <a:rPr lang="en-US" sz="3000" b="1" dirty="0" smtClean="0">
                <a:solidFill>
                  <a:srgbClr val="0070C0"/>
                </a:solidFill>
              </a:rPr>
              <a:t>. Support </a:t>
            </a:r>
            <a:r>
              <a:rPr lang="en-US" sz="3000" b="1" dirty="0">
                <a:solidFill>
                  <a:srgbClr val="0070C0"/>
                </a:solidFill>
              </a:rPr>
              <a:t>Learning and Development </a:t>
            </a:r>
            <a:endParaRPr lang="en-US" dirty="0"/>
          </a:p>
          <a:p>
            <a:r>
              <a:rPr lang="en-US" sz="2800" dirty="0"/>
              <a:t>Encouraging your employees to bolster their skills and knowledge through professional development and learning </a:t>
            </a:r>
            <a:r>
              <a:rPr lang="en-US" sz="2800" dirty="0" smtClean="0"/>
              <a:t>opportunities.</a:t>
            </a:r>
          </a:p>
          <a:p>
            <a:endParaRPr lang="en-US" sz="2800" dirty="0"/>
          </a:p>
          <a:p>
            <a:pPr marL="0" indent="0">
              <a:buNone/>
            </a:pPr>
            <a:r>
              <a:rPr lang="en-US" b="1" dirty="0">
                <a:solidFill>
                  <a:srgbClr val="0070C0"/>
                </a:solidFill>
              </a:rPr>
              <a:t>6</a:t>
            </a:r>
            <a:r>
              <a:rPr lang="en-US" b="1" dirty="0" smtClean="0">
                <a:solidFill>
                  <a:srgbClr val="0070C0"/>
                </a:solidFill>
              </a:rPr>
              <a:t>. </a:t>
            </a:r>
            <a:r>
              <a:rPr lang="en-US" b="1" dirty="0">
                <a:solidFill>
                  <a:srgbClr val="0070C0"/>
                </a:solidFill>
              </a:rPr>
              <a:t>Be Respectful </a:t>
            </a:r>
            <a:endParaRPr lang="en-US" sz="2800" dirty="0">
              <a:solidFill>
                <a:srgbClr val="0070C0"/>
              </a:solidFill>
            </a:endParaRPr>
          </a:p>
        </p:txBody>
      </p:sp>
      <p:pic>
        <p:nvPicPr>
          <p:cNvPr id="4" name="Picture 3"/>
          <p:cNvPicPr>
            <a:picLocks noChangeAspect="1"/>
          </p:cNvPicPr>
          <p:nvPr/>
        </p:nvPicPr>
        <p:blipFill>
          <a:blip r:embed="rId2"/>
          <a:stretch>
            <a:fillRect/>
          </a:stretch>
        </p:blipFill>
        <p:spPr>
          <a:xfrm>
            <a:off x="3657600" y="3962400"/>
            <a:ext cx="4923450" cy="2743200"/>
          </a:xfrm>
          <a:prstGeom prst="rect">
            <a:avLst/>
          </a:prstGeom>
        </p:spPr>
      </p:pic>
    </p:spTree>
    <p:extLst>
      <p:ext uri="{BB962C8B-B14F-4D97-AF65-F5344CB8AC3E}">
        <p14:creationId xmlns:p14="http://schemas.microsoft.com/office/powerpoint/2010/main" val="50568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i="1" dirty="0">
                <a:solidFill>
                  <a:srgbClr val="C00000"/>
                </a:solidFill>
              </a:rPr>
              <a:t>SKILL 3: </a:t>
            </a:r>
            <a:r>
              <a:rPr lang="en-US" b="1" i="1" dirty="0">
                <a:solidFill>
                  <a:srgbClr val="00B0F0"/>
                </a:solidFill>
              </a:rPr>
              <a:t>NEGOTIATION</a:t>
            </a:r>
            <a:r>
              <a:rPr lang="en-US" b="1" i="1" dirty="0"/>
              <a:t> </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400" dirty="0" smtClean="0"/>
              <a:t>Negotiation </a:t>
            </a:r>
            <a:r>
              <a:rPr lang="en-US" sz="2400" dirty="0"/>
              <a:t>is, by nature, chaotic, as you don’t know the desired outcome of those seated across the table. </a:t>
            </a:r>
            <a:endParaRPr lang="en-US" sz="2800" dirty="0"/>
          </a:p>
          <a:p>
            <a:endParaRPr lang="en-US" sz="2800" dirty="0" smtClean="0">
              <a:solidFill>
                <a:srgbClr val="0070C0"/>
              </a:solidFill>
            </a:endParaRPr>
          </a:p>
          <a:p>
            <a:r>
              <a:rPr lang="en-US" sz="2800" dirty="0" smtClean="0">
                <a:solidFill>
                  <a:srgbClr val="0070C0"/>
                </a:solidFill>
              </a:rPr>
              <a:t>Here </a:t>
            </a:r>
            <a:r>
              <a:rPr lang="en-US" sz="2800" dirty="0">
                <a:solidFill>
                  <a:srgbClr val="0070C0"/>
                </a:solidFill>
              </a:rPr>
              <a:t>are seven negotiation tactics to try </a:t>
            </a:r>
            <a:r>
              <a:rPr lang="en-US" sz="2800" dirty="0" smtClean="0">
                <a:solidFill>
                  <a:srgbClr val="0070C0"/>
                </a:solidFill>
              </a:rPr>
              <a:t>:</a:t>
            </a:r>
            <a:endParaRPr lang="en-US" sz="2800" dirty="0">
              <a:solidFill>
                <a:srgbClr val="0070C0"/>
              </a:solidFill>
            </a:endParaRPr>
          </a:p>
          <a:p>
            <a:pPr marL="800100" lvl="2" indent="0">
              <a:buNone/>
            </a:pPr>
            <a:r>
              <a:rPr lang="en-US" sz="2000" b="1" dirty="0"/>
              <a:t>1. Keep an Open Mind </a:t>
            </a:r>
            <a:endParaRPr lang="en-US" sz="2000" dirty="0"/>
          </a:p>
          <a:p>
            <a:pPr marL="800100" lvl="2" indent="0">
              <a:buNone/>
            </a:pPr>
            <a:r>
              <a:rPr lang="en-US" sz="2000" b="1" dirty="0" smtClean="0"/>
              <a:t>2</a:t>
            </a:r>
            <a:r>
              <a:rPr lang="en-US" sz="2000" b="1" dirty="0"/>
              <a:t>. Show Your Cards </a:t>
            </a:r>
            <a:endParaRPr lang="en-US" sz="2000" b="1" dirty="0" smtClean="0"/>
          </a:p>
          <a:p>
            <a:pPr marL="800100" lvl="2" indent="0">
              <a:buNone/>
            </a:pPr>
            <a:r>
              <a:rPr lang="en-US" sz="2000" b="1" dirty="0" smtClean="0"/>
              <a:t>3</a:t>
            </a:r>
            <a:r>
              <a:rPr lang="en-US" sz="2000" b="1" dirty="0"/>
              <a:t>. Set and Stretch Your Goal </a:t>
            </a:r>
            <a:endParaRPr lang="en-US" sz="2000" b="1" dirty="0" smtClean="0"/>
          </a:p>
          <a:p>
            <a:pPr marL="800100" lvl="2" indent="0">
              <a:buNone/>
            </a:pPr>
            <a:r>
              <a:rPr lang="en-US" sz="2000" b="1" dirty="0" smtClean="0"/>
              <a:t>4</a:t>
            </a:r>
            <a:r>
              <a:rPr lang="en-US" sz="2000" b="1" dirty="0"/>
              <a:t>. Turn Anxiety into Excitement </a:t>
            </a:r>
            <a:endParaRPr lang="en-US" sz="2000" b="1" dirty="0" smtClean="0"/>
          </a:p>
          <a:p>
            <a:pPr marL="800100" lvl="2" indent="0">
              <a:buNone/>
            </a:pPr>
            <a:r>
              <a:rPr lang="en-US" sz="2000" b="1" dirty="0" smtClean="0"/>
              <a:t>5</a:t>
            </a:r>
            <a:r>
              <a:rPr lang="en-US" sz="2000" b="1" dirty="0"/>
              <a:t>. Project Power </a:t>
            </a:r>
            <a:endParaRPr lang="en-US" sz="2000" b="1" dirty="0" smtClean="0"/>
          </a:p>
          <a:p>
            <a:pPr marL="800100" lvl="2" indent="0">
              <a:buNone/>
            </a:pPr>
            <a:r>
              <a:rPr lang="en-US" sz="2000" b="1" dirty="0" smtClean="0"/>
              <a:t>6</a:t>
            </a:r>
            <a:r>
              <a:rPr lang="en-US" sz="2000" b="1" dirty="0"/>
              <a:t>. Take a Timeout </a:t>
            </a:r>
            <a:endParaRPr lang="en-US" sz="2000" b="1" dirty="0" smtClean="0"/>
          </a:p>
          <a:p>
            <a:pPr marL="800100" lvl="2" indent="0">
              <a:buNone/>
            </a:pPr>
            <a:r>
              <a:rPr lang="en-US" sz="2000" b="1" dirty="0" smtClean="0"/>
              <a:t>7</a:t>
            </a:r>
            <a:r>
              <a:rPr lang="en-US" sz="2000" b="1" dirty="0"/>
              <a:t>. </a:t>
            </a:r>
            <a:r>
              <a:rPr lang="en-US" sz="2000" b="1" dirty="0" smtClean="0"/>
              <a:t>Silence </a:t>
            </a:r>
            <a:r>
              <a:rPr lang="en-US" sz="2000" b="1" dirty="0"/>
              <a:t>Can Be Golden </a:t>
            </a:r>
          </a:p>
          <a:p>
            <a:pPr marL="0" indent="0">
              <a:buNone/>
            </a:pPr>
            <a:endParaRPr lang="en-US" sz="1800" b="1" dirty="0" smtClean="0">
              <a:hlinkClick r:id="rId2"/>
            </a:endParaRPr>
          </a:p>
          <a:p>
            <a:pPr marL="0" indent="0">
              <a:buNone/>
            </a:pPr>
            <a:r>
              <a:rPr lang="en-US" sz="1800" b="1" dirty="0" smtClean="0">
                <a:hlinkClick r:id="rId2"/>
              </a:rPr>
              <a:t>Negotiation principles</a:t>
            </a:r>
            <a:r>
              <a:rPr lang="en-US" sz="1800" b="1" dirty="0"/>
              <a:t> https://www.youtube.com/watch?v=RfTalFEeKKE&amp;list=RDCMUCcDybCgTDVNRKe_SPkv06Zw&amp;start_radio=1&amp;t=149</a:t>
            </a:r>
            <a:endParaRPr lang="en-US" sz="1600" dirty="0"/>
          </a:p>
        </p:txBody>
      </p:sp>
    </p:spTree>
    <p:extLst>
      <p:ext uri="{BB962C8B-B14F-4D97-AF65-F5344CB8AC3E}">
        <p14:creationId xmlns:p14="http://schemas.microsoft.com/office/powerpoint/2010/main" val="72001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
            </a:r>
            <a:br>
              <a:rPr lang="en-US" dirty="0">
                <a:solidFill>
                  <a:srgbClr val="00B0F0"/>
                </a:solidFill>
              </a:rPr>
            </a:br>
            <a:r>
              <a:rPr lang="en-US" b="1" i="1" dirty="0">
                <a:solidFill>
                  <a:srgbClr val="C00000"/>
                </a:solidFill>
              </a:rPr>
              <a:t>SKILL 4: </a:t>
            </a:r>
            <a:r>
              <a:rPr lang="en-US" b="1" i="1" dirty="0">
                <a:solidFill>
                  <a:srgbClr val="00B0F0"/>
                </a:solidFill>
              </a:rPr>
              <a:t>DECISION-MAKING </a:t>
            </a:r>
            <a:endParaRPr lang="en-US" dirty="0">
              <a:solidFill>
                <a:srgbClr val="00B0F0"/>
              </a:solidFill>
            </a:endParaRPr>
          </a:p>
        </p:txBody>
      </p:sp>
      <p:sp>
        <p:nvSpPr>
          <p:cNvPr id="3" name="Content Placeholder 2"/>
          <p:cNvSpPr>
            <a:spLocks noGrp="1"/>
          </p:cNvSpPr>
          <p:nvPr>
            <p:ph idx="1"/>
          </p:nvPr>
        </p:nvSpPr>
        <p:spPr/>
        <p:txBody>
          <a:bodyPr/>
          <a:lstStyle/>
          <a:p>
            <a:endParaRPr lang="en-US" dirty="0"/>
          </a:p>
          <a:p>
            <a:pPr marL="0" indent="0" algn="ctr">
              <a:buNone/>
            </a:pPr>
            <a:r>
              <a:rPr lang="en-US" dirty="0"/>
              <a:t>“It’s really important to get clarity upfront around the roles people are going to play and the ways in which decisions are going to get made,” Schlesinger says. </a:t>
            </a:r>
          </a:p>
        </p:txBody>
      </p:sp>
    </p:spTree>
    <p:extLst>
      <p:ext uri="{BB962C8B-B14F-4D97-AF65-F5344CB8AC3E}">
        <p14:creationId xmlns:p14="http://schemas.microsoft.com/office/powerpoint/2010/main" val="87676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i="1" dirty="0">
                <a:solidFill>
                  <a:srgbClr val="C00000"/>
                </a:solidFill>
              </a:rPr>
              <a:t>SKILL 5: </a:t>
            </a:r>
            <a:r>
              <a:rPr lang="en-US" b="1" i="1" dirty="0">
                <a:solidFill>
                  <a:srgbClr val="00B0F0"/>
                </a:solidFill>
              </a:rPr>
              <a:t>ORGANIZATIONAL CHANGE MANAGEMENT </a:t>
            </a:r>
            <a:endParaRPr lang="en-US" dirty="0">
              <a:solidFill>
                <a:srgbClr val="00B0F0"/>
              </a:solidFill>
            </a:endParaRPr>
          </a:p>
        </p:txBody>
      </p:sp>
      <p:pic>
        <p:nvPicPr>
          <p:cNvPr id="5" name="Content Placeholder 4"/>
          <p:cNvPicPr>
            <a:picLocks noGrp="1" noChangeAspect="1"/>
          </p:cNvPicPr>
          <p:nvPr>
            <p:ph idx="1"/>
          </p:nvPr>
        </p:nvPicPr>
        <p:blipFill>
          <a:blip r:embed="rId2"/>
          <a:stretch>
            <a:fillRect/>
          </a:stretch>
        </p:blipFill>
        <p:spPr>
          <a:xfrm>
            <a:off x="685800" y="1828800"/>
            <a:ext cx="4114800" cy="2590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4953000" y="2514600"/>
            <a:ext cx="3886200" cy="23453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676400" y="4572000"/>
            <a:ext cx="3581400" cy="220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619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How to manage change??</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Understand the change process: </a:t>
            </a:r>
            <a:endParaRPr lang="en-US" dirty="0"/>
          </a:p>
          <a:p>
            <a:pPr lvl="2"/>
            <a:r>
              <a:rPr lang="en-US" dirty="0"/>
              <a:t>All change processes have a set of starting conditions (Point A) and an endpoint (Point B). </a:t>
            </a:r>
            <a:endParaRPr lang="en-US" dirty="0" smtClean="0"/>
          </a:p>
          <a:p>
            <a:pPr lvl="2"/>
            <a:r>
              <a:rPr lang="en-US" dirty="0" smtClean="0"/>
              <a:t>Preparation – Implementation – Follow up through.</a:t>
            </a:r>
          </a:p>
          <a:p>
            <a:pPr marL="514350" indent="-514350">
              <a:buFont typeface="+mj-lt"/>
              <a:buAutoNum type="arabicPeriod"/>
            </a:pPr>
            <a:r>
              <a:rPr lang="en-US" dirty="0" smtClean="0"/>
              <a:t>Understand the forces of change: </a:t>
            </a:r>
            <a:endParaRPr lang="en-US" dirty="0"/>
          </a:p>
          <a:p>
            <a:pPr lvl="2"/>
            <a:r>
              <a:rPr lang="en-US" dirty="0"/>
              <a:t>What pressures are driving change? </a:t>
            </a:r>
          </a:p>
          <a:p>
            <a:pPr lvl="2"/>
            <a:r>
              <a:rPr lang="en-US" dirty="0"/>
              <a:t>Are they internal </a:t>
            </a:r>
            <a:r>
              <a:rPr lang="en-US" dirty="0" smtClean="0"/>
              <a:t>pressures? </a:t>
            </a:r>
            <a:endParaRPr lang="en-US" dirty="0"/>
          </a:p>
          <a:p>
            <a:pPr lvl="2"/>
            <a:r>
              <a:rPr lang="en-US" dirty="0"/>
              <a:t>Are they external </a:t>
            </a:r>
            <a:r>
              <a:rPr lang="en-US" dirty="0" smtClean="0"/>
              <a:t>pressures? </a:t>
            </a:r>
            <a:endParaRPr lang="en-US" dirty="0"/>
          </a:p>
          <a:p>
            <a:pPr marL="514350" indent="-514350">
              <a:buFont typeface="+mj-lt"/>
              <a:buAutoNum type="arabicPeriod"/>
            </a:pPr>
            <a:r>
              <a:rPr lang="en-US" dirty="0" smtClean="0"/>
              <a:t>Create a plan.</a:t>
            </a:r>
          </a:p>
          <a:p>
            <a:pPr marL="514350" indent="-514350">
              <a:buFont typeface="+mj-lt"/>
              <a:buAutoNum type="arabicPeriod"/>
            </a:pPr>
            <a:r>
              <a:rPr lang="en-US" dirty="0" smtClean="0"/>
              <a:t>Communicate the plan.</a:t>
            </a:r>
          </a:p>
          <a:p>
            <a:pPr marL="514350" indent="-514350">
              <a:buFont typeface="+mj-lt"/>
              <a:buAutoNum type="arabicPeriod"/>
            </a:pPr>
            <a:r>
              <a:rPr lang="en-US" dirty="0" smtClean="0"/>
              <a:t>Prepare for roadblocks.</a:t>
            </a:r>
          </a:p>
          <a:p>
            <a:pPr marL="514350" indent="-51435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5791200" y="4111626"/>
            <a:ext cx="3048000" cy="2014537"/>
          </a:xfrm>
          <a:prstGeom prst="rect">
            <a:avLst/>
          </a:prstGeom>
        </p:spPr>
      </p:pic>
    </p:spTree>
    <p:extLst>
      <p:ext uri="{BB962C8B-B14F-4D97-AF65-F5344CB8AC3E}">
        <p14:creationId xmlns:p14="http://schemas.microsoft.com/office/powerpoint/2010/main" val="293988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BARRIERS AND CHALLENGES</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a:t>Health care leaders are confronted with many situations that must be </a:t>
            </a:r>
            <a:r>
              <a:rPr lang="en-US" dirty="0" smtClean="0"/>
              <a:t>dealt with </a:t>
            </a:r>
            <a:r>
              <a:rPr lang="en-US" dirty="0"/>
              <a:t>as they lead their organizations. </a:t>
            </a:r>
            <a:endParaRPr lang="en-US" dirty="0" smtClean="0"/>
          </a:p>
          <a:p>
            <a:endParaRPr lang="en-US" dirty="0"/>
          </a:p>
          <a:p>
            <a:r>
              <a:rPr lang="en-US" dirty="0" smtClean="0"/>
              <a:t>Some </a:t>
            </a:r>
            <a:r>
              <a:rPr lang="en-US" dirty="0"/>
              <a:t>can be </a:t>
            </a:r>
            <a:r>
              <a:rPr lang="en-US" dirty="0" smtClean="0"/>
              <a:t>considered:</a:t>
            </a:r>
          </a:p>
          <a:p>
            <a:pPr lvl="2"/>
            <a:r>
              <a:rPr lang="en-US" dirty="0">
                <a:solidFill>
                  <a:srgbClr val="00B0F0"/>
                </a:solidFill>
              </a:rPr>
              <a:t>B</a:t>
            </a:r>
            <a:r>
              <a:rPr lang="en-US" dirty="0" smtClean="0">
                <a:solidFill>
                  <a:srgbClr val="00B0F0"/>
                </a:solidFill>
              </a:rPr>
              <a:t>arriers</a:t>
            </a:r>
            <a:r>
              <a:rPr lang="en-US" dirty="0" smtClean="0"/>
              <a:t> that will </a:t>
            </a:r>
            <a:r>
              <a:rPr lang="en-US" dirty="0"/>
              <a:t>stymie the capacity to </a:t>
            </a:r>
            <a:r>
              <a:rPr lang="en-US" dirty="0" smtClean="0"/>
              <a:t>lead.</a:t>
            </a:r>
          </a:p>
          <a:p>
            <a:pPr lvl="2"/>
            <a:r>
              <a:rPr lang="en-US" dirty="0" smtClean="0">
                <a:solidFill>
                  <a:srgbClr val="00B0F0"/>
                </a:solidFill>
              </a:rPr>
              <a:t>Challenges</a:t>
            </a:r>
            <a:r>
              <a:rPr lang="en-US" dirty="0" smtClean="0"/>
              <a:t> </a:t>
            </a:r>
            <a:r>
              <a:rPr lang="en-US" dirty="0"/>
              <a:t>that must be addressed if the leader is to be successful. </a:t>
            </a:r>
          </a:p>
        </p:txBody>
      </p:sp>
    </p:spTree>
    <p:extLst>
      <p:ext uri="{BB962C8B-B14F-4D97-AF65-F5344CB8AC3E}">
        <p14:creationId xmlns:p14="http://schemas.microsoft.com/office/powerpoint/2010/main" val="179526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24000"/>
            <a:ext cx="8039100"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70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chemeClr val="accent6">
                    <a:lumMod val="75000"/>
                  </a:schemeClr>
                </a:solidFill>
              </a:rPr>
              <a:t>Free tools for medical students leadership development</a:t>
            </a:r>
            <a:endParaRPr lang="en-US" dirty="0">
              <a:solidFill>
                <a:schemeClr val="accent6">
                  <a:lumMod val="75000"/>
                </a:schemeClr>
              </a:solidFill>
            </a:endParaRPr>
          </a:p>
        </p:txBody>
      </p:sp>
      <p:sp>
        <p:nvSpPr>
          <p:cNvPr id="3" name="Content Placeholder 2"/>
          <p:cNvSpPr>
            <a:spLocks noGrp="1"/>
          </p:cNvSpPr>
          <p:nvPr>
            <p:ph idx="1"/>
          </p:nvPr>
        </p:nvSpPr>
        <p:spPr>
          <a:xfrm>
            <a:off x="457200" y="2057400"/>
            <a:ext cx="8229600" cy="4068763"/>
          </a:xfrm>
        </p:spPr>
        <p:txBody>
          <a:bodyPr>
            <a:normAutofit lnSpcReduction="10000"/>
          </a:bodyPr>
          <a:lstStyle/>
          <a:p>
            <a:pPr marL="0" indent="0">
              <a:buNone/>
            </a:pPr>
            <a:r>
              <a:rPr lang="en-US" u="sng" dirty="0">
                <a:hlinkClick r:id="rId2"/>
              </a:rPr>
              <a:t>AMA Health system sciences</a:t>
            </a:r>
            <a:endParaRPr lang="en-US" u="sng" dirty="0"/>
          </a:p>
          <a:p>
            <a:pPr marL="0" indent="0">
              <a:buNone/>
            </a:pPr>
            <a:r>
              <a:rPr lang="en-US" dirty="0"/>
              <a:t>https://edhub.ama-assn.org/health-systems-science/interactive/18028219</a:t>
            </a:r>
          </a:p>
          <a:p>
            <a:endParaRPr lang="en-US" dirty="0" smtClean="0"/>
          </a:p>
          <a:p>
            <a:pPr marL="0" indent="0">
              <a:buNone/>
            </a:pPr>
            <a:r>
              <a:rPr lang="en-US" dirty="0">
                <a:solidFill>
                  <a:srgbClr val="0070C0"/>
                </a:solidFill>
              </a:rPr>
              <a:t>The Medical Leadership Competency Framework Self assessment </a:t>
            </a:r>
            <a:r>
              <a:rPr lang="en-US" dirty="0" smtClean="0">
                <a:solidFill>
                  <a:srgbClr val="0070C0"/>
                </a:solidFill>
              </a:rPr>
              <a:t>tool</a:t>
            </a:r>
          </a:p>
          <a:p>
            <a:pPr marL="0" indent="0">
              <a:buNone/>
            </a:pPr>
            <a:r>
              <a:rPr lang="en-US" dirty="0">
                <a:hlinkClick r:id="rId3"/>
              </a:rPr>
              <a:t>NHSLeadership-Framework-MLCFSelfAssessmentTool.pdf</a:t>
            </a:r>
            <a:endParaRPr lang="en-US" dirty="0" smtClean="0">
              <a:solidFill>
                <a:srgbClr val="0070C0"/>
              </a:solidFill>
            </a:endParaRPr>
          </a:p>
        </p:txBody>
      </p:sp>
    </p:spTree>
    <p:extLst>
      <p:ext uri="{BB962C8B-B14F-4D97-AF65-F5344CB8AC3E}">
        <p14:creationId xmlns:p14="http://schemas.microsoft.com/office/powerpoint/2010/main" val="84327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742950" lvl="3" indent="-742950">
              <a:buAutoNum type="arabicPeriod"/>
            </a:pPr>
            <a:r>
              <a:rPr lang="en-US" sz="3600" b="1" dirty="0" smtClean="0">
                <a:solidFill>
                  <a:srgbClr val="0070C0"/>
                </a:solidFill>
              </a:rPr>
              <a:t>Process </a:t>
            </a:r>
            <a:r>
              <a:rPr lang="en-US" sz="3600" b="1" dirty="0">
                <a:solidFill>
                  <a:srgbClr val="0070C0"/>
                </a:solidFill>
              </a:rPr>
              <a:t>vs. Vision </a:t>
            </a:r>
            <a:endParaRPr lang="en-US" sz="3600" b="1" dirty="0" smtClean="0">
              <a:solidFill>
                <a:srgbClr val="0070C0"/>
              </a:solidFill>
            </a:endParaRPr>
          </a:p>
          <a:p>
            <a:pPr marL="0" lvl="3" indent="0">
              <a:buNone/>
            </a:pPr>
            <a:endParaRPr lang="en-US" sz="2800" dirty="0">
              <a:solidFill>
                <a:srgbClr val="0070C0"/>
              </a:solidFill>
            </a:endParaRPr>
          </a:p>
          <a:p>
            <a:r>
              <a:rPr lang="en-US" dirty="0"/>
              <a:t>Effective leadership is centered on a vision to guide change</a:t>
            </a:r>
            <a:r>
              <a:rPr lang="en-US" dirty="0" smtClean="0"/>
              <a:t>.</a:t>
            </a:r>
          </a:p>
          <a:p>
            <a:endParaRPr lang="en-US" dirty="0" smtClean="0"/>
          </a:p>
          <a:p>
            <a:r>
              <a:rPr lang="en-US" dirty="0" smtClean="0"/>
              <a:t>Whereas </a:t>
            </a:r>
            <a:r>
              <a:rPr lang="en-US" dirty="0"/>
              <a:t>managers set out to achieve organizational goals through implementing processes, such as budgeting, organizational structuring, and staffing, </a:t>
            </a:r>
            <a:r>
              <a:rPr lang="en-US" b="1" dirty="0">
                <a:solidFill>
                  <a:srgbClr val="0070C0"/>
                </a:solidFill>
              </a:rPr>
              <a:t>leaders</a:t>
            </a:r>
            <a:r>
              <a:rPr lang="en-US" dirty="0"/>
              <a:t> </a:t>
            </a:r>
            <a:r>
              <a:rPr lang="en-US" dirty="0">
                <a:solidFill>
                  <a:srgbClr val="00B050"/>
                </a:solidFill>
              </a:rPr>
              <a:t>are more intent on thinking ahead and capitalizing on opportunities. </a:t>
            </a:r>
          </a:p>
        </p:txBody>
      </p:sp>
    </p:spTree>
    <p:extLst>
      <p:ext uri="{BB962C8B-B14F-4D97-AF65-F5344CB8AC3E}">
        <p14:creationId xmlns:p14="http://schemas.microsoft.com/office/powerpoint/2010/main" val="2959763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LEADERSHIP STYLES</a:t>
            </a:r>
            <a:endParaRPr lang="en-US" dirty="0">
              <a:solidFill>
                <a:srgbClr val="0070C0"/>
              </a:solidFill>
            </a:endParaRP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endParaRPr lang="en-US" dirty="0" smtClean="0"/>
          </a:p>
          <a:p>
            <a:r>
              <a:rPr lang="en-US" dirty="0" smtClean="0"/>
              <a:t>Styles </a:t>
            </a:r>
            <a:r>
              <a:rPr lang="en-US" dirty="0"/>
              <a:t>demonstrate a particular type of leadership behavior that </a:t>
            </a:r>
            <a:r>
              <a:rPr lang="en-US" dirty="0" smtClean="0"/>
              <a:t>is consistently </a:t>
            </a:r>
            <a:r>
              <a:rPr lang="en-US" dirty="0"/>
              <a:t>used</a:t>
            </a:r>
            <a:r>
              <a:rPr lang="en-US" dirty="0" smtClean="0"/>
              <a:t>.</a:t>
            </a:r>
          </a:p>
          <a:p>
            <a:pPr marL="0" indent="0">
              <a:buNone/>
            </a:pPr>
            <a:endParaRPr lang="en-US" dirty="0" smtClean="0"/>
          </a:p>
          <a:p>
            <a:r>
              <a:rPr lang="en-US" dirty="0"/>
              <a:t>The environment must also be considered when deciding which style is </a:t>
            </a:r>
            <a:r>
              <a:rPr lang="en-US" dirty="0" smtClean="0"/>
              <a:t>the best </a:t>
            </a:r>
            <a:r>
              <a:rPr lang="en-US" dirty="0"/>
              <a:t>fit</a:t>
            </a:r>
            <a:r>
              <a:rPr lang="en-US" dirty="0" smtClean="0"/>
              <a:t>.</a:t>
            </a:r>
          </a:p>
          <a:p>
            <a:endParaRPr lang="en-US" dirty="0"/>
          </a:p>
          <a:p>
            <a:endParaRPr lang="en-US" dirty="0"/>
          </a:p>
        </p:txBody>
      </p:sp>
    </p:spTree>
    <p:extLst>
      <p:ext uri="{BB962C8B-B14F-4D97-AF65-F5344CB8AC3E}">
        <p14:creationId xmlns:p14="http://schemas.microsoft.com/office/powerpoint/2010/main" val="3349479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6600" y="76200"/>
            <a:ext cx="5791200" cy="3048000"/>
          </a:xfrm>
          <a:prstGeom prst="rect">
            <a:avLst/>
          </a:prstGeom>
        </p:spPr>
      </p:pic>
      <p:sp>
        <p:nvSpPr>
          <p:cNvPr id="2" name="Title 1"/>
          <p:cNvSpPr>
            <a:spLocks noGrp="1"/>
          </p:cNvSpPr>
          <p:nvPr>
            <p:ph type="title"/>
          </p:nvPr>
        </p:nvSpPr>
        <p:spPr>
          <a:xfrm>
            <a:off x="460131" y="174992"/>
            <a:ext cx="8229600" cy="1143000"/>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476163"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78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solidFill>
                  <a:srgbClr val="00B0F0"/>
                </a:solidFill>
              </a:rPr>
              <a:t>Coercive </a:t>
            </a:r>
            <a:r>
              <a:rPr lang="en-US" b="1" dirty="0">
                <a:solidFill>
                  <a:srgbClr val="00B0F0"/>
                </a:solidFill>
              </a:rPr>
              <a:t>leadership </a:t>
            </a:r>
            <a:r>
              <a:rPr lang="en-US" b="1" dirty="0" smtClean="0">
                <a:solidFill>
                  <a:srgbClr val="00B0F0"/>
                </a:solidFill>
              </a:rPr>
              <a:t>style: </a:t>
            </a:r>
            <a:r>
              <a:rPr lang="en-US" dirty="0"/>
              <a:t>power is used inappropriately to get </a:t>
            </a:r>
            <a:r>
              <a:rPr lang="en-US" dirty="0" smtClean="0"/>
              <a:t>a desired </a:t>
            </a:r>
            <a:r>
              <a:rPr lang="en-US" dirty="0"/>
              <a:t>response from a follower</a:t>
            </a:r>
            <a:r>
              <a:rPr lang="en-US" dirty="0" smtClean="0"/>
              <a:t>.</a:t>
            </a:r>
          </a:p>
          <a:p>
            <a:endParaRPr lang="en-US" dirty="0"/>
          </a:p>
          <a:p>
            <a:r>
              <a:rPr lang="en-US" b="1" dirty="0" smtClean="0">
                <a:solidFill>
                  <a:srgbClr val="00B0F0"/>
                </a:solidFill>
              </a:rPr>
              <a:t>Participative: </a:t>
            </a:r>
            <a:r>
              <a:rPr lang="en-US" dirty="0" smtClean="0"/>
              <a:t>Asking </a:t>
            </a:r>
            <a:r>
              <a:rPr lang="en-US" dirty="0"/>
              <a:t>these managers for their input and giving them a voice in </a:t>
            </a:r>
            <a:r>
              <a:rPr lang="en-US" dirty="0" smtClean="0"/>
              <a:t>making decisions </a:t>
            </a:r>
            <a:r>
              <a:rPr lang="en-US" dirty="0"/>
              <a:t>will let them know they are respected and valued</a:t>
            </a:r>
            <a:r>
              <a:rPr lang="en-US" dirty="0" smtClean="0"/>
              <a:t>. </a:t>
            </a:r>
          </a:p>
          <a:p>
            <a:pPr lvl="2"/>
            <a:r>
              <a:rPr lang="en-US" dirty="0"/>
              <a:t>Many health care workers are highly trained, specialized individuals </a:t>
            </a:r>
            <a:r>
              <a:rPr lang="en-US" dirty="0" smtClean="0"/>
              <a:t>who know </a:t>
            </a:r>
            <a:r>
              <a:rPr lang="en-US" dirty="0"/>
              <a:t>much more about their area of expertise than their supervisor.</a:t>
            </a:r>
          </a:p>
        </p:txBody>
      </p:sp>
    </p:spTree>
    <p:extLst>
      <p:ext uri="{BB962C8B-B14F-4D97-AF65-F5344CB8AC3E}">
        <p14:creationId xmlns:p14="http://schemas.microsoft.com/office/powerpoint/2010/main" val="2698461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solidFill>
                  <a:srgbClr val="00B0F0"/>
                </a:solidFill>
              </a:rPr>
              <a:t>Pacesetting  style</a:t>
            </a:r>
            <a:r>
              <a:rPr lang="en-US" dirty="0" smtClean="0">
                <a:solidFill>
                  <a:srgbClr val="00B0F0"/>
                </a:solidFill>
              </a:rPr>
              <a:t>: </a:t>
            </a:r>
            <a:r>
              <a:rPr lang="en-US" dirty="0" smtClean="0"/>
              <a:t>a </a:t>
            </a:r>
            <a:r>
              <a:rPr lang="en-US" dirty="0"/>
              <a:t>leader sets high performance standards for his </a:t>
            </a:r>
            <a:r>
              <a:rPr lang="en-US" dirty="0" smtClean="0"/>
              <a:t>or her </a:t>
            </a:r>
            <a:r>
              <a:rPr lang="en-US" dirty="0"/>
              <a:t>followers</a:t>
            </a:r>
            <a:r>
              <a:rPr lang="en-US" dirty="0" smtClean="0"/>
              <a:t>.</a:t>
            </a:r>
          </a:p>
          <a:p>
            <a:endParaRPr lang="en-US" dirty="0"/>
          </a:p>
          <a:p>
            <a:r>
              <a:rPr lang="en-US" b="1" dirty="0" smtClean="0">
                <a:solidFill>
                  <a:srgbClr val="00B0F0"/>
                </a:solidFill>
              </a:rPr>
              <a:t>Coaching  style: </a:t>
            </a:r>
            <a:r>
              <a:rPr lang="en-US" dirty="0" smtClean="0"/>
              <a:t>the </a:t>
            </a:r>
            <a:r>
              <a:rPr lang="en-US" dirty="0"/>
              <a:t>leader focuses on the </a:t>
            </a:r>
            <a:r>
              <a:rPr lang="en-US" dirty="0" smtClean="0"/>
              <a:t>personal development </a:t>
            </a:r>
            <a:r>
              <a:rPr lang="en-US" dirty="0"/>
              <a:t>of his or her followers rather than the work tasks.</a:t>
            </a:r>
          </a:p>
        </p:txBody>
      </p:sp>
    </p:spTree>
    <p:extLst>
      <p:ext uri="{BB962C8B-B14F-4D97-AF65-F5344CB8AC3E}">
        <p14:creationId xmlns:p14="http://schemas.microsoft.com/office/powerpoint/2010/main" val="407397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00B0F0"/>
                </a:solidFill>
              </a:rPr>
              <a:t>Master leadership </a:t>
            </a:r>
            <a:r>
              <a:rPr lang="en-US" dirty="0"/>
              <a:t>A systems-thinking leader who balances being </a:t>
            </a:r>
            <a:r>
              <a:rPr lang="en-US" dirty="0" smtClean="0"/>
              <a:t>a motivator</a:t>
            </a:r>
            <a:r>
              <a:rPr lang="en-US" dirty="0"/>
              <a:t>, vision-setter, analyzer, and task-master.</a:t>
            </a:r>
          </a:p>
        </p:txBody>
      </p:sp>
    </p:spTree>
    <p:extLst>
      <p:ext uri="{BB962C8B-B14F-4D97-AF65-F5344CB8AC3E}">
        <p14:creationId xmlns:p14="http://schemas.microsoft.com/office/powerpoint/2010/main" val="4257805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01602"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4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LEADERSHIP PROTOCOLS</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a:t>Leaders are </a:t>
            </a:r>
            <a:r>
              <a:rPr lang="en-US" b="1" dirty="0" smtClean="0">
                <a:solidFill>
                  <a:srgbClr val="00B0F0"/>
                </a:solidFill>
              </a:rPr>
              <a:t>role models </a:t>
            </a:r>
            <a:r>
              <a:rPr lang="en-US" dirty="0"/>
              <a:t>for their organizations’ employees, and they need to be aware </a:t>
            </a:r>
            <a:r>
              <a:rPr lang="en-US" dirty="0" smtClean="0"/>
              <a:t>that their </a:t>
            </a:r>
            <a:r>
              <a:rPr lang="en-US" dirty="0"/>
              <a:t>actions are being watched at </a:t>
            </a:r>
            <a:r>
              <a:rPr lang="en-US" dirty="0">
                <a:solidFill>
                  <a:srgbClr val="00B0F0"/>
                </a:solidFill>
              </a:rPr>
              <a:t>all times</a:t>
            </a:r>
            <a:r>
              <a:rPr lang="en-US" dirty="0"/>
              <a:t>.</a:t>
            </a:r>
          </a:p>
          <a:p>
            <a:endParaRPr lang="en-US" dirty="0" smtClean="0"/>
          </a:p>
          <a:p>
            <a:r>
              <a:rPr lang="en-US" dirty="0" smtClean="0"/>
              <a:t>Health </a:t>
            </a:r>
            <a:r>
              <a:rPr lang="en-US" dirty="0"/>
              <a:t>care administrators are expected to act a certain way. </a:t>
            </a:r>
            <a:endParaRPr lang="en-US" dirty="0" smtClean="0"/>
          </a:p>
          <a:p>
            <a:endParaRPr lang="en-US" dirty="0" smtClean="0"/>
          </a:p>
          <a:p>
            <a:r>
              <a:rPr lang="en-US" dirty="0" smtClean="0"/>
              <a:t>These </a:t>
            </a:r>
            <a:r>
              <a:rPr lang="en-US" dirty="0"/>
              <a:t>appropriate ways in which a leader </a:t>
            </a:r>
            <a:r>
              <a:rPr lang="en-US" dirty="0" smtClean="0"/>
              <a:t>acts are </a:t>
            </a:r>
            <a:r>
              <a:rPr lang="en-US" dirty="0"/>
              <a:t>called</a:t>
            </a:r>
            <a:r>
              <a:rPr lang="en-US" b="1" dirty="0">
                <a:solidFill>
                  <a:srgbClr val="00B0F0"/>
                </a:solidFill>
              </a:rPr>
              <a:t> protocols</a:t>
            </a:r>
            <a:r>
              <a:rPr lang="en-US" dirty="0"/>
              <a:t>.</a:t>
            </a:r>
          </a:p>
        </p:txBody>
      </p:sp>
    </p:spTree>
    <p:extLst>
      <p:ext uri="{BB962C8B-B14F-4D97-AF65-F5344CB8AC3E}">
        <p14:creationId xmlns:p14="http://schemas.microsoft.com/office/powerpoint/2010/main" val="435938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i="1" dirty="0">
                <a:solidFill>
                  <a:srgbClr val="0070C0"/>
                </a:solidFill>
              </a:rPr>
              <a:t>Assessing Leaders as Individuals</a:t>
            </a:r>
            <a:r>
              <a:rPr lang="en-US" b="1" i="1" dirty="0"/>
              <a:t/>
            </a:r>
            <a:br>
              <a:rPr lang="en-US" b="1" i="1" dirty="0"/>
            </a:br>
            <a:endParaRPr lang="en-US" dirty="0"/>
          </a:p>
        </p:txBody>
      </p:sp>
      <p:sp>
        <p:nvSpPr>
          <p:cNvPr id="3" name="Content Placeholder 2"/>
          <p:cNvSpPr>
            <a:spLocks noGrp="1"/>
          </p:cNvSpPr>
          <p:nvPr>
            <p:ph idx="1"/>
          </p:nvPr>
        </p:nvSpPr>
        <p:spPr/>
        <p:txBody>
          <a:bodyPr/>
          <a:lstStyle/>
          <a:p>
            <a:r>
              <a:rPr lang="en-US" dirty="0"/>
              <a:t>Each leader has an </a:t>
            </a:r>
            <a:r>
              <a:rPr lang="en-US" dirty="0" smtClean="0"/>
              <a:t>annual </a:t>
            </a:r>
            <a:r>
              <a:rPr lang="en-US" b="1" dirty="0">
                <a:solidFill>
                  <a:srgbClr val="00B0F0"/>
                </a:solidFill>
              </a:rPr>
              <a:t>360-degree performance </a:t>
            </a:r>
            <a:r>
              <a:rPr lang="en-US" b="1" dirty="0" smtClean="0">
                <a:solidFill>
                  <a:srgbClr val="00B0F0"/>
                </a:solidFill>
              </a:rPr>
              <a:t>appraisal;</a:t>
            </a:r>
            <a:r>
              <a:rPr lang="en-US" b="1" dirty="0" smtClean="0"/>
              <a:t>  </a:t>
            </a:r>
          </a:p>
          <a:p>
            <a:pPr marL="0" indent="0">
              <a:buNone/>
            </a:pPr>
            <a:endParaRPr lang="en-US" b="1" dirty="0" smtClean="0"/>
          </a:p>
          <a:p>
            <a:pPr lvl="1"/>
            <a:r>
              <a:rPr lang="en-US" dirty="0" smtClean="0"/>
              <a:t>A </a:t>
            </a:r>
            <a:r>
              <a:rPr lang="en-US" dirty="0"/>
              <a:t>multi-source feedback approach </a:t>
            </a:r>
            <a:r>
              <a:rPr lang="en-US" dirty="0" smtClean="0"/>
              <a:t>to assessing </a:t>
            </a:r>
            <a:r>
              <a:rPr lang="en-US" dirty="0"/>
              <a:t>the job performance of an individual employee, using input from </a:t>
            </a:r>
            <a:r>
              <a:rPr lang="en-US" dirty="0" smtClean="0"/>
              <a:t>a manager</a:t>
            </a:r>
            <a:r>
              <a:rPr lang="en-US" dirty="0"/>
              <a:t>, subordinates, peers, and internal and external customers.</a:t>
            </a:r>
          </a:p>
        </p:txBody>
      </p:sp>
    </p:spTree>
    <p:extLst>
      <p:ext uri="{BB962C8B-B14F-4D97-AF65-F5344CB8AC3E}">
        <p14:creationId xmlns:p14="http://schemas.microsoft.com/office/powerpoint/2010/main" val="2966067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Leadership structure (levels)</a:t>
            </a:r>
            <a:endParaRPr lang="en-US"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219200"/>
            <a:ext cx="8801100" cy="529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355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GOVERNANCE</a:t>
            </a:r>
            <a:endParaRPr lang="en-US" dirty="0">
              <a:solidFill>
                <a:srgbClr val="0070C0"/>
              </a:solidFill>
            </a:endParaRPr>
          </a:p>
        </p:txBody>
      </p:sp>
      <p:sp>
        <p:nvSpPr>
          <p:cNvPr id="3" name="Content Placeholder 2"/>
          <p:cNvSpPr>
            <a:spLocks noGrp="1"/>
          </p:cNvSpPr>
          <p:nvPr>
            <p:ph idx="1"/>
          </p:nvPr>
        </p:nvSpPr>
        <p:spPr/>
        <p:txBody>
          <a:bodyPr/>
          <a:lstStyle/>
          <a:p>
            <a:r>
              <a:rPr lang="en-US" b="1" dirty="0">
                <a:solidFill>
                  <a:srgbClr val="00B0F0"/>
                </a:solidFill>
              </a:rPr>
              <a:t>Governing bodies </a:t>
            </a:r>
            <a:r>
              <a:rPr lang="en-US" dirty="0"/>
              <a:t>Groups of individuals who oversee organizations, such </a:t>
            </a:r>
            <a:r>
              <a:rPr lang="en-US" dirty="0" smtClean="0"/>
              <a:t>as boards </a:t>
            </a:r>
            <a:r>
              <a:rPr lang="en-US" dirty="0"/>
              <a:t>of trustees or directors, who have ultimate legal responsibility for </a:t>
            </a:r>
            <a:r>
              <a:rPr lang="en-US" dirty="0" smtClean="0"/>
              <a:t>the organization’s </a:t>
            </a:r>
            <a:r>
              <a:rPr lang="en-US" dirty="0"/>
              <a:t>actions and performance.</a:t>
            </a:r>
          </a:p>
        </p:txBody>
      </p:sp>
    </p:spTree>
    <p:extLst>
      <p:ext uri="{BB962C8B-B14F-4D97-AF65-F5344CB8AC3E}">
        <p14:creationId xmlns:p14="http://schemas.microsoft.com/office/powerpoint/2010/main" val="25203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lvl="3" indent="0">
              <a:buNone/>
            </a:pPr>
            <a:r>
              <a:rPr lang="en-US" sz="3500" b="1" dirty="0">
                <a:solidFill>
                  <a:srgbClr val="0070C0"/>
                </a:solidFill>
              </a:rPr>
              <a:t>2. </a:t>
            </a:r>
            <a:r>
              <a:rPr lang="en-US" sz="3500" b="1" dirty="0" smtClean="0">
                <a:solidFill>
                  <a:srgbClr val="0070C0"/>
                </a:solidFill>
              </a:rPr>
              <a:t>Organizing </a:t>
            </a:r>
            <a:r>
              <a:rPr lang="en-US" sz="3500" b="1" dirty="0">
                <a:solidFill>
                  <a:srgbClr val="0070C0"/>
                </a:solidFill>
              </a:rPr>
              <a:t>vs. Aligning </a:t>
            </a:r>
            <a:endParaRPr lang="en-US" sz="3500" b="1" dirty="0" smtClean="0">
              <a:solidFill>
                <a:srgbClr val="0070C0"/>
              </a:solidFill>
            </a:endParaRPr>
          </a:p>
          <a:p>
            <a:pPr marL="0" lvl="3" indent="0">
              <a:buNone/>
            </a:pPr>
            <a:endParaRPr lang="en-US" sz="3300" dirty="0"/>
          </a:p>
          <a:p>
            <a:r>
              <a:rPr lang="en-US" sz="3300" dirty="0"/>
              <a:t>The manager administers; the </a:t>
            </a:r>
            <a:r>
              <a:rPr lang="en-US" sz="3300" dirty="0">
                <a:solidFill>
                  <a:srgbClr val="00B050"/>
                </a:solidFill>
              </a:rPr>
              <a:t>leader </a:t>
            </a:r>
            <a:r>
              <a:rPr lang="en-US" sz="3300" dirty="0" smtClean="0">
                <a:solidFill>
                  <a:srgbClr val="00B050"/>
                </a:solidFill>
              </a:rPr>
              <a:t>innovates</a:t>
            </a:r>
            <a:r>
              <a:rPr lang="en-US" sz="3300" dirty="0" smtClean="0"/>
              <a:t>. </a:t>
            </a:r>
            <a:endParaRPr lang="en-US" sz="3300" dirty="0"/>
          </a:p>
          <a:p>
            <a:r>
              <a:rPr lang="en-US" sz="3300" dirty="0"/>
              <a:t>The manager maintains; the </a:t>
            </a:r>
            <a:r>
              <a:rPr lang="en-US" sz="3300" dirty="0">
                <a:solidFill>
                  <a:srgbClr val="00B050"/>
                </a:solidFill>
              </a:rPr>
              <a:t>leader </a:t>
            </a:r>
            <a:r>
              <a:rPr lang="en-US" sz="3300" dirty="0" smtClean="0">
                <a:solidFill>
                  <a:srgbClr val="00B050"/>
                </a:solidFill>
              </a:rPr>
              <a:t>develops</a:t>
            </a:r>
            <a:r>
              <a:rPr lang="en-US" sz="3300" dirty="0" smtClean="0"/>
              <a:t>. </a:t>
            </a:r>
            <a:endParaRPr lang="en-US" sz="3300" dirty="0"/>
          </a:p>
          <a:p>
            <a:r>
              <a:rPr lang="en-US" sz="3300" dirty="0"/>
              <a:t>The manager focuses on systems and structure; the </a:t>
            </a:r>
            <a:r>
              <a:rPr lang="en-US" sz="3300" dirty="0">
                <a:solidFill>
                  <a:srgbClr val="00B050"/>
                </a:solidFill>
              </a:rPr>
              <a:t>leader focuses on </a:t>
            </a:r>
            <a:r>
              <a:rPr lang="en-US" sz="3300" dirty="0" smtClean="0">
                <a:solidFill>
                  <a:srgbClr val="00B050"/>
                </a:solidFill>
              </a:rPr>
              <a:t>people</a:t>
            </a:r>
            <a:r>
              <a:rPr lang="en-US" sz="3300" dirty="0" smtClean="0"/>
              <a:t>.</a:t>
            </a:r>
          </a:p>
          <a:p>
            <a:pPr marL="0" indent="0">
              <a:buNone/>
            </a:pPr>
            <a:endParaRPr lang="en-US" sz="3300" dirty="0"/>
          </a:p>
          <a:p>
            <a:r>
              <a:rPr lang="en-US" sz="3300" b="1" dirty="0">
                <a:solidFill>
                  <a:srgbClr val="00B050"/>
                </a:solidFill>
              </a:rPr>
              <a:t>Leaders,</a:t>
            </a:r>
            <a:r>
              <a:rPr lang="en-US" sz="3300" dirty="0"/>
              <a:t> </a:t>
            </a:r>
            <a:r>
              <a:rPr lang="en-US" sz="3300" dirty="0" smtClean="0"/>
              <a:t>are </a:t>
            </a:r>
            <a:r>
              <a:rPr lang="en-US" sz="3300" dirty="0"/>
              <a:t>less focused on how to organize people to get work done and more on finding ways </a:t>
            </a:r>
            <a:r>
              <a:rPr lang="en-US" sz="3300" dirty="0">
                <a:solidFill>
                  <a:srgbClr val="00B050"/>
                </a:solidFill>
              </a:rPr>
              <a:t>to align and influence them</a:t>
            </a:r>
            <a:r>
              <a:rPr lang="en-US" sz="3300" dirty="0"/>
              <a:t>.</a:t>
            </a:r>
            <a:r>
              <a:rPr lang="en-US" sz="3300" dirty="0" smtClean="0"/>
              <a:t> </a:t>
            </a:r>
            <a:endParaRPr lang="en-US" sz="3300" dirty="0"/>
          </a:p>
          <a:p>
            <a:endParaRPr lang="en-US" dirty="0"/>
          </a:p>
        </p:txBody>
      </p:sp>
    </p:spTree>
    <p:extLst>
      <p:ext uri="{BB962C8B-B14F-4D97-AF65-F5344CB8AC3E}">
        <p14:creationId xmlns:p14="http://schemas.microsoft.com/office/powerpoint/2010/main" val="2000820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Autofit/>
          </a:bodyPr>
          <a:lstStyle/>
          <a:p>
            <a:r>
              <a:rPr lang="en-US" sz="3200" dirty="0">
                <a:solidFill>
                  <a:srgbClr val="0070C0"/>
                </a:solidFill>
              </a:rPr>
              <a:t>The American Hospital Association </a:t>
            </a:r>
            <a:r>
              <a:rPr lang="en-US" sz="3200" dirty="0" smtClean="0">
                <a:solidFill>
                  <a:srgbClr val="0070C0"/>
                </a:solidFill>
              </a:rPr>
              <a:t>(AHA)Center </a:t>
            </a:r>
            <a:r>
              <a:rPr lang="en-US" sz="3200" dirty="0">
                <a:solidFill>
                  <a:srgbClr val="0070C0"/>
                </a:solidFill>
              </a:rPr>
              <a:t>for Healthcare Governance </a:t>
            </a:r>
          </a:p>
        </p:txBody>
      </p:sp>
      <p:sp>
        <p:nvSpPr>
          <p:cNvPr id="3" name="Content Placeholder 2"/>
          <p:cNvSpPr>
            <a:spLocks noGrp="1"/>
          </p:cNvSpPr>
          <p:nvPr>
            <p:ph idx="1"/>
          </p:nvPr>
        </p:nvSpPr>
        <p:spPr/>
        <p:txBody>
          <a:bodyPr>
            <a:normAutofit fontScale="92500" lnSpcReduction="20000"/>
          </a:bodyPr>
          <a:lstStyle/>
          <a:p>
            <a:r>
              <a:rPr lang="en-US" dirty="0" smtClean="0">
                <a:solidFill>
                  <a:srgbClr val="00B0F0"/>
                </a:solidFill>
              </a:rPr>
              <a:t>Blue </a:t>
            </a:r>
            <a:r>
              <a:rPr lang="en-US" dirty="0">
                <a:solidFill>
                  <a:srgbClr val="00B0F0"/>
                </a:solidFill>
              </a:rPr>
              <a:t>Ribbon Panel </a:t>
            </a:r>
            <a:r>
              <a:rPr lang="en-US" dirty="0" smtClean="0">
                <a:solidFill>
                  <a:srgbClr val="00B0F0"/>
                </a:solidFill>
              </a:rPr>
              <a:t>Report (2012) </a:t>
            </a:r>
            <a:r>
              <a:rPr lang="en-US" dirty="0"/>
              <a:t>which </a:t>
            </a:r>
            <a:r>
              <a:rPr lang="en-US" dirty="0" smtClean="0"/>
              <a:t>identified recommendations </a:t>
            </a:r>
            <a:r>
              <a:rPr lang="en-US" dirty="0"/>
              <a:t>for health care governance during this period </a:t>
            </a:r>
            <a:r>
              <a:rPr lang="en-US" dirty="0" smtClean="0"/>
              <a:t>of transformation</a:t>
            </a:r>
            <a:r>
              <a:rPr lang="en-US" dirty="0"/>
              <a:t>. </a:t>
            </a:r>
            <a:endParaRPr lang="en-US" dirty="0" smtClean="0"/>
          </a:p>
          <a:p>
            <a:endParaRPr lang="en-US" dirty="0"/>
          </a:p>
          <a:p>
            <a:r>
              <a:rPr lang="en-US" dirty="0" smtClean="0"/>
              <a:t>These </a:t>
            </a:r>
            <a:r>
              <a:rPr lang="en-US" dirty="0"/>
              <a:t>included: </a:t>
            </a:r>
            <a:endParaRPr lang="en-US" dirty="0" smtClean="0"/>
          </a:p>
          <a:p>
            <a:pPr lvl="1"/>
            <a:r>
              <a:rPr lang="en-US" dirty="0"/>
              <a:t>S</a:t>
            </a:r>
            <a:r>
              <a:rPr lang="en-US" dirty="0" smtClean="0"/>
              <a:t>trengthen </a:t>
            </a:r>
            <a:r>
              <a:rPr lang="en-US" dirty="0"/>
              <a:t>the board and </a:t>
            </a:r>
            <a:r>
              <a:rPr lang="en-US" dirty="0" smtClean="0"/>
              <a:t>organizational capacity </a:t>
            </a:r>
            <a:r>
              <a:rPr lang="en-US" dirty="0"/>
              <a:t>to manage </a:t>
            </a:r>
            <a:r>
              <a:rPr lang="en-US" dirty="0" smtClean="0"/>
              <a:t>change</a:t>
            </a:r>
            <a:r>
              <a:rPr lang="en-US" dirty="0"/>
              <a:t>.</a:t>
            </a:r>
            <a:endParaRPr lang="en-US" dirty="0" smtClean="0"/>
          </a:p>
          <a:p>
            <a:pPr lvl="1"/>
            <a:r>
              <a:rPr lang="en-US" dirty="0"/>
              <a:t>E</a:t>
            </a:r>
            <a:r>
              <a:rPr lang="en-US" dirty="0" smtClean="0"/>
              <a:t>ncourage </a:t>
            </a:r>
            <a:r>
              <a:rPr lang="en-US" dirty="0"/>
              <a:t>collaboration among </a:t>
            </a:r>
            <a:r>
              <a:rPr lang="en-US" dirty="0" smtClean="0"/>
              <a:t>providers.</a:t>
            </a:r>
            <a:endParaRPr lang="en-US" dirty="0"/>
          </a:p>
          <a:p>
            <a:pPr lvl="1"/>
            <a:r>
              <a:rPr lang="en-US" dirty="0"/>
              <a:t>A</a:t>
            </a:r>
            <a:r>
              <a:rPr lang="en-US" dirty="0" smtClean="0"/>
              <a:t>ctively </a:t>
            </a:r>
            <a:r>
              <a:rPr lang="en-US" dirty="0"/>
              <a:t>oversee physician alignment, integration, engagement </a:t>
            </a:r>
            <a:r>
              <a:rPr lang="en-US" dirty="0" smtClean="0"/>
              <a:t>and development.</a:t>
            </a:r>
          </a:p>
          <a:p>
            <a:pPr lvl="1"/>
            <a:r>
              <a:rPr lang="en-US" dirty="0"/>
              <a:t>C</a:t>
            </a:r>
            <a:r>
              <a:rPr lang="en-US" dirty="0" smtClean="0"/>
              <a:t>reate </a:t>
            </a:r>
            <a:r>
              <a:rPr lang="en-US" dirty="0"/>
              <a:t>a compelling vision for the future.</a:t>
            </a:r>
          </a:p>
        </p:txBody>
      </p:sp>
    </p:spTree>
    <p:extLst>
      <p:ext uri="{BB962C8B-B14F-4D97-AF65-F5344CB8AC3E}">
        <p14:creationId xmlns:p14="http://schemas.microsoft.com/office/powerpoint/2010/main" val="2211687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rPr>
              <a:t>Governance board member qualification</a:t>
            </a:r>
            <a:endParaRPr lang="en-US" sz="3600"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Skills and character criteria</a:t>
            </a:r>
          </a:p>
          <a:p>
            <a:pPr lvl="2"/>
            <a:r>
              <a:rPr lang="en-US" dirty="0" smtClean="0"/>
              <a:t>Familiarity of the community</a:t>
            </a:r>
          </a:p>
          <a:p>
            <a:pPr lvl="2"/>
            <a:r>
              <a:rPr lang="en-US" dirty="0" smtClean="0"/>
              <a:t>Familiarity of business decision</a:t>
            </a:r>
          </a:p>
          <a:p>
            <a:pPr lvl="2"/>
            <a:r>
              <a:rPr lang="en-US" dirty="0" smtClean="0"/>
              <a:t>Available time</a:t>
            </a:r>
          </a:p>
          <a:p>
            <a:pPr lvl="2"/>
            <a:r>
              <a:rPr lang="en-US" dirty="0" smtClean="0"/>
              <a:t>Reputation and successful history</a:t>
            </a:r>
          </a:p>
          <a:p>
            <a:endParaRPr lang="en-US" dirty="0" smtClean="0"/>
          </a:p>
          <a:p>
            <a:r>
              <a:rPr lang="en-US" dirty="0" smtClean="0"/>
              <a:t>Representative criteria</a:t>
            </a:r>
          </a:p>
          <a:p>
            <a:pPr lvl="2"/>
            <a:r>
              <a:rPr lang="en-US" dirty="0"/>
              <a:t>A</a:t>
            </a:r>
            <a:r>
              <a:rPr lang="en-US" dirty="0" smtClean="0"/>
              <a:t> </a:t>
            </a:r>
            <a:r>
              <a:rPr lang="en-US" dirty="0"/>
              <a:t>good board should have representation </a:t>
            </a:r>
            <a:r>
              <a:rPr lang="en-US" dirty="0" smtClean="0"/>
              <a:t>from all stakeholders.</a:t>
            </a:r>
          </a:p>
          <a:p>
            <a:endParaRPr lang="en-US" dirty="0" smtClean="0"/>
          </a:p>
          <a:p>
            <a:endParaRPr lang="en-US" dirty="0" smtClean="0"/>
          </a:p>
          <a:p>
            <a:endParaRPr lang="en-US" dirty="0"/>
          </a:p>
        </p:txBody>
      </p:sp>
    </p:spTree>
    <p:extLst>
      <p:ext uri="{BB962C8B-B14F-4D97-AF65-F5344CB8AC3E}">
        <p14:creationId xmlns:p14="http://schemas.microsoft.com/office/powerpoint/2010/main" val="288384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52400"/>
            <a:ext cx="2438400" cy="6553200"/>
          </a:xfrm>
        </p:spPr>
        <p:txBody>
          <a:bodyPr>
            <a:normAutofit/>
          </a:bodyPr>
          <a:lstStyle/>
          <a:p>
            <a:pPr marL="0" lvl="3" indent="0">
              <a:buNone/>
            </a:pPr>
            <a:r>
              <a:rPr lang="en-US" sz="2800" b="1" dirty="0">
                <a:solidFill>
                  <a:srgbClr val="0070C0"/>
                </a:solidFill>
              </a:rPr>
              <a:t>3. Position vs. Quality </a:t>
            </a:r>
            <a:endParaRPr lang="en-US" dirty="0"/>
          </a:p>
          <a:p>
            <a:r>
              <a:rPr lang="en-US" sz="2400" dirty="0"/>
              <a:t>The title “manager” often denotes a specific role within an organization’s hierarchy, while referring to someone as a “leader” has a more fluid meaning.</a:t>
            </a:r>
          </a:p>
        </p:txBody>
      </p:sp>
      <p:pic>
        <p:nvPicPr>
          <p:cNvPr id="4" name="Picture 3"/>
          <p:cNvPicPr>
            <a:picLocks noChangeAspect="1"/>
          </p:cNvPicPr>
          <p:nvPr/>
        </p:nvPicPr>
        <p:blipFill>
          <a:blip r:embed="rId2"/>
          <a:stretch>
            <a:fillRect/>
          </a:stretch>
        </p:blipFill>
        <p:spPr>
          <a:xfrm>
            <a:off x="2667000" y="406216"/>
            <a:ext cx="6330151" cy="6045567"/>
          </a:xfrm>
          <a:prstGeom prst="rect">
            <a:avLst/>
          </a:prstGeom>
        </p:spPr>
      </p:pic>
    </p:spTree>
    <p:extLst>
      <p:ext uri="{BB962C8B-B14F-4D97-AF65-F5344CB8AC3E}">
        <p14:creationId xmlns:p14="http://schemas.microsoft.com/office/powerpoint/2010/main" val="97414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LEADERSHIP VS. MANAGEMENT</a:t>
            </a:r>
            <a:endParaRPr lang="en-US" dirty="0">
              <a:solidFill>
                <a:srgbClr val="0070C0"/>
              </a:solidFill>
            </a:endParaRPr>
          </a:p>
        </p:txBody>
      </p:sp>
      <p:sp>
        <p:nvSpPr>
          <p:cNvPr id="3" name="Content Placeholder 2"/>
          <p:cNvSpPr>
            <a:spLocks noGrp="1"/>
          </p:cNvSpPr>
          <p:nvPr>
            <p:ph idx="1"/>
          </p:nvPr>
        </p:nvSpPr>
        <p:spPr>
          <a:xfrm>
            <a:off x="457200" y="1600200"/>
            <a:ext cx="8229600" cy="5410200"/>
          </a:xfrm>
        </p:spPr>
        <p:txBody>
          <a:bodyPr>
            <a:normAutofit fontScale="85000" lnSpcReduction="10000"/>
          </a:bodyPr>
          <a:lstStyle/>
          <a:p>
            <a:r>
              <a:rPr lang="en-US" b="1" dirty="0">
                <a:solidFill>
                  <a:srgbClr val="FF0000"/>
                </a:solidFill>
              </a:rPr>
              <a:t>Leader </a:t>
            </a:r>
            <a:r>
              <a:rPr lang="en-US" dirty="0" smtClean="0"/>
              <a:t>an individual who influence other persons to achieve particular goals and objectives. </a:t>
            </a:r>
          </a:p>
          <a:p>
            <a:pPr lvl="2"/>
            <a:r>
              <a:rPr lang="en-US" dirty="0" smtClean="0"/>
              <a:t>A </a:t>
            </a:r>
            <a:r>
              <a:rPr lang="en-US" dirty="0"/>
              <a:t>person who takes an </a:t>
            </a:r>
            <a:r>
              <a:rPr lang="en-US" dirty="0">
                <a:solidFill>
                  <a:srgbClr val="0070C0"/>
                </a:solidFill>
              </a:rPr>
              <a:t>external focus </a:t>
            </a:r>
            <a:r>
              <a:rPr lang="en-US" dirty="0"/>
              <a:t>and spends the majority </a:t>
            </a:r>
            <a:r>
              <a:rPr lang="en-US" dirty="0" smtClean="0"/>
              <a:t>of time </a:t>
            </a:r>
            <a:r>
              <a:rPr lang="en-US" b="1" dirty="0"/>
              <a:t>communicating</a:t>
            </a:r>
            <a:r>
              <a:rPr lang="en-US" dirty="0"/>
              <a:t> and aligning with outside groups that can benefit </a:t>
            </a:r>
            <a:r>
              <a:rPr lang="en-US" dirty="0" smtClean="0"/>
              <a:t>their organizations </a:t>
            </a:r>
            <a:r>
              <a:rPr lang="en-US" dirty="0"/>
              <a:t>(partners, community, vendors) </a:t>
            </a:r>
            <a:r>
              <a:rPr lang="en-US" b="1" dirty="0"/>
              <a:t>or influence </a:t>
            </a:r>
            <a:r>
              <a:rPr lang="en-US" b="1" dirty="0" smtClean="0"/>
              <a:t>them </a:t>
            </a:r>
            <a:r>
              <a:rPr lang="en-US" dirty="0" smtClean="0"/>
              <a:t>(government</a:t>
            </a:r>
            <a:r>
              <a:rPr lang="en-US" dirty="0"/>
              <a:t>, public agencies, media</a:t>
            </a:r>
            <a:r>
              <a:rPr lang="en-US" dirty="0" smtClean="0"/>
              <a:t>).</a:t>
            </a:r>
          </a:p>
          <a:p>
            <a:endParaRPr lang="en-US" dirty="0"/>
          </a:p>
          <a:p>
            <a:r>
              <a:rPr lang="en-US" b="1" dirty="0" smtClean="0">
                <a:solidFill>
                  <a:srgbClr val="FF0000"/>
                </a:solidFill>
              </a:rPr>
              <a:t>Manager </a:t>
            </a:r>
            <a:r>
              <a:rPr lang="en-US" dirty="0" smtClean="0"/>
              <a:t>an individual who formally appointed to positions of authority in organization that enable him to  direct or support the work of other individuals, hold responsibility for resources use, and accountable for work results. </a:t>
            </a:r>
          </a:p>
          <a:p>
            <a:pPr lvl="2"/>
            <a:r>
              <a:rPr lang="en-US" dirty="0" smtClean="0"/>
              <a:t>A </a:t>
            </a:r>
            <a:r>
              <a:rPr lang="en-US" dirty="0"/>
              <a:t>person who takes an </a:t>
            </a:r>
            <a:r>
              <a:rPr lang="en-US" dirty="0">
                <a:solidFill>
                  <a:srgbClr val="0070C0"/>
                </a:solidFill>
              </a:rPr>
              <a:t>internal focus</a:t>
            </a:r>
            <a:r>
              <a:rPr lang="en-US" dirty="0"/>
              <a:t>, maintains </a:t>
            </a:r>
            <a:r>
              <a:rPr lang="en-US" dirty="0" smtClean="0"/>
              <a:t>current operations</a:t>
            </a:r>
            <a:r>
              <a:rPr lang="en-US" dirty="0"/>
              <a:t>, and aligns the organization’s functions with strategic objectives.</a:t>
            </a:r>
          </a:p>
        </p:txBody>
      </p:sp>
    </p:spTree>
    <p:extLst>
      <p:ext uri="{BB962C8B-B14F-4D97-AF65-F5344CB8AC3E}">
        <p14:creationId xmlns:p14="http://schemas.microsoft.com/office/powerpoint/2010/main" val="105817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525963"/>
          </a:xfrm>
        </p:spPr>
        <p:txBody>
          <a:bodyPr/>
          <a:lstStyle/>
          <a:p>
            <a:r>
              <a:rPr lang="en-US" b="1" dirty="0" smtClean="0">
                <a:solidFill>
                  <a:srgbClr val="FF0000"/>
                </a:solidFill>
              </a:rPr>
              <a:t>Stakeholders</a:t>
            </a:r>
            <a:r>
              <a:rPr lang="en-US" dirty="0" smtClean="0"/>
              <a:t> they are individuals or group with a stake, or significant interest, in HCOs performance and results. </a:t>
            </a:r>
          </a:p>
          <a:p>
            <a:endParaRPr lang="en-US" dirty="0"/>
          </a:p>
          <a:p>
            <a:r>
              <a:rPr lang="en-US" b="1" dirty="0" smtClean="0">
                <a:solidFill>
                  <a:srgbClr val="0070C0"/>
                </a:solidFill>
              </a:rPr>
              <a:t>Two types of stakeholders:</a:t>
            </a:r>
          </a:p>
          <a:p>
            <a:pPr lvl="2"/>
            <a:r>
              <a:rPr lang="en-US" sz="2800" dirty="0" smtClean="0"/>
              <a:t>Internal stakeholders</a:t>
            </a:r>
          </a:p>
          <a:p>
            <a:pPr lvl="2"/>
            <a:r>
              <a:rPr lang="en-US" sz="2800" dirty="0" smtClean="0"/>
              <a:t>External stakeholders</a:t>
            </a:r>
            <a:endParaRPr lang="en-US" sz="2800" dirty="0"/>
          </a:p>
        </p:txBody>
      </p:sp>
    </p:spTree>
    <p:extLst>
      <p:ext uri="{BB962C8B-B14F-4D97-AF65-F5344CB8AC3E}">
        <p14:creationId xmlns:p14="http://schemas.microsoft.com/office/powerpoint/2010/main" val="238448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606626" cy="6492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28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Types of leaders </a:t>
            </a:r>
            <a:br>
              <a:rPr lang="en-US" b="1" dirty="0" smtClean="0">
                <a:solidFill>
                  <a:srgbClr val="C00000"/>
                </a:solidFill>
              </a:rPr>
            </a:b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marL="0" indent="0">
              <a:buNone/>
            </a:pPr>
            <a:endParaRPr lang="en-US" b="1" dirty="0">
              <a:solidFill>
                <a:srgbClr val="C00000"/>
              </a:solidFill>
            </a:endParaRPr>
          </a:p>
          <a:p>
            <a:pPr lvl="1"/>
            <a:r>
              <a:rPr lang="en-US" dirty="0" smtClean="0"/>
              <a:t>A </a:t>
            </a:r>
            <a:r>
              <a:rPr lang="en-US" b="1" dirty="0" smtClean="0">
                <a:solidFill>
                  <a:srgbClr val="FF0000"/>
                </a:solidFill>
              </a:rPr>
              <a:t>strategic </a:t>
            </a:r>
            <a:r>
              <a:rPr lang="en-US" b="1" dirty="0">
                <a:solidFill>
                  <a:srgbClr val="FF0000"/>
                </a:solidFill>
              </a:rPr>
              <a:t>leader</a:t>
            </a:r>
            <a:r>
              <a:rPr lang="en-US" dirty="0"/>
              <a:t>, who defines purpose and vision and aligns </a:t>
            </a:r>
            <a:r>
              <a:rPr lang="en-US" dirty="0" smtClean="0"/>
              <a:t>people, processes</a:t>
            </a:r>
            <a:r>
              <a:rPr lang="en-US" dirty="0"/>
              <a:t>, and values, may be needed. </a:t>
            </a:r>
            <a:endParaRPr lang="en-US" dirty="0" smtClean="0"/>
          </a:p>
          <a:p>
            <a:pPr lvl="1"/>
            <a:endParaRPr lang="en-US" dirty="0" smtClean="0"/>
          </a:p>
          <a:p>
            <a:pPr lvl="1"/>
            <a:r>
              <a:rPr lang="en-US" dirty="0" smtClean="0"/>
              <a:t>A </a:t>
            </a:r>
            <a:r>
              <a:rPr lang="en-US" b="1" dirty="0" smtClean="0">
                <a:solidFill>
                  <a:srgbClr val="FF0000"/>
                </a:solidFill>
              </a:rPr>
              <a:t>network </a:t>
            </a:r>
            <a:r>
              <a:rPr lang="en-US" b="1" dirty="0">
                <a:solidFill>
                  <a:srgbClr val="FF0000"/>
                </a:solidFill>
              </a:rPr>
              <a:t>leader</a:t>
            </a:r>
            <a:r>
              <a:rPr lang="en-US" dirty="0"/>
              <a:t>, who </a:t>
            </a:r>
            <a:r>
              <a:rPr lang="en-US" dirty="0" smtClean="0"/>
              <a:t>could connect </a:t>
            </a:r>
            <a:r>
              <a:rPr lang="en-US" dirty="0"/>
              <a:t>people across disciplines, organizational departments, and </a:t>
            </a:r>
            <a:r>
              <a:rPr lang="en-US" dirty="0" smtClean="0"/>
              <a:t>regions, may </a:t>
            </a:r>
            <a:r>
              <a:rPr lang="en-US" dirty="0"/>
              <a:t>be essential</a:t>
            </a:r>
            <a:r>
              <a:rPr lang="en-US" dirty="0" smtClean="0"/>
              <a:t>.</a:t>
            </a:r>
          </a:p>
          <a:p>
            <a:pPr lvl="1"/>
            <a:endParaRPr lang="en-US" dirty="0" smtClean="0"/>
          </a:p>
          <a:p>
            <a:pPr lvl="1"/>
            <a:r>
              <a:rPr lang="en-US" dirty="0" smtClean="0"/>
              <a:t>A </a:t>
            </a:r>
            <a:r>
              <a:rPr lang="en-US" b="1" dirty="0" smtClean="0">
                <a:solidFill>
                  <a:srgbClr val="FF0000"/>
                </a:solidFill>
              </a:rPr>
              <a:t>Operational </a:t>
            </a:r>
            <a:r>
              <a:rPr lang="en-US" b="1" dirty="0">
                <a:solidFill>
                  <a:srgbClr val="FF0000"/>
                </a:solidFill>
              </a:rPr>
              <a:t>leader </a:t>
            </a:r>
            <a:r>
              <a:rPr lang="en-US" dirty="0"/>
              <a:t>A leader who has functional oversight responsibilities.</a:t>
            </a:r>
          </a:p>
        </p:txBody>
      </p:sp>
    </p:spTree>
    <p:extLst>
      <p:ext uri="{BB962C8B-B14F-4D97-AF65-F5344CB8AC3E}">
        <p14:creationId xmlns:p14="http://schemas.microsoft.com/office/powerpoint/2010/main" val="2343902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1574</Words>
  <Application>Microsoft Office PowerPoint</Application>
  <PresentationFormat>On-screen Show (4:3)</PresentationFormat>
  <Paragraphs>199</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Leadership</vt:lpstr>
      <vt:lpstr>Leadership vs. Management: What’s the Difference?</vt:lpstr>
      <vt:lpstr>PowerPoint Presentation</vt:lpstr>
      <vt:lpstr>PowerPoint Presentation</vt:lpstr>
      <vt:lpstr>PowerPoint Presentation</vt:lpstr>
      <vt:lpstr>LEADERSHIP VS. MANAGEMENT</vt:lpstr>
      <vt:lpstr>PowerPoint Presentation</vt:lpstr>
      <vt:lpstr>PowerPoint Presentation</vt:lpstr>
      <vt:lpstr>Types of leaders  </vt:lpstr>
      <vt:lpstr>PowerPoint Presentation</vt:lpstr>
      <vt:lpstr>Essential Leadership Skills and Qualities: Competencies</vt:lpstr>
      <vt:lpstr>LEADERSHIP COMPETENCIES</vt:lpstr>
      <vt:lpstr>PowerPoint Presentation</vt:lpstr>
      <vt:lpstr>Skill 1: Emotional Intelligence (EI)</vt:lpstr>
      <vt:lpstr>PowerPoint Presentation</vt:lpstr>
      <vt:lpstr>PowerPoint Presentation</vt:lpstr>
      <vt:lpstr>PowerPoint Presentation</vt:lpstr>
      <vt:lpstr> SKILL 2: EMPLOYEE ENGAGEMENT </vt:lpstr>
      <vt:lpstr>Six  strategies for engaging your employees. </vt:lpstr>
      <vt:lpstr>PowerPoint Presentation</vt:lpstr>
      <vt:lpstr>PowerPoint Presentation</vt:lpstr>
      <vt:lpstr>PowerPoint Presentation</vt:lpstr>
      <vt:lpstr> SKILL 3: NEGOTIATION </vt:lpstr>
      <vt:lpstr> SKILL 4: DECISION-MAKING </vt:lpstr>
      <vt:lpstr> SKILL 5: ORGANIZATIONAL CHANGE MANAGEMENT </vt:lpstr>
      <vt:lpstr>How to manage change??</vt:lpstr>
      <vt:lpstr>BARRIERS AND CHALLENGES</vt:lpstr>
      <vt:lpstr>PowerPoint Presentation</vt:lpstr>
      <vt:lpstr>Free tools for medical students leadership development</vt:lpstr>
      <vt:lpstr>LEADERSHIP STYLES</vt:lpstr>
      <vt:lpstr>PowerPoint Presentation</vt:lpstr>
      <vt:lpstr>PowerPoint Presentation</vt:lpstr>
      <vt:lpstr>PowerPoint Presentation</vt:lpstr>
      <vt:lpstr>PowerPoint Presentation</vt:lpstr>
      <vt:lpstr>PowerPoint Presentation</vt:lpstr>
      <vt:lpstr>LEADERSHIP PROTOCOLS</vt:lpstr>
      <vt:lpstr>Assessing Leaders as Individuals </vt:lpstr>
      <vt:lpstr>Leadership structure (levels)</vt:lpstr>
      <vt:lpstr>GOVERNANCE</vt:lpstr>
      <vt:lpstr>The American Hospital Association (AHA)Center for Healthcare Governance </vt:lpstr>
      <vt:lpstr>Governance board member qualification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yumc</dc:creator>
  <cp:lastModifiedBy>Maher</cp:lastModifiedBy>
  <cp:revision>78</cp:revision>
  <dcterms:created xsi:type="dcterms:W3CDTF">2019-10-13T10:54:19Z</dcterms:created>
  <dcterms:modified xsi:type="dcterms:W3CDTF">2021-03-15T19:23:47Z</dcterms:modified>
</cp:coreProperties>
</file>