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9" r:id="rId4"/>
    <p:sldId id="280" r:id="rId5"/>
    <p:sldId id="260" r:id="rId6"/>
    <p:sldId id="309" r:id="rId7"/>
    <p:sldId id="267" r:id="rId8"/>
    <p:sldId id="269" r:id="rId9"/>
    <p:sldId id="270" r:id="rId10"/>
    <p:sldId id="271" r:id="rId11"/>
    <p:sldId id="273" r:id="rId12"/>
    <p:sldId id="272" r:id="rId13"/>
    <p:sldId id="274" r:id="rId14"/>
    <p:sldId id="275" r:id="rId15"/>
    <p:sldId id="276" r:id="rId16"/>
    <p:sldId id="278" r:id="rId17"/>
    <p:sldId id="279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96" r:id="rId26"/>
    <p:sldId id="297" r:id="rId27"/>
    <p:sldId id="304" r:id="rId28"/>
    <p:sldId id="288" r:id="rId29"/>
    <p:sldId id="289" r:id="rId30"/>
    <p:sldId id="290" r:id="rId31"/>
    <p:sldId id="291" r:id="rId32"/>
    <p:sldId id="293" r:id="rId33"/>
    <p:sldId id="30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EC30A-E9E9-4290-9AD8-95B29EDE7D5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9E5E6-D219-4853-89E3-96201589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8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55AA8-E9EE-475F-8A07-E1E2BB310B4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8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1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1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7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3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5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0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887E-AC50-468F-8D1A-1195CF5FAF1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A4B8-6A01-4406-8CB1-1B50256E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Staffing: </a:t>
            </a:r>
            <a:br>
              <a:rPr lang="en-US" sz="3200" dirty="0" smtClean="0"/>
            </a:br>
            <a:r>
              <a:rPr lang="en-US" sz="3200" dirty="0"/>
              <a:t>The Strategic Management of Human</a:t>
            </a:r>
            <a:br>
              <a:rPr lang="en-US" sz="3200" dirty="0"/>
            </a:br>
            <a:r>
              <a:rPr lang="en-US" sz="3200" dirty="0"/>
              <a:t>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Lec</a:t>
            </a:r>
            <a:r>
              <a:rPr lang="en-US" dirty="0" smtClean="0"/>
              <a:t>. 3</a:t>
            </a:r>
          </a:p>
          <a:p>
            <a:r>
              <a:rPr lang="en-US" dirty="0" smtClean="0"/>
              <a:t>MED </a:t>
            </a:r>
            <a:r>
              <a:rPr lang="en-US" dirty="0"/>
              <a:t>311</a:t>
            </a:r>
          </a:p>
          <a:p>
            <a:r>
              <a:rPr lang="en-US" dirty="0"/>
              <a:t>Spring 2020/2021</a:t>
            </a:r>
          </a:p>
          <a:p>
            <a:r>
              <a:rPr lang="en-US" dirty="0"/>
              <a:t>Dr. Ola </a:t>
            </a:r>
            <a:r>
              <a:rPr lang="en-US" dirty="0" err="1"/>
              <a:t>Soudah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5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WORKFORCE PLANNING/RECRUITMENT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It includes all the activities associated with new employment: job vacancy, description, recruitment, selecting, negotiation, hiring, and new employee orientation.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8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Workforce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Purpose: </a:t>
            </a:r>
            <a:r>
              <a:rPr lang="en-US" sz="2800" dirty="0" smtClean="0"/>
              <a:t>To estimate the </a:t>
            </a:r>
            <a:r>
              <a:rPr lang="en-US" sz="2800" dirty="0"/>
              <a:t>number of staff members needed </a:t>
            </a:r>
            <a:r>
              <a:rPr lang="en-US" sz="2800" dirty="0" smtClean="0"/>
              <a:t>at the present </a:t>
            </a:r>
            <a:r>
              <a:rPr lang="en-US" sz="2800" dirty="0"/>
              <a:t>time, as well as projections of the number of staff members needed </a:t>
            </a:r>
            <a:r>
              <a:rPr lang="en-US" sz="2800" dirty="0" smtClean="0"/>
              <a:t>at some </a:t>
            </a:r>
            <a:r>
              <a:rPr lang="en-US" sz="2800" dirty="0"/>
              <a:t>future target date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00B0F0"/>
                </a:solidFill>
              </a:rPr>
              <a:t>Identifying current numbers of </a:t>
            </a:r>
            <a:r>
              <a:rPr lang="en-US" sz="2800" b="1" dirty="0" smtClean="0">
                <a:solidFill>
                  <a:srgbClr val="00B0F0"/>
                </a:solidFill>
              </a:rPr>
              <a:t>staff and projected needs </a:t>
            </a:r>
            <a:r>
              <a:rPr lang="en-US" sz="2800" b="1" dirty="0">
                <a:solidFill>
                  <a:srgbClr val="00B0F0"/>
                </a:solidFill>
              </a:rPr>
              <a:t>is based </a:t>
            </a:r>
            <a:r>
              <a:rPr lang="en-US" sz="2800" b="1" dirty="0" smtClean="0">
                <a:solidFill>
                  <a:srgbClr val="00B0F0"/>
                </a:solidFill>
              </a:rPr>
              <a:t>on: </a:t>
            </a:r>
          </a:p>
          <a:p>
            <a:pPr marL="800100" lvl="2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A) Volume statistics: </a:t>
            </a:r>
            <a:r>
              <a:rPr lang="en-US" sz="2800" dirty="0" smtClean="0"/>
              <a:t>The </a:t>
            </a:r>
            <a:r>
              <a:rPr lang="en-US" sz="2800" dirty="0"/>
              <a:t>number of </a:t>
            </a:r>
            <a:r>
              <a:rPr lang="en-US" sz="2800" dirty="0" smtClean="0"/>
              <a:t>patients admitted</a:t>
            </a:r>
            <a:r>
              <a:rPr lang="en-US" sz="2800" dirty="0"/>
              <a:t>, number of outpatient visits, or the number of patients receiving </a:t>
            </a:r>
            <a:r>
              <a:rPr lang="en-US" sz="2800" dirty="0" smtClean="0"/>
              <a:t>a specific service.</a:t>
            </a:r>
          </a:p>
          <a:p>
            <a:pPr marL="800100" lvl="2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B) </a:t>
            </a:r>
            <a:r>
              <a:rPr lang="en-US" sz="2800" dirty="0">
                <a:solidFill>
                  <a:srgbClr val="00B050"/>
                </a:solidFill>
              </a:rPr>
              <a:t>A</a:t>
            </a:r>
            <a:r>
              <a:rPr lang="en-US" sz="2800" dirty="0" smtClean="0">
                <a:solidFill>
                  <a:srgbClr val="00B050"/>
                </a:solidFill>
              </a:rPr>
              <a:t>mount of work </a:t>
            </a:r>
            <a:r>
              <a:rPr lang="en-US" sz="2800" dirty="0" smtClean="0"/>
              <a:t>to be accomplished in non-clinical areas.</a:t>
            </a:r>
          </a:p>
          <a:p>
            <a:pPr marL="800100" lvl="2" indent="0">
              <a:buNone/>
            </a:pPr>
            <a:r>
              <a:rPr lang="en-US" sz="2800" dirty="0" smtClean="0"/>
              <a:t>C) </a:t>
            </a:r>
            <a:r>
              <a:rPr lang="en-US" sz="2800" dirty="0"/>
              <a:t>In some cases, need will be determined </a:t>
            </a:r>
            <a:r>
              <a:rPr lang="en-US" sz="2800" dirty="0">
                <a:solidFill>
                  <a:srgbClr val="00B050"/>
                </a:solidFill>
              </a:rPr>
              <a:t>by </a:t>
            </a:r>
            <a:r>
              <a:rPr lang="en-US" sz="2800" dirty="0" smtClean="0">
                <a:solidFill>
                  <a:srgbClr val="00B050"/>
                </a:solidFill>
              </a:rPr>
              <a:t>licensure standards </a:t>
            </a:r>
            <a:r>
              <a:rPr lang="en-US" sz="2800" dirty="0"/>
              <a:t>that govern the minimum number of staff for certain services</a:t>
            </a:r>
            <a:r>
              <a:rPr lang="en-US" sz="2800" dirty="0" smtClean="0"/>
              <a:t>.</a:t>
            </a:r>
          </a:p>
          <a:p>
            <a:pPr marL="800100" lvl="2" indent="0">
              <a:buNone/>
            </a:pPr>
            <a:r>
              <a:rPr lang="en-US" sz="2800" dirty="0" smtClean="0"/>
              <a:t>D) Consideration </a:t>
            </a:r>
            <a:r>
              <a:rPr lang="en-US" sz="2800" dirty="0"/>
              <a:t>is also made for </a:t>
            </a:r>
            <a:r>
              <a:rPr lang="en-US" sz="2800" dirty="0">
                <a:solidFill>
                  <a:srgbClr val="00B050"/>
                </a:solidFill>
              </a:rPr>
              <a:t>retiring staff, transfers, and service changes</a:t>
            </a:r>
            <a:endParaRPr lang="en-US" sz="28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6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Job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Job analysis </a:t>
            </a:r>
            <a:r>
              <a:rPr lang="en-US" dirty="0" smtClean="0"/>
              <a:t>involves identifying </a:t>
            </a:r>
            <a:r>
              <a:rPr lang="en-US" dirty="0"/>
              <a:t>those unique responsibilities, duties, and activities specific </a:t>
            </a:r>
            <a:r>
              <a:rPr lang="en-US" dirty="0" smtClean="0"/>
              <a:t>to every </a:t>
            </a:r>
            <a:r>
              <a:rPr lang="en-US" dirty="0"/>
              <a:t>position in the HSO.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</a:t>
            </a:r>
            <a:r>
              <a:rPr lang="en-US" dirty="0"/>
              <a:t>is necessary to clarify </a:t>
            </a:r>
            <a:r>
              <a:rPr lang="en-US" dirty="0" smtClean="0"/>
              <a:t>individual responsibilities </a:t>
            </a:r>
            <a:r>
              <a:rPr lang="en-US" dirty="0"/>
              <a:t>but is also critical to avoid duplication of tasks </a:t>
            </a:r>
            <a:r>
              <a:rPr lang="en-US" dirty="0" smtClean="0"/>
              <a:t>and responsibilities </a:t>
            </a:r>
            <a:r>
              <a:rPr lang="en-US" dirty="0"/>
              <a:t>across positions.</a:t>
            </a:r>
          </a:p>
        </p:txBody>
      </p:sp>
    </p:spTree>
    <p:extLst>
      <p:ext uri="{BB962C8B-B14F-4D97-AF65-F5344CB8AC3E}">
        <p14:creationId xmlns:p14="http://schemas.microsoft.com/office/powerpoint/2010/main" val="86487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Establishing Job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Job descriptions </a:t>
            </a:r>
            <a:r>
              <a:rPr lang="en-US" dirty="0"/>
              <a:t>are necessary to define the </a:t>
            </a:r>
            <a:r>
              <a:rPr lang="en-US" dirty="0" smtClean="0"/>
              <a:t>required knowledge</a:t>
            </a:r>
            <a:r>
              <a:rPr lang="en-US" dirty="0"/>
              <a:t>, skills, responsibilities, training, experience, certification </a:t>
            </a:r>
            <a:r>
              <a:rPr lang="en-US" dirty="0" smtClean="0"/>
              <a:t>or licensure for </a:t>
            </a:r>
            <a:r>
              <a:rPr lang="en-US" dirty="0"/>
              <a:t>a specific job within the HSO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Position descriptions are developed through </a:t>
            </a:r>
            <a:r>
              <a:rPr lang="en-US" dirty="0">
                <a:solidFill>
                  <a:srgbClr val="00B050"/>
                </a:solidFill>
              </a:rPr>
              <a:t>joint efforts </a:t>
            </a:r>
            <a:r>
              <a:rPr lang="en-US" dirty="0"/>
              <a:t>of line </a:t>
            </a:r>
            <a:r>
              <a:rPr lang="en-US" dirty="0" smtClean="0"/>
              <a:t>managers and HR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99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0070C0"/>
                </a:solidFill>
              </a:rPr>
              <a:t>Recruitment, Selection, Negotiation, and Hiring of </a:t>
            </a:r>
            <a:r>
              <a:rPr lang="en-US" sz="3200" dirty="0" smtClean="0">
                <a:solidFill>
                  <a:srgbClr val="0070C0"/>
                </a:solidFill>
              </a:rPr>
              <a:t>New Employees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2733"/>
            <a:ext cx="8489487" cy="526868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19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Recruitment, Selection, Negotiation, and Hiring of New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resources recruitment personnel use a standard </a:t>
            </a:r>
            <a:r>
              <a:rPr lang="en-US" dirty="0" smtClean="0"/>
              <a:t>process for </a:t>
            </a:r>
            <a:r>
              <a:rPr lang="en-US" dirty="0"/>
              <a:t>external recruiting.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These </a:t>
            </a:r>
            <a:r>
              <a:rPr lang="en-US" dirty="0"/>
              <a:t>steps include advertising, screening </a:t>
            </a:r>
            <a:r>
              <a:rPr lang="en-US" dirty="0" smtClean="0"/>
              <a:t>applicants, determining </a:t>
            </a:r>
            <a:r>
              <a:rPr lang="en-US" dirty="0"/>
              <a:t>those to be interviewed, conducting interviews, selecting </a:t>
            </a:r>
            <a:r>
              <a:rPr lang="en-US" dirty="0" smtClean="0"/>
              <a:t>the candidate</a:t>
            </a:r>
            <a:r>
              <a:rPr lang="en-US" dirty="0"/>
              <a:t>, negotiating, and hiring.</a:t>
            </a:r>
          </a:p>
        </p:txBody>
      </p:sp>
    </p:spTree>
    <p:extLst>
      <p:ext uri="{BB962C8B-B14F-4D97-AF65-F5344CB8AC3E}">
        <p14:creationId xmlns:p14="http://schemas.microsoft.com/office/powerpoint/2010/main" val="3929338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Interviewing, Selection, Negotiation, and Hiring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First, Application review by HR staff .</a:t>
            </a:r>
          </a:p>
          <a:p>
            <a:pPr lvl="2"/>
            <a:r>
              <a:rPr lang="en-US" dirty="0" smtClean="0"/>
              <a:t>Meet the requirement, check </a:t>
            </a:r>
            <a:r>
              <a:rPr lang="en-US" dirty="0"/>
              <a:t>candidate references, </a:t>
            </a:r>
            <a:r>
              <a:rPr lang="en-US" dirty="0" smtClean="0"/>
              <a:t>and identify </a:t>
            </a:r>
            <a:r>
              <a:rPr lang="en-US" dirty="0"/>
              <a:t>past employers’ satisfaction with the candidates.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Second, narrow </a:t>
            </a:r>
            <a:r>
              <a:rPr lang="en-US" dirty="0"/>
              <a:t>down the </a:t>
            </a:r>
            <a:r>
              <a:rPr lang="en-US" dirty="0" smtClean="0"/>
              <a:t>pool. </a:t>
            </a:r>
          </a:p>
          <a:p>
            <a:pPr lvl="2"/>
            <a:r>
              <a:rPr lang="en-US" dirty="0" smtClean="0"/>
              <a:t>Find the best fit based </a:t>
            </a:r>
            <a:r>
              <a:rPr lang="en-US" dirty="0"/>
              <a:t>on training, experience, and other factors </a:t>
            </a:r>
            <a:r>
              <a:rPr lang="en-US" dirty="0" smtClean="0"/>
              <a:t>such as </a:t>
            </a:r>
            <a:r>
              <a:rPr lang="en-US" dirty="0"/>
              <a:t>motivation and attitude.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Finally, selection for interview. </a:t>
            </a:r>
          </a:p>
          <a:p>
            <a:pPr lvl="2"/>
            <a:r>
              <a:rPr lang="en-US" dirty="0" smtClean="0"/>
              <a:t>These applicants </a:t>
            </a:r>
            <a:r>
              <a:rPr lang="en-US" dirty="0"/>
              <a:t>are then discussed with the </a:t>
            </a:r>
            <a:r>
              <a:rPr lang="en-US" dirty="0" smtClean="0"/>
              <a:t>line manager </a:t>
            </a:r>
            <a:r>
              <a:rPr lang="en-US" dirty="0"/>
              <a:t>to select those to be interviewed.</a:t>
            </a:r>
          </a:p>
        </p:txBody>
      </p:sp>
    </p:spTree>
    <p:extLst>
      <p:ext uri="{BB962C8B-B14F-4D97-AF65-F5344CB8AC3E}">
        <p14:creationId xmlns:p14="http://schemas.microsoft.com/office/powerpoint/2010/main" val="1970274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Interview is important for both HCOs and the new employee:</a:t>
            </a:r>
          </a:p>
          <a:p>
            <a:pPr lvl="2"/>
            <a:r>
              <a:rPr lang="en-US" sz="3400" dirty="0" smtClean="0"/>
              <a:t>HCOs: Check point to find the best fit.</a:t>
            </a:r>
          </a:p>
          <a:p>
            <a:pPr lvl="2"/>
            <a:r>
              <a:rPr lang="en-US" sz="3400" dirty="0" smtClean="0"/>
              <a:t>Candidate: To take a closer look at the organization culture .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Structured </a:t>
            </a:r>
            <a:r>
              <a:rPr lang="en-US" b="1" dirty="0">
                <a:solidFill>
                  <a:srgbClr val="0070C0"/>
                </a:solidFill>
              </a:rPr>
              <a:t>interviews </a:t>
            </a:r>
            <a:r>
              <a:rPr lang="en-US" dirty="0"/>
              <a:t>with clearly </a:t>
            </a:r>
            <a:r>
              <a:rPr lang="en-US" dirty="0" smtClean="0"/>
              <a:t>defined questions </a:t>
            </a:r>
            <a:r>
              <a:rPr lang="en-US" dirty="0"/>
              <a:t>are thought to be best for assessing </a:t>
            </a:r>
            <a:r>
              <a:rPr lang="en-US" dirty="0" smtClean="0"/>
              <a:t>candidates. 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Behavioral-based questioning </a:t>
            </a:r>
            <a:r>
              <a:rPr lang="en-US" dirty="0"/>
              <a:t>focuses on the candidate’s response to questions that </a:t>
            </a:r>
            <a:r>
              <a:rPr lang="en-US" dirty="0" smtClean="0"/>
              <a:t>yield insight </a:t>
            </a:r>
            <a:r>
              <a:rPr lang="en-US" dirty="0"/>
              <a:t>into actions taken in particular </a:t>
            </a:r>
            <a:r>
              <a:rPr lang="en-US" dirty="0" smtClean="0"/>
              <a:t>situations. 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e.g., “Tell me a time </a:t>
            </a:r>
            <a:r>
              <a:rPr lang="en-US" dirty="0" smtClean="0"/>
              <a:t>when a </a:t>
            </a:r>
            <a:r>
              <a:rPr lang="en-US" dirty="0"/>
              <a:t>project could not be completed and how you resolved the problem,” </a:t>
            </a:r>
            <a:r>
              <a:rPr lang="en-US" dirty="0" smtClean="0"/>
              <a:t>or “Describe </a:t>
            </a:r>
            <a:r>
              <a:rPr lang="en-US" dirty="0"/>
              <a:t>a situation in the past where you have experienced conflict </a:t>
            </a:r>
            <a:r>
              <a:rPr lang="en-US" dirty="0" smtClean="0"/>
              <a:t>with co-workers </a:t>
            </a:r>
            <a:r>
              <a:rPr lang="en-US" dirty="0"/>
              <a:t>or a supervisor, and how you resolved the conflict”). </a:t>
            </a:r>
          </a:p>
        </p:txBody>
      </p:sp>
    </p:spTree>
    <p:extLst>
      <p:ext uri="{BB962C8B-B14F-4D97-AF65-F5344CB8AC3E}">
        <p14:creationId xmlns:p14="http://schemas.microsoft.com/office/powerpoint/2010/main" val="3315724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0070C0"/>
                </a:solidFill>
              </a:rPr>
              <a:t>offer of employment </a:t>
            </a:r>
            <a:r>
              <a:rPr lang="en-US" b="1" dirty="0" smtClean="0">
                <a:solidFill>
                  <a:srgbClr val="0070C0"/>
                </a:solidFill>
              </a:rPr>
              <a:t> (offer letter)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must specify </a:t>
            </a:r>
            <a:r>
              <a:rPr lang="en-US" dirty="0"/>
              <a:t>the position for which the offer is made, start date, </a:t>
            </a:r>
            <a:r>
              <a:rPr lang="en-US" dirty="0" smtClean="0"/>
              <a:t>associated salary/compensation </a:t>
            </a:r>
            <a:r>
              <a:rPr lang="en-US" dirty="0"/>
              <a:t>and benefits, and any other key information </a:t>
            </a:r>
            <a:r>
              <a:rPr lang="en-US" dirty="0" smtClean="0"/>
              <a:t>regarding the </a:t>
            </a:r>
            <a:r>
              <a:rPr lang="en-US" dirty="0"/>
              <a:t>offer.</a:t>
            </a:r>
          </a:p>
        </p:txBody>
      </p:sp>
    </p:spTree>
    <p:extLst>
      <p:ext uri="{BB962C8B-B14F-4D97-AF65-F5344CB8AC3E}">
        <p14:creationId xmlns:p14="http://schemas.microsoft.com/office/powerpoint/2010/main" val="2646863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orientation program informs the </a:t>
            </a:r>
            <a:r>
              <a:rPr lang="en-US" dirty="0" smtClean="0"/>
              <a:t>new employee </a:t>
            </a:r>
            <a:r>
              <a:rPr lang="en-US" dirty="0"/>
              <a:t>of policies, procedures, and requirements, and it offers </a:t>
            </a:r>
            <a:r>
              <a:rPr lang="en-US" dirty="0" smtClean="0"/>
              <a:t>an opportunity </a:t>
            </a:r>
            <a:r>
              <a:rPr lang="en-US" dirty="0"/>
              <a:t>for the new employee to ask questions and clarify </a:t>
            </a:r>
            <a:r>
              <a:rPr lang="en-US" dirty="0" smtClean="0"/>
              <a:t>understanding about </a:t>
            </a:r>
            <a:r>
              <a:rPr lang="en-US" dirty="0"/>
              <a:t>the organization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The Employee Staff Manual </a:t>
            </a:r>
            <a:r>
              <a:rPr lang="en-US" dirty="0"/>
              <a:t>is provided to each </a:t>
            </a:r>
            <a:r>
              <a:rPr lang="en-US" dirty="0" smtClean="0"/>
              <a:t>new employee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263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medium-sized HCO requires more than 1,500 associates/employees working at about 1,000 full-time jobs in about 100 different skills.</a:t>
            </a:r>
          </a:p>
          <a:p>
            <a:endParaRPr lang="en-US" dirty="0"/>
          </a:p>
          <a:p>
            <a:r>
              <a:rPr lang="en-US" dirty="0" smtClean="0"/>
              <a:t>Organizations need to view their human resources as a strategic asset (source of power and profit) that helps create competitive advantage.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20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It should cover:</a:t>
            </a:r>
          </a:p>
          <a:p>
            <a:pPr lvl="2"/>
            <a:r>
              <a:rPr lang="en-US" dirty="0" smtClean="0"/>
              <a:t>The organization’s </a:t>
            </a:r>
            <a:r>
              <a:rPr lang="en-US" dirty="0"/>
              <a:t>values, mission, vision, and </a:t>
            </a:r>
            <a:r>
              <a:rPr lang="en-US" dirty="0" smtClean="0"/>
              <a:t>goals.</a:t>
            </a:r>
          </a:p>
          <a:p>
            <a:pPr lvl="2"/>
            <a:r>
              <a:rPr lang="en-US" dirty="0" smtClean="0"/>
              <a:t>Strategic and </a:t>
            </a:r>
            <a:r>
              <a:rPr lang="en-US" dirty="0"/>
              <a:t>long-range plans. </a:t>
            </a:r>
            <a:endParaRPr lang="en-US" dirty="0" smtClean="0"/>
          </a:p>
          <a:p>
            <a:pPr lvl="2"/>
            <a:r>
              <a:rPr lang="en-US" dirty="0" smtClean="0"/>
              <a:t>Standards </a:t>
            </a:r>
            <a:r>
              <a:rPr lang="en-US" dirty="0"/>
              <a:t>of behavior and </a:t>
            </a:r>
            <a:r>
              <a:rPr lang="en-US" dirty="0">
                <a:solidFill>
                  <a:srgbClr val="00B050"/>
                </a:solidFill>
              </a:rPr>
              <a:t>codes of </a:t>
            </a:r>
            <a:r>
              <a:rPr lang="en-US" dirty="0" smtClean="0">
                <a:solidFill>
                  <a:srgbClr val="00B050"/>
                </a:solidFill>
              </a:rPr>
              <a:t>conduct</a:t>
            </a:r>
            <a:r>
              <a:rPr lang="en-US" dirty="0" smtClean="0"/>
              <a:t>; proper attire and behavior. </a:t>
            </a:r>
          </a:p>
          <a:p>
            <a:pPr lvl="2"/>
            <a:r>
              <a:rPr lang="en-US" dirty="0" smtClean="0"/>
              <a:t>Various </a:t>
            </a:r>
            <a:r>
              <a:rPr lang="en-US" dirty="0"/>
              <a:t>policies and </a:t>
            </a:r>
            <a:r>
              <a:rPr lang="en-US" dirty="0" smtClean="0"/>
              <a:t>procedures</a:t>
            </a:r>
          </a:p>
          <a:p>
            <a:pPr lvl="2"/>
            <a:r>
              <a:rPr lang="en-US" dirty="0" smtClean="0"/>
              <a:t>Expectations </a:t>
            </a:r>
            <a:r>
              <a:rPr lang="en-US" dirty="0"/>
              <a:t>for the work </a:t>
            </a:r>
            <a:r>
              <a:rPr lang="en-US" dirty="0" smtClean="0"/>
              <a:t>day. </a:t>
            </a:r>
          </a:p>
          <a:p>
            <a:pPr lvl="2"/>
            <a:r>
              <a:rPr lang="en-US" dirty="0" smtClean="0"/>
              <a:t>Employee </a:t>
            </a:r>
            <a:r>
              <a:rPr lang="en-US" dirty="0"/>
              <a:t>assessment, disciplinary actions and </a:t>
            </a:r>
            <a:r>
              <a:rPr lang="en-US" dirty="0" smtClean="0"/>
              <a:t>grievances, probationary period.</a:t>
            </a:r>
          </a:p>
          <a:p>
            <a:pPr lvl="2"/>
            <a:r>
              <a:rPr lang="en-US" dirty="0" smtClean="0"/>
              <a:t>Opportunities </a:t>
            </a:r>
            <a:r>
              <a:rPr lang="en-US" dirty="0"/>
              <a:t>for training and </a:t>
            </a:r>
            <a:r>
              <a:rPr lang="en-US" dirty="0" smtClean="0"/>
              <a:t>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3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RETENTION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Employee retention: </a:t>
            </a:r>
            <a:r>
              <a:rPr lang="en-US" dirty="0" smtClean="0"/>
              <a:t>includes </a:t>
            </a:r>
            <a:r>
              <a:rPr lang="en-US" dirty="0"/>
              <a:t>all of those key activities that </a:t>
            </a:r>
            <a:r>
              <a:rPr lang="en-US" dirty="0" smtClean="0"/>
              <a:t>address care</a:t>
            </a:r>
            <a:r>
              <a:rPr lang="en-US" dirty="0"/>
              <a:t>, support, and development of employees to facilitate their </a:t>
            </a:r>
            <a:r>
              <a:rPr lang="en-US" dirty="0" smtClean="0"/>
              <a:t>long-term commitment </a:t>
            </a:r>
            <a:r>
              <a:rPr lang="en-US" dirty="0"/>
              <a:t>to the organization.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key functions under </a:t>
            </a:r>
            <a:r>
              <a:rPr lang="en-US" b="1" dirty="0" smtClean="0">
                <a:solidFill>
                  <a:srgbClr val="0070C0"/>
                </a:solidFill>
              </a:rPr>
              <a:t>employee retention </a:t>
            </a:r>
            <a:r>
              <a:rPr lang="en-US" dirty="0" smtClean="0"/>
              <a:t>include:</a:t>
            </a:r>
          </a:p>
          <a:p>
            <a:pPr lvl="2"/>
            <a:r>
              <a:rPr lang="en-US" dirty="0" smtClean="0"/>
              <a:t>Employee relations </a:t>
            </a:r>
            <a:r>
              <a:rPr lang="en-US" dirty="0"/>
              <a:t>and </a:t>
            </a:r>
            <a:r>
              <a:rPr lang="en-US" dirty="0" smtClean="0"/>
              <a:t>engagement. </a:t>
            </a:r>
          </a:p>
          <a:p>
            <a:pPr lvl="2"/>
            <a:r>
              <a:rPr lang="en-US" dirty="0" smtClean="0"/>
              <a:t>Training and development.</a:t>
            </a:r>
          </a:p>
          <a:p>
            <a:pPr lvl="2"/>
            <a:r>
              <a:rPr lang="en-US" dirty="0" smtClean="0"/>
              <a:t>Managing </a:t>
            </a:r>
            <a:r>
              <a:rPr lang="en-US" dirty="0"/>
              <a:t>compensation and </a:t>
            </a:r>
            <a:r>
              <a:rPr lang="en-US" dirty="0" smtClean="0"/>
              <a:t>benefits.</a:t>
            </a:r>
          </a:p>
          <a:p>
            <a:pPr lvl="2"/>
            <a:r>
              <a:rPr lang="en-US" dirty="0" smtClean="0"/>
              <a:t>Grievance (complains) admiration.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roviding employee assistance programs.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ssessing performance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/>
              <a:t>M</a:t>
            </a:r>
            <a:r>
              <a:rPr lang="en-US" dirty="0" smtClean="0"/>
              <a:t>anaging </a:t>
            </a:r>
            <a:r>
              <a:rPr lang="en-US" dirty="0"/>
              <a:t>labor </a:t>
            </a:r>
            <a:r>
              <a:rPr lang="en-US" dirty="0" smtClean="0"/>
              <a:t>relations.</a:t>
            </a:r>
            <a:endParaRPr lang="en-US" dirty="0"/>
          </a:p>
          <a:p>
            <a:pPr lvl="2"/>
            <a:r>
              <a:rPr lang="en-US" dirty="0"/>
              <a:t>L</a:t>
            </a:r>
            <a:r>
              <a:rPr lang="en-US" dirty="0" smtClean="0"/>
              <a:t>eadership </a:t>
            </a:r>
            <a:r>
              <a:rPr lang="en-US" dirty="0"/>
              <a:t>development </a:t>
            </a:r>
            <a:r>
              <a:rPr lang="en-US" dirty="0" smtClean="0"/>
              <a:t>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76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0070C0"/>
                </a:solidFill>
              </a:rPr>
              <a:t>Employee Relations and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The purpose of employee relations and engagement efforts </a:t>
            </a:r>
            <a:r>
              <a:rPr lang="en-US" dirty="0" smtClean="0"/>
              <a:t>is to identify </a:t>
            </a:r>
            <a:r>
              <a:rPr lang="en-US" dirty="0"/>
              <a:t>and address the needs of </a:t>
            </a:r>
            <a:r>
              <a:rPr lang="en-US" dirty="0" smtClean="0"/>
              <a:t>employees so </a:t>
            </a:r>
            <a:r>
              <a:rPr lang="en-US" dirty="0"/>
              <a:t>that they will be </a:t>
            </a:r>
            <a:r>
              <a:rPr lang="en-US" dirty="0" smtClean="0">
                <a:solidFill>
                  <a:srgbClr val="00B050"/>
                </a:solidFill>
              </a:rPr>
              <a:t>satisfied</a:t>
            </a:r>
            <a:r>
              <a:rPr lang="en-US" dirty="0" smtClean="0"/>
              <a:t> (happy), </a:t>
            </a:r>
            <a:r>
              <a:rPr lang="en-US" dirty="0"/>
              <a:t>perform at a high </a:t>
            </a:r>
            <a:r>
              <a:rPr lang="en-US" dirty="0" smtClean="0"/>
              <a:t>level </a:t>
            </a:r>
            <a:r>
              <a:rPr lang="en-US" dirty="0" smtClean="0">
                <a:solidFill>
                  <a:srgbClr val="00B050"/>
                </a:solidFill>
              </a:rPr>
              <a:t>(increase productivity) </a:t>
            </a:r>
            <a:r>
              <a:rPr lang="en-US" dirty="0" smtClean="0"/>
              <a:t>, </a:t>
            </a:r>
            <a:r>
              <a:rPr lang="en-US" dirty="0"/>
              <a:t>and remain with </a:t>
            </a:r>
            <a:r>
              <a:rPr lang="en-US" dirty="0" smtClean="0"/>
              <a:t>the organization </a:t>
            </a:r>
            <a:r>
              <a:rPr lang="en-US" dirty="0" smtClean="0">
                <a:solidFill>
                  <a:srgbClr val="00B050"/>
                </a:solidFill>
              </a:rPr>
              <a:t>(loyal). 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The </a:t>
            </a:r>
            <a:r>
              <a:rPr lang="en-US" dirty="0" smtClean="0"/>
              <a:t>HR department </a:t>
            </a:r>
            <a:r>
              <a:rPr lang="en-US" dirty="0"/>
              <a:t>works with </a:t>
            </a:r>
            <a:r>
              <a:rPr lang="en-US" dirty="0" smtClean="0"/>
              <a:t>line managers </a:t>
            </a:r>
            <a:r>
              <a:rPr lang="en-US" dirty="0"/>
              <a:t>to </a:t>
            </a:r>
            <a:r>
              <a:rPr lang="en-US" dirty="0" smtClean="0"/>
              <a:t>determine appropriate </a:t>
            </a:r>
            <a:r>
              <a:rPr lang="en-US" dirty="0"/>
              <a:t>employee relations </a:t>
            </a:r>
            <a:r>
              <a:rPr lang="en-US" dirty="0" smtClean="0"/>
              <a:t>activities.</a:t>
            </a:r>
          </a:p>
          <a:p>
            <a:endParaRPr lang="en-US" dirty="0" smtClean="0"/>
          </a:p>
          <a:p>
            <a:r>
              <a:rPr lang="en-US" dirty="0" smtClean="0"/>
              <a:t>Employee engagement </a:t>
            </a:r>
            <a:r>
              <a:rPr lang="en-US" dirty="0"/>
              <a:t>and satisfaction surveys are commonly used</a:t>
            </a:r>
            <a:r>
              <a:rPr lang="en-US" dirty="0" smtClean="0">
                <a:solidFill>
                  <a:srgbClr val="00B050"/>
                </a:solidFill>
              </a:rPr>
              <a:t> indicators.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87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Happy employee contribute more to the organizations and perform better.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HCOs follows different strategies to increase employee relations and engagement </a:t>
            </a:r>
            <a:r>
              <a:rPr lang="en-US" b="1" dirty="0" smtClean="0">
                <a:solidFill>
                  <a:srgbClr val="7030A0"/>
                </a:solidFill>
              </a:rPr>
              <a:t>(participative management): </a:t>
            </a:r>
          </a:p>
          <a:p>
            <a:pPr lvl="2"/>
            <a:r>
              <a:rPr lang="en-US" dirty="0" smtClean="0"/>
              <a:t>Employee </a:t>
            </a:r>
            <a:r>
              <a:rPr lang="en-US" dirty="0"/>
              <a:t>decision making about aspects of their </a:t>
            </a:r>
            <a:r>
              <a:rPr lang="en-US" dirty="0" smtClean="0"/>
              <a:t>work.</a:t>
            </a:r>
          </a:p>
          <a:p>
            <a:pPr lvl="2"/>
            <a:r>
              <a:rPr lang="en-US" dirty="0" smtClean="0"/>
              <a:t>Recognition </a:t>
            </a:r>
            <a:r>
              <a:rPr lang="en-US" dirty="0"/>
              <a:t>and reward </a:t>
            </a:r>
            <a:r>
              <a:rPr lang="en-US" dirty="0" smtClean="0"/>
              <a:t>programs, such </a:t>
            </a:r>
            <a:r>
              <a:rPr lang="en-US" dirty="0"/>
              <a:t>as employee of the month, staff appreciation events, and </a:t>
            </a:r>
            <a:r>
              <a:rPr lang="en-US" dirty="0" smtClean="0"/>
              <a:t>greatest improvement </a:t>
            </a:r>
            <a:r>
              <a:rPr lang="en-US" dirty="0"/>
              <a:t>by department or unit in balanced scorecard measures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Observation </a:t>
            </a:r>
            <a:r>
              <a:rPr lang="en-US" dirty="0"/>
              <a:t>of work units </a:t>
            </a:r>
            <a:r>
              <a:rPr lang="en-US" dirty="0" smtClean="0"/>
              <a:t>and meeting </a:t>
            </a:r>
            <a:r>
              <a:rPr lang="en-US" dirty="0"/>
              <a:t>with employees </a:t>
            </a:r>
            <a:r>
              <a:rPr lang="en-US" dirty="0" smtClean="0"/>
              <a:t>through Manager walk-a rounds</a:t>
            </a:r>
            <a:r>
              <a:rPr lang="en-US" dirty="0"/>
              <a:t>, </a:t>
            </a:r>
            <a:r>
              <a:rPr lang="en-US" dirty="0" smtClean="0"/>
              <a:t>meetings</a:t>
            </a:r>
            <a:r>
              <a:rPr lang="en-US" dirty="0"/>
              <a:t>, daily huddles, and employee focus groups.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19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Training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stem from :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The changing nature of HCOs</a:t>
            </a:r>
            <a:r>
              <a:rPr lang="en-US" dirty="0" smtClean="0"/>
              <a:t>; new technologies, updated health protocols …. Etc.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provide for </a:t>
            </a:r>
            <a:r>
              <a:rPr lang="en-US" dirty="0" smtClean="0">
                <a:solidFill>
                  <a:srgbClr val="0070C0"/>
                </a:solidFill>
              </a:rPr>
              <a:t>continuing education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743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training programs </a:t>
            </a:r>
            <a:r>
              <a:rPr lang="en-US" dirty="0"/>
              <a:t>should be routinely </a:t>
            </a:r>
            <a:r>
              <a:rPr lang="en-US" dirty="0" smtClean="0"/>
              <a:t>evaluated at </a:t>
            </a:r>
            <a:r>
              <a:rPr lang="en-US" dirty="0"/>
              <a:t>three Kirkpatrick </a:t>
            </a:r>
            <a:r>
              <a:rPr lang="en-US" dirty="0" smtClean="0"/>
              <a:t>levels;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Level 1: </a:t>
            </a:r>
            <a:r>
              <a:rPr lang="en-US" dirty="0"/>
              <a:t>is recipient </a:t>
            </a:r>
            <a:r>
              <a:rPr lang="en-US" dirty="0" smtClean="0"/>
              <a:t>satisfaction 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evel 2: is content mastery</a:t>
            </a:r>
          </a:p>
          <a:p>
            <a:pPr lvl="2"/>
            <a:r>
              <a:rPr lang="en-US" dirty="0" smtClean="0"/>
              <a:t>Level </a:t>
            </a:r>
            <a:r>
              <a:rPr lang="en-US" dirty="0"/>
              <a:t>3 is </a:t>
            </a:r>
            <a:r>
              <a:rPr lang="en-US" dirty="0" smtClean="0"/>
              <a:t>application </a:t>
            </a:r>
          </a:p>
          <a:p>
            <a:pPr lvl="2"/>
            <a:r>
              <a:rPr lang="en-US" dirty="0" smtClean="0"/>
              <a:t>Level 4: performance improvement after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52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Kirkpatrick </a:t>
            </a:r>
            <a:r>
              <a:rPr lang="en-US" dirty="0"/>
              <a:t>levels.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1629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23" y="37777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3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6323" y="472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6323" y="588689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323" y="2667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9455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Grievance administration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Complaints or questions should be fully </a:t>
            </a:r>
            <a:r>
              <a:rPr lang="en-US" sz="2900" dirty="0"/>
              <a:t>and fairly answered. </a:t>
            </a:r>
            <a:endParaRPr lang="en-US" sz="2900" dirty="0" smtClean="0"/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When </a:t>
            </a:r>
            <a:r>
              <a:rPr lang="en-US" sz="2800" b="1" dirty="0">
                <a:solidFill>
                  <a:srgbClr val="00B050"/>
                </a:solidFill>
              </a:rPr>
              <a:t>disagreements </a:t>
            </a:r>
            <a:r>
              <a:rPr lang="en-US" sz="2800" b="1" dirty="0" smtClean="0">
                <a:solidFill>
                  <a:srgbClr val="00B050"/>
                </a:solidFill>
              </a:rPr>
              <a:t>arise (resolving conflicts)</a:t>
            </a:r>
            <a:r>
              <a:rPr lang="en-US" sz="2800" dirty="0" smtClean="0"/>
              <a:t>, </a:t>
            </a:r>
            <a:r>
              <a:rPr lang="en-US" sz="2800" dirty="0"/>
              <a:t>good grievance administration </a:t>
            </a:r>
            <a:r>
              <a:rPr lang="en-US" sz="2800" dirty="0" smtClean="0"/>
              <a:t>stimulates the </a:t>
            </a:r>
            <a:r>
              <a:rPr lang="en-US" sz="2800" dirty="0"/>
              <a:t>following reactions</a:t>
            </a:r>
            <a:r>
              <a:rPr lang="en-US" sz="2800" dirty="0" smtClean="0"/>
              <a:t>:</a:t>
            </a:r>
          </a:p>
          <a:p>
            <a:endParaRPr lang="en-US" dirty="0"/>
          </a:p>
          <a:p>
            <a:pPr lvl="2"/>
            <a:r>
              <a:rPr lang="en-US" dirty="0" smtClean="0"/>
              <a:t>Documentation </a:t>
            </a:r>
            <a:r>
              <a:rPr lang="en-US" dirty="0"/>
              <a:t>of </a:t>
            </a:r>
            <a:r>
              <a:rPr lang="en-US" dirty="0" smtClean="0"/>
              <a:t>issue</a:t>
            </a:r>
          </a:p>
          <a:p>
            <a:pPr lvl="2"/>
            <a:r>
              <a:rPr lang="en-US" dirty="0" smtClean="0"/>
              <a:t>Credible</a:t>
            </a:r>
            <a:r>
              <a:rPr lang="en-US" dirty="0"/>
              <a:t>, unbiased, and informal </a:t>
            </a:r>
            <a:r>
              <a:rPr lang="en-US" dirty="0" smtClean="0"/>
              <a:t>review</a:t>
            </a:r>
            <a:endParaRPr lang="en-US" dirty="0"/>
          </a:p>
          <a:p>
            <a:pPr lvl="2"/>
            <a:r>
              <a:rPr lang="en-US" dirty="0" smtClean="0"/>
              <a:t>Informal </a:t>
            </a:r>
            <a:r>
              <a:rPr lang="en-US" dirty="0"/>
              <a:t>negotiations </a:t>
            </a:r>
            <a:endParaRPr lang="en-US" dirty="0" smtClean="0"/>
          </a:p>
          <a:p>
            <a:pPr lvl="2"/>
            <a:r>
              <a:rPr lang="en-US" dirty="0" smtClean="0"/>
              <a:t>Counseling </a:t>
            </a:r>
            <a:r>
              <a:rPr lang="en-US" dirty="0"/>
              <a:t>for the supervisor involved aimed at improving future </a:t>
            </a:r>
            <a:r>
              <a:rPr lang="en-US" dirty="0" smtClean="0"/>
              <a:t>human relations</a:t>
            </a:r>
            <a:endParaRPr lang="en-US" dirty="0"/>
          </a:p>
          <a:p>
            <a:pPr lvl="2"/>
            <a:r>
              <a:rPr lang="en-US" dirty="0" smtClean="0"/>
              <a:t>Settlement</a:t>
            </a:r>
            <a:r>
              <a:rPr lang="en-US" b="1" dirty="0" smtClean="0"/>
              <a:t> </a:t>
            </a:r>
            <a:r>
              <a:rPr lang="en-US" b="1" dirty="0"/>
              <a:t>without </a:t>
            </a:r>
            <a:r>
              <a:rPr lang="en-US" dirty="0"/>
              <a:t>formal review whenever </a:t>
            </a:r>
            <a:r>
              <a:rPr lang="en-US" dirty="0" smtClean="0"/>
              <a:t>possible</a:t>
            </a:r>
            <a:endParaRPr lang="en-US" dirty="0"/>
          </a:p>
          <a:p>
            <a:pPr lvl="2"/>
            <a:r>
              <a:rPr lang="en-US" dirty="0" smtClean="0"/>
              <a:t>Implementation </a:t>
            </a:r>
            <a:r>
              <a:rPr lang="en-US" dirty="0"/>
              <a:t>of changes designed to prevent recurrences</a:t>
            </a:r>
          </a:p>
        </p:txBody>
      </p:sp>
    </p:spTree>
    <p:extLst>
      <p:ext uri="{BB962C8B-B14F-4D97-AF65-F5344CB8AC3E}">
        <p14:creationId xmlns:p14="http://schemas.microsoft.com/office/powerpoint/2010/main" val="3004849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0070C0"/>
                </a:solidFill>
              </a:rPr>
              <a:t>Managing Compensation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Compensation</a:t>
            </a:r>
          </a:p>
          <a:p>
            <a:r>
              <a:rPr lang="en-US" dirty="0"/>
              <a:t>The </a:t>
            </a:r>
            <a:r>
              <a:rPr lang="en-US" dirty="0" smtClean="0"/>
              <a:t>HR department </a:t>
            </a:r>
            <a:r>
              <a:rPr lang="en-US" dirty="0"/>
              <a:t>has the specific responsibility of </a:t>
            </a:r>
            <a:r>
              <a:rPr lang="en-US" dirty="0" smtClean="0"/>
              <a:t>managing the </a:t>
            </a:r>
            <a:r>
              <a:rPr lang="en-US" dirty="0"/>
              <a:t>pay or </a:t>
            </a:r>
            <a:r>
              <a:rPr lang="en-US" b="1" dirty="0"/>
              <a:t>base </a:t>
            </a:r>
            <a:r>
              <a:rPr lang="en-US" b="1" dirty="0" smtClean="0"/>
              <a:t>compensation </a:t>
            </a:r>
            <a:r>
              <a:rPr lang="en-US" dirty="0" smtClean="0"/>
              <a:t>(salary) </a:t>
            </a:r>
            <a:r>
              <a:rPr lang="en-US" dirty="0"/>
              <a:t>and </a:t>
            </a:r>
            <a:r>
              <a:rPr lang="en-US" b="1" dirty="0"/>
              <a:t>benefits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Health insurance) associated </a:t>
            </a:r>
            <a:r>
              <a:rPr lang="en-US" dirty="0"/>
              <a:t>with all </a:t>
            </a:r>
            <a:r>
              <a:rPr lang="en-US" dirty="0" smtClean="0"/>
              <a:t>positions held </a:t>
            </a:r>
            <a:r>
              <a:rPr lang="en-US" dirty="0"/>
              <a:t>within the HSO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58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Base Compensation</a:t>
            </a:r>
            <a:r>
              <a:rPr lang="en-US" dirty="0" smtClean="0"/>
              <a:t> mean to determine the financial value for each position.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Compensation </a:t>
            </a:r>
            <a:r>
              <a:rPr lang="en-US" dirty="0">
                <a:solidFill>
                  <a:srgbClr val="0070C0"/>
                </a:solidFill>
              </a:rPr>
              <a:t>for each position is set based on </a:t>
            </a:r>
            <a:r>
              <a:rPr lang="en-US" dirty="0" smtClean="0">
                <a:solidFill>
                  <a:srgbClr val="0070C0"/>
                </a:solidFill>
              </a:rPr>
              <a:t>the consideration </a:t>
            </a:r>
            <a:r>
              <a:rPr lang="en-US" dirty="0">
                <a:solidFill>
                  <a:srgbClr val="0070C0"/>
                </a:solidFill>
              </a:rPr>
              <a:t>of a number of </a:t>
            </a:r>
            <a:r>
              <a:rPr lang="en-US" dirty="0" smtClean="0">
                <a:solidFill>
                  <a:srgbClr val="0070C0"/>
                </a:solidFill>
              </a:rPr>
              <a:t>factors: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specialized </a:t>
            </a:r>
            <a:r>
              <a:rPr lang="en-US" dirty="0" smtClean="0"/>
              <a:t>knowledge and skills.</a:t>
            </a:r>
          </a:p>
          <a:p>
            <a:pPr lvl="2"/>
            <a:r>
              <a:rPr lang="en-US" dirty="0" smtClean="0"/>
              <a:t>The experience.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relative availability of skilled individuals to fill the </a:t>
            </a:r>
            <a:r>
              <a:rPr lang="en-US" dirty="0" smtClean="0"/>
              <a:t>position.</a:t>
            </a:r>
          </a:p>
          <a:p>
            <a:pPr lvl="2"/>
            <a:r>
              <a:rPr lang="en-US" dirty="0" smtClean="0"/>
              <a:t>Average </a:t>
            </a:r>
            <a:r>
              <a:rPr lang="en-US" dirty="0"/>
              <a:t>wages that are specific to the local labor market.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</a:t>
            </a:r>
            <a:r>
              <a:rPr lang="en-US" dirty="0"/>
              <a:t>is called </a:t>
            </a:r>
            <a:r>
              <a:rPr lang="en-US" b="1" dirty="0" smtClean="0">
                <a:solidFill>
                  <a:srgbClr val="C00000"/>
                </a:solidFill>
              </a:rPr>
              <a:t>job pricing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Purpose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Human resources management </a:t>
            </a:r>
            <a:r>
              <a:rPr lang="en-US" dirty="0" smtClean="0"/>
              <a:t>addresses the need to ensure that qualified and motivated personnel are available to staff the business units operated by the HCOs by designing and implementing appropriate policies and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53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Incentive compensation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Reward </a:t>
            </a:r>
            <a:r>
              <a:rPr lang="en-US" dirty="0"/>
              <a:t>systems beyond base </a:t>
            </a:r>
            <a:r>
              <a:rPr lang="en-US" dirty="0" smtClean="0"/>
              <a:t>pay, considered of greater </a:t>
            </a:r>
            <a:r>
              <a:rPr lang="en-US" dirty="0"/>
              <a:t>importance to </a:t>
            </a:r>
            <a:r>
              <a:rPr lang="en-US" dirty="0" smtClean="0"/>
              <a:t>employees.</a:t>
            </a:r>
          </a:p>
          <a:p>
            <a:endParaRPr lang="en-US" dirty="0"/>
          </a:p>
          <a:p>
            <a:r>
              <a:rPr lang="en-US" dirty="0"/>
              <a:t>In an incentive or </a:t>
            </a:r>
            <a:r>
              <a:rPr lang="en-US" dirty="0" smtClean="0"/>
              <a:t>pay for-performance </a:t>
            </a:r>
            <a:r>
              <a:rPr lang="en-US" dirty="0"/>
              <a:t>plan, </a:t>
            </a:r>
            <a:r>
              <a:rPr lang="en-US" b="1" dirty="0">
                <a:solidFill>
                  <a:srgbClr val="0070C0"/>
                </a:solidFill>
              </a:rPr>
              <a:t>the purpose </a:t>
            </a:r>
            <a:r>
              <a:rPr lang="en-US" dirty="0"/>
              <a:t>of the plan is to stimulate employees </a:t>
            </a:r>
            <a:r>
              <a:rPr lang="en-US" dirty="0" smtClean="0"/>
              <a:t>to higher </a:t>
            </a:r>
            <a:r>
              <a:rPr lang="en-US" dirty="0"/>
              <a:t>levels of achievement and performance that benefit the </a:t>
            </a:r>
            <a:r>
              <a:rPr lang="en-US" dirty="0" smtClean="0"/>
              <a:t>organization.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12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en-US" sz="3800" dirty="0" smtClean="0">
                <a:solidFill>
                  <a:srgbClr val="00B0F0"/>
                </a:solidFill>
              </a:rPr>
              <a:t>Benefits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benefit </a:t>
            </a:r>
            <a:r>
              <a:rPr lang="en-US" dirty="0"/>
              <a:t>is defined as any type </a:t>
            </a:r>
            <a:r>
              <a:rPr lang="en-US" dirty="0" smtClean="0"/>
              <a:t>of compensation </a:t>
            </a:r>
            <a:r>
              <a:rPr lang="en-US" dirty="0"/>
              <a:t>provided in a form other than salary or direct wages, that </a:t>
            </a:r>
            <a:r>
              <a:rPr lang="en-US" dirty="0" smtClean="0"/>
              <a:t>is paid </a:t>
            </a:r>
            <a:r>
              <a:rPr lang="en-US" dirty="0"/>
              <a:t>for totally or in part by an </a:t>
            </a:r>
            <a:r>
              <a:rPr lang="en-US" dirty="0" smtClean="0"/>
              <a:t>employer.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Typical benefits offered by HSOs include the following:</a:t>
            </a:r>
          </a:p>
          <a:p>
            <a:pPr lvl="2"/>
            <a:r>
              <a:rPr lang="en-US" i="1" dirty="0"/>
              <a:t>Sick leave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i="1" dirty="0" smtClean="0"/>
              <a:t>Vacation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i="1" dirty="0" smtClean="0"/>
              <a:t>Holidays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i="1" dirty="0" smtClean="0"/>
              <a:t>Bereavement </a:t>
            </a:r>
            <a:r>
              <a:rPr lang="en-US" i="1" dirty="0"/>
              <a:t>leave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i="1" dirty="0" smtClean="0"/>
              <a:t>Health insurance</a:t>
            </a:r>
          </a:p>
          <a:p>
            <a:pPr lvl="2"/>
            <a:r>
              <a:rPr lang="en-US" i="1" dirty="0" smtClean="0"/>
              <a:t>Life insurance</a:t>
            </a:r>
          </a:p>
          <a:p>
            <a:pPr lvl="2"/>
            <a:r>
              <a:rPr lang="en-US" i="1" dirty="0" smtClean="0"/>
              <a:t>Retirement benefits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778197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</a:rPr>
              <a:t>Assessing Employee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3800" b="1" dirty="0">
                <a:solidFill>
                  <a:srgbClr val="00B050"/>
                </a:solidFill>
              </a:rPr>
              <a:t>Performance appraisal </a:t>
            </a:r>
            <a:r>
              <a:rPr lang="en-US" sz="3800" dirty="0"/>
              <a:t>means </a:t>
            </a:r>
            <a:r>
              <a:rPr lang="en-US" sz="3800" dirty="0" smtClean="0"/>
              <a:t>assessing the </a:t>
            </a:r>
            <a:r>
              <a:rPr lang="en-US" sz="3800" dirty="0"/>
              <a:t>job performance of an individual employee</a:t>
            </a:r>
            <a:r>
              <a:rPr lang="en-US" sz="3800" dirty="0" smtClean="0"/>
              <a:t>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70C0"/>
                </a:solidFill>
              </a:rPr>
              <a:t>The assessment form includes several criteria that are </a:t>
            </a:r>
            <a:r>
              <a:rPr lang="en-US" sz="2800" dirty="0" smtClean="0">
                <a:solidFill>
                  <a:srgbClr val="0070C0"/>
                </a:solidFill>
              </a:rPr>
              <a:t>determined to </a:t>
            </a:r>
            <a:r>
              <a:rPr lang="en-US" sz="2800" dirty="0">
                <a:solidFill>
                  <a:srgbClr val="0070C0"/>
                </a:solidFill>
              </a:rPr>
              <a:t>be important for the HSO in evaluating performance. </a:t>
            </a:r>
            <a:r>
              <a:rPr lang="en-US" sz="2800" dirty="0" smtClean="0"/>
              <a:t>These </a:t>
            </a:r>
            <a:r>
              <a:rPr lang="en-US" sz="2800" dirty="0"/>
              <a:t>criteria </a:t>
            </a:r>
            <a:r>
              <a:rPr lang="en-US" sz="2800" dirty="0" smtClean="0"/>
              <a:t>may include :</a:t>
            </a:r>
          </a:p>
          <a:p>
            <a:endParaRPr lang="en-US" sz="2800" dirty="0" smtClean="0"/>
          </a:p>
          <a:p>
            <a:pPr lvl="2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B0F0"/>
                </a:solidFill>
              </a:rPr>
              <a:t>Measures </a:t>
            </a:r>
            <a:r>
              <a:rPr lang="en-US" sz="2800" dirty="0"/>
              <a:t>of work productivity, quality, and quantity as specified </a:t>
            </a:r>
            <a:r>
              <a:rPr lang="en-US" sz="2800" dirty="0" smtClean="0"/>
              <a:t>in the </a:t>
            </a:r>
            <a:r>
              <a:rPr lang="en-US" sz="2800" dirty="0"/>
              <a:t>position description and include technical skill assessment as well </a:t>
            </a:r>
            <a:r>
              <a:rPr lang="en-US" sz="2800" dirty="0" smtClean="0"/>
              <a:t>as 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B0F0"/>
                </a:solidFill>
              </a:rPr>
              <a:t>Other criteria </a:t>
            </a:r>
            <a:r>
              <a:rPr lang="en-US" sz="2800" b="1" dirty="0">
                <a:solidFill>
                  <a:srgbClr val="00B0F0"/>
                </a:solidFill>
              </a:rPr>
              <a:t>that address the employee’s</a:t>
            </a:r>
            <a:r>
              <a:rPr lang="en-US" sz="2800" dirty="0"/>
              <a:t> motivation, attitude, </a:t>
            </a:r>
            <a:r>
              <a:rPr lang="en-US" sz="2800" dirty="0" smtClean="0"/>
              <a:t>and interpersonal </a:t>
            </a:r>
            <a:r>
              <a:rPr lang="en-US" sz="2800" dirty="0"/>
              <a:t>skills in carrying out their respective work.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42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Leadership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development efforts in </a:t>
            </a:r>
            <a:r>
              <a:rPr lang="en-US" dirty="0" smtClean="0"/>
              <a:t>HSOs </a:t>
            </a:r>
            <a:r>
              <a:rPr lang="en-US" dirty="0"/>
              <a:t>are </a:t>
            </a:r>
            <a:r>
              <a:rPr lang="en-US" dirty="0" smtClean="0"/>
              <a:t>also employed </a:t>
            </a:r>
            <a:r>
              <a:rPr lang="en-US" dirty="0"/>
              <a:t>to provide for </a:t>
            </a:r>
            <a:r>
              <a:rPr lang="en-US" b="1" dirty="0">
                <a:solidFill>
                  <a:srgbClr val="00B0F0"/>
                </a:solidFill>
              </a:rPr>
              <a:t>succession planning </a:t>
            </a:r>
            <a:r>
              <a:rPr lang="en-US" dirty="0"/>
              <a:t>for senior/executive and </a:t>
            </a:r>
            <a:r>
              <a:rPr lang="en-US" dirty="0" smtClean="0"/>
              <a:t>midlevel managers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921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HCO People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763000" cy="579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87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human resources activities </a:t>
            </a:r>
            <a:r>
              <a:rPr lang="en-US" dirty="0" smtClean="0"/>
              <a:t>(HR) are </a:t>
            </a:r>
            <a:r>
              <a:rPr lang="en-US" dirty="0"/>
              <a:t>carried out </a:t>
            </a:r>
            <a:r>
              <a:rPr lang="en-US" dirty="0" smtClean="0"/>
              <a:t>by:</a:t>
            </a:r>
          </a:p>
          <a:p>
            <a:endParaRPr lang="en-US" dirty="0"/>
          </a:p>
          <a:p>
            <a:pPr lvl="2"/>
            <a:r>
              <a:rPr lang="en-US" dirty="0" smtClean="0"/>
              <a:t>HR department.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ine managers; who </a:t>
            </a:r>
            <a:r>
              <a:rPr lang="en-US" dirty="0"/>
              <a:t>are charged with hiring, supervising, evaluating, </a:t>
            </a:r>
            <a:r>
              <a:rPr lang="en-US" dirty="0" smtClean="0"/>
              <a:t>developing, and</a:t>
            </a:r>
            <a:r>
              <a:rPr lang="en-US" dirty="0"/>
              <a:t>, when necessary, terminating staff.</a:t>
            </a:r>
          </a:p>
        </p:txBody>
      </p:sp>
    </p:spTree>
    <p:extLst>
      <p:ext uri="{BB962C8B-B14F-4D97-AF65-F5344CB8AC3E}">
        <p14:creationId xmlns:p14="http://schemas.microsoft.com/office/powerpoint/2010/main" val="256683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447800"/>
            <a:ext cx="8601075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5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employees as drivers of organizational performance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HCOs </a:t>
            </a:r>
            <a:r>
              <a:rPr lang="en-US" dirty="0"/>
              <a:t>are only as good as their employees.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Why </a:t>
            </a:r>
            <a:r>
              <a:rPr lang="en-US" sz="3600" dirty="0">
                <a:solidFill>
                  <a:srgbClr val="FF0000"/>
                </a:solidFill>
              </a:rPr>
              <a:t>is this </a:t>
            </a:r>
            <a:r>
              <a:rPr lang="en-US" sz="3600" dirty="0" smtClean="0">
                <a:solidFill>
                  <a:srgbClr val="FF0000"/>
                </a:solidFill>
              </a:rPr>
              <a:t>so for </a:t>
            </a:r>
            <a:r>
              <a:rPr lang="en-US" sz="3600" dirty="0">
                <a:solidFill>
                  <a:srgbClr val="FF0000"/>
                </a:solidFill>
              </a:rPr>
              <a:t>health services organizations?</a:t>
            </a:r>
          </a:p>
        </p:txBody>
      </p:sp>
    </p:spTree>
    <p:extLst>
      <p:ext uri="{BB962C8B-B14F-4D97-AF65-F5344CB8AC3E}">
        <p14:creationId xmlns:p14="http://schemas.microsoft.com/office/powerpoint/2010/main" val="369218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 of HR department 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these key functions can be collapsed into two major </a:t>
            </a:r>
            <a:r>
              <a:rPr lang="en-US" dirty="0" smtClean="0"/>
              <a:t>domains called </a:t>
            </a:r>
            <a:r>
              <a:rPr lang="en-US" b="1" dirty="0">
                <a:solidFill>
                  <a:srgbClr val="7030A0"/>
                </a:solidFill>
              </a:rPr>
              <a:t>workforce planning/recruitment </a:t>
            </a:r>
            <a:r>
              <a:rPr lang="en-US" dirty="0"/>
              <a:t>and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employee </a:t>
            </a:r>
            <a:r>
              <a:rPr lang="en-US" b="1" dirty="0" smtClean="0">
                <a:solidFill>
                  <a:srgbClr val="7030A0"/>
                </a:solidFill>
              </a:rPr>
              <a:t>retention.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dirty="0" smtClean="0"/>
              <a:t>Activities </a:t>
            </a:r>
            <a:r>
              <a:rPr lang="en-US" dirty="0"/>
              <a:t>in these two domains are typically carried out by human </a:t>
            </a:r>
            <a:r>
              <a:rPr lang="en-US" dirty="0" smtClean="0"/>
              <a:t>resources staff </a:t>
            </a:r>
            <a:r>
              <a:rPr lang="en-US" dirty="0"/>
              <a:t>professionals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0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56" y="990600"/>
            <a:ext cx="861983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05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1512</Words>
  <Application>Microsoft Office PowerPoint</Application>
  <PresentationFormat>On-screen Show (4:3)</PresentationFormat>
  <Paragraphs>166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Office Theme</vt:lpstr>
      <vt:lpstr>Staffing:  The Strategic Management of Human Resources</vt:lpstr>
      <vt:lpstr>PowerPoint Presentation</vt:lpstr>
      <vt:lpstr>Purpose </vt:lpstr>
      <vt:lpstr>HCO People </vt:lpstr>
      <vt:lpstr>PowerPoint Presentation</vt:lpstr>
      <vt:lpstr>PowerPoint Presentation</vt:lpstr>
      <vt:lpstr>Understanding employees as drivers of organizational performance</vt:lpstr>
      <vt:lpstr>KEY FUNCTIONS of HR department </vt:lpstr>
      <vt:lpstr>PowerPoint Presentation</vt:lpstr>
      <vt:lpstr>WORKFORCE PLANNING/RECRUITMENT</vt:lpstr>
      <vt:lpstr>Workforce Planning</vt:lpstr>
      <vt:lpstr>Job Analysis</vt:lpstr>
      <vt:lpstr>Establishing Job Descriptions</vt:lpstr>
      <vt:lpstr>Recruitment, Selection, Negotiation, and Hiring of New Employees</vt:lpstr>
      <vt:lpstr>Recruitment, Selection, Negotiation, and Hiring of New Employees</vt:lpstr>
      <vt:lpstr>Interviewing, Selection, Negotiation, and Hiring</vt:lpstr>
      <vt:lpstr>PowerPoint Presentation</vt:lpstr>
      <vt:lpstr>PowerPoint Presentation</vt:lpstr>
      <vt:lpstr>Orientation</vt:lpstr>
      <vt:lpstr>PowerPoint Presentation</vt:lpstr>
      <vt:lpstr>EMPLOYEE RETENTION</vt:lpstr>
      <vt:lpstr>Employee Relations and Engagement</vt:lpstr>
      <vt:lpstr>PowerPoint Presentation</vt:lpstr>
      <vt:lpstr>Training and Development</vt:lpstr>
      <vt:lpstr>PowerPoint Presentation</vt:lpstr>
      <vt:lpstr>Kirkpatrick levels. </vt:lpstr>
      <vt:lpstr>Grievance administration  </vt:lpstr>
      <vt:lpstr>Managing Compensation and Benefits</vt:lpstr>
      <vt:lpstr>PowerPoint Presentation</vt:lpstr>
      <vt:lpstr>PowerPoint Presentation</vt:lpstr>
      <vt:lpstr>PowerPoint Presentation</vt:lpstr>
      <vt:lpstr>Assessing Employee Performance</vt:lpstr>
      <vt:lpstr>Leadership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Staffing:  The Strategic Management of Human Resources</dc:title>
  <dc:creator>yumc</dc:creator>
  <cp:lastModifiedBy>Maher</cp:lastModifiedBy>
  <cp:revision>63</cp:revision>
  <dcterms:created xsi:type="dcterms:W3CDTF">2019-10-13T07:15:35Z</dcterms:created>
  <dcterms:modified xsi:type="dcterms:W3CDTF">2021-03-15T10:45:24Z</dcterms:modified>
</cp:coreProperties>
</file>