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56" r:id="rId8"/>
    <p:sldId id="285" r:id="rId9"/>
    <p:sldId id="257" r:id="rId10"/>
    <p:sldId id="259" r:id="rId11"/>
    <p:sldId id="260" r:id="rId12"/>
    <p:sldId id="263" r:id="rId13"/>
    <p:sldId id="258" r:id="rId14"/>
    <p:sldId id="262" r:id="rId15"/>
    <p:sldId id="265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4" r:id="rId24"/>
    <p:sldId id="281" r:id="rId25"/>
    <p:sldId id="266" r:id="rId26"/>
    <p:sldId id="280" r:id="rId27"/>
    <p:sldId id="283" r:id="rId28"/>
    <p:sldId id="282" r:id="rId29"/>
    <p:sldId id="288" r:id="rId30"/>
    <p:sldId id="32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0" r:id="rId52"/>
    <p:sldId id="311" r:id="rId53"/>
    <p:sldId id="312" r:id="rId54"/>
    <p:sldId id="313" r:id="rId55"/>
    <p:sldId id="316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6" r:id="rId64"/>
    <p:sldId id="328" r:id="rId65"/>
    <p:sldId id="337" r:id="rId66"/>
    <p:sldId id="330" r:id="rId67"/>
    <p:sldId id="331" r:id="rId68"/>
    <p:sldId id="332" r:id="rId69"/>
    <p:sldId id="333" r:id="rId70"/>
    <p:sldId id="334" r:id="rId71"/>
    <p:sldId id="335" r:id="rId72"/>
    <p:sldId id="336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2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9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1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AA469-8F03-475A-9850-DBC768F30D0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2C8E-45F4-4620-AE1A-646B7B70D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pkinsmedicine.org/strategic-pla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Management competencies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600200"/>
            <a:ext cx="538744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913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ACHE HEALTHCARE </a:t>
            </a:r>
            <a:r>
              <a:rPr lang="en-US" i="1" dirty="0" smtClean="0">
                <a:solidFill>
                  <a:srgbClr val="0070C0"/>
                </a:solidFill>
              </a:rPr>
              <a:t>EXECUTIVE </a:t>
            </a:r>
            <a:r>
              <a:rPr lang="en-US" b="1" i="1" dirty="0" smtClean="0">
                <a:solidFill>
                  <a:srgbClr val="0070C0"/>
                </a:solidFill>
              </a:rPr>
              <a:t>2021 COMPETENCIES ASSESSMENT </a:t>
            </a:r>
            <a:r>
              <a:rPr lang="en-US" b="1" i="1" dirty="0">
                <a:solidFill>
                  <a:srgbClr val="0070C0"/>
                </a:solidFill>
              </a:rPr>
              <a:t>TOOL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6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Types of decisions in management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Programmed: </a:t>
            </a:r>
            <a:r>
              <a:rPr lang="en-US" dirty="0" smtClean="0"/>
              <a:t>are made as a response to organizational problem. Usually managers make decision with a level of certainty.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Non-Programmed: </a:t>
            </a:r>
            <a:r>
              <a:rPr lang="en-US" dirty="0" smtClean="0"/>
              <a:t>managers deal with uncertainty, risk, ambiguity situations while making a decision. It is more related to HCOs strategic plan.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2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Certainty: </a:t>
            </a:r>
            <a:r>
              <a:rPr lang="en-US" dirty="0" smtClean="0"/>
              <a:t>all information needed for decision making is available.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Risk: </a:t>
            </a:r>
            <a:r>
              <a:rPr lang="en-US" dirty="0" smtClean="0"/>
              <a:t>all information is available, and decision goals are clear, however, the outcome is unknown and subjected to loss or failure.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Un-certainty:  </a:t>
            </a:r>
            <a:r>
              <a:rPr lang="en-US" dirty="0" smtClean="0"/>
              <a:t>decision goals is clear however, information about alternatives or outcomes is not enough.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Ambiguity: </a:t>
            </a:r>
            <a:r>
              <a:rPr lang="en-US" dirty="0" smtClean="0"/>
              <a:t>means that the goals to be achieved is not clear , alternatives is difficult to define, and </a:t>
            </a:r>
            <a:r>
              <a:rPr lang="en-US" dirty="0" smtClean="0"/>
              <a:t>information about the </a:t>
            </a:r>
            <a:r>
              <a:rPr lang="en-US" dirty="0" smtClean="0"/>
              <a:t>outcome </a:t>
            </a:r>
            <a:r>
              <a:rPr lang="en-US" dirty="0" smtClean="0"/>
              <a:t>is not available 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5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occur when performance or accomplishment is less than established goals (unsatisfactory level).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Opportunity</a:t>
            </a:r>
            <a:r>
              <a:rPr lang="en-US" dirty="0" smtClean="0"/>
              <a:t> occur when manager sees potential accomplishment will exceed the goals (outstanding performance).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2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decision-making process, </a:t>
            </a:r>
            <a:r>
              <a:rPr lang="en-US" dirty="0" smtClean="0"/>
              <a:t>the two main phases are: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recognition phase of decision making </a:t>
            </a:r>
            <a:r>
              <a:rPr lang="en-US" dirty="0" smtClean="0"/>
              <a:t>involves recognizing and identifying the decision or problem and its causes, setting goals, and generating options.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choice phase of decision making </a:t>
            </a:r>
            <a:r>
              <a:rPr lang="en-US" dirty="0" smtClean="0"/>
              <a:t>involves assessing options and choosing, implementing, and evaluating the chosen solution.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959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Decision-making </a:t>
            </a:r>
            <a:r>
              <a:rPr lang="en-US" b="1" dirty="0" smtClean="0">
                <a:solidFill>
                  <a:srgbClr val="FF0000"/>
                </a:solidFill>
              </a:rPr>
              <a:t>process  steps: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Recognize decision requirement.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Diagnosis and analyze problem.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Define and develop alternatives</a:t>
            </a:r>
          </a:p>
          <a:p>
            <a:pPr marL="0" indent="0">
              <a:buNone/>
            </a:pPr>
            <a:r>
              <a:rPr lang="en-US" sz="2000" dirty="0" smtClean="0"/>
              <a:t>(build decision matrix). </a:t>
            </a:r>
          </a:p>
          <a:p>
            <a:pPr marL="0" indent="0">
              <a:buNone/>
            </a:pPr>
            <a:r>
              <a:rPr lang="en-US" sz="2000" dirty="0" smtClean="0"/>
              <a:t>4.     Implement.</a:t>
            </a:r>
          </a:p>
          <a:p>
            <a:pPr marL="0" indent="0">
              <a:buNone/>
            </a:pPr>
            <a:r>
              <a:rPr lang="en-US" sz="2000" dirty="0" smtClean="0"/>
              <a:t>5.     Evaluate (feedback).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Image result for the decision making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57" y="1752600"/>
            <a:ext cx="4876800" cy="459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5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105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3197679"/>
            <a:ext cx="86868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0571" y="988248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Decision matrix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Decision tree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76800" y="1600200"/>
            <a:ext cx="2035629" cy="1143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60571" y="3050351"/>
            <a:ext cx="968829" cy="5310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9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</a:rPr>
              <a:t>What Common Errors Are Committed in the </a:t>
            </a:r>
            <a:r>
              <a:rPr lang="en-US" sz="2800" dirty="0" smtClean="0">
                <a:solidFill>
                  <a:srgbClr val="C00000"/>
                </a:solidFill>
              </a:rPr>
              <a:t>Decision-Making </a:t>
            </a:r>
            <a:r>
              <a:rPr lang="en-US" sz="2800" dirty="0">
                <a:solidFill>
                  <a:srgbClr val="C00000"/>
                </a:solidFill>
              </a:rPr>
              <a:t>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compensate </a:t>
            </a:r>
            <a:r>
              <a:rPr lang="en-US" dirty="0"/>
              <a:t>for their limited capacity to effectively process information </a:t>
            </a:r>
            <a:r>
              <a:rPr lang="en-US" dirty="0" smtClean="0"/>
              <a:t>with unconscious </a:t>
            </a:r>
            <a:r>
              <a:rPr lang="en-US" dirty="0" smtClean="0"/>
              <a:t>judgment, and </a:t>
            </a:r>
            <a:r>
              <a:rPr lang="en-US" dirty="0"/>
              <a:t>shortcuts that simplify the decision process and </a:t>
            </a:r>
            <a:r>
              <a:rPr lang="en-US" dirty="0" smtClean="0"/>
              <a:t>create serious </a:t>
            </a:r>
            <a:r>
              <a:rPr lang="en-US" dirty="0"/>
              <a:t>biases that distort their </a:t>
            </a:r>
            <a:r>
              <a:rPr lang="en-US" dirty="0" smtClean="0"/>
              <a:t>judgments.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 algn="ctr">
              <a:buNone/>
            </a:pPr>
            <a:r>
              <a:rPr lang="en-US" dirty="0" smtClean="0"/>
              <a:t>This called </a:t>
            </a:r>
            <a:r>
              <a:rPr lang="en-US" b="1" dirty="0" smtClean="0">
                <a:solidFill>
                  <a:srgbClr val="00B050"/>
                </a:solidFill>
              </a:rPr>
              <a:t>heuristics</a:t>
            </a:r>
            <a:r>
              <a:rPr lang="en-US" dirty="0" smtClean="0"/>
              <a:t> “or rule of thumb” and </a:t>
            </a:r>
            <a:r>
              <a:rPr lang="en-US" b="1" dirty="0" smtClean="0">
                <a:solidFill>
                  <a:srgbClr val="00B050"/>
                </a:solidFill>
              </a:rPr>
              <a:t>cognitive bias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9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Heuristics</a:t>
            </a:r>
            <a:r>
              <a:rPr lang="en-US" b="1" dirty="0"/>
              <a:t> </a:t>
            </a:r>
            <a:r>
              <a:rPr lang="en-US" dirty="0"/>
              <a:t>Mental or cognitive shortcuts that simplify thinking and </a:t>
            </a:r>
            <a:r>
              <a:rPr lang="en-US" dirty="0" smtClean="0"/>
              <a:t>can cause </a:t>
            </a:r>
            <a:r>
              <a:rPr lang="en-US" dirty="0"/>
              <a:t>bias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It could be useful in simplifying the decision making process, however, it usually ended up with biases.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7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Biases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smtClean="0"/>
              <a:t>systematic </a:t>
            </a:r>
            <a:r>
              <a:rPr lang="en-US" dirty="0"/>
              <a:t>errors of perception and </a:t>
            </a:r>
            <a:r>
              <a:rPr lang="en-US" dirty="0" smtClean="0"/>
              <a:t>judgment. </a:t>
            </a:r>
          </a:p>
          <a:p>
            <a:endParaRPr lang="en-US" dirty="0" smtClean="0"/>
          </a:p>
          <a:p>
            <a:r>
              <a:rPr lang="en-US" dirty="0" smtClean="0"/>
              <a:t>Most common biases :</a:t>
            </a:r>
          </a:p>
          <a:p>
            <a:pPr lvl="2"/>
            <a:r>
              <a:rPr lang="en-US" dirty="0" smtClean="0"/>
              <a:t>Overconfidence bias</a:t>
            </a:r>
          </a:p>
          <a:p>
            <a:pPr lvl="2"/>
            <a:r>
              <a:rPr lang="en-US" dirty="0" smtClean="0"/>
              <a:t>Confirmation bias</a:t>
            </a:r>
          </a:p>
          <a:p>
            <a:pPr lvl="2"/>
            <a:r>
              <a:rPr lang="en-US" dirty="0" smtClean="0"/>
              <a:t>Availability heuristics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amiliarity </a:t>
            </a:r>
            <a:r>
              <a:rPr lang="en-US" dirty="0"/>
              <a:t>heuristics.</a:t>
            </a:r>
          </a:p>
        </p:txBody>
      </p:sp>
    </p:spTree>
    <p:extLst>
      <p:ext uri="{BB962C8B-B14F-4D97-AF65-F5344CB8AC3E}">
        <p14:creationId xmlns:p14="http://schemas.microsoft.com/office/powerpoint/2010/main" val="96180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Overconfidence bias </a:t>
            </a:r>
            <a:r>
              <a:rPr lang="en-US" dirty="0"/>
              <a:t>is the widespread tendency to overestimate </a:t>
            </a:r>
            <a:r>
              <a:rPr lang="en-US" dirty="0" smtClean="0"/>
              <a:t>the accuracy </a:t>
            </a:r>
            <a:r>
              <a:rPr lang="en-US" dirty="0"/>
              <a:t>of our own </a:t>
            </a:r>
            <a:r>
              <a:rPr lang="en-US" dirty="0" smtClean="0"/>
              <a:t>judgments.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Confirmation bias </a:t>
            </a:r>
            <a:r>
              <a:rPr lang="en-US" dirty="0"/>
              <a:t>means we unconsciously and selectively </a:t>
            </a:r>
            <a:r>
              <a:rPr lang="en-US" dirty="0" smtClean="0"/>
              <a:t>notice information </a:t>
            </a:r>
            <a:r>
              <a:rPr lang="en-US" dirty="0"/>
              <a:t>that simply confirms our existing beliefs.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5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477000" cy="507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5543" y="6073837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The Medical Leadership Competency </a:t>
            </a:r>
            <a:r>
              <a:rPr lang="en-US" i="1" dirty="0" smtClean="0">
                <a:solidFill>
                  <a:srgbClr val="0070C0"/>
                </a:solidFill>
              </a:rPr>
              <a:t>Framework, UK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12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vailability </a:t>
            </a:r>
            <a:r>
              <a:rPr lang="en-US" b="1" dirty="0">
                <a:solidFill>
                  <a:srgbClr val="00B050"/>
                </a:solidFill>
              </a:rPr>
              <a:t>heuristic </a:t>
            </a:r>
            <a:r>
              <a:rPr lang="en-US" dirty="0"/>
              <a:t>refers to judging the importance of </a:t>
            </a:r>
            <a:r>
              <a:rPr lang="en-US" dirty="0" smtClean="0"/>
              <a:t>information because </a:t>
            </a:r>
            <a:r>
              <a:rPr lang="en-US" dirty="0"/>
              <a:t>it is easy to recall examples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dirty="0" smtClean="0">
                <a:solidFill>
                  <a:srgbClr val="00B050"/>
                </a:solidFill>
              </a:rPr>
              <a:t>amiliarity </a:t>
            </a:r>
            <a:r>
              <a:rPr lang="en-US" b="1" dirty="0">
                <a:solidFill>
                  <a:srgbClr val="00B050"/>
                </a:solidFill>
              </a:rPr>
              <a:t>heuristic </a:t>
            </a:r>
            <a:r>
              <a:rPr lang="en-US" dirty="0"/>
              <a:t>refers to judging </a:t>
            </a:r>
            <a:r>
              <a:rPr lang="en-US" dirty="0" smtClean="0"/>
              <a:t>an unknown </a:t>
            </a:r>
            <a:r>
              <a:rPr lang="en-US" dirty="0"/>
              <a:t>quality of something simply because we are familiar with </a:t>
            </a:r>
            <a:r>
              <a:rPr lang="en-US" dirty="0" smtClean="0"/>
              <a:t>that thing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38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The successful </a:t>
            </a:r>
            <a:r>
              <a:rPr lang="en-US" dirty="0" smtClean="0">
                <a:solidFill>
                  <a:srgbClr val="0070C0"/>
                </a:solidFill>
              </a:rPr>
              <a:t>manager is </a:t>
            </a:r>
            <a:r>
              <a:rPr lang="en-US" dirty="0">
                <a:solidFill>
                  <a:srgbClr val="0070C0"/>
                </a:solidFill>
              </a:rPr>
              <a:t>able to handle complex, ambiguous problems that are not clearly </a:t>
            </a:r>
            <a:r>
              <a:rPr lang="en-US" dirty="0" smtClean="0">
                <a:solidFill>
                  <a:srgbClr val="0070C0"/>
                </a:solidFill>
              </a:rPr>
              <a:t>defined and </a:t>
            </a:r>
            <a:r>
              <a:rPr lang="en-US" dirty="0">
                <a:solidFill>
                  <a:srgbClr val="0070C0"/>
                </a:solidFill>
              </a:rPr>
              <a:t>for which opinions vary on the nature of the problem and </a:t>
            </a:r>
            <a:r>
              <a:rPr lang="en-US" dirty="0" smtClean="0">
                <a:solidFill>
                  <a:srgbClr val="0070C0"/>
                </a:solidFill>
              </a:rPr>
              <a:t>possible solutions.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Managers who </a:t>
            </a:r>
            <a:r>
              <a:rPr lang="en-US" b="1" dirty="0">
                <a:solidFill>
                  <a:srgbClr val="00B050"/>
                </a:solidFill>
              </a:rPr>
              <a:t>are aware of biases (including their own) can reduce bias and </a:t>
            </a:r>
            <a:r>
              <a:rPr lang="en-US" b="1" dirty="0" smtClean="0">
                <a:solidFill>
                  <a:srgbClr val="00B050"/>
                </a:solidFill>
              </a:rPr>
              <a:t>error.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39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trategies </a:t>
            </a:r>
            <a:r>
              <a:rPr lang="en-US" dirty="0">
                <a:solidFill>
                  <a:srgbClr val="0070C0"/>
                </a:solidFill>
              </a:rPr>
              <a:t>to </a:t>
            </a:r>
            <a:r>
              <a:rPr lang="en-US" dirty="0" smtClean="0">
                <a:solidFill>
                  <a:srgbClr val="0070C0"/>
                </a:solidFill>
              </a:rPr>
              <a:t>reduce </a:t>
            </a:r>
            <a:r>
              <a:rPr lang="en-US" dirty="0">
                <a:solidFill>
                  <a:srgbClr val="0070C0"/>
                </a:solidFill>
              </a:rPr>
              <a:t>the effects of </a:t>
            </a:r>
            <a:r>
              <a:rPr lang="en-US" dirty="0" smtClean="0">
                <a:solidFill>
                  <a:srgbClr val="0070C0"/>
                </a:solidFill>
              </a:rPr>
              <a:t>bias: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Wide</a:t>
            </a:r>
            <a:r>
              <a:rPr lang="en-US" dirty="0"/>
              <a:t> </a:t>
            </a:r>
            <a:r>
              <a:rPr lang="en-US" dirty="0" smtClean="0"/>
              <a:t>participation </a:t>
            </a:r>
            <a:r>
              <a:rPr lang="en-US" dirty="0"/>
              <a:t>in decision-making, </a:t>
            </a:r>
            <a:endParaRPr lang="en-US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valuating </a:t>
            </a:r>
            <a:r>
              <a:rPr lang="en-US" dirty="0"/>
              <a:t>multiple alternatives, </a:t>
            </a:r>
            <a:endParaRPr lang="en-US" dirty="0" smtClean="0"/>
          </a:p>
          <a:p>
            <a:pPr lvl="2"/>
            <a:r>
              <a:rPr lang="en-US" dirty="0" smtClean="0"/>
              <a:t>Decision protocols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vidence-based medicine/management,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ias </a:t>
            </a:r>
            <a:r>
              <a:rPr lang="en-US" dirty="0"/>
              <a:t>awareness and training, 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of cognitive </a:t>
            </a:r>
            <a:r>
              <a:rPr lang="en-US" dirty="0"/>
              <a:t>aids and decision support </a:t>
            </a:r>
            <a:r>
              <a:rPr lang="en-US" dirty="0" smtClean="0"/>
              <a:t>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2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Decision fatigue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Decision fatigue: </a:t>
            </a:r>
            <a:r>
              <a:rPr lang="en-US" dirty="0"/>
              <a:t> decision making ability declines after long </a:t>
            </a:r>
            <a:r>
              <a:rPr lang="en-US" dirty="0" smtClean="0"/>
              <a:t>session </a:t>
            </a:r>
            <a:r>
              <a:rPr lang="en-US" dirty="0"/>
              <a:t>of decisions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Simply when you have to many things (decisions) you have to decide about in short period of time.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30519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134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Consequences of decision fatigue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1524000"/>
            <a:ext cx="8686800" cy="494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9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616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393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" b="53983"/>
          <a:stretch/>
        </p:blipFill>
        <p:spPr bwMode="auto">
          <a:xfrm>
            <a:off x="228600" y="152400"/>
            <a:ext cx="4452257" cy="330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2" t="-24143" r="-130952" b="75857"/>
          <a:stretch/>
        </p:blipFill>
        <p:spPr bwMode="auto">
          <a:xfrm>
            <a:off x="3371850" y="3461656"/>
            <a:ext cx="2400300" cy="91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6"/>
          <a:stretch/>
        </p:blipFill>
        <p:spPr bwMode="auto">
          <a:xfrm>
            <a:off x="4876800" y="152400"/>
            <a:ext cx="3886200" cy="202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6011177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05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Planning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6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the plan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P</a:t>
            </a:r>
            <a:r>
              <a:rPr lang="en-US" b="1" dirty="0" smtClean="0">
                <a:solidFill>
                  <a:srgbClr val="00B0F0"/>
                </a:solidFill>
              </a:rPr>
              <a:t>lanning</a:t>
            </a:r>
            <a:r>
              <a:rPr lang="en-US" b="1" dirty="0" smtClean="0"/>
              <a:t> </a:t>
            </a:r>
            <a:r>
              <a:rPr lang="en-US" dirty="0" smtClean="0"/>
              <a:t>is the process of identifying a desired future state for an organization and a means to achieve it.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Determine what to do and how to do as well as anticipating the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43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Types of planning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Type of planning refer to: </a:t>
            </a:r>
            <a:r>
              <a:rPr lang="en-US" b="1" dirty="0" smtClean="0"/>
              <a:t>the level </a:t>
            </a:r>
            <a:r>
              <a:rPr lang="en-US" dirty="0" smtClean="0"/>
              <a:t>(strategic / operational) and </a:t>
            </a:r>
            <a:r>
              <a:rPr lang="en-US" b="1" dirty="0" smtClean="0"/>
              <a:t>the scope </a:t>
            </a:r>
            <a:r>
              <a:rPr lang="en-US" dirty="0" smtClean="0"/>
              <a:t>of the plan (broad/ narrow).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Strategic planning: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erformed at senior management level, </a:t>
            </a:r>
          </a:p>
          <a:p>
            <a:pPr lvl="2"/>
            <a:r>
              <a:rPr lang="en-US" dirty="0" smtClean="0"/>
              <a:t>Broad; covering the overall goals of HCOs, 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ver extended period of time (long term goals). 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Operational planning: </a:t>
            </a:r>
          </a:p>
          <a:p>
            <a:pPr lvl="2"/>
            <a:r>
              <a:rPr lang="en-US" dirty="0" smtClean="0"/>
              <a:t>Performed at department/group level, 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arrow; sub-objectives that is aligned with the strategic plan,</a:t>
            </a:r>
          </a:p>
          <a:p>
            <a:pPr lvl="2"/>
            <a:r>
              <a:rPr lang="en-US" dirty="0" smtClean="0"/>
              <a:t>Over short period of time (short term goals).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2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Types of managers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traditional classification of HCO managers is </a:t>
            </a:r>
            <a:r>
              <a:rPr lang="en-US" b="1" dirty="0" smtClean="0">
                <a:solidFill>
                  <a:srgbClr val="FF0000"/>
                </a:solidFill>
              </a:rPr>
              <a:t>by level </a:t>
            </a:r>
            <a:r>
              <a:rPr lang="en-US" dirty="0" smtClean="0"/>
              <a:t>in the organization hierarchy.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The primary difference </a:t>
            </a:r>
            <a:r>
              <a:rPr lang="en-US" dirty="0" smtClean="0"/>
              <a:t>between levels is the degree of </a:t>
            </a:r>
            <a:r>
              <a:rPr lang="en-US" b="1" dirty="0" smtClean="0"/>
              <a:t>authority</a:t>
            </a:r>
            <a:r>
              <a:rPr lang="en-US" dirty="0" smtClean="0"/>
              <a:t>, the scope of </a:t>
            </a:r>
            <a:r>
              <a:rPr lang="en-US" b="1" dirty="0" smtClean="0"/>
              <a:t>responsibilities</a:t>
            </a:r>
            <a:r>
              <a:rPr lang="en-US" dirty="0" smtClean="0"/>
              <a:t> and the organizational </a:t>
            </a:r>
            <a:r>
              <a:rPr lang="en-US" b="1" dirty="0" smtClean="0"/>
              <a:t>activities.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09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purpose of strategic planning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2" indent="-342900"/>
            <a:r>
              <a:rPr lang="en-US" dirty="0" smtClean="0"/>
              <a:t>Determine the organization direction.</a:t>
            </a:r>
          </a:p>
          <a:p>
            <a:pPr lvl="2" indent="-342900"/>
            <a:r>
              <a:rPr lang="en-US" dirty="0" smtClean="0"/>
              <a:t>Prepare for change.</a:t>
            </a:r>
          </a:p>
          <a:p>
            <a:pPr lvl="2" indent="-342900"/>
            <a:r>
              <a:rPr lang="en-US" dirty="0" smtClean="0"/>
              <a:t>Deal with uncertainties.</a:t>
            </a:r>
          </a:p>
          <a:p>
            <a:pPr lvl="2" indent="-342900"/>
            <a:r>
              <a:rPr lang="en-US" dirty="0" smtClean="0"/>
              <a:t>Identify market forces and how they may affect the organization.</a:t>
            </a:r>
          </a:p>
          <a:p>
            <a:pPr lvl="2" indent="-342900"/>
            <a:r>
              <a:rPr lang="en-US" dirty="0" smtClean="0"/>
              <a:t>Determine an appropriate strategic direction for the organization.</a:t>
            </a:r>
          </a:p>
          <a:p>
            <a:pPr lvl="2" indent="-342900"/>
            <a:r>
              <a:rPr lang="en-US" dirty="0" smtClean="0"/>
              <a:t>Focus the organization and also its resource allocation.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80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PLANNING PROCESS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development of the plan phase: often done with a multiyear time horizon (3, 5, or 10 years, for example) and updated annually.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execution of the plan phase: is </a:t>
            </a:r>
            <a:r>
              <a:rPr lang="en-US" dirty="0"/>
              <a:t>done on a </a:t>
            </a:r>
            <a:r>
              <a:rPr lang="en-US" dirty="0" smtClean="0"/>
              <a:t>continuous basis </a:t>
            </a:r>
            <a:r>
              <a:rPr lang="en-US" dirty="0"/>
              <a:t>and </a:t>
            </a:r>
            <a:r>
              <a:rPr lang="en-US" dirty="0" smtClean="0"/>
              <a:t>the continual </a:t>
            </a:r>
            <a:r>
              <a:rPr lang="en-US" dirty="0"/>
              <a:t>feedback for the development </a:t>
            </a:r>
            <a:r>
              <a:rPr lang="en-US" dirty="0" smtClean="0"/>
              <a:t>of any </a:t>
            </a:r>
            <a:r>
              <a:rPr lang="en-US" dirty="0"/>
              <a:t>future plans.</a:t>
            </a:r>
          </a:p>
        </p:txBody>
      </p:sp>
    </p:spTree>
    <p:extLst>
      <p:ext uri="{BB962C8B-B14F-4D97-AF65-F5344CB8AC3E}">
        <p14:creationId xmlns:p14="http://schemas.microsoft.com/office/powerpoint/2010/main" val="1379168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58200" cy="5486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54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SWOT analysis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/>
              <a:t>SWOT (</a:t>
            </a:r>
            <a:r>
              <a:rPr lang="en-US" b="1" dirty="0" smtClean="0"/>
              <a:t>Strengths, Weaknesses</a:t>
            </a:r>
            <a:r>
              <a:rPr lang="en-US" b="1" dirty="0"/>
              <a:t>, Opportunities, Threats) Analysis </a:t>
            </a:r>
            <a:r>
              <a:rPr lang="en-US" dirty="0"/>
              <a:t>provides a foundation </a:t>
            </a:r>
            <a:r>
              <a:rPr lang="en-US" dirty="0" smtClean="0"/>
              <a:t>for strategy </a:t>
            </a:r>
            <a:r>
              <a:rPr lang="en-US" dirty="0"/>
              <a:t>development.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aims </a:t>
            </a:r>
            <a:r>
              <a:rPr lang="en-US" dirty="0"/>
              <a:t>to identify the </a:t>
            </a:r>
            <a:endParaRPr lang="en-US" dirty="0" smtClean="0"/>
          </a:p>
          <a:p>
            <a:pPr marL="857250" lvl="1" indent="-457200"/>
            <a:r>
              <a:rPr lang="en-US" dirty="0"/>
              <a:t>I</a:t>
            </a:r>
            <a:r>
              <a:rPr lang="en-US" dirty="0" smtClean="0"/>
              <a:t>nternal </a:t>
            </a:r>
            <a:r>
              <a:rPr lang="en-US" b="1" dirty="0"/>
              <a:t>strengths </a:t>
            </a:r>
            <a:r>
              <a:rPr lang="en-US" dirty="0"/>
              <a:t>and </a:t>
            </a:r>
            <a:r>
              <a:rPr lang="en-US" b="1" dirty="0"/>
              <a:t>weaknesses </a:t>
            </a:r>
            <a:r>
              <a:rPr lang="en-US" dirty="0"/>
              <a:t>of </a:t>
            </a:r>
            <a:r>
              <a:rPr lang="en-US" dirty="0" smtClean="0"/>
              <a:t>an organization. </a:t>
            </a:r>
          </a:p>
          <a:p>
            <a:pPr marL="857250" lvl="1" indent="-457200"/>
            <a:r>
              <a:rPr lang="en-US" dirty="0"/>
              <a:t>E</a:t>
            </a:r>
            <a:r>
              <a:rPr lang="en-US" dirty="0" smtClean="0"/>
              <a:t>xternal </a:t>
            </a:r>
            <a:r>
              <a:rPr lang="en-US" dirty="0"/>
              <a:t>market </a:t>
            </a:r>
            <a:r>
              <a:rPr lang="en-US" b="1" dirty="0"/>
              <a:t>opportunities </a:t>
            </a:r>
            <a:r>
              <a:rPr lang="en-US" dirty="0"/>
              <a:t>and </a:t>
            </a:r>
            <a:r>
              <a:rPr lang="en-US" b="1" dirty="0"/>
              <a:t>threats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364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SWOT analysis components: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lvl="2"/>
            <a:r>
              <a:rPr lang="en-US" sz="3200" dirty="0" smtClean="0"/>
              <a:t>The </a:t>
            </a:r>
            <a:r>
              <a:rPr lang="en-US" sz="3200" b="1" dirty="0"/>
              <a:t>market </a:t>
            </a:r>
            <a:r>
              <a:rPr lang="en-US" sz="3200" b="1" dirty="0" smtClean="0"/>
              <a:t>assessment</a:t>
            </a:r>
            <a:r>
              <a:rPr lang="en-US" sz="3200" dirty="0" smtClean="0"/>
              <a:t>. </a:t>
            </a:r>
          </a:p>
          <a:p>
            <a:pPr lvl="2"/>
            <a:endParaRPr lang="en-US" sz="3200" dirty="0" smtClean="0"/>
          </a:p>
          <a:p>
            <a:pPr lvl="2"/>
            <a:r>
              <a:rPr lang="en-US" sz="3200" dirty="0" smtClean="0"/>
              <a:t>The statement </a:t>
            </a:r>
            <a:r>
              <a:rPr lang="en-US" sz="3200" dirty="0"/>
              <a:t>of the </a:t>
            </a:r>
            <a:r>
              <a:rPr lang="en-US" sz="3200" b="1" dirty="0"/>
              <a:t>mission, vision, and values </a:t>
            </a:r>
            <a:r>
              <a:rPr lang="en-US" sz="3200" b="1" dirty="0" smtClean="0"/>
              <a:t> (MVV) </a:t>
            </a:r>
            <a:r>
              <a:rPr lang="en-US" sz="3200" dirty="0" smtClean="0"/>
              <a:t>of </a:t>
            </a:r>
            <a:r>
              <a:rPr lang="en-US" sz="3200" dirty="0"/>
              <a:t>the </a:t>
            </a:r>
            <a:r>
              <a:rPr lang="en-US" sz="3200" dirty="0" smtClean="0"/>
              <a:t>organization.</a:t>
            </a:r>
          </a:p>
          <a:p>
            <a:pPr lvl="2"/>
            <a:endParaRPr lang="en-US" sz="3200" dirty="0" smtClean="0"/>
          </a:p>
          <a:p>
            <a:pPr lvl="2"/>
            <a:r>
              <a:rPr lang="en-US" sz="3200" dirty="0" smtClean="0"/>
              <a:t>The </a:t>
            </a:r>
            <a:r>
              <a:rPr lang="en-US" sz="3200" b="1" dirty="0" smtClean="0"/>
              <a:t>organizational </a:t>
            </a:r>
            <a:r>
              <a:rPr lang="en-US" sz="3200" b="1" dirty="0"/>
              <a:t>assessment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869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Market Assessment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aims to determine </a:t>
            </a:r>
            <a:r>
              <a:rPr lang="en-US" b="1" dirty="0"/>
              <a:t>opportunities </a:t>
            </a:r>
            <a:r>
              <a:rPr lang="en-US" dirty="0"/>
              <a:t>or </a:t>
            </a:r>
            <a:r>
              <a:rPr lang="en-US" b="1" dirty="0"/>
              <a:t>threats </a:t>
            </a:r>
            <a:r>
              <a:rPr lang="en-US" dirty="0"/>
              <a:t>for the organization </a:t>
            </a:r>
            <a:r>
              <a:rPr lang="en-US" dirty="0" smtClean="0"/>
              <a:t>and to determine </a:t>
            </a:r>
            <a:r>
              <a:rPr lang="en-US" dirty="0"/>
              <a:t>their future implications for the organization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is the most complex and time consuming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0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Market </a:t>
            </a:r>
            <a:r>
              <a:rPr lang="en-US" dirty="0"/>
              <a:t>assessment </a:t>
            </a:r>
            <a:r>
              <a:rPr lang="en-US" dirty="0" smtClean="0"/>
              <a:t>models: t</a:t>
            </a:r>
            <a:r>
              <a:rPr lang="en-US" sz="3200" dirty="0" smtClean="0"/>
              <a:t>he most common one for HCOs is </a:t>
            </a:r>
            <a:r>
              <a:rPr lang="en-US" sz="4000" b="1" dirty="0">
                <a:solidFill>
                  <a:srgbClr val="FF0000"/>
                </a:solidFill>
              </a:rPr>
              <a:t>Five Forces </a:t>
            </a:r>
            <a:r>
              <a:rPr lang="en-US" sz="4000" b="1" dirty="0" smtClean="0">
                <a:solidFill>
                  <a:srgbClr val="FF0000"/>
                </a:solidFill>
              </a:rPr>
              <a:t>Model. </a:t>
            </a:r>
          </a:p>
          <a:p>
            <a:pPr lvl="2" indent="-342900"/>
            <a:endParaRPr lang="en-US" sz="3200" b="1" dirty="0">
              <a:solidFill>
                <a:srgbClr val="00B0F0"/>
              </a:solidFill>
            </a:endParaRPr>
          </a:p>
          <a:p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372350" cy="51339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6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1. Power </a:t>
            </a:r>
            <a:r>
              <a:rPr lang="en-US" sz="3600" b="1" dirty="0">
                <a:solidFill>
                  <a:srgbClr val="00B050"/>
                </a:solidFill>
              </a:rPr>
              <a:t>of the Health Care Workforce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the SWOT </a:t>
            </a:r>
            <a:r>
              <a:rPr lang="en-US" dirty="0"/>
              <a:t>analysis, an organization should look at the availability of all </a:t>
            </a:r>
            <a:r>
              <a:rPr lang="en-US" dirty="0" smtClean="0"/>
              <a:t>subsets of </a:t>
            </a:r>
            <a:r>
              <a:rPr lang="en-US" dirty="0"/>
              <a:t>health care providers that are critical to its success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influence </a:t>
            </a:r>
            <a:r>
              <a:rPr lang="en-US" dirty="0" smtClean="0"/>
              <a:t>and availability </a:t>
            </a:r>
            <a:r>
              <a:rPr lang="en-US" dirty="0"/>
              <a:t>of these and other health care personnel (and </a:t>
            </a:r>
            <a:r>
              <a:rPr lang="en-US" dirty="0" smtClean="0"/>
              <a:t>the organization’s dependency </a:t>
            </a:r>
            <a:r>
              <a:rPr lang="en-US" dirty="0"/>
              <a:t>on them) must be considered when developing future strategies.</a:t>
            </a:r>
          </a:p>
        </p:txBody>
      </p:sp>
    </p:spTree>
    <p:extLst>
      <p:ext uri="{BB962C8B-B14F-4D97-AF65-F5344CB8AC3E}">
        <p14:creationId xmlns:p14="http://schemas.microsoft.com/office/powerpoint/2010/main" val="450677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 2. Power </a:t>
            </a:r>
            <a:r>
              <a:rPr lang="en-US" b="1" dirty="0">
                <a:solidFill>
                  <a:srgbClr val="00B050"/>
                </a:solidFill>
              </a:rPr>
              <a:t>of Consumers and Payers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Power of consumers: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00B050"/>
                </a:solidFill>
              </a:rPr>
              <a:t>patient</a:t>
            </a:r>
            <a:r>
              <a:rPr lang="en-US" i="1" dirty="0" smtClean="0"/>
              <a:t> </a:t>
            </a:r>
            <a:r>
              <a:rPr lang="en-US" dirty="0" smtClean="0"/>
              <a:t>is becoming the central focus of customer service.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Today’s </a:t>
            </a:r>
            <a:r>
              <a:rPr lang="en-US" dirty="0"/>
              <a:t>consumers are demanding more and more from their health </a:t>
            </a:r>
            <a:r>
              <a:rPr lang="en-US" dirty="0" smtClean="0"/>
              <a:t>care providers </a:t>
            </a:r>
            <a:r>
              <a:rPr lang="en-US" dirty="0"/>
              <a:t>on all levels (e.g., physicians, payers, and hospitals), both in </a:t>
            </a:r>
            <a:r>
              <a:rPr lang="en-US" dirty="0" smtClean="0"/>
              <a:t>terms of: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availability of specific service </a:t>
            </a:r>
            <a:r>
              <a:rPr lang="en-US" dirty="0" smtClean="0"/>
              <a:t>offerings,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in the delivery of </a:t>
            </a:r>
            <a:r>
              <a:rPr lang="en-US" dirty="0" smtClean="0"/>
              <a:t>those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81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By identifying specific </a:t>
            </a:r>
            <a:r>
              <a:rPr lang="en-US" dirty="0"/>
              <a:t>community needs, health care organizations can better target </a:t>
            </a:r>
            <a:r>
              <a:rPr lang="en-US" dirty="0" smtClean="0"/>
              <a:t>their services </a:t>
            </a:r>
            <a:r>
              <a:rPr lang="en-US" dirty="0"/>
              <a:t>and potential growth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340824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077200" cy="634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34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Power of payers:</a:t>
            </a:r>
          </a:p>
          <a:p>
            <a:r>
              <a:rPr lang="en-US" dirty="0"/>
              <a:t>Some markets </a:t>
            </a:r>
            <a:r>
              <a:rPr lang="en-US" dirty="0" smtClean="0"/>
              <a:t>have multiple </a:t>
            </a:r>
            <a:r>
              <a:rPr lang="en-US" dirty="0"/>
              <a:t>payers of various sizes and strengths, while others have one or </a:t>
            </a:r>
            <a:r>
              <a:rPr lang="en-US" dirty="0" smtClean="0"/>
              <a:t>two major </a:t>
            </a:r>
            <a:r>
              <a:rPr lang="en-US" dirty="0"/>
              <a:t>payers that dictate market payments.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9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3. Innovations in Technology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technologies </a:t>
            </a:r>
            <a:r>
              <a:rPr lang="en-US" dirty="0"/>
              <a:t>often replace standard operations and services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Technology may reduce the need or number of certain workers or may increase the cost of certain medical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8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4. The regulatory forces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regulatory environment</a:t>
            </a:r>
            <a:r>
              <a:rPr lang="en-US" dirty="0"/>
              <a:t>—on all levels, federal, </a:t>
            </a:r>
            <a:r>
              <a:rPr lang="en-US" dirty="0" smtClean="0"/>
              <a:t>state, and </a:t>
            </a:r>
            <a:r>
              <a:rPr lang="en-US" dirty="0"/>
              <a:t>local—needs to be monitored for its effects on strategy development </a:t>
            </a:r>
            <a:r>
              <a:rPr lang="en-US" dirty="0" smtClean="0"/>
              <a:t>as well.</a:t>
            </a:r>
          </a:p>
          <a:p>
            <a:endParaRPr lang="en-US" dirty="0"/>
          </a:p>
          <a:p>
            <a:r>
              <a:rPr lang="en-US" dirty="0"/>
              <a:t>Legislation at all </a:t>
            </a:r>
            <a:r>
              <a:rPr lang="en-US" dirty="0" smtClean="0"/>
              <a:t>government levels </a:t>
            </a:r>
            <a:r>
              <a:rPr lang="en-US" dirty="0"/>
              <a:t>can have significant and rippling effects on all participants in </a:t>
            </a:r>
            <a:r>
              <a:rPr lang="en-US" dirty="0" smtClean="0"/>
              <a:t>the health </a:t>
            </a:r>
            <a:r>
              <a:rPr lang="en-US" dirty="0"/>
              <a:t>care industry.</a:t>
            </a:r>
          </a:p>
        </p:txBody>
      </p:sp>
    </p:spTree>
    <p:extLst>
      <p:ext uri="{BB962C8B-B14F-4D97-AF65-F5344CB8AC3E}">
        <p14:creationId xmlns:p14="http://schemas.microsoft.com/office/powerpoint/2010/main" val="9631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5. </a:t>
            </a:r>
            <a:r>
              <a:rPr lang="en-US" b="1" dirty="0">
                <a:solidFill>
                  <a:srgbClr val="00B050"/>
                </a:solidFill>
              </a:rPr>
              <a:t>Competitive Rivalry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Strategically </a:t>
            </a:r>
            <a:r>
              <a:rPr lang="en-US" dirty="0"/>
              <a:t>savvy organizations always track their </a:t>
            </a:r>
            <a:r>
              <a:rPr lang="en-US" dirty="0" smtClean="0"/>
              <a:t>competitors’ moves </a:t>
            </a:r>
            <a:r>
              <a:rPr lang="en-US" dirty="0"/>
              <a:t>and suspected intentions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/>
              <a:t>Information </a:t>
            </a:r>
            <a:r>
              <a:rPr lang="en-US" dirty="0" smtClean="0"/>
              <a:t>on their </a:t>
            </a:r>
            <a:r>
              <a:rPr lang="en-US" dirty="0"/>
              <a:t>service volumes, market share, and news coverage and press </a:t>
            </a:r>
            <a:r>
              <a:rPr lang="en-US" dirty="0" smtClean="0"/>
              <a:t>releases should </a:t>
            </a:r>
            <a:r>
              <a:rPr lang="en-US" dirty="0"/>
              <a:t>be monitored.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Ongoing </a:t>
            </a:r>
            <a:r>
              <a:rPr lang="en-US" dirty="0"/>
              <a:t>discussions with your own physicians, </a:t>
            </a:r>
            <a:r>
              <a:rPr lang="en-US" dirty="0" smtClean="0"/>
              <a:t>staff, and </a:t>
            </a:r>
            <a:r>
              <a:rPr lang="en-US" dirty="0"/>
              <a:t>suppliers will likely also yield valuable competitive intelligence.</a:t>
            </a:r>
          </a:p>
        </p:txBody>
      </p:sp>
    </p:spTree>
    <p:extLst>
      <p:ext uri="{BB962C8B-B14F-4D97-AF65-F5344CB8AC3E}">
        <p14:creationId xmlns:p14="http://schemas.microsoft.com/office/powerpoint/2010/main" val="2118178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Mission, Vision, Values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information </a:t>
            </a:r>
            <a:r>
              <a:rPr lang="en-US" dirty="0" smtClean="0"/>
              <a:t>gathered in SWOT analysis is matched against </a:t>
            </a:r>
            <a:r>
              <a:rPr lang="en-US" dirty="0"/>
              <a:t>the organization’s </a:t>
            </a:r>
            <a:r>
              <a:rPr lang="en-US" b="1" dirty="0"/>
              <a:t>Mission, Vision, and Value (MVV) </a:t>
            </a:r>
            <a:r>
              <a:rPr lang="en-US" dirty="0"/>
              <a:t>statements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MVVs reviewed in </a:t>
            </a:r>
            <a:r>
              <a:rPr lang="en-US" smtClean="0"/>
              <a:t>the strategic plan </a:t>
            </a:r>
            <a:r>
              <a:rPr lang="en-US" dirty="0" smtClean="0"/>
              <a:t>to ensure they continue to be aligned with the organization’s future market environment and to help identify future desired strategic directions.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66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00B050"/>
                </a:solidFill>
              </a:rPr>
              <a:t>mission</a:t>
            </a:r>
            <a:r>
              <a:rPr lang="en-US" b="1" dirty="0"/>
              <a:t> </a:t>
            </a:r>
            <a:r>
              <a:rPr lang="en-US" dirty="0" smtClean="0"/>
              <a:t>statement </a:t>
            </a:r>
            <a:r>
              <a:rPr lang="en-US" dirty="0"/>
              <a:t>of purpose. It aims to identify </a:t>
            </a:r>
            <a:r>
              <a:rPr lang="en-US" b="1" dirty="0"/>
              <a:t>what</a:t>
            </a:r>
            <a:r>
              <a:rPr lang="en-US" dirty="0"/>
              <a:t> the organization does, </a:t>
            </a:r>
            <a:r>
              <a:rPr lang="en-US" b="1" dirty="0" smtClean="0"/>
              <a:t>whom</a:t>
            </a:r>
            <a:r>
              <a:rPr lang="en-US" dirty="0" smtClean="0"/>
              <a:t> it </a:t>
            </a:r>
            <a:r>
              <a:rPr lang="en-US" dirty="0"/>
              <a:t>serves, and </a:t>
            </a:r>
            <a:r>
              <a:rPr lang="en-US" b="1" dirty="0"/>
              <a:t>how</a:t>
            </a:r>
            <a:r>
              <a:rPr lang="en-US" dirty="0"/>
              <a:t> it does 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vision</a:t>
            </a:r>
            <a:r>
              <a:rPr lang="en-US" b="1" dirty="0" smtClean="0"/>
              <a:t> </a:t>
            </a:r>
            <a:r>
              <a:rPr lang="en-US" dirty="0"/>
              <a:t>statement strives to identify a specific </a:t>
            </a:r>
            <a:r>
              <a:rPr lang="en-US" b="1" dirty="0"/>
              <a:t>future state </a:t>
            </a:r>
            <a:r>
              <a:rPr lang="en-US" dirty="0"/>
              <a:t>of the </a:t>
            </a:r>
            <a:r>
              <a:rPr lang="en-US" dirty="0" smtClean="0"/>
              <a:t>organization, usually </a:t>
            </a:r>
            <a:r>
              <a:rPr lang="en-US" dirty="0"/>
              <a:t>an inspiring goal </a:t>
            </a:r>
            <a:r>
              <a:rPr lang="en-US" u="sng" dirty="0"/>
              <a:t>for many years </a:t>
            </a:r>
            <a:r>
              <a:rPr lang="en-US" dirty="0"/>
              <a:t>down the road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values</a:t>
            </a:r>
            <a:r>
              <a:rPr lang="en-US" b="1" dirty="0"/>
              <a:t> </a:t>
            </a:r>
            <a:r>
              <a:rPr lang="en-US" dirty="0"/>
              <a:t>statement should help define the </a:t>
            </a:r>
            <a:r>
              <a:rPr lang="en-US" b="1" dirty="0"/>
              <a:t>organization’s </a:t>
            </a:r>
            <a:r>
              <a:rPr lang="en-US" b="1" dirty="0" smtClean="0"/>
              <a:t>culture</a:t>
            </a:r>
            <a:r>
              <a:rPr lang="en-US" dirty="0" smtClean="0"/>
              <a:t>; what </a:t>
            </a:r>
            <a:r>
              <a:rPr lang="en-US" dirty="0"/>
              <a:t>characteristics it wants employees to convey to customers.</a:t>
            </a:r>
          </a:p>
        </p:txBody>
      </p:sp>
    </p:spTree>
    <p:extLst>
      <p:ext uri="{BB962C8B-B14F-4D97-AF65-F5344CB8AC3E}">
        <p14:creationId xmlns:p14="http://schemas.microsoft.com/office/powerpoint/2010/main" val="728733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Reaffirming </a:t>
            </a:r>
            <a:r>
              <a:rPr lang="en-US" dirty="0" smtClean="0"/>
              <a:t>and/or adjusting </a:t>
            </a:r>
            <a:r>
              <a:rPr lang="en-US" dirty="0"/>
              <a:t>these three statements </a:t>
            </a:r>
            <a:r>
              <a:rPr lang="en-US" b="1" u="sng" dirty="0">
                <a:solidFill>
                  <a:srgbClr val="002060"/>
                </a:solidFill>
              </a:rPr>
              <a:t>in relation to market activity </a:t>
            </a:r>
            <a:r>
              <a:rPr lang="en-US" dirty="0"/>
              <a:t>is a critical </a:t>
            </a:r>
            <a:r>
              <a:rPr lang="en-US" dirty="0" smtClean="0"/>
              <a:t>step in </a:t>
            </a:r>
            <a:r>
              <a:rPr lang="en-US" dirty="0"/>
              <a:t>determining the desired future state of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1618569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Organizational Assessment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It is an </a:t>
            </a:r>
            <a:r>
              <a:rPr lang="en-US" sz="3000" dirty="0"/>
              <a:t>internal assessment, </a:t>
            </a:r>
            <a:r>
              <a:rPr lang="en-US" sz="3000" dirty="0" smtClean="0"/>
              <a:t>to </a:t>
            </a:r>
            <a:r>
              <a:rPr lang="en-US" sz="3000" dirty="0"/>
              <a:t>examine the areas in which </a:t>
            </a:r>
            <a:r>
              <a:rPr lang="en-US" sz="3000" dirty="0" smtClean="0"/>
              <a:t>it has </a:t>
            </a:r>
            <a:r>
              <a:rPr lang="en-US" sz="3000" b="1" dirty="0"/>
              <a:t>strengths </a:t>
            </a:r>
            <a:r>
              <a:rPr lang="en-US" sz="3000" dirty="0" smtClean="0"/>
              <a:t>and </a:t>
            </a:r>
            <a:r>
              <a:rPr lang="en-US" sz="3000" b="1" dirty="0" smtClean="0"/>
              <a:t>weaknesses</a:t>
            </a:r>
            <a:r>
              <a:rPr lang="en-US" sz="3000" dirty="0"/>
              <a:t>, as well as how it may build or sustain </a:t>
            </a:r>
            <a:r>
              <a:rPr lang="en-US" sz="3000" dirty="0" smtClean="0"/>
              <a:t>a competitive </a:t>
            </a:r>
            <a:r>
              <a:rPr lang="en-US" sz="3000" dirty="0"/>
              <a:t>advantage in the market</a:t>
            </a:r>
            <a:r>
              <a:rPr lang="en-US" sz="3000" dirty="0" smtClean="0"/>
              <a:t>.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Consist of two parts:</a:t>
            </a:r>
          </a:p>
          <a:p>
            <a:pPr lvl="2"/>
            <a:r>
              <a:rPr lang="en-US" sz="2600" b="1" dirty="0"/>
              <a:t>The quantitative </a:t>
            </a:r>
            <a:r>
              <a:rPr lang="en-US" sz="2600" b="1" dirty="0" smtClean="0"/>
              <a:t>section: </a:t>
            </a:r>
            <a:r>
              <a:rPr lang="en-US" sz="2600" dirty="0" smtClean="0"/>
              <a:t>assessment of the </a:t>
            </a:r>
            <a:r>
              <a:rPr lang="en-US" sz="2600" dirty="0"/>
              <a:t>organizational volume forecast and </a:t>
            </a:r>
            <a:r>
              <a:rPr lang="en-US" sz="2600" dirty="0" smtClean="0"/>
              <a:t>the financial </a:t>
            </a:r>
            <a:r>
              <a:rPr lang="en-US" sz="2600" dirty="0"/>
              <a:t>condition. </a:t>
            </a:r>
            <a:endParaRPr lang="en-US" sz="2600" dirty="0" smtClean="0"/>
          </a:p>
          <a:p>
            <a:pPr lvl="2"/>
            <a:endParaRPr lang="en-US" sz="2600" dirty="0" smtClean="0"/>
          </a:p>
          <a:p>
            <a:pPr lvl="2"/>
            <a:r>
              <a:rPr lang="en-US" sz="2600" b="1" dirty="0" smtClean="0"/>
              <a:t>The </a:t>
            </a:r>
            <a:r>
              <a:rPr lang="en-US" sz="2600" b="1" dirty="0"/>
              <a:t>qualitative </a:t>
            </a:r>
            <a:r>
              <a:rPr lang="en-US" sz="2600" b="1" dirty="0" smtClean="0"/>
              <a:t>section: </a:t>
            </a:r>
            <a:r>
              <a:rPr lang="en-US" sz="2600" dirty="0"/>
              <a:t>focuses on past </a:t>
            </a:r>
            <a:r>
              <a:rPr lang="en-US" sz="2600" dirty="0" smtClean="0"/>
              <a:t>strategic performance </a:t>
            </a:r>
            <a:r>
              <a:rPr lang="en-US" sz="2600" dirty="0"/>
              <a:t>and leadership’s interpretation of the organization’s </a:t>
            </a:r>
            <a:r>
              <a:rPr lang="en-US" sz="2600" dirty="0" smtClean="0"/>
              <a:t>core capabilities </a:t>
            </a:r>
            <a:r>
              <a:rPr lang="en-US" sz="2600" dirty="0"/>
              <a:t>(or lack thereof).</a:t>
            </a:r>
          </a:p>
        </p:txBody>
      </p:sp>
    </p:spTree>
    <p:extLst>
      <p:ext uri="{BB962C8B-B14F-4D97-AF65-F5344CB8AC3E}">
        <p14:creationId xmlns:p14="http://schemas.microsoft.com/office/powerpoint/2010/main" val="1083231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1. Organizational </a:t>
            </a:r>
            <a:r>
              <a:rPr lang="en-US" b="1" dirty="0">
                <a:solidFill>
                  <a:srgbClr val="00B050"/>
                </a:solidFill>
              </a:rPr>
              <a:t>Volume Forecast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volume forecast </a:t>
            </a:r>
            <a:r>
              <a:rPr lang="en-US" dirty="0"/>
              <a:t>is initiated by identifying the organization’s </a:t>
            </a:r>
            <a:r>
              <a:rPr lang="en-US" dirty="0" smtClean="0"/>
              <a:t>service area (define </a:t>
            </a:r>
            <a:r>
              <a:rPr lang="en-US" dirty="0"/>
              <a:t>area where 70–80% of its patients </a:t>
            </a:r>
            <a:r>
              <a:rPr lang="en-US" dirty="0" smtClean="0"/>
              <a:t>are came from) and </a:t>
            </a:r>
            <a:r>
              <a:rPr lang="en-US" dirty="0"/>
              <a:t>determining the population use rates for applicable </a:t>
            </a:r>
            <a:r>
              <a:rPr lang="en-US" dirty="0" smtClean="0"/>
              <a:t>service lines </a:t>
            </a:r>
            <a:r>
              <a:rPr lang="en-US" dirty="0"/>
              <a:t>(e.g</a:t>
            </a:r>
            <a:r>
              <a:rPr lang="en-US" dirty="0" smtClean="0"/>
              <a:t>., how many patients visit cardiology clinics per year). 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are usually collected for several historical time periods (e.g., </a:t>
            </a:r>
            <a:r>
              <a:rPr lang="en-US" dirty="0" smtClean="0"/>
              <a:t>the previous 3 </a:t>
            </a:r>
            <a:r>
              <a:rPr lang="en-US" dirty="0"/>
              <a:t>years or twelve quarters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47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Importance of forecasting: </a:t>
            </a:r>
          </a:p>
          <a:p>
            <a:endParaRPr lang="en-US" dirty="0" smtClean="0"/>
          </a:p>
          <a:p>
            <a:pPr lvl="2"/>
            <a:r>
              <a:rPr lang="en-US" dirty="0"/>
              <a:t>F</a:t>
            </a:r>
            <a:r>
              <a:rPr lang="en-US" dirty="0" smtClean="0"/>
              <a:t>ormulate </a:t>
            </a:r>
            <a:r>
              <a:rPr lang="en-US" dirty="0"/>
              <a:t>a preliminary idea of how well </a:t>
            </a:r>
            <a:r>
              <a:rPr lang="en-US" dirty="0" smtClean="0"/>
              <a:t>the HCOs will be if it stays </a:t>
            </a:r>
            <a:r>
              <a:rPr lang="en-US" b="1" dirty="0" smtClean="0"/>
              <a:t>performing in similar way </a:t>
            </a:r>
            <a:r>
              <a:rPr lang="en-US" dirty="0" smtClean="0"/>
              <a:t>(examining the trend).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Identifies service lines </a:t>
            </a:r>
            <a:r>
              <a:rPr lang="en-US" dirty="0"/>
              <a:t>or areas of strength that may need to be </a:t>
            </a:r>
            <a:r>
              <a:rPr lang="en-US" b="1" dirty="0"/>
              <a:t>protected</a:t>
            </a:r>
            <a:r>
              <a:rPr lang="en-US" dirty="0"/>
              <a:t> and service lines or </a:t>
            </a:r>
            <a:r>
              <a:rPr lang="en-US" dirty="0" smtClean="0"/>
              <a:t>areas that </a:t>
            </a:r>
            <a:r>
              <a:rPr lang="en-US" dirty="0"/>
              <a:t>could be </a:t>
            </a:r>
            <a:r>
              <a:rPr lang="en-US" b="1" dirty="0"/>
              <a:t>developed </a:t>
            </a:r>
            <a:r>
              <a:rPr lang="en-US" dirty="0"/>
              <a:t>further.</a:t>
            </a:r>
          </a:p>
        </p:txBody>
      </p:sp>
    </p:spTree>
    <p:extLst>
      <p:ext uri="{BB962C8B-B14F-4D97-AF65-F5344CB8AC3E}">
        <p14:creationId xmlns:p14="http://schemas.microsoft.com/office/powerpoint/2010/main" val="64530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Levels of management and their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Top level managers</a:t>
            </a:r>
          </a:p>
          <a:p>
            <a:pPr lvl="2"/>
            <a:r>
              <a:rPr lang="en-US" dirty="0" smtClean="0"/>
              <a:t>Make decisions about the direction of the organization.</a:t>
            </a:r>
          </a:p>
          <a:p>
            <a:pPr lvl="2"/>
            <a:r>
              <a:rPr lang="en-US" dirty="0" smtClean="0"/>
              <a:t>Ex: CEO, vice president.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Mid level managers</a:t>
            </a:r>
          </a:p>
          <a:p>
            <a:pPr lvl="2"/>
            <a:r>
              <a:rPr lang="en-US" dirty="0" smtClean="0"/>
              <a:t>Manage the activities of other managers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x: department or division manager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Low level managers</a:t>
            </a:r>
          </a:p>
          <a:p>
            <a:pPr lvl="2"/>
            <a:r>
              <a:rPr lang="en-US" dirty="0" smtClean="0"/>
              <a:t>Manage the activities of non-managerial employees</a:t>
            </a:r>
          </a:p>
          <a:p>
            <a:pPr lvl="2"/>
            <a:r>
              <a:rPr lang="en-US" dirty="0" smtClean="0"/>
              <a:t>Ex: supervisor , team leader.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82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2. Financial </a:t>
            </a:r>
            <a:r>
              <a:rPr lang="en-US" b="1" dirty="0">
                <a:solidFill>
                  <a:srgbClr val="00B050"/>
                </a:solidFill>
              </a:rPr>
              <a:t>Condition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Financial indicators forecast for several years along with volume forecasting is helpful to: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sz="2600" dirty="0" smtClean="0"/>
              <a:t>Identify the HCOs weakness and strengths.</a:t>
            </a:r>
          </a:p>
          <a:p>
            <a:pPr marL="914400" lvl="2" indent="0">
              <a:buNone/>
            </a:pPr>
            <a:endParaRPr lang="en-US" sz="2600" dirty="0" smtClean="0"/>
          </a:p>
          <a:p>
            <a:pPr lvl="2"/>
            <a:r>
              <a:rPr lang="en-US" sz="2600" dirty="0" smtClean="0"/>
              <a:t>Provide </a:t>
            </a:r>
            <a:r>
              <a:rPr lang="en-US" sz="2600" dirty="0"/>
              <a:t>budget targets for the upcoming year(s).</a:t>
            </a:r>
            <a:endParaRPr lang="en-US" sz="2600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Also, it is critical </a:t>
            </a:r>
            <a:r>
              <a:rPr lang="en-US" dirty="0"/>
              <a:t>to tie the financial reserves and needs of the organization to </a:t>
            </a:r>
            <a:r>
              <a:rPr lang="en-US" dirty="0" smtClean="0"/>
              <a:t>the strategic </a:t>
            </a:r>
            <a:r>
              <a:rPr lang="en-US" dirty="0"/>
              <a:t>planning process to ensure the resulting strategies can and will </a:t>
            </a:r>
            <a:r>
              <a:rPr lang="en-US" dirty="0" smtClean="0"/>
              <a:t>be funded </a:t>
            </a:r>
            <a:r>
              <a:rPr lang="en-US" dirty="0"/>
              <a:t>appropriately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3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3. Strategic </a:t>
            </a:r>
            <a:r>
              <a:rPr lang="en-US" b="1" dirty="0">
                <a:solidFill>
                  <a:srgbClr val="00B050"/>
                </a:solidFill>
              </a:rPr>
              <a:t>Performance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review </a:t>
            </a:r>
            <a:r>
              <a:rPr lang="en-US" dirty="0"/>
              <a:t>of the organization’s past strategic </a:t>
            </a:r>
            <a:r>
              <a:rPr lang="en-US" dirty="0" smtClean="0"/>
              <a:t>performance should </a:t>
            </a:r>
            <a:r>
              <a:rPr lang="en-US" dirty="0"/>
              <a:t>be included as part of future strategy development.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assessment of whether past strategies accomplished </a:t>
            </a:r>
            <a:r>
              <a:rPr lang="en-US" dirty="0" smtClean="0"/>
              <a:t>their intended goals.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Identifies roadblocks </a:t>
            </a:r>
            <a:r>
              <a:rPr lang="en-US" dirty="0"/>
              <a:t>that led to failure or factors that drove success.</a:t>
            </a:r>
          </a:p>
        </p:txBody>
      </p:sp>
    </p:spTree>
    <p:extLst>
      <p:ext uri="{BB962C8B-B14F-4D97-AF65-F5344CB8AC3E}">
        <p14:creationId xmlns:p14="http://schemas.microsoft.com/office/powerpoint/2010/main" val="964513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4. Organizational </a:t>
            </a:r>
            <a:r>
              <a:rPr lang="en-US" b="1" dirty="0">
                <a:solidFill>
                  <a:srgbClr val="00B050"/>
                </a:solidFill>
              </a:rPr>
              <a:t>Core Capabilities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to identify subjective </a:t>
            </a:r>
            <a:r>
              <a:rPr lang="en-US" dirty="0"/>
              <a:t>strengths </a:t>
            </a:r>
            <a:r>
              <a:rPr lang="en-US" dirty="0" smtClean="0"/>
              <a:t>and weaknesses, qualitative assessment.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734936" cy="3733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65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STRATEGY IDENTIFICATION AND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SELECTION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Throughout the development of the SWOT, the building blocks for </a:t>
            </a:r>
            <a:r>
              <a:rPr lang="en-US" dirty="0" smtClean="0"/>
              <a:t>strategy identification </a:t>
            </a:r>
            <a:r>
              <a:rPr lang="en-US" dirty="0"/>
              <a:t>begin to emerge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It includes: 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US" dirty="0"/>
              <a:t>Scenario </a:t>
            </a:r>
            <a:r>
              <a:rPr lang="en-US" dirty="0" smtClean="0"/>
              <a:t>Development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US" dirty="0" smtClean="0"/>
              <a:t>Outcomes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US" dirty="0"/>
              <a:t>Strategy Tactical Plans</a:t>
            </a:r>
          </a:p>
        </p:txBody>
      </p:sp>
    </p:spTree>
    <p:extLst>
      <p:ext uri="{BB962C8B-B14F-4D97-AF65-F5344CB8AC3E}">
        <p14:creationId xmlns:p14="http://schemas.microsoft.com/office/powerpoint/2010/main" val="4008065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A. Scenario </a:t>
            </a:r>
            <a:r>
              <a:rPr lang="en-US" b="1" dirty="0">
                <a:solidFill>
                  <a:srgbClr val="00B050"/>
                </a:solidFill>
              </a:rPr>
              <a:t>Development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3371"/>
            <a:ext cx="8229600" cy="54864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5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500" dirty="0" smtClean="0">
                <a:solidFill>
                  <a:srgbClr val="C00000"/>
                </a:solidFill>
              </a:rPr>
              <a:t>This </a:t>
            </a:r>
            <a:r>
              <a:rPr lang="en-US" sz="4500" dirty="0" smtClean="0">
                <a:solidFill>
                  <a:srgbClr val="C00000"/>
                </a:solidFill>
              </a:rPr>
              <a:t>is where strategic planning really becomes an art </a:t>
            </a:r>
            <a:r>
              <a:rPr lang="en-US" sz="4500" b="1" dirty="0" smtClean="0">
                <a:solidFill>
                  <a:srgbClr val="C00000"/>
                </a:solidFill>
              </a:rPr>
              <a:t>VS. </a:t>
            </a:r>
            <a:r>
              <a:rPr lang="en-US" sz="4500" dirty="0" smtClean="0">
                <a:solidFill>
                  <a:srgbClr val="C00000"/>
                </a:solidFill>
              </a:rPr>
              <a:t>a science</a:t>
            </a:r>
          </a:p>
          <a:p>
            <a:endParaRPr lang="en-US" sz="4500" dirty="0"/>
          </a:p>
          <a:p>
            <a:r>
              <a:rPr lang="en-US" sz="4500" dirty="0" smtClean="0"/>
              <a:t>Strategy </a:t>
            </a:r>
            <a:r>
              <a:rPr lang="en-US" sz="4500" dirty="0"/>
              <a:t>identification usually begins with the baseline scenario </a:t>
            </a:r>
            <a:r>
              <a:rPr lang="en-US" sz="4500" dirty="0" smtClean="0"/>
              <a:t>developed for </a:t>
            </a:r>
            <a:r>
              <a:rPr lang="en-US" sz="4500" dirty="0"/>
              <a:t>the volume </a:t>
            </a:r>
            <a:r>
              <a:rPr lang="en-US" sz="4500" dirty="0" smtClean="0"/>
              <a:t>forecast, and financial plan.</a:t>
            </a:r>
          </a:p>
          <a:p>
            <a:pPr marL="0" indent="0">
              <a:buNone/>
            </a:pPr>
            <a:endParaRPr lang="en-US" sz="4500" dirty="0" smtClean="0"/>
          </a:p>
          <a:p>
            <a:r>
              <a:rPr lang="en-US" sz="4500" dirty="0" smtClean="0"/>
              <a:t>Then </a:t>
            </a:r>
            <a:r>
              <a:rPr lang="en-US" sz="4500" dirty="0"/>
              <a:t>applying different planning </a:t>
            </a:r>
            <a:r>
              <a:rPr lang="en-US" sz="4500" dirty="0" smtClean="0"/>
              <a:t>assumptions to the baseline scenario yield to more scenarios to be analyzed</a:t>
            </a:r>
            <a:r>
              <a:rPr lang="en-US" sz="4500" dirty="0" smtClean="0"/>
              <a:t>.</a:t>
            </a:r>
          </a:p>
          <a:p>
            <a:endParaRPr lang="en-US" sz="4500" dirty="0" smtClean="0"/>
          </a:p>
          <a:p>
            <a:r>
              <a:rPr lang="en-US" sz="4500" dirty="0" smtClean="0"/>
              <a:t>From this scenario analysis, several potential strategic directions for the organization may emerge.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1219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WHAT IF GAME ….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6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B. </a:t>
            </a:r>
            <a:r>
              <a:rPr lang="en-US" b="1" dirty="0" smtClean="0">
                <a:solidFill>
                  <a:srgbClr val="00B050"/>
                </a:solidFill>
              </a:rPr>
              <a:t>Outcomes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(What to do)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a </a:t>
            </a:r>
            <a:r>
              <a:rPr lang="en-US" dirty="0" smtClean="0"/>
              <a:t>scenario </a:t>
            </a:r>
            <a:r>
              <a:rPr lang="en-US" dirty="0"/>
              <a:t>is chosen, specific desired outcomes should </a:t>
            </a:r>
            <a:r>
              <a:rPr lang="en-US" dirty="0" smtClean="0"/>
              <a:t>be targeted </a:t>
            </a:r>
            <a:r>
              <a:rPr lang="en-US" dirty="0"/>
              <a:t>and strategies to accomplish this identified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00B050"/>
                </a:solidFill>
              </a:rPr>
              <a:t>strategy</a:t>
            </a:r>
            <a:r>
              <a:rPr lang="en-US" b="1" dirty="0" smtClean="0"/>
              <a:t> </a:t>
            </a:r>
            <a:r>
              <a:rPr lang="en-US" dirty="0"/>
              <a:t>is a carefully designed plan to accomplish the desired outcomes.</a:t>
            </a:r>
          </a:p>
        </p:txBody>
      </p:sp>
    </p:spTree>
    <p:extLst>
      <p:ext uri="{BB962C8B-B14F-4D97-AF65-F5344CB8AC3E}">
        <p14:creationId xmlns:p14="http://schemas.microsoft.com/office/powerpoint/2010/main" val="102463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10600" cy="4419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724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C. Strategy </a:t>
            </a:r>
            <a:r>
              <a:rPr lang="en-US" b="1" dirty="0">
                <a:solidFill>
                  <a:srgbClr val="00B050"/>
                </a:solidFill>
              </a:rPr>
              <a:t>Tactical </a:t>
            </a:r>
            <a:r>
              <a:rPr lang="en-US" b="1" dirty="0" smtClean="0">
                <a:solidFill>
                  <a:srgbClr val="00B050"/>
                </a:solidFill>
              </a:rPr>
              <a:t>Plans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(Working plan , HOW?)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actical </a:t>
            </a:r>
            <a:r>
              <a:rPr lang="en-US" sz="2400" b="1" dirty="0"/>
              <a:t>plans </a:t>
            </a:r>
            <a:r>
              <a:rPr lang="en-US" sz="2400" dirty="0"/>
              <a:t>for each </a:t>
            </a:r>
            <a:r>
              <a:rPr lang="en-US" sz="2400" dirty="0" smtClean="0"/>
              <a:t>strategy </a:t>
            </a:r>
            <a:r>
              <a:rPr lang="en-US" sz="2400" dirty="0"/>
              <a:t>are necessary </a:t>
            </a:r>
            <a:r>
              <a:rPr lang="en-US" sz="2400" dirty="0" smtClean="0"/>
              <a:t>for translating </a:t>
            </a:r>
            <a:r>
              <a:rPr lang="en-US" sz="2400" dirty="0"/>
              <a:t>the plan into action.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Tactical </a:t>
            </a:r>
            <a:r>
              <a:rPr lang="en-US" sz="2400" dirty="0"/>
              <a:t>plans answer the who, what, </a:t>
            </a:r>
            <a:r>
              <a:rPr lang="en-US" sz="2400" dirty="0" smtClean="0"/>
              <a:t>when, where</a:t>
            </a:r>
            <a:r>
              <a:rPr lang="en-US" sz="2400" dirty="0"/>
              <a:t>, and how questions of strategy implementation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3824943"/>
            <a:ext cx="8458201" cy="303305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774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457200"/>
            <a:ext cx="8458200" cy="6172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019800" y="1752600"/>
            <a:ext cx="1371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9211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ROLLOUT AND IMPLEMENTATION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Rollout of </a:t>
            </a:r>
            <a:r>
              <a:rPr lang="en-US" dirty="0" smtClean="0"/>
              <a:t>the plan </a:t>
            </a:r>
            <a:r>
              <a:rPr lang="en-US" dirty="0"/>
              <a:t>has two main steps: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First, </a:t>
            </a:r>
            <a:r>
              <a:rPr lang="en-US" dirty="0"/>
              <a:t>the plan is communicated at all levels of </a:t>
            </a:r>
            <a:r>
              <a:rPr lang="en-US" dirty="0" smtClean="0"/>
              <a:t>the organization.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Second, develop supporting plans in order to reinforce the </a:t>
            </a:r>
            <a:r>
              <a:rPr lang="en-US" dirty="0"/>
              <a:t>strategic </a:t>
            </a:r>
            <a:r>
              <a:rPr lang="en-US" dirty="0" smtClean="0"/>
              <a:t>direction.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3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155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86799" cy="508225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83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OUTCOMES MONITORING AND CONTROL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It is accomplished through </a:t>
            </a:r>
            <a:r>
              <a:rPr lang="en-US" dirty="0"/>
              <a:t>the use of an organizational dashboard, or scorecard. 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00B050"/>
                </a:solidFill>
              </a:rPr>
              <a:t>dashboard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visual reference used to monitor an organization’s performance </a:t>
            </a:r>
            <a:r>
              <a:rPr lang="en-US" dirty="0" smtClean="0"/>
              <a:t>against targets </a:t>
            </a:r>
            <a:r>
              <a:rPr lang="en-US" dirty="0"/>
              <a:t>over time.</a:t>
            </a:r>
          </a:p>
        </p:txBody>
      </p:sp>
    </p:spTree>
    <p:extLst>
      <p:ext uri="{BB962C8B-B14F-4D97-AF65-F5344CB8AC3E}">
        <p14:creationId xmlns:p14="http://schemas.microsoft.com/office/powerpoint/2010/main" val="409180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49577" cy="6062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36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STRATEGY EXECUTION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S</a:t>
            </a:r>
            <a:r>
              <a:rPr lang="en-US" dirty="0" smtClean="0"/>
              <a:t>uccessful </a:t>
            </a:r>
            <a:r>
              <a:rPr lang="en-US" dirty="0"/>
              <a:t>organizations know </a:t>
            </a:r>
            <a:r>
              <a:rPr lang="en-US" dirty="0" smtClean="0"/>
              <a:t>that execution </a:t>
            </a:r>
            <a:r>
              <a:rPr lang="en-US" dirty="0"/>
              <a:t>is much more important than the plan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Barriers and roadblocks </a:t>
            </a:r>
          </a:p>
          <a:p>
            <a:pPr marL="0" indent="0" algn="ctr">
              <a:buNone/>
            </a:pPr>
            <a:r>
              <a:rPr lang="en-US" sz="3900" b="1" dirty="0">
                <a:solidFill>
                  <a:srgbClr val="FF0000"/>
                </a:solidFill>
              </a:rPr>
              <a:t>“culture eats strategy for lunch</a:t>
            </a:r>
            <a:r>
              <a:rPr lang="en-US" sz="3900" b="1" dirty="0" smtClean="0">
                <a:solidFill>
                  <a:srgbClr val="FF0000"/>
                </a:solidFill>
              </a:rPr>
              <a:t>.”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sz="2600" dirty="0" smtClean="0"/>
              <a:t>If </a:t>
            </a:r>
            <a:r>
              <a:rPr lang="en-US" sz="2600" dirty="0"/>
              <a:t>an organization’s stakeholders are not ready for </a:t>
            </a:r>
            <a:r>
              <a:rPr lang="en-US" sz="2600" dirty="0" smtClean="0"/>
              <a:t>the strategy</a:t>
            </a:r>
            <a:r>
              <a:rPr lang="en-US" sz="2600" dirty="0"/>
              <a:t>, it will not be executed by even the most tenacious of </a:t>
            </a:r>
            <a:r>
              <a:rPr lang="en-US" sz="2600" dirty="0" smtClean="0"/>
              <a:t>leaders.</a:t>
            </a:r>
            <a:endParaRPr lang="en-US" sz="3000" dirty="0" smtClean="0"/>
          </a:p>
          <a:p>
            <a:pPr marL="914400" lvl="2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So, strategy </a:t>
            </a:r>
            <a:r>
              <a:rPr lang="en-US" dirty="0">
                <a:solidFill>
                  <a:srgbClr val="002060"/>
                </a:solidFill>
              </a:rPr>
              <a:t>execution </a:t>
            </a:r>
            <a:r>
              <a:rPr lang="en-US" dirty="0" smtClean="0">
                <a:solidFill>
                  <a:srgbClr val="002060"/>
                </a:solidFill>
              </a:rPr>
              <a:t>to start </a:t>
            </a:r>
            <a:r>
              <a:rPr lang="en-US" dirty="0">
                <a:solidFill>
                  <a:srgbClr val="002060"/>
                </a:solidFill>
              </a:rPr>
              <a:t>early in the planning </a:t>
            </a:r>
            <a:r>
              <a:rPr lang="en-US" dirty="0" smtClean="0">
                <a:solidFill>
                  <a:srgbClr val="002060"/>
                </a:solidFill>
              </a:rPr>
              <a:t>process.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97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 startAt="2"/>
            </a:pPr>
            <a:r>
              <a:rPr lang="en-US" dirty="0"/>
              <a:t>Other barriers </a:t>
            </a:r>
            <a:r>
              <a:rPr lang="en-US" dirty="0" smtClean="0"/>
              <a:t>include </a:t>
            </a:r>
            <a:r>
              <a:rPr lang="en-US" dirty="0"/>
              <a:t>a lack of focus </a:t>
            </a:r>
            <a:r>
              <a:rPr lang="en-US" dirty="0" smtClean="0"/>
              <a:t>of the strategy, so many strategies </a:t>
            </a:r>
            <a:r>
              <a:rPr lang="en-US" dirty="0"/>
              <a:t>than it can successfully </a:t>
            </a:r>
            <a:r>
              <a:rPr lang="en-US" dirty="0" smtClean="0"/>
              <a:t>execute.</a:t>
            </a:r>
          </a:p>
          <a:p>
            <a:pPr marL="914400" lvl="1" indent="-514350">
              <a:buFont typeface="+mj-lt"/>
              <a:buAutoNum type="arabicPeriod" startAt="2"/>
            </a:pPr>
            <a:endParaRPr lang="en-US" dirty="0" smtClean="0"/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 smtClean="0"/>
              <a:t>Fund </a:t>
            </a:r>
            <a:r>
              <a:rPr lang="en-US" dirty="0"/>
              <a:t>and </a:t>
            </a:r>
            <a:r>
              <a:rPr lang="en-US" dirty="0" smtClean="0"/>
              <a:t>resources.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 smtClean="0"/>
              <a:t>Competing priorities.</a:t>
            </a:r>
          </a:p>
          <a:p>
            <a:pPr marL="40005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In order to execute strategies successfully HCOs need: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trong </a:t>
            </a:r>
            <a:r>
              <a:rPr lang="en-US" dirty="0"/>
              <a:t>leadership </a:t>
            </a:r>
            <a:r>
              <a:rPr lang="en-US" dirty="0" smtClean="0"/>
              <a:t>to </a:t>
            </a:r>
            <a:r>
              <a:rPr lang="en-US" dirty="0"/>
              <a:t>maintain a </a:t>
            </a:r>
            <a:r>
              <a:rPr lang="en-US" dirty="0" smtClean="0"/>
              <a:t>long term</a:t>
            </a:r>
            <a:r>
              <a:rPr lang="en-US" dirty="0"/>
              <a:t> </a:t>
            </a:r>
            <a:r>
              <a:rPr lang="en-US" dirty="0" smtClean="0"/>
              <a:t>focus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/>
              <a:t>O</a:t>
            </a:r>
            <a:r>
              <a:rPr lang="en-US" dirty="0" smtClean="0"/>
              <a:t>rganizational </a:t>
            </a:r>
            <a:r>
              <a:rPr lang="en-US" dirty="0"/>
              <a:t>buy-in at all levels</a:t>
            </a:r>
          </a:p>
        </p:txBody>
      </p:sp>
    </p:spTree>
    <p:extLst>
      <p:ext uri="{BB962C8B-B14F-4D97-AF65-F5344CB8AC3E}">
        <p14:creationId xmlns:p14="http://schemas.microsoft.com/office/powerpoint/2010/main" val="1465984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EXAMPLE of Strategic plan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95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Example: JHK hospital strategic plan 2014-2018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1000" cy="516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208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228600"/>
            <a:ext cx="8762999" cy="641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4866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2826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708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5813"/>
            <a:ext cx="8763000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14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Management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Lecture 2</a:t>
            </a:r>
          </a:p>
          <a:p>
            <a:r>
              <a:rPr lang="en-US" dirty="0" smtClean="0"/>
              <a:t>MED 311</a:t>
            </a:r>
          </a:p>
          <a:p>
            <a:r>
              <a:rPr lang="en-US" dirty="0" smtClean="0"/>
              <a:t>Spring 2020/2021</a:t>
            </a:r>
          </a:p>
          <a:p>
            <a:r>
              <a:rPr lang="en-US" dirty="0" smtClean="0"/>
              <a:t>Dr. Ola </a:t>
            </a:r>
            <a:r>
              <a:rPr lang="en-US" dirty="0" err="1" smtClean="0"/>
              <a:t>Soudah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800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0"/>
            <a:ext cx="874122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763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0096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533401"/>
            <a:ext cx="90678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001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https://www.hopkinsmedicine.org/strategic-plan/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5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Decision making or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problem solving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Decision making or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problem solving 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b="1" dirty="0" smtClean="0">
                <a:solidFill>
                  <a:srgbClr val="00B050"/>
                </a:solidFill>
              </a:rPr>
              <a:t>Decision: </a:t>
            </a:r>
            <a:r>
              <a:rPr lang="en-US" sz="3300" dirty="0" smtClean="0"/>
              <a:t>is a choice made from available alternatives. </a:t>
            </a:r>
          </a:p>
          <a:p>
            <a:pPr marL="0" indent="0">
              <a:buNone/>
            </a:pPr>
            <a:endParaRPr lang="en-US" sz="33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300" dirty="0" smtClean="0"/>
              <a:t>However, make a decision</a:t>
            </a:r>
            <a:r>
              <a:rPr lang="en-US" sz="3300" dirty="0" smtClean="0"/>
              <a:t> </a:t>
            </a:r>
            <a:r>
              <a:rPr lang="en-US" sz="3300" dirty="0" smtClean="0"/>
              <a:t>is not one step, </a:t>
            </a:r>
          </a:p>
          <a:p>
            <a:pPr marL="0" indent="0">
              <a:buNone/>
            </a:pPr>
            <a:r>
              <a:rPr lang="en-US" sz="3300" dirty="0" smtClean="0"/>
              <a:t>it is a process … </a:t>
            </a:r>
          </a:p>
          <a:p>
            <a:pPr marL="0" indent="0">
              <a:buNone/>
            </a:pPr>
            <a:endParaRPr lang="en-US" sz="33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300" b="1" dirty="0" smtClean="0">
                <a:solidFill>
                  <a:srgbClr val="00B050"/>
                </a:solidFill>
              </a:rPr>
              <a:t>Decision making </a:t>
            </a:r>
            <a:r>
              <a:rPr lang="en-US" sz="3300" dirty="0" smtClean="0"/>
              <a:t>is the process of identifying problems or opportunities and then resolving them. 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025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2205</Words>
  <Application>Microsoft Office PowerPoint</Application>
  <PresentationFormat>On-screen Show (4:3)</PresentationFormat>
  <Paragraphs>275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Management competencies</vt:lpstr>
      <vt:lpstr>PowerPoint Presentation</vt:lpstr>
      <vt:lpstr>Types of managers</vt:lpstr>
      <vt:lpstr>PowerPoint Presentation</vt:lpstr>
      <vt:lpstr>Levels of management and their roles</vt:lpstr>
      <vt:lpstr>PowerPoint Presentation</vt:lpstr>
      <vt:lpstr>Management Functions</vt:lpstr>
      <vt:lpstr>Decision making or  problem solving</vt:lpstr>
      <vt:lpstr>Decision making or  problem solving  </vt:lpstr>
      <vt:lpstr>Types of decisions in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Common Errors Are Committed in the Decision-Making Process?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 fatigue</vt:lpstr>
      <vt:lpstr>Consequences of decision fatigue</vt:lpstr>
      <vt:lpstr>PowerPoint Presentation</vt:lpstr>
      <vt:lpstr>PowerPoint Presentation</vt:lpstr>
      <vt:lpstr>Planning</vt:lpstr>
      <vt:lpstr>What is the plan for?</vt:lpstr>
      <vt:lpstr>Types of planning</vt:lpstr>
      <vt:lpstr>The purpose of strategic planning</vt:lpstr>
      <vt:lpstr>THE PLANNING PROCESS</vt:lpstr>
      <vt:lpstr>PowerPoint Presentation</vt:lpstr>
      <vt:lpstr>SWOT analysis</vt:lpstr>
      <vt:lpstr>SWOT analysis components:  </vt:lpstr>
      <vt:lpstr>Market Assessment</vt:lpstr>
      <vt:lpstr>PowerPoint Presentation</vt:lpstr>
      <vt:lpstr>1. Power of the Health Care Workforce</vt:lpstr>
      <vt:lpstr> 2. Power of Consumers and Payers</vt:lpstr>
      <vt:lpstr>PowerPoint Presentation</vt:lpstr>
      <vt:lpstr>PowerPoint Presentation</vt:lpstr>
      <vt:lpstr>3. Innovations in Technology</vt:lpstr>
      <vt:lpstr>4. The regulatory forces</vt:lpstr>
      <vt:lpstr>5. Competitive Rivalry</vt:lpstr>
      <vt:lpstr>Mission, Vision, Values</vt:lpstr>
      <vt:lpstr>PowerPoint Presentation</vt:lpstr>
      <vt:lpstr>PowerPoint Presentation</vt:lpstr>
      <vt:lpstr>Organizational Assessment</vt:lpstr>
      <vt:lpstr>1. Organizational Volume Forecast</vt:lpstr>
      <vt:lpstr>PowerPoint Presentation</vt:lpstr>
      <vt:lpstr>2. Financial Condition</vt:lpstr>
      <vt:lpstr>3. Strategic Performance</vt:lpstr>
      <vt:lpstr>4. Organizational Core Capabilities</vt:lpstr>
      <vt:lpstr>STRATEGY IDENTIFICATION AND SELECTION</vt:lpstr>
      <vt:lpstr>A. Scenario Development</vt:lpstr>
      <vt:lpstr>B. Outcomes (What to do)</vt:lpstr>
      <vt:lpstr>PowerPoint Presentation</vt:lpstr>
      <vt:lpstr>C. Strategy Tactical Plans  (Working plan , HOW?)</vt:lpstr>
      <vt:lpstr>PowerPoint Presentation</vt:lpstr>
      <vt:lpstr>ROLLOUT AND IMPLEMENTATION</vt:lpstr>
      <vt:lpstr>PowerPoint Presentation</vt:lpstr>
      <vt:lpstr>OUTCOMES MONITORING AND CONTROL</vt:lpstr>
      <vt:lpstr>PowerPoint Presentation</vt:lpstr>
      <vt:lpstr>STRATEGY EXECUTION</vt:lpstr>
      <vt:lpstr>PowerPoint Presentation</vt:lpstr>
      <vt:lpstr>EXAMPLE of Strategic plan</vt:lpstr>
      <vt:lpstr>Example: JHK hospital strategic plan 2014-2018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Functions</dc:title>
  <dc:creator>yumc</dc:creator>
  <cp:lastModifiedBy>yumc</cp:lastModifiedBy>
  <cp:revision>15</cp:revision>
  <dcterms:created xsi:type="dcterms:W3CDTF">2021-03-01T08:34:37Z</dcterms:created>
  <dcterms:modified xsi:type="dcterms:W3CDTF">2021-03-01T10:16:24Z</dcterms:modified>
</cp:coreProperties>
</file>