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4" r:id="rId5"/>
    <p:sldId id="275" r:id="rId6"/>
    <p:sldId id="276" r:id="rId7"/>
    <p:sldId id="271" r:id="rId8"/>
    <p:sldId id="260" r:id="rId9"/>
    <p:sldId id="281" r:id="rId10"/>
    <p:sldId id="282" r:id="rId11"/>
    <p:sldId id="283" r:id="rId12"/>
    <p:sldId id="327" r:id="rId13"/>
    <p:sldId id="328" r:id="rId14"/>
    <p:sldId id="329" r:id="rId15"/>
    <p:sldId id="330" r:id="rId16"/>
    <p:sldId id="331" r:id="rId17"/>
    <p:sldId id="272" r:id="rId18"/>
    <p:sldId id="340" r:id="rId19"/>
    <p:sldId id="273" r:id="rId20"/>
    <p:sldId id="263" r:id="rId21"/>
    <p:sldId id="261" r:id="rId22"/>
    <p:sldId id="262" r:id="rId23"/>
    <p:sldId id="264" r:id="rId24"/>
    <p:sldId id="294" r:id="rId25"/>
    <p:sldId id="299" r:id="rId26"/>
    <p:sldId id="332" r:id="rId27"/>
    <p:sldId id="333" r:id="rId28"/>
    <p:sldId id="334" r:id="rId29"/>
    <p:sldId id="291" r:id="rId30"/>
    <p:sldId id="338" r:id="rId31"/>
    <p:sldId id="336" r:id="rId32"/>
    <p:sldId id="339" r:id="rId33"/>
    <p:sldId id="337" r:id="rId34"/>
    <p:sldId id="341" r:id="rId35"/>
    <p:sldId id="342" r:id="rId36"/>
    <p:sldId id="290" r:id="rId37"/>
    <p:sldId id="292" r:id="rId38"/>
    <p:sldId id="267" r:id="rId39"/>
    <p:sldId id="279" r:id="rId40"/>
    <p:sldId id="34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87" d="100"/>
          <a:sy n="87" d="100"/>
        </p:scale>
        <p:origin x="-134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F26067-40A9-473B-B018-338FE35BBB35}"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052A1-5ACE-4424-BC8B-D98639C0EB6A}" type="slidenum">
              <a:rPr lang="en-US" smtClean="0"/>
              <a:t>‹#›</a:t>
            </a:fld>
            <a:endParaRPr lang="en-US"/>
          </a:p>
        </p:txBody>
      </p:sp>
    </p:spTree>
    <p:extLst>
      <p:ext uri="{BB962C8B-B14F-4D97-AF65-F5344CB8AC3E}">
        <p14:creationId xmlns:p14="http://schemas.microsoft.com/office/powerpoint/2010/main" val="56755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F26067-40A9-473B-B018-338FE35BBB35}"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052A1-5ACE-4424-BC8B-D98639C0EB6A}" type="slidenum">
              <a:rPr lang="en-US" smtClean="0"/>
              <a:t>‹#›</a:t>
            </a:fld>
            <a:endParaRPr lang="en-US"/>
          </a:p>
        </p:txBody>
      </p:sp>
    </p:spTree>
    <p:extLst>
      <p:ext uri="{BB962C8B-B14F-4D97-AF65-F5344CB8AC3E}">
        <p14:creationId xmlns:p14="http://schemas.microsoft.com/office/powerpoint/2010/main" val="3416872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F26067-40A9-473B-B018-338FE35BBB35}"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052A1-5ACE-4424-BC8B-D98639C0EB6A}" type="slidenum">
              <a:rPr lang="en-US" smtClean="0"/>
              <a:t>‹#›</a:t>
            </a:fld>
            <a:endParaRPr lang="en-US"/>
          </a:p>
        </p:txBody>
      </p:sp>
    </p:spTree>
    <p:extLst>
      <p:ext uri="{BB962C8B-B14F-4D97-AF65-F5344CB8AC3E}">
        <p14:creationId xmlns:p14="http://schemas.microsoft.com/office/powerpoint/2010/main" val="177468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F26067-40A9-473B-B018-338FE35BBB35}"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052A1-5ACE-4424-BC8B-D98639C0EB6A}" type="slidenum">
              <a:rPr lang="en-US" smtClean="0"/>
              <a:t>‹#›</a:t>
            </a:fld>
            <a:endParaRPr lang="en-US"/>
          </a:p>
        </p:txBody>
      </p:sp>
    </p:spTree>
    <p:extLst>
      <p:ext uri="{BB962C8B-B14F-4D97-AF65-F5344CB8AC3E}">
        <p14:creationId xmlns:p14="http://schemas.microsoft.com/office/powerpoint/2010/main" val="75849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F26067-40A9-473B-B018-338FE35BBB35}"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3052A1-5ACE-4424-BC8B-D98639C0EB6A}" type="slidenum">
              <a:rPr lang="en-US" smtClean="0"/>
              <a:t>‹#›</a:t>
            </a:fld>
            <a:endParaRPr lang="en-US"/>
          </a:p>
        </p:txBody>
      </p:sp>
    </p:spTree>
    <p:extLst>
      <p:ext uri="{BB962C8B-B14F-4D97-AF65-F5344CB8AC3E}">
        <p14:creationId xmlns:p14="http://schemas.microsoft.com/office/powerpoint/2010/main" val="120721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F26067-40A9-473B-B018-338FE35BBB35}"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052A1-5ACE-4424-BC8B-D98639C0EB6A}" type="slidenum">
              <a:rPr lang="en-US" smtClean="0"/>
              <a:t>‹#›</a:t>
            </a:fld>
            <a:endParaRPr lang="en-US"/>
          </a:p>
        </p:txBody>
      </p:sp>
    </p:spTree>
    <p:extLst>
      <p:ext uri="{BB962C8B-B14F-4D97-AF65-F5344CB8AC3E}">
        <p14:creationId xmlns:p14="http://schemas.microsoft.com/office/powerpoint/2010/main" val="55222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F26067-40A9-473B-B018-338FE35BBB35}" type="datetimeFigureOut">
              <a:rPr lang="en-US" smtClean="0"/>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3052A1-5ACE-4424-BC8B-D98639C0EB6A}" type="slidenum">
              <a:rPr lang="en-US" smtClean="0"/>
              <a:t>‹#›</a:t>
            </a:fld>
            <a:endParaRPr lang="en-US"/>
          </a:p>
        </p:txBody>
      </p:sp>
    </p:spTree>
    <p:extLst>
      <p:ext uri="{BB962C8B-B14F-4D97-AF65-F5344CB8AC3E}">
        <p14:creationId xmlns:p14="http://schemas.microsoft.com/office/powerpoint/2010/main" val="1964268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F26067-40A9-473B-B018-338FE35BBB35}" type="datetimeFigureOut">
              <a:rPr lang="en-US" smtClean="0"/>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3052A1-5ACE-4424-BC8B-D98639C0EB6A}" type="slidenum">
              <a:rPr lang="en-US" smtClean="0"/>
              <a:t>‹#›</a:t>
            </a:fld>
            <a:endParaRPr lang="en-US"/>
          </a:p>
        </p:txBody>
      </p:sp>
    </p:spTree>
    <p:extLst>
      <p:ext uri="{BB962C8B-B14F-4D97-AF65-F5344CB8AC3E}">
        <p14:creationId xmlns:p14="http://schemas.microsoft.com/office/powerpoint/2010/main" val="412770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F26067-40A9-473B-B018-338FE35BBB35}" type="datetimeFigureOut">
              <a:rPr lang="en-US" smtClean="0"/>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3052A1-5ACE-4424-BC8B-D98639C0EB6A}" type="slidenum">
              <a:rPr lang="en-US" smtClean="0"/>
              <a:t>‹#›</a:t>
            </a:fld>
            <a:endParaRPr lang="en-US"/>
          </a:p>
        </p:txBody>
      </p:sp>
    </p:spTree>
    <p:extLst>
      <p:ext uri="{BB962C8B-B14F-4D97-AF65-F5344CB8AC3E}">
        <p14:creationId xmlns:p14="http://schemas.microsoft.com/office/powerpoint/2010/main" val="1740981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F26067-40A9-473B-B018-338FE35BBB35}"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052A1-5ACE-4424-BC8B-D98639C0EB6A}" type="slidenum">
              <a:rPr lang="en-US" smtClean="0"/>
              <a:t>‹#›</a:t>
            </a:fld>
            <a:endParaRPr lang="en-US"/>
          </a:p>
        </p:txBody>
      </p:sp>
    </p:spTree>
    <p:extLst>
      <p:ext uri="{BB962C8B-B14F-4D97-AF65-F5344CB8AC3E}">
        <p14:creationId xmlns:p14="http://schemas.microsoft.com/office/powerpoint/2010/main" val="339431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F26067-40A9-473B-B018-338FE35BBB35}"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3052A1-5ACE-4424-BC8B-D98639C0EB6A}" type="slidenum">
              <a:rPr lang="en-US" smtClean="0"/>
              <a:t>‹#›</a:t>
            </a:fld>
            <a:endParaRPr lang="en-US"/>
          </a:p>
        </p:txBody>
      </p:sp>
    </p:spTree>
    <p:extLst>
      <p:ext uri="{BB962C8B-B14F-4D97-AF65-F5344CB8AC3E}">
        <p14:creationId xmlns:p14="http://schemas.microsoft.com/office/powerpoint/2010/main" val="2773490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26067-40A9-473B-B018-338FE35BBB35}" type="datetimeFigureOut">
              <a:rPr lang="en-US" smtClean="0"/>
              <a:t>2/22/2021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052A1-5ACE-4424-BC8B-D98639C0EB6A}" type="slidenum">
              <a:rPr lang="en-US" smtClean="0"/>
              <a:t>‹#›</a:t>
            </a:fld>
            <a:endParaRPr lang="en-US"/>
          </a:p>
        </p:txBody>
      </p:sp>
    </p:spTree>
    <p:extLst>
      <p:ext uri="{BB962C8B-B14F-4D97-AF65-F5344CB8AC3E}">
        <p14:creationId xmlns:p14="http://schemas.microsoft.com/office/powerpoint/2010/main" val="1454678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984375"/>
          </a:xfrm>
        </p:spPr>
        <p:style>
          <a:lnRef idx="2">
            <a:schemeClr val="accent1"/>
          </a:lnRef>
          <a:fillRef idx="1">
            <a:schemeClr val="lt1"/>
          </a:fillRef>
          <a:effectRef idx="0">
            <a:schemeClr val="accent1"/>
          </a:effectRef>
          <a:fontRef idx="minor">
            <a:schemeClr val="dk1"/>
          </a:fontRef>
        </p:style>
        <p:txBody>
          <a:bodyPr/>
          <a:lstStyle/>
          <a:p>
            <a:r>
              <a:rPr lang="en-US" dirty="0" smtClean="0"/>
              <a:t>Introduction to healthcare administration</a:t>
            </a:r>
            <a:endParaRPr lang="en-US" dirty="0"/>
          </a:p>
        </p:txBody>
      </p:sp>
      <p:sp>
        <p:nvSpPr>
          <p:cNvPr id="3" name="Subtitle 2"/>
          <p:cNvSpPr>
            <a:spLocks noGrp="1"/>
          </p:cNvSpPr>
          <p:nvPr>
            <p:ph type="subTitle" idx="1"/>
          </p:nvPr>
        </p:nvSpPr>
        <p:spPr>
          <a:xfrm>
            <a:off x="1371600" y="4800600"/>
            <a:ext cx="6400800" cy="838200"/>
          </a:xfrm>
        </p:spPr>
        <p:txBody>
          <a:bodyPr>
            <a:normAutofit fontScale="47500" lnSpcReduction="20000"/>
          </a:bodyPr>
          <a:lstStyle/>
          <a:p>
            <a:r>
              <a:rPr lang="en-US" dirty="0" smtClean="0"/>
              <a:t>MED 311</a:t>
            </a:r>
          </a:p>
          <a:p>
            <a:r>
              <a:rPr lang="en-US" dirty="0" smtClean="0"/>
              <a:t>Spring</a:t>
            </a:r>
            <a:r>
              <a:rPr lang="en-US" dirty="0" smtClean="0"/>
              <a:t> 2020/2021</a:t>
            </a:r>
            <a:endParaRPr lang="en-US" dirty="0" smtClean="0"/>
          </a:p>
          <a:p>
            <a:r>
              <a:rPr lang="en-US" dirty="0" smtClean="0"/>
              <a:t>Dr. Ola </a:t>
            </a:r>
            <a:r>
              <a:rPr lang="en-US" dirty="0" err="1" smtClean="0"/>
              <a:t>Soudah</a:t>
            </a:r>
            <a:endParaRPr lang="en-US" dirty="0"/>
          </a:p>
        </p:txBody>
      </p:sp>
    </p:spTree>
    <p:extLst>
      <p:ext uri="{BB962C8B-B14F-4D97-AF65-F5344CB8AC3E}">
        <p14:creationId xmlns:p14="http://schemas.microsoft.com/office/powerpoint/2010/main" val="1037284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038600"/>
            <a:ext cx="8229600" cy="2087563"/>
          </a:xfrm>
        </p:spPr>
        <p:txBody>
          <a:bodyPr>
            <a:normAutofit fontScale="92500" lnSpcReduction="20000"/>
          </a:bodyPr>
          <a:lstStyle/>
          <a:p>
            <a:r>
              <a:rPr lang="en-US" dirty="0" smtClean="0"/>
              <a:t>The difference between effectiveness and efficiency is that effective is to do the job (outcome), meanwhile efficiency is to do the job with less use of resources (time and cost) and from the first time.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57200"/>
            <a:ext cx="5833207" cy="311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260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38864"/>
            <a:ext cx="8305800" cy="61473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3360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work of managers in HCOs</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Direct work in HCOs that may include some combination of patient care, research , education, and provide a certain services.</a:t>
            </a:r>
          </a:p>
          <a:p>
            <a:endParaRPr lang="en-US" dirty="0" smtClean="0"/>
          </a:p>
          <a:p>
            <a:r>
              <a:rPr lang="en-US" dirty="0" smtClean="0"/>
              <a:t>Support work by conducting activities like fund raising, public health, marketing …etc.</a:t>
            </a:r>
          </a:p>
          <a:p>
            <a:endParaRPr lang="en-US" dirty="0"/>
          </a:p>
          <a:p>
            <a:r>
              <a:rPr lang="en-US" dirty="0" smtClean="0"/>
              <a:t>Manage the organization ……….. (the focus of this course)</a:t>
            </a:r>
            <a:endParaRPr lang="en-US" dirty="0"/>
          </a:p>
        </p:txBody>
      </p:sp>
    </p:spTree>
    <p:extLst>
      <p:ext uri="{BB962C8B-B14F-4D97-AF65-F5344CB8AC3E}">
        <p14:creationId xmlns:p14="http://schemas.microsoft.com/office/powerpoint/2010/main" val="841513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Manager in HCOs</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b="1" dirty="0" smtClean="0">
                <a:solidFill>
                  <a:srgbClr val="00B050"/>
                </a:solidFill>
              </a:rPr>
              <a:t>Supervisors.</a:t>
            </a:r>
          </a:p>
          <a:p>
            <a:r>
              <a:rPr lang="en-US" b="1" dirty="0" smtClean="0">
                <a:solidFill>
                  <a:srgbClr val="00B050"/>
                </a:solidFill>
              </a:rPr>
              <a:t>Team manager.</a:t>
            </a:r>
          </a:p>
          <a:p>
            <a:r>
              <a:rPr lang="en-US" b="1" dirty="0" smtClean="0">
                <a:solidFill>
                  <a:srgbClr val="00B050"/>
                </a:solidFill>
              </a:rPr>
              <a:t>Office or medical directors.</a:t>
            </a:r>
          </a:p>
          <a:p>
            <a:r>
              <a:rPr lang="en-US" dirty="0" smtClean="0"/>
              <a:t>CMO: chief of medical officer.</a:t>
            </a:r>
          </a:p>
          <a:p>
            <a:r>
              <a:rPr lang="en-US" dirty="0" smtClean="0"/>
              <a:t>CNO: Chief of nursing officer.</a:t>
            </a:r>
          </a:p>
          <a:p>
            <a:r>
              <a:rPr lang="en-US" dirty="0" smtClean="0"/>
              <a:t>CFO: Chief of financial officer.</a:t>
            </a:r>
          </a:p>
          <a:p>
            <a:r>
              <a:rPr lang="en-US" dirty="0" smtClean="0"/>
              <a:t>CIO: chief of information officer.</a:t>
            </a:r>
          </a:p>
          <a:p>
            <a:r>
              <a:rPr lang="en-US" b="1" dirty="0" smtClean="0">
                <a:solidFill>
                  <a:srgbClr val="00B050"/>
                </a:solidFill>
              </a:rPr>
              <a:t>Vice president.</a:t>
            </a:r>
          </a:p>
          <a:p>
            <a:r>
              <a:rPr lang="en-US" b="1" dirty="0" smtClean="0">
                <a:solidFill>
                  <a:srgbClr val="00B050"/>
                </a:solidFill>
              </a:rPr>
              <a:t>CEO: chief executive officer (president).</a:t>
            </a:r>
          </a:p>
          <a:p>
            <a:endParaRPr lang="en-US" dirty="0"/>
          </a:p>
        </p:txBody>
      </p:sp>
    </p:spTree>
    <p:extLst>
      <p:ext uri="{BB962C8B-B14F-4D97-AF65-F5344CB8AC3E}">
        <p14:creationId xmlns:p14="http://schemas.microsoft.com/office/powerpoint/2010/main" val="1608756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Management</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0070C0"/>
                </a:solidFill>
              </a:rPr>
              <a:t>Management at all levels has four main elements:</a:t>
            </a:r>
          </a:p>
          <a:p>
            <a:pPr lvl="2"/>
            <a:r>
              <a:rPr lang="en-US" sz="3200" dirty="0" smtClean="0"/>
              <a:t>It is a process: an ongoing set of activities and functions.</a:t>
            </a:r>
          </a:p>
          <a:p>
            <a:pPr lvl="2"/>
            <a:r>
              <a:rPr lang="en-US" sz="3200" dirty="0" smtClean="0"/>
              <a:t>It involves establishing goals and objectives.</a:t>
            </a:r>
          </a:p>
          <a:p>
            <a:pPr lvl="2"/>
            <a:r>
              <a:rPr lang="en-US" sz="3200" dirty="0" smtClean="0"/>
              <a:t>It involves achieving these objectives through people.</a:t>
            </a:r>
          </a:p>
          <a:p>
            <a:pPr lvl="2"/>
            <a:r>
              <a:rPr lang="en-US" sz="3200" dirty="0" smtClean="0"/>
              <a:t>It occurs in formal setting (HCOs).</a:t>
            </a:r>
            <a:endParaRPr lang="en-US" sz="3200" dirty="0"/>
          </a:p>
        </p:txBody>
      </p:sp>
    </p:spTree>
    <p:extLst>
      <p:ext uri="{BB962C8B-B14F-4D97-AF65-F5344CB8AC3E}">
        <p14:creationId xmlns:p14="http://schemas.microsoft.com/office/powerpoint/2010/main" val="555229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Management</a:t>
            </a:r>
            <a:endParaRPr lang="en-US" dirty="0">
              <a:solidFill>
                <a:srgbClr val="C00000"/>
              </a:solidFill>
            </a:endParaRPr>
          </a:p>
        </p:txBody>
      </p:sp>
      <p:sp>
        <p:nvSpPr>
          <p:cNvPr id="3" name="Content Placeholder 2"/>
          <p:cNvSpPr>
            <a:spLocks noGrp="1"/>
          </p:cNvSpPr>
          <p:nvPr>
            <p:ph idx="1"/>
          </p:nvPr>
        </p:nvSpPr>
        <p:spPr/>
        <p:txBody>
          <a:bodyPr/>
          <a:lstStyle/>
          <a:p>
            <a:r>
              <a:rPr lang="en-US" b="1" dirty="0" smtClean="0">
                <a:solidFill>
                  <a:srgbClr val="0070C0"/>
                </a:solidFill>
              </a:rPr>
              <a:t>Functions: </a:t>
            </a:r>
            <a:r>
              <a:rPr lang="en-US" dirty="0" smtClean="0"/>
              <a:t>activities which manager performs  </a:t>
            </a:r>
          </a:p>
          <a:p>
            <a:r>
              <a:rPr lang="en-US" b="1" dirty="0" smtClean="0">
                <a:solidFill>
                  <a:srgbClr val="0070C0"/>
                </a:solidFill>
              </a:rPr>
              <a:t>Skills: </a:t>
            </a:r>
            <a:r>
              <a:rPr lang="en-US" dirty="0" smtClean="0"/>
              <a:t>skills manager use to do their work.</a:t>
            </a:r>
          </a:p>
          <a:p>
            <a:r>
              <a:rPr lang="en-US" b="1" dirty="0" smtClean="0">
                <a:solidFill>
                  <a:srgbClr val="0070C0"/>
                </a:solidFill>
              </a:rPr>
              <a:t>Roles: </a:t>
            </a:r>
            <a:r>
              <a:rPr lang="en-US" dirty="0" smtClean="0"/>
              <a:t>manager plays tin performing their work.</a:t>
            </a:r>
          </a:p>
          <a:p>
            <a:r>
              <a:rPr lang="en-US" b="1" dirty="0" smtClean="0">
                <a:solidFill>
                  <a:srgbClr val="0070C0"/>
                </a:solidFill>
              </a:rPr>
              <a:t>Competencies: </a:t>
            </a:r>
            <a:r>
              <a:rPr lang="en-US" dirty="0" smtClean="0"/>
              <a:t>qualities they need to do their job well.</a:t>
            </a:r>
            <a:endParaRPr lang="en-US" dirty="0"/>
          </a:p>
        </p:txBody>
      </p:sp>
    </p:spTree>
    <p:extLst>
      <p:ext uri="{BB962C8B-B14F-4D97-AF65-F5344CB8AC3E}">
        <p14:creationId xmlns:p14="http://schemas.microsoft.com/office/powerpoint/2010/main" val="2055519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yumc\Downloads\Skills, Roles, and.jpe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205" t="35357" r="6741" b="15000"/>
          <a:stretch/>
        </p:blipFill>
        <p:spPr bwMode="auto">
          <a:xfrm>
            <a:off x="228600" y="1295400"/>
            <a:ext cx="8666333" cy="487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410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Management </a:t>
            </a:r>
            <a:r>
              <a:rPr lang="en-US" b="1" dirty="0" smtClean="0">
                <a:solidFill>
                  <a:srgbClr val="C00000"/>
                </a:solidFill>
              </a:rPr>
              <a:t>functions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Planning</a:t>
            </a:r>
          </a:p>
          <a:p>
            <a:r>
              <a:rPr lang="en-US" dirty="0" smtClean="0"/>
              <a:t>Organizing</a:t>
            </a:r>
          </a:p>
          <a:p>
            <a:r>
              <a:rPr lang="en-US" dirty="0" smtClean="0"/>
              <a:t>Staffing</a:t>
            </a:r>
          </a:p>
          <a:p>
            <a:r>
              <a:rPr lang="en-US" dirty="0" smtClean="0"/>
              <a:t>Controlling</a:t>
            </a:r>
          </a:p>
          <a:p>
            <a:r>
              <a:rPr lang="en-US" dirty="0" smtClean="0"/>
              <a:t>Directing</a:t>
            </a:r>
          </a:p>
          <a:p>
            <a:r>
              <a:rPr lang="en-US" dirty="0" smtClean="0"/>
              <a:t>Decision making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295400"/>
            <a:ext cx="5386124"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00600" y="2931467"/>
            <a:ext cx="762000"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200" b="1" dirty="0" smtClean="0"/>
              <a:t>Decision making</a:t>
            </a:r>
            <a:endParaRPr lang="en-US" sz="1200" b="1" dirty="0"/>
          </a:p>
        </p:txBody>
      </p:sp>
    </p:spTree>
    <p:extLst>
      <p:ext uri="{BB962C8B-B14F-4D97-AF65-F5344CB8AC3E}">
        <p14:creationId xmlns:p14="http://schemas.microsoft.com/office/powerpoint/2010/main" val="3557648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71450"/>
            <a:ext cx="8712200" cy="653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706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00B0F0"/>
                </a:solidFill>
              </a:rPr>
              <a:t>Planning</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altLang="en-US" sz="3600" dirty="0" smtClean="0">
                <a:ea typeface="ＭＳ Ｐゴシック" pitchFamily="34" charset="-128"/>
              </a:rPr>
              <a:t>Planning means deciding prospectively what to do.  </a:t>
            </a:r>
          </a:p>
          <a:p>
            <a:pPr lvl="2"/>
            <a:r>
              <a:rPr lang="en-US" altLang="en-US" sz="3200" dirty="0" smtClean="0">
                <a:ea typeface="ＭＳ Ｐゴシック" pitchFamily="34" charset="-128"/>
              </a:rPr>
              <a:t>Setting mission, vision, values.</a:t>
            </a:r>
            <a:endParaRPr lang="en-US" altLang="en-US" sz="3200" dirty="0" smtClean="0">
              <a:ea typeface="ＭＳ Ｐゴシック" pitchFamily="34" charset="-128"/>
            </a:endParaRPr>
          </a:p>
          <a:p>
            <a:pPr lvl="2"/>
            <a:r>
              <a:rPr lang="en-US" altLang="en-US" sz="3200" dirty="0" smtClean="0">
                <a:ea typeface="ＭＳ Ｐゴシック" pitchFamily="34" charset="-128"/>
              </a:rPr>
              <a:t>Setting short term goals and objectives.</a:t>
            </a:r>
            <a:endParaRPr lang="en-US" altLang="en-US" sz="3200" dirty="0">
              <a:ea typeface="ＭＳ Ｐゴシック" pitchFamily="34" charset="-128"/>
            </a:endParaRPr>
          </a:p>
          <a:p>
            <a:pPr lvl="2"/>
            <a:r>
              <a:rPr lang="en-US" altLang="en-US" sz="3200" dirty="0" smtClean="0">
                <a:ea typeface="ＭＳ Ｐゴシック" pitchFamily="34" charset="-128"/>
              </a:rPr>
              <a:t>Setting  </a:t>
            </a:r>
            <a:r>
              <a:rPr lang="en-US" altLang="en-US" sz="3200" dirty="0" smtClean="0">
                <a:ea typeface="ＭＳ Ｐゴシック" pitchFamily="34" charset="-128"/>
              </a:rPr>
              <a:t>priorities and determining performance </a:t>
            </a:r>
            <a:r>
              <a:rPr lang="en-US" altLang="en-US" sz="3200" dirty="0" smtClean="0">
                <a:ea typeface="ＭＳ Ｐゴシック" pitchFamily="34" charset="-128"/>
              </a:rPr>
              <a:t>targets (indicators or benchmarks).</a:t>
            </a:r>
            <a:endParaRPr lang="en-US" altLang="en-US" sz="3200" dirty="0" smtClean="0">
              <a:ea typeface="ＭＳ Ｐゴシック" pitchFamily="34" charset="-128"/>
            </a:endParaRPr>
          </a:p>
          <a:p>
            <a:endParaRPr lang="en-US" dirty="0"/>
          </a:p>
        </p:txBody>
      </p:sp>
    </p:spTree>
    <p:extLst>
      <p:ext uri="{BB962C8B-B14F-4D97-AF65-F5344CB8AC3E}">
        <p14:creationId xmlns:p14="http://schemas.microsoft.com/office/powerpoint/2010/main" val="3809230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C00000"/>
                </a:solidFill>
              </a:rPr>
              <a:t>Who are managers ?</a:t>
            </a:r>
            <a:br>
              <a:rPr lang="en-US" dirty="0" smtClean="0">
                <a:solidFill>
                  <a:srgbClr val="C00000"/>
                </a:solidFill>
              </a:rPr>
            </a:br>
            <a:r>
              <a:rPr lang="en-US" dirty="0" smtClean="0">
                <a:solidFill>
                  <a:srgbClr val="C00000"/>
                </a:solidFill>
              </a:rPr>
              <a:t>Where </a:t>
            </a:r>
            <a:r>
              <a:rPr lang="en-US" dirty="0" smtClean="0">
                <a:solidFill>
                  <a:srgbClr val="C00000"/>
                </a:solidFill>
              </a:rPr>
              <a:t>they </a:t>
            </a:r>
            <a:r>
              <a:rPr lang="en-US" dirty="0" smtClean="0">
                <a:solidFill>
                  <a:srgbClr val="C00000"/>
                </a:solidFill>
              </a:rPr>
              <a:t>work?</a:t>
            </a:r>
            <a:endParaRPr lang="en-US" dirty="0">
              <a:solidFill>
                <a:srgbClr val="C00000"/>
              </a:solidFill>
            </a:endParaRPr>
          </a:p>
        </p:txBody>
      </p:sp>
      <p:sp>
        <p:nvSpPr>
          <p:cNvPr id="3" name="Content Placeholder 2"/>
          <p:cNvSpPr>
            <a:spLocks noGrp="1"/>
          </p:cNvSpPr>
          <p:nvPr>
            <p:ph idx="1"/>
          </p:nvPr>
        </p:nvSpPr>
        <p:spPr>
          <a:xfrm>
            <a:off x="457200" y="1752600"/>
            <a:ext cx="8229600" cy="4373563"/>
          </a:xfrm>
        </p:spPr>
        <p:txBody>
          <a:bodyPr>
            <a:normAutofit fontScale="92500" lnSpcReduction="10000"/>
          </a:bodyPr>
          <a:lstStyle/>
          <a:p>
            <a:pPr marL="0" indent="0">
              <a:buNone/>
            </a:pPr>
            <a:r>
              <a:rPr lang="en-US" dirty="0" smtClean="0">
                <a:solidFill>
                  <a:srgbClr val="0070C0"/>
                </a:solidFill>
              </a:rPr>
              <a:t>Organizations</a:t>
            </a:r>
            <a:r>
              <a:rPr lang="en-US" dirty="0" smtClean="0"/>
              <a:t> </a:t>
            </a:r>
          </a:p>
          <a:p>
            <a:endParaRPr lang="en-US" dirty="0" smtClean="0"/>
          </a:p>
          <a:p>
            <a:pPr lvl="2"/>
            <a:r>
              <a:rPr lang="en-US" dirty="0" smtClean="0">
                <a:solidFill>
                  <a:srgbClr val="FF0000"/>
                </a:solidFill>
              </a:rPr>
              <a:t>Organization: </a:t>
            </a:r>
            <a:r>
              <a:rPr lang="en-US" dirty="0" smtClean="0"/>
              <a:t>Is </a:t>
            </a:r>
            <a:r>
              <a:rPr lang="en-US" dirty="0" smtClean="0"/>
              <a:t>a deliberate arrangement of people brought together to achieve certain goals.</a:t>
            </a:r>
          </a:p>
          <a:p>
            <a:pPr lvl="2"/>
            <a:endParaRPr lang="en-US" dirty="0"/>
          </a:p>
          <a:p>
            <a:pPr lvl="2"/>
            <a:r>
              <a:rPr lang="en-US" b="1" i="1" dirty="0" smtClean="0">
                <a:solidFill>
                  <a:srgbClr val="C00000"/>
                </a:solidFill>
                <a:latin typeface="+mn-lt"/>
              </a:rPr>
              <a:t>Healthcare organization (HCO)</a:t>
            </a:r>
            <a:r>
              <a:rPr lang="en-US" b="1" i="1" dirty="0" smtClean="0">
                <a:latin typeface="+mn-lt"/>
              </a:rPr>
              <a:t/>
            </a:r>
            <a:br>
              <a:rPr lang="en-US" b="1" i="1" dirty="0" smtClean="0">
                <a:latin typeface="+mn-lt"/>
              </a:rPr>
            </a:br>
            <a:r>
              <a:rPr lang="en-US" dirty="0" smtClean="0">
                <a:latin typeface="+mn-lt"/>
              </a:rPr>
              <a:t>A formal legal entity that reaches across the panorama of medicine, other clinical disciplines, and business to identify and deliver care to its community.</a:t>
            </a:r>
          </a:p>
          <a:p>
            <a:pPr marL="914400" lvl="2" indent="0">
              <a:buNone/>
            </a:pPr>
            <a:endParaRPr lang="en-US" dirty="0" smtClean="0">
              <a:latin typeface="+mn-lt"/>
            </a:endParaRPr>
          </a:p>
          <a:p>
            <a:pPr lvl="2"/>
            <a:r>
              <a:rPr lang="en-US" dirty="0" smtClean="0"/>
              <a:t>HCOs </a:t>
            </a:r>
            <a:r>
              <a:rPr lang="en-US" dirty="0"/>
              <a:t>include all organizations that provide healthcare.</a:t>
            </a:r>
            <a:endParaRPr lang="en-US" dirty="0" smtClean="0"/>
          </a:p>
          <a:p>
            <a:pPr lvl="2"/>
            <a:endParaRPr lang="en-US" dirty="0"/>
          </a:p>
        </p:txBody>
      </p:sp>
    </p:spTree>
    <p:extLst>
      <p:ext uri="{BB962C8B-B14F-4D97-AF65-F5344CB8AC3E}">
        <p14:creationId xmlns:p14="http://schemas.microsoft.com/office/powerpoint/2010/main" val="481412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r>
              <a:rPr lang="en-US" altLang="en-US" b="1" dirty="0" smtClean="0">
                <a:solidFill>
                  <a:srgbClr val="00B0F0"/>
                </a:solidFill>
                <a:ea typeface="ＭＳ Ｐゴシック" pitchFamily="34" charset="-128"/>
              </a:rPr>
              <a:t>Controlling:</a:t>
            </a:r>
            <a:r>
              <a:rPr lang="en-US" altLang="en-US" dirty="0" smtClean="0">
                <a:solidFill>
                  <a:srgbClr val="00B0F0"/>
                </a:solidFill>
                <a:ea typeface="ＭＳ Ｐゴシック" pitchFamily="34" charset="-128"/>
              </a:rPr>
              <a:t> </a:t>
            </a:r>
            <a:r>
              <a:rPr lang="en-US" altLang="en-US" dirty="0" smtClean="0">
                <a:ea typeface="ＭＳ Ｐゴシック" pitchFamily="34" charset="-128"/>
              </a:rPr>
              <a:t>involves gathering information and monitoring activities and performance, comparing actual results with predetermined desired results and correcting deviations when they occur.</a:t>
            </a:r>
          </a:p>
          <a:p>
            <a:pPr marL="0" indent="0">
              <a:buNone/>
            </a:pPr>
            <a:endParaRPr lang="en-US" altLang="en-US" b="1" dirty="0" smtClean="0">
              <a:ea typeface="ＭＳ Ｐゴシック" pitchFamily="34" charset="-128"/>
            </a:endParaRPr>
          </a:p>
          <a:p>
            <a:r>
              <a:rPr lang="en-US" altLang="en-US" b="1" dirty="0" smtClean="0">
                <a:solidFill>
                  <a:srgbClr val="00B0F0"/>
                </a:solidFill>
                <a:ea typeface="ＭＳ Ｐゴシック" pitchFamily="34" charset="-128"/>
              </a:rPr>
              <a:t>Directing:</a:t>
            </a:r>
            <a:r>
              <a:rPr lang="en-US" altLang="en-US" dirty="0" smtClean="0">
                <a:solidFill>
                  <a:srgbClr val="00B0F0"/>
                </a:solidFill>
                <a:ea typeface="ＭＳ Ｐゴシック" pitchFamily="34" charset="-128"/>
              </a:rPr>
              <a:t> </a:t>
            </a:r>
            <a:r>
              <a:rPr lang="en-US" altLang="en-US" dirty="0" smtClean="0">
                <a:ea typeface="ＭＳ Ｐゴシック" pitchFamily="34" charset="-128"/>
              </a:rPr>
              <a:t>initiating </a:t>
            </a:r>
            <a:r>
              <a:rPr lang="en-US" altLang="en-US" dirty="0" smtClean="0">
                <a:ea typeface="ＭＳ Ｐゴシック" pitchFamily="34" charset="-128"/>
              </a:rPr>
              <a:t>actions </a:t>
            </a:r>
            <a:r>
              <a:rPr lang="en-US" altLang="en-US" dirty="0" smtClean="0">
                <a:ea typeface="ＭＳ Ｐゴシック" pitchFamily="34" charset="-128"/>
              </a:rPr>
              <a:t>in the organization through effective leadership and motivation of, and communication with, subordinates</a:t>
            </a:r>
            <a:r>
              <a:rPr lang="en-US" altLang="en-US" dirty="0" smtClean="0">
                <a:ea typeface="ＭＳ Ｐゴシック" pitchFamily="34" charset="-128"/>
              </a:rPr>
              <a:t>. It is social and behavioral in nature. </a:t>
            </a:r>
            <a:endParaRPr lang="en-US" altLang="en-US" dirty="0" smtClean="0">
              <a:ea typeface="ＭＳ Ｐゴシック" pitchFamily="34" charset="-128"/>
            </a:endParaRPr>
          </a:p>
          <a:p>
            <a:endParaRPr lang="en-US" dirty="0"/>
          </a:p>
        </p:txBody>
      </p:sp>
    </p:spTree>
    <p:extLst>
      <p:ext uri="{BB962C8B-B14F-4D97-AF65-F5344CB8AC3E}">
        <p14:creationId xmlns:p14="http://schemas.microsoft.com/office/powerpoint/2010/main" val="999408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00B0F0"/>
                </a:solidFill>
              </a:rPr>
              <a:t>Organizing</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altLang="en-US" dirty="0" smtClean="0">
                <a:ea typeface="ＭＳ Ｐゴシック" pitchFamily="34" charset="-128"/>
              </a:rPr>
              <a:t>Refers to the overall design of the organization or the specific division, unit, or service for which the manager is responsible. </a:t>
            </a:r>
          </a:p>
          <a:p>
            <a:endParaRPr lang="en-US" altLang="en-US" dirty="0">
              <a:ea typeface="ＭＳ Ｐゴシック" pitchFamily="34" charset="-128"/>
            </a:endParaRPr>
          </a:p>
          <a:p>
            <a:r>
              <a:rPr lang="en-US" altLang="en-US" dirty="0" smtClean="0">
                <a:ea typeface="ＭＳ Ｐゴシック" pitchFamily="34" charset="-128"/>
              </a:rPr>
              <a:t>Managers are responsible for designating reporting relationships and intentional patterns of interaction. </a:t>
            </a:r>
          </a:p>
          <a:p>
            <a:pPr lvl="2"/>
            <a:r>
              <a:rPr lang="en-US" altLang="en-US" dirty="0" smtClean="0">
                <a:ea typeface="ＭＳ Ｐゴシック" pitchFamily="34" charset="-128"/>
              </a:rPr>
              <a:t>Determining positions, teamwork assignments, and distribution of authority and responsibility are critical components of this function.</a:t>
            </a:r>
          </a:p>
          <a:p>
            <a:endParaRPr lang="en-US" dirty="0"/>
          </a:p>
        </p:txBody>
      </p:sp>
    </p:spTree>
    <p:extLst>
      <p:ext uri="{BB962C8B-B14F-4D97-AF65-F5344CB8AC3E}">
        <p14:creationId xmlns:p14="http://schemas.microsoft.com/office/powerpoint/2010/main" val="769137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B0F0"/>
                </a:solidFill>
              </a:rPr>
              <a:t>Staffing</a:t>
            </a:r>
            <a:endParaRPr lang="en-US" dirty="0">
              <a:solidFill>
                <a:srgbClr val="00B0F0"/>
              </a:solidFill>
            </a:endParaRPr>
          </a:p>
        </p:txBody>
      </p:sp>
      <p:sp>
        <p:nvSpPr>
          <p:cNvPr id="3" name="Content Placeholder 2"/>
          <p:cNvSpPr>
            <a:spLocks noGrp="1"/>
          </p:cNvSpPr>
          <p:nvPr>
            <p:ph idx="1"/>
          </p:nvPr>
        </p:nvSpPr>
        <p:spPr/>
        <p:txBody>
          <a:bodyPr/>
          <a:lstStyle/>
          <a:p>
            <a:r>
              <a:rPr lang="en-US" altLang="en-US" dirty="0" smtClean="0">
                <a:ea typeface="ＭＳ Ｐゴシック" pitchFamily="34" charset="-128"/>
              </a:rPr>
              <a:t>Acquiring and retaining human resources.</a:t>
            </a:r>
          </a:p>
          <a:p>
            <a:r>
              <a:rPr lang="en-US" altLang="en-US" dirty="0" smtClean="0">
                <a:ea typeface="ＭＳ Ｐゴシック" pitchFamily="34" charset="-128"/>
              </a:rPr>
              <a:t>Developing and maintaining the workforce through various strategies and tactics.</a:t>
            </a:r>
          </a:p>
          <a:p>
            <a:endParaRPr lang="en-US" dirty="0"/>
          </a:p>
        </p:txBody>
      </p:sp>
    </p:spTree>
    <p:extLst>
      <p:ext uri="{BB962C8B-B14F-4D97-AF65-F5344CB8AC3E}">
        <p14:creationId xmlns:p14="http://schemas.microsoft.com/office/powerpoint/2010/main" val="69670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B0F0"/>
                </a:solidFill>
              </a:rPr>
              <a:t>Decision making</a:t>
            </a:r>
            <a:endParaRPr lang="en-US" dirty="0">
              <a:solidFill>
                <a:srgbClr val="00B0F0"/>
              </a:solidFill>
            </a:endParaRPr>
          </a:p>
        </p:txBody>
      </p:sp>
      <p:sp>
        <p:nvSpPr>
          <p:cNvPr id="3" name="Content Placeholder 2"/>
          <p:cNvSpPr>
            <a:spLocks noGrp="1"/>
          </p:cNvSpPr>
          <p:nvPr>
            <p:ph idx="1"/>
          </p:nvPr>
        </p:nvSpPr>
        <p:spPr/>
        <p:txBody>
          <a:bodyPr/>
          <a:lstStyle/>
          <a:p>
            <a:r>
              <a:rPr lang="en-US" altLang="en-US" dirty="0" smtClean="0">
                <a:ea typeface="ＭＳ Ｐゴシック" pitchFamily="34" charset="-128"/>
              </a:rPr>
              <a:t>This function is critical to all of the aforementioned management functions and means making effective decisions based on consideration of benefits and the drawbacks of alternatives.</a:t>
            </a:r>
          </a:p>
          <a:p>
            <a:endParaRPr lang="en-US" dirty="0"/>
          </a:p>
        </p:txBody>
      </p:sp>
    </p:spTree>
    <p:extLst>
      <p:ext uri="{BB962C8B-B14F-4D97-AF65-F5344CB8AC3E}">
        <p14:creationId xmlns:p14="http://schemas.microsoft.com/office/powerpoint/2010/main" val="2985849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gn="l"/>
            <a:r>
              <a:rPr lang="en-US" b="1" dirty="0" smtClean="0">
                <a:solidFill>
                  <a:srgbClr val="C00000"/>
                </a:solidFill>
              </a:rPr>
              <a:t>Management cycle process </a:t>
            </a:r>
            <a:endParaRPr lang="en-US" b="1" dirty="0">
              <a:solidFill>
                <a:srgbClr val="C00000"/>
              </a:solidFill>
            </a:endParaRPr>
          </a:p>
        </p:txBody>
      </p:sp>
      <p:sp>
        <p:nvSpPr>
          <p:cNvPr id="3" name="Content Placeholder 2"/>
          <p:cNvSpPr>
            <a:spLocks noGrp="1"/>
          </p:cNvSpPr>
          <p:nvPr>
            <p:ph idx="1"/>
          </p:nvPr>
        </p:nvSpPr>
        <p:spPr/>
        <p:txBody>
          <a:bodyPr/>
          <a:lstStyle/>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719137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965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C00000"/>
                </a:solidFill>
              </a:rPr>
              <a:t>What management skills are needed to be successful ?</a:t>
            </a:r>
            <a:endParaRPr lang="en-US" dirty="0">
              <a:solidFill>
                <a:srgbClr val="C00000"/>
              </a:solidFill>
            </a:endParaRPr>
          </a:p>
        </p:txBody>
      </p:sp>
      <p:sp>
        <p:nvSpPr>
          <p:cNvPr id="3" name="Content Placeholder 2"/>
          <p:cNvSpPr>
            <a:spLocks noGrp="1"/>
          </p:cNvSpPr>
          <p:nvPr>
            <p:ph idx="1"/>
          </p:nvPr>
        </p:nvSpPr>
        <p:spPr>
          <a:xfrm>
            <a:off x="457200" y="1905000"/>
            <a:ext cx="8229600" cy="4221163"/>
          </a:xfrm>
        </p:spPr>
        <p:txBody>
          <a:bodyPr/>
          <a:lstStyle/>
          <a:p>
            <a:r>
              <a:rPr lang="en-US" dirty="0" smtClean="0"/>
              <a:t>Conceptual skills </a:t>
            </a:r>
          </a:p>
          <a:p>
            <a:r>
              <a:rPr lang="en-US" dirty="0" smtClean="0"/>
              <a:t>Technical skills</a:t>
            </a:r>
          </a:p>
          <a:p>
            <a:r>
              <a:rPr lang="en-US" dirty="0" smtClean="0"/>
              <a:t>Interpersonal skills </a:t>
            </a:r>
            <a:endParaRPr lang="en-US" dirty="0"/>
          </a:p>
        </p:txBody>
      </p:sp>
    </p:spTree>
    <p:extLst>
      <p:ext uri="{BB962C8B-B14F-4D97-AF65-F5344CB8AC3E}">
        <p14:creationId xmlns:p14="http://schemas.microsoft.com/office/powerpoint/2010/main" val="4124981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B0F0"/>
                </a:solidFill>
              </a:rPr>
              <a:t>Conceptual skills </a:t>
            </a:r>
            <a:endParaRPr lang="en-US" dirty="0">
              <a:solidFill>
                <a:srgbClr val="00B0F0"/>
              </a:solidFill>
            </a:endParaRPr>
          </a:p>
        </p:txBody>
      </p:sp>
      <p:sp>
        <p:nvSpPr>
          <p:cNvPr id="3" name="Content Placeholder 2"/>
          <p:cNvSpPr>
            <a:spLocks noGrp="1"/>
          </p:cNvSpPr>
          <p:nvPr>
            <p:ph idx="1"/>
          </p:nvPr>
        </p:nvSpPr>
        <p:spPr/>
        <p:txBody>
          <a:bodyPr/>
          <a:lstStyle/>
          <a:p>
            <a:r>
              <a:rPr lang="en-US" altLang="en-US" dirty="0" smtClean="0">
                <a:latin typeface="Times New Roman" panose="02020603050405020304" pitchFamily="18" charset="0"/>
                <a:ea typeface="ＭＳ Ｐゴシック" pitchFamily="34" charset="-128"/>
              </a:rPr>
              <a:t>Those skills that involve the ability to critically analyze and solve complex problems. </a:t>
            </a:r>
          </a:p>
          <a:p>
            <a:pPr marL="0" indent="0">
              <a:buNone/>
            </a:pPr>
            <a:endParaRPr lang="en-US" altLang="en-US" dirty="0" smtClean="0">
              <a:latin typeface="Times New Roman" panose="02020603050405020304" pitchFamily="18" charset="0"/>
              <a:ea typeface="ＭＳ Ｐゴシック" pitchFamily="34" charset="-128"/>
            </a:endParaRPr>
          </a:p>
          <a:p>
            <a:r>
              <a:rPr lang="en-US" altLang="en-US" dirty="0" smtClean="0">
                <a:latin typeface="Times New Roman" panose="02020603050405020304" pitchFamily="18" charset="0"/>
                <a:ea typeface="ＭＳ Ｐゴシック" pitchFamily="34" charset="-128"/>
              </a:rPr>
              <a:t>Examples: </a:t>
            </a:r>
          </a:p>
          <a:p>
            <a:pPr lvl="1"/>
            <a:r>
              <a:rPr lang="en-US" altLang="en-US" dirty="0" smtClean="0">
                <a:latin typeface="Times New Roman" panose="02020603050405020304" pitchFamily="18" charset="0"/>
                <a:ea typeface="ＭＳ Ｐゴシック" pitchFamily="34" charset="-128"/>
              </a:rPr>
              <a:t>a manager conducts an analysis of the best way to provide a service</a:t>
            </a:r>
          </a:p>
          <a:p>
            <a:pPr lvl="1"/>
            <a:r>
              <a:rPr lang="en-US" altLang="en-US" dirty="0" smtClean="0">
                <a:latin typeface="Times New Roman" panose="02020603050405020304" pitchFamily="18" charset="0"/>
                <a:ea typeface="ＭＳ Ｐゴシック" pitchFamily="34" charset="-128"/>
              </a:rPr>
              <a:t>a manager determines a strategy to reduce patient complaints regarding food service</a:t>
            </a:r>
          </a:p>
          <a:p>
            <a:endParaRPr lang="en-US" dirty="0"/>
          </a:p>
        </p:txBody>
      </p:sp>
    </p:spTree>
    <p:extLst>
      <p:ext uri="{BB962C8B-B14F-4D97-AF65-F5344CB8AC3E}">
        <p14:creationId xmlns:p14="http://schemas.microsoft.com/office/powerpoint/2010/main" val="707139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B0F0"/>
                </a:solidFill>
              </a:rPr>
              <a:t>Technical skills</a:t>
            </a:r>
            <a:endParaRPr lang="en-US" dirty="0">
              <a:solidFill>
                <a:srgbClr val="00B0F0"/>
              </a:solidFill>
            </a:endParaRPr>
          </a:p>
        </p:txBody>
      </p:sp>
      <p:sp>
        <p:nvSpPr>
          <p:cNvPr id="3" name="Content Placeholder 2"/>
          <p:cNvSpPr>
            <a:spLocks noGrp="1"/>
          </p:cNvSpPr>
          <p:nvPr>
            <p:ph idx="1"/>
          </p:nvPr>
        </p:nvSpPr>
        <p:spPr/>
        <p:txBody>
          <a:bodyPr/>
          <a:lstStyle/>
          <a:p>
            <a:r>
              <a:rPr lang="en-US" altLang="en-US" dirty="0" smtClean="0">
                <a:latin typeface="Times New Roman" panose="02020603050405020304" pitchFamily="18" charset="0"/>
                <a:ea typeface="ＭＳ Ｐゴシック" pitchFamily="34" charset="-128"/>
              </a:rPr>
              <a:t>Those skills that reflect expertise or ability to perform a specific work task. </a:t>
            </a:r>
          </a:p>
          <a:p>
            <a:endParaRPr lang="en-US" altLang="en-US" dirty="0" smtClean="0">
              <a:latin typeface="Times New Roman" panose="02020603050405020304" pitchFamily="18" charset="0"/>
              <a:ea typeface="ＭＳ Ｐゴシック" pitchFamily="34" charset="-128"/>
            </a:endParaRPr>
          </a:p>
          <a:p>
            <a:r>
              <a:rPr lang="en-US" altLang="en-US" dirty="0" smtClean="0">
                <a:latin typeface="Times New Roman" panose="02020603050405020304" pitchFamily="18" charset="0"/>
                <a:ea typeface="ＭＳ Ｐゴシック" pitchFamily="34" charset="-128"/>
              </a:rPr>
              <a:t>Examples: </a:t>
            </a:r>
          </a:p>
          <a:p>
            <a:pPr lvl="1"/>
            <a:r>
              <a:rPr lang="en-US" altLang="en-US" dirty="0" smtClean="0">
                <a:latin typeface="Times New Roman" panose="02020603050405020304" pitchFamily="18" charset="0"/>
                <a:ea typeface="ＭＳ Ｐゴシック" pitchFamily="34" charset="-128"/>
              </a:rPr>
              <a:t>a manager develops and implements a new incentive compensation program for staff</a:t>
            </a:r>
          </a:p>
          <a:p>
            <a:pPr lvl="1"/>
            <a:r>
              <a:rPr lang="en-US" altLang="en-US" dirty="0" smtClean="0">
                <a:latin typeface="Times New Roman" panose="02020603050405020304" pitchFamily="18" charset="0"/>
                <a:ea typeface="ＭＳ Ｐゴシック" pitchFamily="34" charset="-128"/>
              </a:rPr>
              <a:t>a manager designs and implements modifications to a computer-based staffing model</a:t>
            </a:r>
          </a:p>
          <a:p>
            <a:endParaRPr lang="en-US" dirty="0"/>
          </a:p>
        </p:txBody>
      </p:sp>
    </p:spTree>
    <p:extLst>
      <p:ext uri="{BB962C8B-B14F-4D97-AF65-F5344CB8AC3E}">
        <p14:creationId xmlns:p14="http://schemas.microsoft.com/office/powerpoint/2010/main" val="4052656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B0F0"/>
                </a:solidFill>
              </a:rPr>
              <a:t>Interpersonal skills</a:t>
            </a:r>
            <a:endParaRPr lang="en-US" dirty="0">
              <a:solidFill>
                <a:srgbClr val="00B0F0"/>
              </a:solidFill>
            </a:endParaRPr>
          </a:p>
        </p:txBody>
      </p:sp>
      <p:sp>
        <p:nvSpPr>
          <p:cNvPr id="3" name="Content Placeholder 2"/>
          <p:cNvSpPr>
            <a:spLocks noGrp="1"/>
          </p:cNvSpPr>
          <p:nvPr>
            <p:ph idx="1"/>
          </p:nvPr>
        </p:nvSpPr>
        <p:spPr/>
        <p:txBody>
          <a:bodyPr>
            <a:normAutofit lnSpcReduction="10000"/>
          </a:bodyPr>
          <a:lstStyle/>
          <a:p>
            <a:r>
              <a:rPr lang="en-US" altLang="en-US" sz="2800" dirty="0" smtClean="0">
                <a:latin typeface="Times New Roman" panose="02020603050405020304" pitchFamily="18" charset="0"/>
                <a:ea typeface="ＭＳ Ｐゴシック" pitchFamily="34" charset="-128"/>
              </a:rPr>
              <a:t>Those skills that enable a manager to communicate with and work well with other individuals, regardless of whether they are peers, supervisors, or subordinates. </a:t>
            </a:r>
          </a:p>
          <a:p>
            <a:endParaRPr lang="en-US" altLang="en-US" sz="2800" dirty="0" smtClean="0">
              <a:latin typeface="Times New Roman" panose="02020603050405020304" pitchFamily="18" charset="0"/>
              <a:ea typeface="ＭＳ Ｐゴシック" pitchFamily="34" charset="-128"/>
            </a:endParaRPr>
          </a:p>
          <a:p>
            <a:r>
              <a:rPr lang="en-US" altLang="en-US" sz="2800" dirty="0" smtClean="0">
                <a:latin typeface="Times New Roman" panose="02020603050405020304" pitchFamily="18" charset="0"/>
                <a:ea typeface="ＭＳ Ｐゴシック" pitchFamily="34" charset="-128"/>
              </a:rPr>
              <a:t>Examples: </a:t>
            </a:r>
          </a:p>
          <a:p>
            <a:pPr lvl="1"/>
            <a:r>
              <a:rPr lang="en-US" altLang="en-US" sz="2600" dirty="0" smtClean="0">
                <a:latin typeface="Times New Roman" panose="02020603050405020304" pitchFamily="18" charset="0"/>
                <a:ea typeface="ＭＳ Ｐゴシック" pitchFamily="34" charset="-128"/>
              </a:rPr>
              <a:t>A manager counsels an employee whose performance is below expectations.</a:t>
            </a:r>
          </a:p>
          <a:p>
            <a:pPr lvl="1"/>
            <a:r>
              <a:rPr lang="en-US" altLang="en-US" sz="2600" dirty="0" smtClean="0">
                <a:latin typeface="Times New Roman" panose="02020603050405020304" pitchFamily="18" charset="0"/>
                <a:ea typeface="ＭＳ Ｐゴシック" pitchFamily="34" charset="-128"/>
              </a:rPr>
              <a:t>A manager communicates to subordinates the desired performance level for a service for the next fiscal year</a:t>
            </a:r>
            <a:endParaRPr lang="en-US" dirty="0"/>
          </a:p>
        </p:txBody>
      </p:sp>
    </p:spTree>
    <p:extLst>
      <p:ext uri="{BB962C8B-B14F-4D97-AF65-F5344CB8AC3E}">
        <p14:creationId xmlns:p14="http://schemas.microsoft.com/office/powerpoint/2010/main" val="2402939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Management Roles</a:t>
            </a:r>
            <a:br>
              <a:rPr lang="en-US" b="1" dirty="0" smtClean="0">
                <a:solidFill>
                  <a:srgbClr val="C00000"/>
                </a:solidFill>
              </a:rPr>
            </a:br>
            <a:r>
              <a:rPr lang="en-US" b="1" dirty="0" smtClean="0">
                <a:solidFill>
                  <a:srgbClr val="C00000"/>
                </a:solidFill>
              </a:rPr>
              <a:t>R</a:t>
            </a:r>
            <a:r>
              <a:rPr lang="en-US" b="1" dirty="0" smtClean="0">
                <a:solidFill>
                  <a:srgbClr val="C00000"/>
                </a:solidFill>
              </a:rPr>
              <a:t>ole’s that manager they can play</a:t>
            </a:r>
            <a:endParaRPr lang="en-US" b="1" dirty="0">
              <a:solidFill>
                <a:srgbClr val="C00000"/>
              </a:solidFill>
            </a:endParaRPr>
          </a:p>
        </p:txBody>
      </p:sp>
      <p:sp>
        <p:nvSpPr>
          <p:cNvPr id="3" name="Content Placeholder 2"/>
          <p:cNvSpPr>
            <a:spLocks noGrp="1"/>
          </p:cNvSpPr>
          <p:nvPr>
            <p:ph idx="1"/>
          </p:nvPr>
        </p:nvSpPr>
        <p:spPr>
          <a:xfrm>
            <a:off x="457200" y="2057400"/>
            <a:ext cx="8229600" cy="4343400"/>
          </a:xfrm>
        </p:spPr>
        <p:txBody>
          <a:bodyPr>
            <a:normAutofit fontScale="92500" lnSpcReduction="20000"/>
          </a:bodyPr>
          <a:lstStyle/>
          <a:p>
            <a:pPr marL="0" indent="0" algn="ctr">
              <a:buNone/>
            </a:pPr>
            <a:endParaRPr lang="en-US" dirty="0"/>
          </a:p>
          <a:p>
            <a:r>
              <a:rPr lang="en-US" b="1" dirty="0">
                <a:solidFill>
                  <a:srgbClr val="0070C0"/>
                </a:solidFill>
              </a:rPr>
              <a:t>Managerial roles </a:t>
            </a:r>
            <a:r>
              <a:rPr lang="en-US" dirty="0"/>
              <a:t>referred to specific categories of managerial actions or behaviors expected of a manager.</a:t>
            </a:r>
          </a:p>
          <a:p>
            <a:endParaRPr lang="en-US" b="1" dirty="0">
              <a:solidFill>
                <a:srgbClr val="0070C0"/>
              </a:solidFill>
            </a:endParaRPr>
          </a:p>
          <a:p>
            <a:r>
              <a:rPr lang="en-US" b="1" dirty="0">
                <a:solidFill>
                  <a:srgbClr val="0070C0"/>
                </a:solidFill>
              </a:rPr>
              <a:t>Roles are … </a:t>
            </a:r>
          </a:p>
          <a:p>
            <a:pPr lvl="2"/>
            <a:r>
              <a:rPr lang="en-US" sz="3600" dirty="0"/>
              <a:t>Interpersonal roles.</a:t>
            </a:r>
          </a:p>
          <a:p>
            <a:pPr lvl="2"/>
            <a:r>
              <a:rPr lang="en-US" sz="3600" dirty="0"/>
              <a:t>Informational roles.</a:t>
            </a:r>
          </a:p>
          <a:p>
            <a:pPr lvl="2"/>
            <a:r>
              <a:rPr lang="en-US" sz="3600" dirty="0"/>
              <a:t>Decisional roles.</a:t>
            </a:r>
          </a:p>
          <a:p>
            <a:pPr marL="0" indent="0" algn="ctr">
              <a:buNone/>
            </a:pPr>
            <a:endParaRPr lang="en-US" dirty="0"/>
          </a:p>
        </p:txBody>
      </p:sp>
    </p:spTree>
    <p:extLst>
      <p:ext uri="{BB962C8B-B14F-4D97-AF65-F5344CB8AC3E}">
        <p14:creationId xmlns:p14="http://schemas.microsoft.com/office/powerpoint/2010/main" val="677711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199" y="228600"/>
            <a:ext cx="8221011"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456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427508" cy="632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726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14400"/>
            <a:ext cx="8229600" cy="5211763"/>
          </a:xfrm>
        </p:spPr>
        <p:txBody>
          <a:bodyPr>
            <a:normAutofit fontScale="85000" lnSpcReduction="20000"/>
          </a:bodyPr>
          <a:lstStyle/>
          <a:p>
            <a:r>
              <a:rPr lang="en-US" dirty="0"/>
              <a:t>The </a:t>
            </a:r>
            <a:r>
              <a:rPr lang="en-US" b="1" dirty="0">
                <a:solidFill>
                  <a:srgbClr val="0070C0"/>
                </a:solidFill>
              </a:rPr>
              <a:t>interpersonal roles </a:t>
            </a:r>
            <a:r>
              <a:rPr lang="en-US" dirty="0"/>
              <a:t>are ones </a:t>
            </a:r>
            <a:r>
              <a:rPr lang="en-US" dirty="0" smtClean="0"/>
              <a:t>that involve </a:t>
            </a:r>
            <a:r>
              <a:rPr lang="en-US" dirty="0"/>
              <a:t>people (subordinates and persons outside the organization) and other duties </a:t>
            </a:r>
            <a:r>
              <a:rPr lang="en-US" dirty="0" smtClean="0"/>
              <a:t>that are </a:t>
            </a:r>
            <a:r>
              <a:rPr lang="en-US" dirty="0"/>
              <a:t>ceremonial and symbolic in nature. The three interpersonal roles are figurehead, </a:t>
            </a:r>
            <a:r>
              <a:rPr lang="en-US" dirty="0" smtClean="0"/>
              <a:t>leader, and </a:t>
            </a:r>
            <a:r>
              <a:rPr lang="en-US" dirty="0"/>
              <a:t>liaison. </a:t>
            </a:r>
            <a:endParaRPr lang="en-US" dirty="0" smtClean="0"/>
          </a:p>
          <a:p>
            <a:endParaRPr lang="en-US" dirty="0"/>
          </a:p>
          <a:p>
            <a:r>
              <a:rPr lang="en-US" dirty="0" smtClean="0"/>
              <a:t>The </a:t>
            </a:r>
            <a:r>
              <a:rPr lang="en-US" b="1" dirty="0">
                <a:solidFill>
                  <a:srgbClr val="0070C0"/>
                </a:solidFill>
              </a:rPr>
              <a:t>informational roles </a:t>
            </a:r>
            <a:r>
              <a:rPr lang="en-US" dirty="0"/>
              <a:t>involve collecting, receiving, and </a:t>
            </a:r>
            <a:r>
              <a:rPr lang="en-US" dirty="0" smtClean="0"/>
              <a:t>disseminating information</a:t>
            </a:r>
            <a:r>
              <a:rPr lang="en-US" dirty="0"/>
              <a:t>. The three information roles include monitor, disseminator, and spokesperson</a:t>
            </a:r>
            <a:r>
              <a:rPr lang="en-US" dirty="0" smtClean="0"/>
              <a:t>.</a:t>
            </a:r>
          </a:p>
          <a:p>
            <a:endParaRPr lang="en-US" dirty="0"/>
          </a:p>
          <a:p>
            <a:r>
              <a:rPr lang="en-US" dirty="0"/>
              <a:t>T</a:t>
            </a:r>
            <a:r>
              <a:rPr lang="en-US" dirty="0" smtClean="0"/>
              <a:t>he </a:t>
            </a:r>
            <a:r>
              <a:rPr lang="en-US" b="1" dirty="0">
                <a:solidFill>
                  <a:srgbClr val="0070C0"/>
                </a:solidFill>
              </a:rPr>
              <a:t>decisional roles </a:t>
            </a:r>
            <a:r>
              <a:rPr lang="en-US" dirty="0"/>
              <a:t>entail making decisions or choices. The four decisional </a:t>
            </a:r>
            <a:r>
              <a:rPr lang="en-US" dirty="0" smtClean="0"/>
              <a:t>roles are </a:t>
            </a:r>
            <a:r>
              <a:rPr lang="en-US" dirty="0"/>
              <a:t>entrepreneur, disturbance handler, resource allocator, and negotiator.</a:t>
            </a:r>
          </a:p>
        </p:txBody>
      </p:sp>
    </p:spTree>
    <p:extLst>
      <p:ext uri="{BB962C8B-B14F-4D97-AF65-F5344CB8AC3E}">
        <p14:creationId xmlns:p14="http://schemas.microsoft.com/office/powerpoint/2010/main" val="2096535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Other model of management roles</a:t>
            </a:r>
            <a:endParaRPr lang="en-US"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8077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4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C00000"/>
                </a:solidFill>
              </a:rPr>
              <a:t>Examples of HCO managers roles ..</a:t>
            </a:r>
            <a:endParaRPr lang="en-US" dirty="0">
              <a:solidFill>
                <a:srgbClr val="C00000"/>
              </a:solidFill>
            </a:endParaRPr>
          </a:p>
        </p:txBody>
      </p:sp>
      <p:sp>
        <p:nvSpPr>
          <p:cNvPr id="3" name="Content Placeholder 2"/>
          <p:cNvSpPr>
            <a:spLocks noGrp="1"/>
          </p:cNvSpPr>
          <p:nvPr>
            <p:ph idx="1"/>
          </p:nvPr>
        </p:nvSpPr>
        <p:spPr>
          <a:xfrm>
            <a:off x="381000" y="2133600"/>
            <a:ext cx="8229600" cy="3687763"/>
          </a:xfrm>
        </p:spPr>
        <p:txBody>
          <a:bodyPr>
            <a:normAutofit fontScale="92500" lnSpcReduction="20000"/>
          </a:bodyPr>
          <a:lstStyle/>
          <a:p>
            <a:r>
              <a:rPr lang="en-US" dirty="0" smtClean="0"/>
              <a:t>Establishing and maintaining organizational culture.</a:t>
            </a:r>
          </a:p>
          <a:p>
            <a:r>
              <a:rPr lang="en-US" dirty="0" smtClean="0"/>
              <a:t>Talent management.</a:t>
            </a:r>
          </a:p>
          <a:p>
            <a:r>
              <a:rPr lang="en-US" dirty="0" smtClean="0"/>
              <a:t>Ensuring high performance.</a:t>
            </a:r>
          </a:p>
          <a:p>
            <a:r>
              <a:rPr lang="en-US" dirty="0" smtClean="0"/>
              <a:t>Leadership development and succession planning.</a:t>
            </a:r>
          </a:p>
          <a:p>
            <a:r>
              <a:rPr lang="en-US" dirty="0" smtClean="0"/>
              <a:t>Innovation and change management.</a:t>
            </a:r>
          </a:p>
          <a:p>
            <a:r>
              <a:rPr lang="en-US" dirty="0" smtClean="0"/>
              <a:t>Healthcare policy.</a:t>
            </a:r>
            <a:endParaRPr lang="en-US" dirty="0"/>
          </a:p>
        </p:txBody>
      </p:sp>
    </p:spTree>
    <p:extLst>
      <p:ext uri="{BB962C8B-B14F-4D97-AF65-F5344CB8AC3E}">
        <p14:creationId xmlns:p14="http://schemas.microsoft.com/office/powerpoint/2010/main" val="838675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Management competencies</a:t>
            </a:r>
            <a:endParaRPr lang="en-US" dirty="0">
              <a:solidFill>
                <a:srgbClr val="FF0000"/>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1" y="1600200"/>
            <a:ext cx="5387444" cy="4525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6389132"/>
            <a:ext cx="8153400" cy="369332"/>
          </a:xfrm>
          <a:prstGeom prst="rect">
            <a:avLst/>
          </a:prstGeom>
          <a:noFill/>
        </p:spPr>
        <p:txBody>
          <a:bodyPr wrap="square" rtlCol="0">
            <a:spAutoFit/>
          </a:bodyPr>
          <a:lstStyle/>
          <a:p>
            <a:r>
              <a:rPr lang="en-US" i="1" dirty="0">
                <a:solidFill>
                  <a:srgbClr val="0070C0"/>
                </a:solidFill>
              </a:rPr>
              <a:t>ACHE HEALTHCARE </a:t>
            </a:r>
            <a:r>
              <a:rPr lang="en-US" i="1" dirty="0" smtClean="0">
                <a:solidFill>
                  <a:srgbClr val="0070C0"/>
                </a:solidFill>
              </a:rPr>
              <a:t>EXECUTIVE </a:t>
            </a:r>
            <a:r>
              <a:rPr lang="en-US" b="1" i="1" dirty="0" smtClean="0">
                <a:solidFill>
                  <a:srgbClr val="0070C0"/>
                </a:solidFill>
              </a:rPr>
              <a:t>2021 COMPETENCIES ASSESSMENT </a:t>
            </a:r>
            <a:r>
              <a:rPr lang="en-US" b="1" i="1" dirty="0">
                <a:solidFill>
                  <a:srgbClr val="0070C0"/>
                </a:solidFill>
              </a:rPr>
              <a:t>TOOL</a:t>
            </a:r>
            <a:endParaRPr lang="en-US" i="1" dirty="0">
              <a:solidFill>
                <a:srgbClr val="0070C0"/>
              </a:solidFill>
            </a:endParaRPr>
          </a:p>
        </p:txBody>
      </p:sp>
    </p:spTree>
    <p:extLst>
      <p:ext uri="{BB962C8B-B14F-4D97-AF65-F5344CB8AC3E}">
        <p14:creationId xmlns:p14="http://schemas.microsoft.com/office/powerpoint/2010/main" val="207872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457200"/>
            <a:ext cx="6477000" cy="507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05543" y="6073837"/>
            <a:ext cx="6477000" cy="369332"/>
          </a:xfrm>
          <a:prstGeom prst="rect">
            <a:avLst/>
          </a:prstGeom>
          <a:noFill/>
        </p:spPr>
        <p:txBody>
          <a:bodyPr wrap="square" rtlCol="0">
            <a:spAutoFit/>
          </a:bodyPr>
          <a:lstStyle/>
          <a:p>
            <a:r>
              <a:rPr lang="en-US" i="1" dirty="0">
                <a:solidFill>
                  <a:srgbClr val="0070C0"/>
                </a:solidFill>
              </a:rPr>
              <a:t>The Medical Leadership Competency </a:t>
            </a:r>
            <a:r>
              <a:rPr lang="en-US" i="1" dirty="0" smtClean="0">
                <a:solidFill>
                  <a:srgbClr val="0070C0"/>
                </a:solidFill>
              </a:rPr>
              <a:t>Framework, UK</a:t>
            </a:r>
            <a:endParaRPr lang="en-US" i="1" dirty="0">
              <a:solidFill>
                <a:srgbClr val="0070C0"/>
              </a:solidFill>
            </a:endParaRPr>
          </a:p>
        </p:txBody>
      </p:sp>
    </p:spTree>
    <p:extLst>
      <p:ext uri="{BB962C8B-B14F-4D97-AF65-F5344CB8AC3E}">
        <p14:creationId xmlns:p14="http://schemas.microsoft.com/office/powerpoint/2010/main" val="2354575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Types of managers</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The traditional classification of HCO managers is </a:t>
            </a:r>
            <a:r>
              <a:rPr lang="en-US" b="1" dirty="0" smtClean="0">
                <a:solidFill>
                  <a:srgbClr val="FF0000"/>
                </a:solidFill>
              </a:rPr>
              <a:t>by level </a:t>
            </a:r>
            <a:r>
              <a:rPr lang="en-US" dirty="0" smtClean="0"/>
              <a:t>in the organization hierarchy.</a:t>
            </a:r>
          </a:p>
          <a:p>
            <a:endParaRPr lang="en-US" dirty="0"/>
          </a:p>
          <a:p>
            <a:r>
              <a:rPr lang="en-US" b="1" dirty="0" smtClean="0">
                <a:solidFill>
                  <a:srgbClr val="0070C0"/>
                </a:solidFill>
              </a:rPr>
              <a:t>The primary difference </a:t>
            </a:r>
            <a:r>
              <a:rPr lang="en-US" dirty="0" smtClean="0"/>
              <a:t>between levels is the degree of </a:t>
            </a:r>
            <a:r>
              <a:rPr lang="en-US" b="1" dirty="0" smtClean="0"/>
              <a:t>authority</a:t>
            </a:r>
            <a:r>
              <a:rPr lang="en-US" dirty="0" smtClean="0"/>
              <a:t>, the scope of </a:t>
            </a:r>
            <a:r>
              <a:rPr lang="en-US" b="1" dirty="0" smtClean="0"/>
              <a:t>responsibilities</a:t>
            </a:r>
            <a:r>
              <a:rPr lang="en-US" dirty="0" smtClean="0"/>
              <a:t> and the organizational </a:t>
            </a:r>
            <a:r>
              <a:rPr lang="en-US" b="1" dirty="0" smtClean="0"/>
              <a:t>activities.</a:t>
            </a:r>
          </a:p>
          <a:p>
            <a:endParaRPr lang="en-US" dirty="0"/>
          </a:p>
          <a:p>
            <a:endParaRPr lang="en-US" dirty="0"/>
          </a:p>
        </p:txBody>
      </p:sp>
    </p:spTree>
    <p:extLst>
      <p:ext uri="{BB962C8B-B14F-4D97-AF65-F5344CB8AC3E}">
        <p14:creationId xmlns:p14="http://schemas.microsoft.com/office/powerpoint/2010/main" val="2978683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077200" cy="6348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271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rgbClr val="C00000"/>
                </a:solidFill>
              </a:rPr>
              <a:t>Levels of management and their roles</a:t>
            </a:r>
            <a:endParaRPr lang="en-US" dirty="0"/>
          </a:p>
        </p:txBody>
      </p:sp>
      <p:sp>
        <p:nvSpPr>
          <p:cNvPr id="3" name="Content Placeholder 2"/>
          <p:cNvSpPr>
            <a:spLocks noGrp="1"/>
          </p:cNvSpPr>
          <p:nvPr>
            <p:ph idx="1"/>
          </p:nvPr>
        </p:nvSpPr>
        <p:spPr/>
        <p:txBody>
          <a:bodyPr>
            <a:normAutofit/>
          </a:bodyPr>
          <a:lstStyle/>
          <a:p>
            <a:r>
              <a:rPr lang="en-US" dirty="0" smtClean="0">
                <a:solidFill>
                  <a:srgbClr val="0070C0"/>
                </a:solidFill>
              </a:rPr>
              <a:t>Top level managers</a:t>
            </a:r>
          </a:p>
          <a:p>
            <a:pPr lvl="2"/>
            <a:r>
              <a:rPr lang="en-US" dirty="0" smtClean="0"/>
              <a:t>Make decisions about the direction of the organization.</a:t>
            </a:r>
          </a:p>
          <a:p>
            <a:pPr lvl="2"/>
            <a:r>
              <a:rPr lang="en-US" dirty="0" smtClean="0"/>
              <a:t>Ex: CEO, vice president.</a:t>
            </a:r>
          </a:p>
          <a:p>
            <a:r>
              <a:rPr lang="en-US" dirty="0" smtClean="0">
                <a:solidFill>
                  <a:srgbClr val="0070C0"/>
                </a:solidFill>
              </a:rPr>
              <a:t>Mid level managers</a:t>
            </a:r>
          </a:p>
          <a:p>
            <a:pPr lvl="2"/>
            <a:r>
              <a:rPr lang="en-US" dirty="0" smtClean="0"/>
              <a:t>Manage the activities of other managers</a:t>
            </a:r>
          </a:p>
          <a:p>
            <a:pPr lvl="2"/>
            <a:r>
              <a:rPr lang="en-US" dirty="0"/>
              <a:t>E</a:t>
            </a:r>
            <a:r>
              <a:rPr lang="en-US" dirty="0" smtClean="0"/>
              <a:t>x: department or division manager </a:t>
            </a:r>
          </a:p>
          <a:p>
            <a:r>
              <a:rPr lang="en-US" dirty="0" smtClean="0">
                <a:solidFill>
                  <a:srgbClr val="0070C0"/>
                </a:solidFill>
              </a:rPr>
              <a:t>Low level managers</a:t>
            </a:r>
          </a:p>
          <a:p>
            <a:pPr lvl="2"/>
            <a:r>
              <a:rPr lang="en-US" dirty="0" smtClean="0"/>
              <a:t>Manage the activities of non-managerial employees</a:t>
            </a:r>
          </a:p>
          <a:p>
            <a:pPr lvl="2"/>
            <a:r>
              <a:rPr lang="en-US" dirty="0" smtClean="0"/>
              <a:t>Ex: supervisor , team leader. </a:t>
            </a:r>
            <a:endParaRPr lang="en-US" dirty="0"/>
          </a:p>
        </p:txBody>
      </p:sp>
    </p:spTree>
    <p:extLst>
      <p:ext uri="{BB962C8B-B14F-4D97-AF65-F5344CB8AC3E}">
        <p14:creationId xmlns:p14="http://schemas.microsoft.com/office/powerpoint/2010/main" val="2739643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10600" cy="645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5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solidFill>
                  <a:srgbClr val="0070C0"/>
                </a:solidFill>
              </a:rPr>
              <a:t>Organization consist of :</a:t>
            </a:r>
          </a:p>
          <a:p>
            <a:pPr lvl="2"/>
            <a:r>
              <a:rPr lang="en-US" sz="2800" dirty="0" smtClean="0"/>
              <a:t>Goals: </a:t>
            </a:r>
          </a:p>
          <a:p>
            <a:pPr lvl="3"/>
            <a:r>
              <a:rPr lang="en-US" sz="2400" dirty="0" smtClean="0"/>
              <a:t>Based on IOM: HCOs goal is to provide care </a:t>
            </a:r>
            <a:r>
              <a:rPr lang="en-US" sz="2400" dirty="0"/>
              <a:t>that is safe, effective, patient-centered, timely, efficient, and equitable</a:t>
            </a:r>
            <a:r>
              <a:rPr lang="en-US" sz="2400" dirty="0" smtClean="0"/>
              <a:t>.</a:t>
            </a:r>
          </a:p>
          <a:p>
            <a:pPr lvl="3"/>
            <a:endParaRPr lang="en-US" sz="2400" dirty="0" smtClean="0"/>
          </a:p>
          <a:p>
            <a:pPr lvl="2"/>
            <a:r>
              <a:rPr lang="en-US" sz="2800" dirty="0" smtClean="0"/>
              <a:t>People.</a:t>
            </a:r>
          </a:p>
          <a:p>
            <a:pPr lvl="2"/>
            <a:endParaRPr lang="en-US" sz="2800" dirty="0" smtClean="0"/>
          </a:p>
          <a:p>
            <a:pPr lvl="2"/>
            <a:r>
              <a:rPr lang="en-US" sz="2800" dirty="0" smtClean="0"/>
              <a:t>Structure.</a:t>
            </a:r>
          </a:p>
          <a:p>
            <a:endParaRPr lang="en-US" dirty="0"/>
          </a:p>
        </p:txBody>
      </p:sp>
    </p:spTree>
    <p:extLst>
      <p:ext uri="{BB962C8B-B14F-4D97-AF65-F5344CB8AC3E}">
        <p14:creationId xmlns:p14="http://schemas.microsoft.com/office/powerpoint/2010/main" val="1233730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8229600" cy="1143000"/>
          </a:xfrm>
        </p:spPr>
        <p:txBody>
          <a:bodyPr/>
          <a:lstStyle/>
          <a:p>
            <a:r>
              <a:rPr lang="en-US" b="1" dirty="0" smtClean="0">
                <a:solidFill>
                  <a:schemeClr val="accent6"/>
                </a:solidFill>
              </a:rPr>
              <a:t>Questions</a:t>
            </a:r>
            <a:endParaRPr lang="en-US" b="1" dirty="0">
              <a:solidFill>
                <a:schemeClr val="accent6"/>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041711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algn="l"/>
            <a:r>
              <a:rPr lang="en-US" sz="3200" dirty="0" smtClean="0">
                <a:solidFill>
                  <a:srgbClr val="C00000"/>
                </a:solidFill>
                <a:latin typeface="+mn-lt"/>
              </a:rPr>
              <a:t>People </a:t>
            </a:r>
            <a:endParaRPr lang="en-US" dirty="0">
              <a:solidFill>
                <a:srgbClr val="C00000"/>
              </a:solidFill>
              <a:latin typeface="+mn-lt"/>
            </a:endParaRPr>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763000" cy="579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99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C00000"/>
                </a:solidFill>
                <a:latin typeface="+mn-lt"/>
              </a:rPr>
              <a:t>Structure</a:t>
            </a:r>
            <a:endParaRPr lang="en-US" sz="3600" dirty="0">
              <a:solidFill>
                <a:srgbClr val="C00000"/>
              </a:solidFill>
              <a:latin typeface="+mn-lt"/>
            </a:endParaRPr>
          </a:p>
        </p:txBody>
      </p:sp>
      <p:sp>
        <p:nvSpPr>
          <p:cNvPr id="3" name="Content Placeholder 2"/>
          <p:cNvSpPr>
            <a:spLocks noGrp="1"/>
          </p:cNvSpPr>
          <p:nvPr>
            <p:ph idx="1"/>
          </p:nvPr>
        </p:nvSpPr>
        <p:spPr/>
        <p:txBody>
          <a:bodyPr/>
          <a:lstStyle/>
          <a:p>
            <a:endParaRPr lang="en-US" dirty="0"/>
          </a:p>
        </p:txBody>
      </p:sp>
      <p:pic>
        <p:nvPicPr>
          <p:cNvPr id="6146" name="Picture 2" descr="C:\Users\yumc\Desktop\2018-2019 Health management\KAUH organization structu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211191"/>
            <a:ext cx="8458200" cy="5614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306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0070C0"/>
                </a:solidFill>
              </a:rPr>
              <a:t>Non-managerial employee </a:t>
            </a:r>
          </a:p>
          <a:p>
            <a:pPr lvl="2"/>
            <a:r>
              <a:rPr lang="en-US" dirty="0" smtClean="0"/>
              <a:t>Have no responsibility on overseeing the work of others.</a:t>
            </a:r>
          </a:p>
          <a:p>
            <a:pPr lvl="2"/>
            <a:r>
              <a:rPr lang="en-US" dirty="0" smtClean="0"/>
              <a:t>They do their tasks only.</a:t>
            </a:r>
          </a:p>
          <a:p>
            <a:pPr lvl="2"/>
            <a:r>
              <a:rPr lang="en-US" dirty="0" smtClean="0"/>
              <a:t>Ex: registration officer, nurse …. Etc. </a:t>
            </a:r>
            <a:endParaRPr lang="en-US" dirty="0"/>
          </a:p>
          <a:p>
            <a:pPr lvl="2"/>
            <a:endParaRPr lang="en-US" dirty="0" smtClean="0"/>
          </a:p>
          <a:p>
            <a:pPr marL="0" indent="0">
              <a:buNone/>
            </a:pPr>
            <a:r>
              <a:rPr lang="en-US" dirty="0" smtClean="0">
                <a:solidFill>
                  <a:srgbClr val="0070C0"/>
                </a:solidFill>
              </a:rPr>
              <a:t>Managers </a:t>
            </a:r>
          </a:p>
          <a:p>
            <a:pPr lvl="2"/>
            <a:r>
              <a:rPr lang="en-US" dirty="0" smtClean="0"/>
              <a:t>Individuals in the organization who direct the work and the activities of others.</a:t>
            </a:r>
          </a:p>
          <a:p>
            <a:pPr lvl="2"/>
            <a:endParaRPr lang="en-US" dirty="0"/>
          </a:p>
        </p:txBody>
      </p:sp>
    </p:spTree>
    <p:extLst>
      <p:ext uri="{BB962C8B-B14F-4D97-AF65-F5344CB8AC3E}">
        <p14:creationId xmlns:p14="http://schemas.microsoft.com/office/powerpoint/2010/main" val="3044935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What is management ???</a:t>
            </a:r>
            <a:endParaRPr lang="en-US" dirty="0">
              <a:solidFill>
                <a:srgbClr val="C00000"/>
              </a:solidFill>
            </a:endParaRP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altLang="en-US" dirty="0" smtClean="0">
                <a:solidFill>
                  <a:srgbClr val="0070C0"/>
                </a:solidFill>
                <a:latin typeface="Times New Roman" panose="02020603050405020304" pitchFamily="18" charset="0"/>
                <a:ea typeface="ＭＳ Ｐゴシック" pitchFamily="34" charset="-128"/>
              </a:rPr>
              <a:t>Management: </a:t>
            </a:r>
            <a:r>
              <a:rPr lang="en-US" altLang="en-US" dirty="0" smtClean="0">
                <a:latin typeface="Times New Roman" panose="02020603050405020304" pitchFamily="18" charset="0"/>
                <a:ea typeface="ＭＳ Ｐゴシック" pitchFamily="34" charset="-128"/>
              </a:rPr>
              <a:t>The </a:t>
            </a:r>
            <a:r>
              <a:rPr lang="en-US" altLang="en-US" dirty="0" smtClean="0">
                <a:latin typeface="Times New Roman" panose="02020603050405020304" pitchFamily="18" charset="0"/>
                <a:ea typeface="ＭＳ Ｐゴシック" pitchFamily="34" charset="-128"/>
              </a:rPr>
              <a:t>process</a:t>
            </a:r>
            <a:r>
              <a:rPr lang="en-US" altLang="en-US" dirty="0">
                <a:latin typeface="Times New Roman" panose="02020603050405020304" pitchFamily="18" charset="0"/>
                <a:ea typeface="ＭＳ Ｐゴシック" pitchFamily="34" charset="-128"/>
              </a:rPr>
              <a:t> </a:t>
            </a:r>
            <a:r>
              <a:rPr lang="en-US" altLang="en-US" dirty="0" smtClean="0">
                <a:latin typeface="Times New Roman" panose="02020603050405020304" pitchFamily="18" charset="0"/>
                <a:ea typeface="ＭＳ Ｐゴシック" pitchFamily="34" charset="-128"/>
              </a:rPr>
              <a:t>of getting things done effectively and efficiently with and through people. </a:t>
            </a:r>
          </a:p>
          <a:p>
            <a:pPr marL="0" indent="0">
              <a:buNone/>
            </a:pPr>
            <a:endParaRPr lang="en-US" altLang="en-US" dirty="0" smtClean="0">
              <a:latin typeface="Times New Roman" panose="02020603050405020304" pitchFamily="18" charset="0"/>
              <a:ea typeface="ＭＳ Ｐゴシック" pitchFamily="34" charset="-128"/>
            </a:endParaRPr>
          </a:p>
          <a:p>
            <a:r>
              <a:rPr lang="en-US" altLang="en-US" dirty="0" smtClean="0">
                <a:solidFill>
                  <a:srgbClr val="0070C0"/>
                </a:solidFill>
                <a:latin typeface="Times New Roman" panose="02020603050405020304" pitchFamily="18" charset="0"/>
                <a:ea typeface="ＭＳ Ｐゴシック" pitchFamily="34" charset="-128"/>
              </a:rPr>
              <a:t>Managers</a:t>
            </a:r>
            <a:r>
              <a:rPr lang="en-US" altLang="en-US" dirty="0" smtClean="0">
                <a:latin typeface="Times New Roman" panose="02020603050405020304" pitchFamily="18" charset="0"/>
                <a:ea typeface="ＭＳ Ｐゴシック" pitchFamily="34" charset="-128"/>
              </a:rPr>
              <a:t> </a:t>
            </a:r>
            <a:r>
              <a:rPr lang="en-US" altLang="en-US" dirty="0" smtClean="0">
                <a:latin typeface="Times New Roman" panose="02020603050405020304" pitchFamily="18" charset="0"/>
                <a:ea typeface="ＭＳ Ｐゴシック" pitchFamily="34" charset="-128"/>
              </a:rPr>
              <a:t>who are formally pointed to positions of authority and power to work </a:t>
            </a:r>
            <a:r>
              <a:rPr lang="en-US" altLang="en-US" dirty="0" smtClean="0">
                <a:latin typeface="Times New Roman" panose="02020603050405020304" pitchFamily="18" charset="0"/>
                <a:ea typeface="ＭＳ Ｐゴシック" pitchFamily="34" charset="-128"/>
              </a:rPr>
              <a:t>through others to accomplish organizational goals</a:t>
            </a:r>
            <a:r>
              <a:rPr lang="en-US" altLang="en-US" dirty="0" smtClean="0">
                <a:latin typeface="Times New Roman" panose="02020603050405020304" pitchFamily="18" charset="0"/>
                <a:ea typeface="ＭＳ Ｐゴシック" pitchFamily="34" charset="-128"/>
              </a:rPr>
              <a:t>.</a:t>
            </a:r>
          </a:p>
          <a:p>
            <a:pPr marL="0" indent="0">
              <a:buNone/>
            </a:pPr>
            <a:endParaRPr lang="en-US" altLang="en-US" dirty="0" smtClean="0">
              <a:latin typeface="Times New Roman" panose="02020603050405020304" pitchFamily="18" charset="0"/>
              <a:ea typeface="ＭＳ Ｐゴシック" pitchFamily="34" charset="-128"/>
            </a:endParaRPr>
          </a:p>
          <a:p>
            <a:pPr lvl="2"/>
            <a:r>
              <a:rPr lang="en-US" sz="2600" b="1" dirty="0" smtClean="0">
                <a:solidFill>
                  <a:srgbClr val="00B0F0"/>
                </a:solidFill>
              </a:rPr>
              <a:t>HCOs </a:t>
            </a:r>
            <a:r>
              <a:rPr lang="en-US" sz="2600" b="1" dirty="0">
                <a:solidFill>
                  <a:srgbClr val="00B0F0"/>
                </a:solidFill>
              </a:rPr>
              <a:t>managers </a:t>
            </a:r>
            <a:r>
              <a:rPr lang="en-US" sz="2600" dirty="0"/>
              <a:t>are defined as persons appointed to positions and authority who enable others to do their work effectively and efficiently, who have responsibility for utilization of resources, who are accountable for work results.</a:t>
            </a:r>
          </a:p>
          <a:p>
            <a:endParaRPr lang="en-US" dirty="0"/>
          </a:p>
        </p:txBody>
      </p:sp>
    </p:spTree>
    <p:extLst>
      <p:ext uri="{BB962C8B-B14F-4D97-AF65-F5344CB8AC3E}">
        <p14:creationId xmlns:p14="http://schemas.microsoft.com/office/powerpoint/2010/main" val="3808701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solidFill>
                  <a:srgbClr val="0070C0"/>
                </a:solidFill>
              </a:rPr>
              <a:t>Effectiveness:</a:t>
            </a:r>
          </a:p>
          <a:p>
            <a:r>
              <a:rPr lang="en-US" dirty="0" smtClean="0"/>
              <a:t>“doing the right things” ; the task that help the organization reach their goals.</a:t>
            </a:r>
          </a:p>
          <a:p>
            <a:endParaRPr lang="en-US" dirty="0"/>
          </a:p>
          <a:p>
            <a:pPr marL="0" indent="0">
              <a:buNone/>
            </a:pPr>
            <a:r>
              <a:rPr lang="en-US" dirty="0" smtClean="0">
                <a:solidFill>
                  <a:srgbClr val="0070C0"/>
                </a:solidFill>
              </a:rPr>
              <a:t>Efficiency:</a:t>
            </a:r>
          </a:p>
          <a:p>
            <a:r>
              <a:rPr lang="en-US" dirty="0" smtClean="0"/>
              <a:t>“doing things right” ; is the useful use of resources time, human, supplies and equipment to achieve similar goals.</a:t>
            </a:r>
            <a:endParaRPr lang="en-US" dirty="0"/>
          </a:p>
        </p:txBody>
      </p:sp>
    </p:spTree>
    <p:extLst>
      <p:ext uri="{BB962C8B-B14F-4D97-AF65-F5344CB8AC3E}">
        <p14:creationId xmlns:p14="http://schemas.microsoft.com/office/powerpoint/2010/main" val="3206651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1099</Words>
  <Application>Microsoft Office PowerPoint</Application>
  <PresentationFormat>On-screen Show (4:3)</PresentationFormat>
  <Paragraphs>155</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Introduction to healthcare administration</vt:lpstr>
      <vt:lpstr>Who are managers ? Where they work?</vt:lpstr>
      <vt:lpstr>PowerPoint Presentation</vt:lpstr>
      <vt:lpstr>PowerPoint Presentation</vt:lpstr>
      <vt:lpstr>People </vt:lpstr>
      <vt:lpstr>Structure</vt:lpstr>
      <vt:lpstr>PowerPoint Presentation</vt:lpstr>
      <vt:lpstr>What is management ???</vt:lpstr>
      <vt:lpstr>PowerPoint Presentation</vt:lpstr>
      <vt:lpstr>PowerPoint Presentation</vt:lpstr>
      <vt:lpstr>PowerPoint Presentation</vt:lpstr>
      <vt:lpstr>The work of managers in HCOs</vt:lpstr>
      <vt:lpstr>Manager in HCOs</vt:lpstr>
      <vt:lpstr>Management </vt:lpstr>
      <vt:lpstr>Management</vt:lpstr>
      <vt:lpstr>PowerPoint Presentation</vt:lpstr>
      <vt:lpstr>Management functions</vt:lpstr>
      <vt:lpstr>PowerPoint Presentation</vt:lpstr>
      <vt:lpstr>Planning </vt:lpstr>
      <vt:lpstr>PowerPoint Presentation</vt:lpstr>
      <vt:lpstr>Organizing </vt:lpstr>
      <vt:lpstr>Staffing</vt:lpstr>
      <vt:lpstr>Decision making</vt:lpstr>
      <vt:lpstr>Management cycle process </vt:lpstr>
      <vt:lpstr>What management skills are needed to be successful ?</vt:lpstr>
      <vt:lpstr>Conceptual skills </vt:lpstr>
      <vt:lpstr>Technical skills</vt:lpstr>
      <vt:lpstr>Interpersonal skills</vt:lpstr>
      <vt:lpstr>Management Roles Role’s that manager they can play</vt:lpstr>
      <vt:lpstr>PowerPoint Presentation</vt:lpstr>
      <vt:lpstr>PowerPoint Presentation</vt:lpstr>
      <vt:lpstr>Other model of management roles</vt:lpstr>
      <vt:lpstr>Examples of HCO managers roles ..</vt:lpstr>
      <vt:lpstr>Management competencies</vt:lpstr>
      <vt:lpstr>PowerPoint Presentation</vt:lpstr>
      <vt:lpstr>Types of managers</vt:lpstr>
      <vt:lpstr>PowerPoint Presentation</vt:lpstr>
      <vt:lpstr>Levels of management and their roles</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Health Services Management</dc:title>
  <dc:creator>yumc</dc:creator>
  <cp:lastModifiedBy>yumc</cp:lastModifiedBy>
  <cp:revision>65</cp:revision>
  <dcterms:created xsi:type="dcterms:W3CDTF">2019-09-22T08:48:40Z</dcterms:created>
  <dcterms:modified xsi:type="dcterms:W3CDTF">2021-02-22T10:04:47Z</dcterms:modified>
</cp:coreProperties>
</file>