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4" r:id="rId3"/>
    <p:sldId id="275" r:id="rId4"/>
    <p:sldId id="276" r:id="rId5"/>
    <p:sldId id="277" r:id="rId6"/>
    <p:sldId id="257" r:id="rId7"/>
    <p:sldId id="258" r:id="rId8"/>
    <p:sldId id="279" r:id="rId9"/>
    <p:sldId id="259" r:id="rId10"/>
    <p:sldId id="280" r:id="rId11"/>
    <p:sldId id="260" r:id="rId12"/>
    <p:sldId id="261" r:id="rId13"/>
    <p:sldId id="262" r:id="rId14"/>
    <p:sldId id="264" r:id="rId15"/>
    <p:sldId id="265"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4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30" y="72"/>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95400" y="1676400"/>
            <a:ext cx="7406640" cy="1472184"/>
          </a:xfrm>
        </p:spPr>
        <p:txBody>
          <a:bodyPr anchor="b"/>
          <a:lstStyle>
            <a:lvl1pPr algn="l">
              <a:defRPr/>
            </a:lvl1pPr>
            <a:extLst/>
          </a:lstStyle>
          <a:p>
            <a:r>
              <a:rPr kumimoji="0" lang="en-US" smtClean="0"/>
              <a:t>Click to edit Master title style</a:t>
            </a:r>
            <a:endParaRPr kumimoji="0" lang="en-US"/>
          </a:p>
        </p:txBody>
      </p:sp>
      <p:sp>
        <p:nvSpPr>
          <p:cNvPr id="10" name="Slide Number Placeholder 9"/>
          <p:cNvSpPr>
            <a:spLocks noGrp="1"/>
          </p:cNvSpPr>
          <p:nvPr>
            <p:ph type="sldNum" sz="quarter" idx="12"/>
          </p:nvPr>
        </p:nvSpPr>
        <p:spPr/>
        <p:txBody>
          <a:bodyPr/>
          <a:lstStyle>
            <a:lvl1pPr>
              <a:defRPr>
                <a:solidFill>
                  <a:schemeClr val="tx2">
                    <a:lumMod val="75000"/>
                  </a:schemeClr>
                </a:solidFill>
              </a:defRPr>
            </a:lvl1pPr>
            <a:extLst/>
          </a:lstStyle>
          <a:p>
            <a:fld id="{5CFD0AA0-7829-4368-90FD-8FF297E1E8C9}"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1FF757-5C5A-4EE8-9071-87F1168E2941}"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1FF757-5C5A-4EE8-9071-87F1168E2941}"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1FF757-5C5A-4EE8-9071-87F1168E2941}"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1FF757-5C5A-4EE8-9071-87F1168E2941}"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1FF757-5C5A-4EE8-9071-87F1168E2941}"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1FF757-5C5A-4EE8-9071-87F1168E2941}" type="datetimeFigureOut">
              <a:rPr lang="en-US" smtClean="0"/>
              <a:pPr/>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1FF757-5C5A-4EE8-9071-87F1168E2941}" type="datetimeFigureOut">
              <a:rPr lang="en-US" smtClean="0"/>
              <a:pPr/>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C1FF757-5C5A-4EE8-9071-87F1168E2941}" type="datetimeFigureOut">
              <a:rPr lang="en-US" smtClean="0"/>
              <a:pPr/>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D0AA0-7829-4368-90FD-8FF297E1E8C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1FF757-5C5A-4EE8-9071-87F1168E2941}"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1FF757-5C5A-4EE8-9071-87F1168E2941}"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0AA0-7829-4368-90FD-8FF297E1E8C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066800" y="0"/>
            <a:ext cx="7848600" cy="838200"/>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990600" y="1066800"/>
            <a:ext cx="7943088" cy="51816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C1FF757-5C5A-4EE8-9071-87F1168E2941}" type="datetimeFigureOut">
              <a:rPr lang="en-US" smtClean="0"/>
              <a:pPr/>
              <a:t>3/10/2021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CFD0AA0-7829-4368-90FD-8FF297E1E8C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atMod val="130000"/>
            </a:schemeClr>
          </a:solidFill>
          <a:effectLst/>
          <a:latin typeface="+mj-lt"/>
          <a:ea typeface="+mj-ea"/>
          <a:cs typeface="+mj-cs"/>
        </a:defRPr>
      </a:lvl1pPr>
      <a:extLst/>
    </p:titleStyle>
    <p:bodyStyle>
      <a:lvl1pPr marL="231775" indent="-231775" algn="l" rtl="0" eaLnBrk="1" latinLnBrk="0" hangingPunct="1">
        <a:lnSpc>
          <a:spcPct val="100000"/>
        </a:lnSpc>
        <a:spcBef>
          <a:spcPts val="600"/>
        </a:spcBef>
        <a:buClr>
          <a:schemeClr val="accent1"/>
        </a:buClr>
        <a:buSzPct val="80000"/>
        <a:buFont typeface="Wingdings 2"/>
        <a:buChar char=""/>
        <a:defRPr kumimoji="0" sz="2800" kern="1200">
          <a:solidFill>
            <a:schemeClr val="tx1"/>
          </a:solidFill>
          <a:latin typeface="+mn-lt"/>
          <a:ea typeface="+mn-ea"/>
          <a:cs typeface="+mn-cs"/>
        </a:defRPr>
      </a:lvl1pPr>
      <a:lvl2pPr marL="395288" indent="-217488" algn="l" rtl="0" eaLnBrk="1" latinLnBrk="0" hangingPunct="1">
        <a:lnSpc>
          <a:spcPct val="100000"/>
        </a:lnSpc>
        <a:spcBef>
          <a:spcPts val="550"/>
        </a:spcBef>
        <a:buClr>
          <a:schemeClr val="accent1"/>
        </a:buClr>
        <a:buFont typeface="Verdana"/>
        <a:buChar char="◦"/>
        <a:defRPr kumimoji="0" sz="2600" kern="1200">
          <a:solidFill>
            <a:schemeClr val="tx1"/>
          </a:solidFill>
          <a:latin typeface="+mn-lt"/>
          <a:ea typeface="+mn-ea"/>
          <a:cs typeface="+mn-cs"/>
        </a:defRPr>
      </a:lvl2pPr>
      <a:lvl3pPr marL="463550" indent="-176213"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682625" indent="-219075"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860425" indent="-17780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609600"/>
            <a:ext cx="7406640" cy="1472184"/>
          </a:xfrm>
        </p:spPr>
        <p:txBody>
          <a:bodyPr>
            <a:normAutofit/>
          </a:bodyPr>
          <a:lstStyle/>
          <a:p>
            <a:pPr algn="ctr"/>
            <a:r>
              <a:rPr lang="en-US" sz="4400" b="1" dirty="0" smtClean="0">
                <a:solidFill>
                  <a:schemeClr val="accent3">
                    <a:lumMod val="50000"/>
                  </a:schemeClr>
                </a:solidFill>
              </a:rPr>
              <a:t> </a:t>
            </a:r>
            <a:r>
              <a:rPr lang="en-US" sz="4400" b="1" dirty="0" smtClean="0">
                <a:solidFill>
                  <a:schemeClr val="accent3">
                    <a:lumMod val="50000"/>
                  </a:schemeClr>
                </a:solidFill>
              </a:rPr>
              <a:t>brain </a:t>
            </a:r>
            <a:r>
              <a:rPr lang="en-US" sz="4400" b="1" dirty="0" smtClean="0">
                <a:solidFill>
                  <a:schemeClr val="accent3">
                    <a:lumMod val="50000"/>
                  </a:schemeClr>
                </a:solidFill>
              </a:rPr>
              <a:t>waves and sleep-wake cycle</a:t>
            </a:r>
            <a:endParaRPr lang="en-US" sz="3600" b="1" dirty="0">
              <a:solidFill>
                <a:schemeClr val="accent3">
                  <a:lumMod val="50000"/>
                </a:schemeClr>
              </a:solidFill>
            </a:endParaRPr>
          </a:p>
        </p:txBody>
      </p:sp>
      <p:sp>
        <p:nvSpPr>
          <p:cNvPr id="3" name="Subtitle 6"/>
          <p:cNvSpPr txBox="1">
            <a:spLocks/>
          </p:cNvSpPr>
          <p:nvPr/>
        </p:nvSpPr>
        <p:spPr>
          <a:xfrm>
            <a:off x="1371600" y="4572000"/>
            <a:ext cx="5715000" cy="15240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6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4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400" kern="1200">
                <a:solidFill>
                  <a:schemeClr val="tx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r>
              <a:rPr lang="en-US" sz="2400" b="1" dirty="0" smtClean="0">
                <a:solidFill>
                  <a:srgbClr val="8E4132"/>
                </a:solidFill>
              </a:rPr>
              <a:t>Dr. </a:t>
            </a:r>
            <a:r>
              <a:rPr lang="en-US" sz="2400" b="1" dirty="0" err="1" smtClean="0">
                <a:solidFill>
                  <a:srgbClr val="8E4132"/>
                </a:solidFill>
              </a:rPr>
              <a:t>Ejlal</a:t>
            </a:r>
            <a:r>
              <a:rPr lang="en-US" sz="2400" b="1" dirty="0" smtClean="0">
                <a:solidFill>
                  <a:srgbClr val="8E4132"/>
                </a:solidFill>
              </a:rPr>
              <a:t> Abu-El-Rub , </a:t>
            </a:r>
            <a:r>
              <a:rPr lang="en-US" sz="2400" b="1" dirty="0" err="1" smtClean="0">
                <a:solidFill>
                  <a:srgbClr val="8E4132"/>
                </a:solidFill>
              </a:rPr>
              <a:t>Pharm.D</a:t>
            </a:r>
            <a:r>
              <a:rPr lang="en-US" sz="2400" b="1" dirty="0" smtClean="0">
                <a:solidFill>
                  <a:srgbClr val="8E4132"/>
                </a:solidFill>
              </a:rPr>
              <a:t>, PhD</a:t>
            </a:r>
          </a:p>
          <a:p>
            <a:r>
              <a:rPr lang="en-US" sz="2400" b="1" dirty="0" smtClean="0">
                <a:solidFill>
                  <a:srgbClr val="8E4132"/>
                </a:solidFill>
              </a:rPr>
              <a:t>Department of Basic Medical Sciences</a:t>
            </a:r>
          </a:p>
          <a:p>
            <a:r>
              <a:rPr lang="en-US" sz="2400" b="1" dirty="0" smtClean="0">
                <a:solidFill>
                  <a:srgbClr val="8E4132"/>
                </a:solidFill>
              </a:rPr>
              <a:t>Yarmouk University</a:t>
            </a:r>
            <a:endParaRPr lang="ar-JO" sz="2400" b="1" dirty="0">
              <a:solidFill>
                <a:srgbClr val="8E413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dirty="0"/>
              <a:t>REM sleep, the EEG again becomes desynchronized. The low-voltage, fast activity of REM sleep resembles that seen in the EEG from an aroused subject (the EEG </a:t>
            </a:r>
            <a:r>
              <a:rPr lang="en-US" dirty="0" smtClean="0"/>
              <a:t>proposed </a:t>
            </a:r>
            <a:r>
              <a:rPr lang="en-US" dirty="0"/>
              <a:t>to show beta (15–35 Hz) and theta </a:t>
            </a:r>
            <a:r>
              <a:rPr lang="en-US" dirty="0" smtClean="0"/>
              <a:t>(3–7 </a:t>
            </a:r>
            <a:r>
              <a:rPr lang="en-US" dirty="0"/>
              <a:t>Hz) </a:t>
            </a:r>
            <a:r>
              <a:rPr lang="en-US" dirty="0" smtClean="0"/>
              <a:t>waves oscillations</a:t>
            </a:r>
            <a:r>
              <a:rPr lang="en-US" dirty="0"/>
              <a:t>).</a:t>
            </a:r>
            <a:endParaRPr lang="en-US" dirty="0" smtClean="0"/>
          </a:p>
          <a:p>
            <a:r>
              <a:rPr lang="en-US" dirty="0" smtClean="0"/>
              <a:t>The </a:t>
            </a:r>
            <a:r>
              <a:rPr lang="en-US" dirty="0"/>
              <a:t>similarity of the EEG to that of an awake individual and the difficulty awaking the person have suggested the term paradoxical sleep for this type of sleep. </a:t>
            </a:r>
            <a:endParaRPr lang="en-US" dirty="0" smtClean="0"/>
          </a:p>
          <a:p>
            <a:r>
              <a:rPr lang="en-US" dirty="0" smtClean="0"/>
              <a:t>Muscle </a:t>
            </a:r>
            <a:r>
              <a:rPr lang="en-US" dirty="0"/>
              <a:t>tone is completely lost, but phasic contractions occur in a number of muscles, most notably the eye muscles. The resulting rapid eye movements are basis of the name for this type of sleep. Many autonomic changes also take place. </a:t>
            </a:r>
          </a:p>
        </p:txBody>
      </p:sp>
    </p:spTree>
    <p:extLst>
      <p:ext uri="{BB962C8B-B14F-4D97-AF65-F5344CB8AC3E}">
        <p14:creationId xmlns:p14="http://schemas.microsoft.com/office/powerpoint/2010/main" val="2865800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838200"/>
          </a:xfrm>
        </p:spPr>
        <p:txBody>
          <a:bodyPr/>
          <a:lstStyle/>
          <a:p>
            <a:r>
              <a:rPr lang="en-US" u="sng" dirty="0" smtClean="0"/>
              <a:t>Basic theories of sleep</a:t>
            </a:r>
            <a:endParaRPr lang="ar-JO" u="sng" dirty="0"/>
          </a:p>
        </p:txBody>
      </p:sp>
      <p:sp>
        <p:nvSpPr>
          <p:cNvPr id="3" name="Content Placeholder 2"/>
          <p:cNvSpPr>
            <a:spLocks noGrp="1"/>
          </p:cNvSpPr>
          <p:nvPr>
            <p:ph idx="1"/>
          </p:nvPr>
        </p:nvSpPr>
        <p:spPr>
          <a:xfrm>
            <a:off x="1181100" y="685800"/>
            <a:ext cx="7962900" cy="4876800"/>
          </a:xfrm>
        </p:spPr>
        <p:txBody>
          <a:bodyPr>
            <a:noAutofit/>
          </a:bodyPr>
          <a:lstStyle/>
          <a:p>
            <a:pPr>
              <a:lnSpc>
                <a:spcPct val="150000"/>
              </a:lnSpc>
            </a:pPr>
            <a:r>
              <a:rPr lang="en-US" sz="2000" dirty="0">
                <a:latin typeface="Arial" panose="020B0604020202020204" pitchFamily="34" charset="0"/>
                <a:cs typeface="Arial" panose="020B0604020202020204" pitchFamily="34" charset="0"/>
              </a:rPr>
              <a:t>The mechanism of sleep is incompletely understood. </a:t>
            </a:r>
            <a:endParaRPr lang="en-US" sz="2000" dirty="0" smtClean="0">
              <a:latin typeface="Arial" panose="020B0604020202020204" pitchFamily="34" charset="0"/>
              <a:cs typeface="Arial" panose="020B0604020202020204" pitchFamily="34" charset="0"/>
            </a:endParaRPr>
          </a:p>
          <a:p>
            <a:pPr>
              <a:lnSpc>
                <a:spcPct val="150000"/>
              </a:lnSpc>
            </a:pPr>
            <a:r>
              <a:rPr lang="en-US" sz="2000" dirty="0" smtClean="0">
                <a:latin typeface="Arial" panose="020B0604020202020204" pitchFamily="34" charset="0"/>
                <a:cs typeface="Arial" panose="020B0604020202020204" pitchFamily="34" charset="0"/>
              </a:rPr>
              <a:t>Stimulation </a:t>
            </a:r>
            <a:r>
              <a:rPr lang="en-US" sz="2000" dirty="0">
                <a:latin typeface="Arial" panose="020B0604020202020204" pitchFamily="34" charset="0"/>
                <a:cs typeface="Arial" panose="020B0604020202020204" pitchFamily="34" charset="0"/>
              </a:rPr>
              <a:t>in the brainstem reticular formation in a large region known as the reticular activating system causes arousal and low-voltage, fast EEG activity. </a:t>
            </a:r>
            <a:endParaRPr lang="en-US" sz="2000" dirty="0" smtClean="0">
              <a:latin typeface="Arial" panose="020B0604020202020204" pitchFamily="34" charset="0"/>
              <a:cs typeface="Arial" panose="020B0604020202020204" pitchFamily="34" charset="0"/>
            </a:endParaRPr>
          </a:p>
          <a:p>
            <a:pPr>
              <a:lnSpc>
                <a:spcPct val="150000"/>
              </a:lnSpc>
            </a:pPr>
            <a:r>
              <a:rPr lang="en-US" sz="2000" dirty="0" smtClean="0">
                <a:latin typeface="Arial" panose="020B0604020202020204" pitchFamily="34" charset="0"/>
                <a:cs typeface="Arial" panose="020B0604020202020204" pitchFamily="34" charset="0"/>
              </a:rPr>
              <a:t>Sleep </a:t>
            </a:r>
            <a:r>
              <a:rPr lang="en-US" sz="2000" dirty="0">
                <a:latin typeface="Arial" panose="020B0604020202020204" pitchFamily="34" charset="0"/>
                <a:cs typeface="Arial" panose="020B0604020202020204" pitchFamily="34" charset="0"/>
              </a:rPr>
              <a:t>was once thought to be caused by a reduced level of activity in the reticular activating system. </a:t>
            </a:r>
            <a:endParaRPr lang="en-US" sz="2000" dirty="0" smtClean="0">
              <a:latin typeface="Arial" panose="020B0604020202020204" pitchFamily="34" charset="0"/>
              <a:cs typeface="Arial" panose="020B0604020202020204" pitchFamily="34" charset="0"/>
            </a:endParaRPr>
          </a:p>
          <a:p>
            <a:pPr>
              <a:lnSpc>
                <a:spcPct val="150000"/>
              </a:lnSpc>
            </a:pPr>
            <a:r>
              <a:rPr lang="en-US" sz="2000" dirty="0" smtClean="0">
                <a:latin typeface="Arial" panose="020B0604020202020204" pitchFamily="34" charset="0"/>
                <a:cs typeface="Arial" panose="020B0604020202020204" pitchFamily="34" charset="0"/>
              </a:rPr>
              <a:t>Investigators </a:t>
            </a:r>
            <a:r>
              <a:rPr lang="en-US" sz="2000" dirty="0">
                <a:latin typeface="Arial" panose="020B0604020202020204" pitchFamily="34" charset="0"/>
                <a:cs typeface="Arial" panose="020B0604020202020204" pitchFamily="34" charset="0"/>
              </a:rPr>
              <a:t>have tried to relate sleep mechanisms to brainstem networks that use particular neurotransmitters, including serotonin, norepinephrine, and acetylcholine, because manipulations of the levels of these transmitters in the brain can affect the sleep-wake cycle. However, a detailed neurochemical explanation of the neural mechanisms of sleep is not yet available.</a:t>
            </a:r>
            <a:endParaRPr lang="en-US" sz="20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Basic theories of sleep</a:t>
            </a:r>
            <a:endParaRPr lang="ar-JO" u="sng" dirty="0"/>
          </a:p>
        </p:txBody>
      </p:sp>
      <p:sp>
        <p:nvSpPr>
          <p:cNvPr id="3" name="Content Placeholder 2"/>
          <p:cNvSpPr>
            <a:spLocks noGrp="1"/>
          </p:cNvSpPr>
          <p:nvPr>
            <p:ph idx="1"/>
          </p:nvPr>
        </p:nvSpPr>
        <p:spPr>
          <a:xfrm>
            <a:off x="990600" y="1143000"/>
            <a:ext cx="7943088" cy="5486400"/>
          </a:xfrm>
        </p:spPr>
        <p:txBody>
          <a:bodyPr>
            <a:normAutofit/>
          </a:bodyPr>
          <a:lstStyle/>
          <a:p>
            <a:pPr marL="342900" indent="-342900">
              <a:buFont typeface="+mj-lt"/>
              <a:buAutoNum type="arabicPeriod"/>
            </a:pPr>
            <a:r>
              <a:rPr lang="en-US" u="sng" dirty="0" smtClean="0"/>
              <a:t>The </a:t>
            </a:r>
            <a:r>
              <a:rPr lang="en-US" u="sng" dirty="0" err="1" smtClean="0"/>
              <a:t>raphe</a:t>
            </a:r>
            <a:r>
              <a:rPr lang="en-US" u="sng" dirty="0" smtClean="0"/>
              <a:t> nuclei in the lower half of the </a:t>
            </a:r>
            <a:r>
              <a:rPr lang="en-US" u="sng" dirty="0" err="1" smtClean="0"/>
              <a:t>pons</a:t>
            </a:r>
            <a:r>
              <a:rPr lang="en-US" u="sng" dirty="0" smtClean="0"/>
              <a:t> and in the medulla</a:t>
            </a:r>
          </a:p>
          <a:p>
            <a:pPr marL="342900" indent="-342900">
              <a:buFont typeface="+mj-lt"/>
              <a:buAutoNum type="arabicPeriod"/>
            </a:pPr>
            <a:endParaRPr lang="en-US" u="sng" dirty="0" smtClean="0"/>
          </a:p>
          <a:p>
            <a:pPr lvl="1"/>
            <a:r>
              <a:rPr lang="en-US" dirty="0" smtClean="0"/>
              <a:t>Nerve fibers from these nuclei spread </a:t>
            </a:r>
          </a:p>
          <a:p>
            <a:pPr lvl="2"/>
            <a:r>
              <a:rPr lang="en-US" dirty="0" smtClean="0"/>
              <a:t>locally in the brain stem reticular formation </a:t>
            </a:r>
          </a:p>
          <a:p>
            <a:pPr lvl="2"/>
            <a:r>
              <a:rPr lang="en-US" dirty="0" smtClean="0"/>
              <a:t>upward into the thalamus, hypothalamus, most areas of the limbic system, and even the </a:t>
            </a:r>
            <a:r>
              <a:rPr lang="en-US" dirty="0" err="1" smtClean="0"/>
              <a:t>neocortex</a:t>
            </a:r>
            <a:r>
              <a:rPr lang="en-US" dirty="0" smtClean="0"/>
              <a:t> of the cerebrum.</a:t>
            </a:r>
          </a:p>
          <a:p>
            <a:pPr lvl="2"/>
            <a:r>
              <a:rPr lang="en-US" dirty="0" smtClean="0"/>
              <a:t>downward into the dorsal </a:t>
            </a:r>
            <a:r>
              <a:rPr lang="en-US" dirty="0" err="1" smtClean="0"/>
              <a:t>dorsal</a:t>
            </a:r>
            <a:r>
              <a:rPr lang="en-US" dirty="0" smtClean="0"/>
              <a:t> horns of spinal cord.</a:t>
            </a:r>
          </a:p>
          <a:p>
            <a:pPr lvl="2"/>
            <a:endParaRPr lang="en-US" sz="2600" dirty="0" smtClean="0"/>
          </a:p>
          <a:p>
            <a:pPr lvl="1"/>
            <a:r>
              <a:rPr lang="en-US" dirty="0" smtClean="0"/>
              <a:t>Many nerve endings of fibers from these </a:t>
            </a:r>
            <a:r>
              <a:rPr lang="en-US" dirty="0" err="1" smtClean="0"/>
              <a:t>raphe</a:t>
            </a:r>
            <a:r>
              <a:rPr lang="en-US" dirty="0" smtClean="0"/>
              <a:t> neurons secrete </a:t>
            </a:r>
            <a:r>
              <a:rPr lang="en-US" i="1" dirty="0" smtClean="0"/>
              <a:t>serotonin.</a:t>
            </a:r>
            <a:endParaRPr lang="ar-J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7943088" cy="6553200"/>
          </a:xfrm>
        </p:spPr>
        <p:txBody>
          <a:bodyPr>
            <a:normAutofit fontScale="77500" lnSpcReduction="20000"/>
          </a:bodyPr>
          <a:lstStyle/>
          <a:p>
            <a:pPr marL="342900" indent="-342900">
              <a:lnSpc>
                <a:spcPts val="4000"/>
              </a:lnSpc>
              <a:buFont typeface="+mj-lt"/>
              <a:buAutoNum type="arabicPeriod" startAt="2"/>
            </a:pPr>
            <a:r>
              <a:rPr lang="en-US" u="sng" dirty="0" smtClean="0"/>
              <a:t>The nucleus of the tractus </a:t>
            </a:r>
            <a:r>
              <a:rPr lang="en-US" u="sng" dirty="0" err="1" smtClean="0"/>
              <a:t>solitarius</a:t>
            </a:r>
            <a:endParaRPr lang="en-US" u="sng" dirty="0" smtClean="0"/>
          </a:p>
          <a:p>
            <a:pPr lvl="1">
              <a:lnSpc>
                <a:spcPts val="4000"/>
              </a:lnSpc>
            </a:pPr>
            <a:r>
              <a:rPr lang="en-US" sz="2900" i="1" dirty="0" smtClean="0">
                <a:latin typeface="Arial" panose="020B0604020202020204" pitchFamily="34" charset="0"/>
                <a:cs typeface="Arial" panose="020B0604020202020204" pitchFamily="34" charset="0"/>
              </a:rPr>
              <a:t>This nucleus is the termination </a:t>
            </a:r>
            <a:r>
              <a:rPr lang="en-US" sz="2900" dirty="0" smtClean="0">
                <a:latin typeface="Arial" panose="020B0604020202020204" pitchFamily="34" charset="0"/>
                <a:cs typeface="Arial" panose="020B0604020202020204" pitchFamily="34" charset="0"/>
              </a:rPr>
              <a:t>in the medulla and </a:t>
            </a:r>
            <a:r>
              <a:rPr lang="en-US" sz="2900" dirty="0" err="1" smtClean="0">
                <a:latin typeface="Arial" panose="020B0604020202020204" pitchFamily="34" charset="0"/>
                <a:cs typeface="Arial" panose="020B0604020202020204" pitchFamily="34" charset="0"/>
              </a:rPr>
              <a:t>pons</a:t>
            </a:r>
            <a:r>
              <a:rPr lang="en-US" sz="2900" dirty="0" smtClean="0">
                <a:latin typeface="Arial" panose="020B0604020202020204" pitchFamily="34" charset="0"/>
                <a:cs typeface="Arial" panose="020B0604020202020204" pitchFamily="34" charset="0"/>
              </a:rPr>
              <a:t> for visceral sensory signals entering by way of the </a:t>
            </a:r>
            <a:r>
              <a:rPr lang="en-US" sz="2900" dirty="0" err="1" smtClean="0">
                <a:latin typeface="Arial" panose="020B0604020202020204" pitchFamily="34" charset="0"/>
                <a:cs typeface="Arial" panose="020B0604020202020204" pitchFamily="34" charset="0"/>
              </a:rPr>
              <a:t>vagus</a:t>
            </a:r>
            <a:r>
              <a:rPr lang="en-US" sz="2900" dirty="0" smtClean="0">
                <a:latin typeface="Arial" panose="020B0604020202020204" pitchFamily="34" charset="0"/>
                <a:cs typeface="Arial" panose="020B0604020202020204" pitchFamily="34" charset="0"/>
              </a:rPr>
              <a:t> and </a:t>
            </a:r>
            <a:r>
              <a:rPr lang="en-US" sz="2900" dirty="0" err="1" smtClean="0">
                <a:latin typeface="Arial" panose="020B0604020202020204" pitchFamily="34" charset="0"/>
                <a:cs typeface="Arial" panose="020B0604020202020204" pitchFamily="34" charset="0"/>
              </a:rPr>
              <a:t>glossopharyngeal</a:t>
            </a:r>
            <a:r>
              <a:rPr lang="en-US" sz="2900" dirty="0" smtClean="0">
                <a:latin typeface="Arial" panose="020B0604020202020204" pitchFamily="34" charset="0"/>
                <a:cs typeface="Arial" panose="020B0604020202020204" pitchFamily="34" charset="0"/>
              </a:rPr>
              <a:t> </a:t>
            </a:r>
            <a:r>
              <a:rPr lang="af-ZA" sz="2900" dirty="0" smtClean="0">
                <a:latin typeface="Arial" panose="020B0604020202020204" pitchFamily="34" charset="0"/>
                <a:cs typeface="Arial" panose="020B0604020202020204" pitchFamily="34" charset="0"/>
              </a:rPr>
              <a:t>nerves</a:t>
            </a:r>
            <a:r>
              <a:rPr lang="af-ZA" sz="2900" dirty="0" smtClean="0">
                <a:latin typeface="Arial" panose="020B0604020202020204" pitchFamily="34" charset="0"/>
                <a:cs typeface="Arial" panose="020B0604020202020204" pitchFamily="34" charset="0"/>
              </a:rPr>
              <a:t>.</a:t>
            </a:r>
          </a:p>
          <a:p>
            <a:pPr lvl="1">
              <a:lnSpc>
                <a:spcPts val="4000"/>
              </a:lnSpc>
            </a:pPr>
            <a:r>
              <a:rPr lang="en-US" sz="2900" dirty="0">
                <a:latin typeface="Arial" panose="020B0604020202020204" pitchFamily="34" charset="0"/>
                <a:cs typeface="Arial" panose="020B0604020202020204" pitchFamily="34" charset="0"/>
              </a:rPr>
              <a:t> </a:t>
            </a:r>
            <a:r>
              <a:rPr lang="en-US" sz="2900" dirty="0" smtClean="0">
                <a:latin typeface="Arial" panose="020B0604020202020204" pitchFamily="34" charset="0"/>
                <a:cs typeface="Arial" panose="020B0604020202020204" pitchFamily="34" charset="0"/>
              </a:rPr>
              <a:t>Activation </a:t>
            </a:r>
            <a:r>
              <a:rPr lang="en-US" sz="2900" dirty="0">
                <a:latin typeface="Arial" panose="020B0604020202020204" pitchFamily="34" charset="0"/>
                <a:cs typeface="Arial" panose="020B0604020202020204" pitchFamily="34" charset="0"/>
              </a:rPr>
              <a:t>of NTS </a:t>
            </a:r>
            <a:r>
              <a:rPr lang="en-US" sz="2900" dirty="0" err="1">
                <a:latin typeface="Arial" panose="020B0604020202020204" pitchFamily="34" charset="0"/>
                <a:cs typeface="Arial" panose="020B0604020202020204" pitchFamily="34" charset="0"/>
              </a:rPr>
              <a:t>muscrainic</a:t>
            </a:r>
            <a:r>
              <a:rPr lang="en-US" sz="2900" dirty="0">
                <a:latin typeface="Arial" panose="020B0604020202020204" pitchFamily="34" charset="0"/>
                <a:cs typeface="Arial" panose="020B0604020202020204" pitchFamily="34" charset="0"/>
              </a:rPr>
              <a:t> receptors after low-frequency EA stimuli increases concentrations of β-endorphin,</a:t>
            </a:r>
            <a:endParaRPr lang="af-ZA" sz="2900" dirty="0" smtClean="0">
              <a:latin typeface="Arial" panose="020B0604020202020204" pitchFamily="34" charset="0"/>
              <a:cs typeface="Arial" panose="020B0604020202020204" pitchFamily="34" charset="0"/>
            </a:endParaRPr>
          </a:p>
          <a:p>
            <a:pPr lvl="1">
              <a:lnSpc>
                <a:spcPts val="4000"/>
              </a:lnSpc>
              <a:buNone/>
            </a:pPr>
            <a:endParaRPr lang="af-ZA" dirty="0" smtClean="0"/>
          </a:p>
          <a:p>
            <a:pPr marL="342900" indent="-342900">
              <a:lnSpc>
                <a:spcPts val="4000"/>
              </a:lnSpc>
              <a:buFont typeface="+mj-lt"/>
              <a:buAutoNum type="arabicPeriod" startAt="3"/>
            </a:pPr>
            <a:r>
              <a:rPr lang="en-US" u="sng" dirty="0" smtClean="0"/>
              <a:t>Several regions in the diencephalon</a:t>
            </a:r>
            <a:r>
              <a:rPr lang="en-US" dirty="0" smtClean="0"/>
              <a:t>, </a:t>
            </a:r>
            <a:r>
              <a:rPr lang="en-US" sz="2600" dirty="0" smtClean="0"/>
              <a:t>including </a:t>
            </a:r>
          </a:p>
          <a:p>
            <a:pPr marL="857250" indent="-457200">
              <a:lnSpc>
                <a:spcPts val="4000"/>
              </a:lnSpc>
              <a:buAutoNum type="arabicParenBoth"/>
            </a:pPr>
            <a:r>
              <a:rPr lang="en-US" sz="2900" dirty="0" smtClean="0"/>
              <a:t>the </a:t>
            </a:r>
            <a:r>
              <a:rPr lang="en-US" sz="2900" dirty="0" err="1" smtClean="0"/>
              <a:t>rostral</a:t>
            </a:r>
            <a:r>
              <a:rPr lang="en-US" sz="2900" dirty="0" smtClean="0"/>
              <a:t> part of the hypothalamus, mainly in the </a:t>
            </a:r>
            <a:r>
              <a:rPr lang="en-US" sz="2900" dirty="0" err="1" smtClean="0"/>
              <a:t>suprachiasmal</a:t>
            </a:r>
            <a:r>
              <a:rPr lang="en-US" sz="2900" dirty="0" smtClean="0"/>
              <a:t> area,</a:t>
            </a:r>
          </a:p>
          <a:p>
            <a:pPr marL="857250" indent="-457200">
              <a:lnSpc>
                <a:spcPts val="4000"/>
              </a:lnSpc>
              <a:buAutoNum type="arabicParenBoth"/>
            </a:pPr>
            <a:r>
              <a:rPr lang="en-US" sz="2900" dirty="0" smtClean="0"/>
              <a:t>an occasional area in the diffuse nuclei of </a:t>
            </a:r>
            <a:r>
              <a:rPr lang="af-ZA" sz="2900" dirty="0" smtClean="0"/>
              <a:t>the thalamus.</a:t>
            </a:r>
            <a:endParaRPr lang="ar-JO" sz="2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848600" cy="838200"/>
          </a:xfrm>
        </p:spPr>
        <p:txBody>
          <a:bodyPr/>
          <a:lstStyle/>
          <a:p>
            <a:r>
              <a:rPr lang="en-US" dirty="0" smtClean="0"/>
              <a:t>Cycle between sleep and wakefulness</a:t>
            </a:r>
            <a:endParaRPr lang="ar-JO" dirty="0"/>
          </a:p>
        </p:txBody>
      </p:sp>
      <p:sp>
        <p:nvSpPr>
          <p:cNvPr id="3" name="Content Placeholder 2"/>
          <p:cNvSpPr>
            <a:spLocks noGrp="1"/>
          </p:cNvSpPr>
          <p:nvPr>
            <p:ph idx="1"/>
          </p:nvPr>
        </p:nvSpPr>
        <p:spPr>
          <a:xfrm>
            <a:off x="1048512" y="1371600"/>
            <a:ext cx="7866888" cy="5181600"/>
          </a:xfrm>
        </p:spPr>
        <p:txBody>
          <a:bodyPr>
            <a:normAutofit/>
          </a:bodyPr>
          <a:lstStyle/>
          <a:p>
            <a:pPr>
              <a:lnSpc>
                <a:spcPts val="3600"/>
              </a:lnSpc>
            </a:pPr>
            <a:r>
              <a:rPr lang="en-US" sz="2600" dirty="0" smtClean="0"/>
              <a:t>When the sleep centers are </a:t>
            </a:r>
            <a:r>
              <a:rPr lang="en-US" sz="2600" i="1" dirty="0" smtClean="0"/>
              <a:t>not activated </a:t>
            </a:r>
            <a:r>
              <a:rPr lang="en-US" sz="2600" dirty="0" smtClean="0">
                <a:sym typeface="Wingdings" pitchFamily="2" charset="2"/>
              </a:rPr>
              <a:t> reticular activating nuclei become spontaneously active  excite cerebral cortex and peripheral nervous system  positive feedback signals to nuclei.</a:t>
            </a:r>
          </a:p>
          <a:p>
            <a:pPr>
              <a:lnSpc>
                <a:spcPts val="3600"/>
              </a:lnSpc>
            </a:pPr>
            <a:endParaRPr lang="en-US" sz="2600" dirty="0" smtClean="0">
              <a:sym typeface="Wingdings" pitchFamily="2" charset="2"/>
            </a:endParaRPr>
          </a:p>
          <a:p>
            <a:pPr>
              <a:lnSpc>
                <a:spcPts val="3600"/>
              </a:lnSpc>
            </a:pPr>
            <a:r>
              <a:rPr lang="en-US" sz="2600" dirty="0" smtClean="0">
                <a:sym typeface="Wingdings" pitchFamily="2" charset="2"/>
              </a:rPr>
              <a:t>After brain stays activated for many hours  neurons become fatigued  feedback mechanism fades  </a:t>
            </a:r>
            <a:r>
              <a:rPr lang="af-ZA" sz="2600" dirty="0" smtClean="0"/>
              <a:t>the sleep-promoting </a:t>
            </a:r>
            <a:r>
              <a:rPr lang="en-US" sz="2600" dirty="0" smtClean="0"/>
              <a:t>effects of the sleep centers take over </a:t>
            </a:r>
            <a:r>
              <a:rPr lang="en-US" sz="2600" dirty="0" smtClean="0">
                <a:sym typeface="Wingdings" pitchFamily="2" charset="2"/>
              </a:rPr>
              <a:t> </a:t>
            </a:r>
            <a:r>
              <a:rPr lang="en-US" sz="2600" dirty="0" smtClean="0"/>
              <a:t>rapid transition from wakefulness back to sleep.</a:t>
            </a:r>
            <a:r>
              <a:rPr lang="en-US" sz="2600" dirty="0" smtClean="0">
                <a:sym typeface="Wingdings" pitchFamily="2" charset="2"/>
              </a:rPr>
              <a:t> </a:t>
            </a:r>
            <a:endParaRPr lang="ar-JO"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 functions of sleep</a:t>
            </a:r>
            <a:endParaRPr lang="ar-JO" dirty="0"/>
          </a:p>
        </p:txBody>
      </p:sp>
      <p:sp>
        <p:nvSpPr>
          <p:cNvPr id="3" name="Content Placeholder 2"/>
          <p:cNvSpPr>
            <a:spLocks noGrp="1"/>
          </p:cNvSpPr>
          <p:nvPr>
            <p:ph idx="1"/>
          </p:nvPr>
        </p:nvSpPr>
        <p:spPr>
          <a:xfrm>
            <a:off x="1066800" y="1066800"/>
            <a:ext cx="7866888" cy="5486400"/>
          </a:xfrm>
        </p:spPr>
        <p:txBody>
          <a:bodyPr>
            <a:normAutofit lnSpcReduction="10000"/>
          </a:bodyPr>
          <a:lstStyle/>
          <a:p>
            <a:r>
              <a:rPr lang="en-US" sz="2600" dirty="0" smtClean="0"/>
              <a:t>Sleep has an essential role in </a:t>
            </a:r>
            <a:r>
              <a:rPr lang="af-ZA" sz="2600" dirty="0" smtClean="0"/>
              <a:t>homeostasis.</a:t>
            </a:r>
          </a:p>
          <a:p>
            <a:endParaRPr lang="en-US" sz="2600" dirty="0" smtClean="0"/>
          </a:p>
          <a:p>
            <a:r>
              <a:rPr lang="en-US" sz="2600" dirty="0" smtClean="0"/>
              <a:t>Even mild sleep restriction over a few days may degrade cognitive and physical performance, overall productivity, and health of a person.</a:t>
            </a:r>
          </a:p>
          <a:p>
            <a:endParaRPr lang="en-US" sz="2600" dirty="0" smtClean="0"/>
          </a:p>
          <a:p>
            <a:r>
              <a:rPr lang="en-US" sz="2600" dirty="0" smtClean="0"/>
              <a:t>Lack of sleep affects the functions of the CNS.</a:t>
            </a:r>
          </a:p>
          <a:p>
            <a:pPr marL="514350" lvl="1" indent="-336550">
              <a:buFont typeface="Wingdings" pitchFamily="2" charset="2"/>
              <a:buChar char="Ø"/>
            </a:pPr>
            <a:r>
              <a:rPr lang="af-ZA" sz="2400" dirty="0" smtClean="0"/>
              <a:t>progressive malfunction of </a:t>
            </a:r>
            <a:r>
              <a:rPr lang="en-US" sz="2400" dirty="0" smtClean="0"/>
              <a:t>the thought processes and sometimes abnormal </a:t>
            </a:r>
            <a:r>
              <a:rPr lang="af-ZA" sz="2400" dirty="0" smtClean="0"/>
              <a:t>behavioral activities.</a:t>
            </a:r>
          </a:p>
          <a:p>
            <a:pPr marL="514350" lvl="1" indent="-336550">
              <a:buNone/>
            </a:pPr>
            <a:endParaRPr lang="af-ZA" dirty="0" smtClean="0"/>
          </a:p>
          <a:p>
            <a:pPr marL="350837" indent="-336550">
              <a:buFont typeface="Wingdings" pitchFamily="2" charset="2"/>
              <a:buChar char="Ø"/>
            </a:pPr>
            <a:r>
              <a:rPr lang="en-US" sz="2600" dirty="0" smtClean="0">
                <a:solidFill>
                  <a:srgbClr val="002060"/>
                </a:solidFill>
              </a:rPr>
              <a:t>Sleep restores both normal levels of brain activity and normal “balance” among the different functions of the CNS.</a:t>
            </a:r>
            <a:endParaRPr lang="af-ZA" sz="2600" dirty="0" smtClean="0">
              <a:solidFill>
                <a:srgbClr val="002060"/>
              </a:solidFill>
            </a:endParaRPr>
          </a:p>
          <a:p>
            <a:endParaRPr lang="ar-J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848600" cy="1295400"/>
          </a:xfrm>
        </p:spPr>
        <p:txBody>
          <a:bodyPr>
            <a:normAutofit/>
          </a:bodyPr>
          <a:lstStyle/>
          <a:p>
            <a:r>
              <a:rPr lang="en-US" u="sng" dirty="0" smtClean="0"/>
              <a:t>Changes in the EEG at Different Stages of Wakefulness </a:t>
            </a:r>
            <a:r>
              <a:rPr lang="af-ZA" u="sng" dirty="0" smtClean="0"/>
              <a:t>and Sleep</a:t>
            </a:r>
            <a:endParaRPr lang="ar-JO" u="sng" dirty="0"/>
          </a:p>
        </p:txBody>
      </p:sp>
      <p:pic>
        <p:nvPicPr>
          <p:cNvPr id="6" name="Content Placeholder 5" descr="sleep waves.jpg"/>
          <p:cNvPicPr>
            <a:picLocks noGrp="1" noChangeAspect="1"/>
          </p:cNvPicPr>
          <p:nvPr>
            <p:ph idx="1"/>
          </p:nvPr>
        </p:nvPicPr>
        <p:blipFill>
          <a:blip r:embed="rId2" cstate="print">
            <a:lum bright="-10000" contrast="23000"/>
          </a:blip>
          <a:stretch>
            <a:fillRect/>
          </a:stretch>
        </p:blipFill>
        <p:spPr>
          <a:xfrm>
            <a:off x="3048000" y="1944060"/>
            <a:ext cx="4208781" cy="4456740"/>
          </a:xfrm>
        </p:spPr>
      </p:pic>
      <p:sp>
        <p:nvSpPr>
          <p:cNvPr id="7" name="Rectangle 6"/>
          <p:cNvSpPr/>
          <p:nvPr/>
        </p:nvSpPr>
        <p:spPr>
          <a:xfrm>
            <a:off x="2971800" y="1905000"/>
            <a:ext cx="4267200" cy="762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JO"/>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838200"/>
          </a:xfrm>
        </p:spPr>
        <p:txBody>
          <a:bodyPr>
            <a:normAutofit/>
          </a:bodyPr>
          <a:lstStyle/>
          <a:p>
            <a:r>
              <a:rPr lang="en-US" sz="3600" b="1" dirty="0" smtClean="0"/>
              <a:t>Brain waves</a:t>
            </a:r>
            <a:endParaRPr lang="ar-JO" sz="3600" b="1" dirty="0"/>
          </a:p>
        </p:txBody>
      </p:sp>
      <p:sp>
        <p:nvSpPr>
          <p:cNvPr id="5" name="Content Placeholder 4"/>
          <p:cNvSpPr>
            <a:spLocks noGrp="1"/>
          </p:cNvSpPr>
          <p:nvPr>
            <p:ph idx="1"/>
          </p:nvPr>
        </p:nvSpPr>
        <p:spPr>
          <a:xfrm>
            <a:off x="990600" y="1219200"/>
            <a:ext cx="7848600" cy="5334000"/>
          </a:xfrm>
        </p:spPr>
        <p:txBody>
          <a:bodyPr>
            <a:normAutofit/>
          </a:bodyPr>
          <a:lstStyle/>
          <a:p>
            <a:r>
              <a:rPr lang="en-US" sz="2600" dirty="0" smtClean="0"/>
              <a:t>Electrical recordings from the surface of the brain or from the outer surface of the head demonstrate that there is continuous electrical activity in the brain.</a:t>
            </a:r>
          </a:p>
          <a:p>
            <a:endParaRPr lang="en-US" sz="2600" dirty="0" smtClean="0"/>
          </a:p>
          <a:p>
            <a:pPr marL="228600" indent="-228600">
              <a:buSzPct val="120000"/>
              <a:buFont typeface="Arial" pitchFamily="34" charset="0"/>
              <a:buChar char="•"/>
            </a:pPr>
            <a:r>
              <a:rPr lang="en-US" sz="2600" dirty="0" smtClean="0"/>
              <a:t> The undulations in the recorded electrical potentials are called </a:t>
            </a:r>
            <a:r>
              <a:rPr lang="en-US" sz="2600" i="1" dirty="0" smtClean="0"/>
              <a:t>brain waves, </a:t>
            </a:r>
            <a:r>
              <a:rPr lang="en-US" sz="2600" dirty="0" smtClean="0"/>
              <a:t>and</a:t>
            </a:r>
            <a:r>
              <a:rPr lang="en-US" sz="2600" i="1" dirty="0" smtClean="0"/>
              <a:t> </a:t>
            </a:r>
            <a:r>
              <a:rPr lang="en-US" sz="2600" dirty="0" smtClean="0"/>
              <a:t>the entire record is called an EEG (electroencephalogram).</a:t>
            </a:r>
          </a:p>
          <a:p>
            <a:pPr marL="228600" indent="-228600">
              <a:buSzPct val="120000"/>
              <a:buFont typeface="Arial" pitchFamily="34" charset="0"/>
              <a:buChar char="•"/>
            </a:pPr>
            <a:endParaRPr lang="en-US" sz="2600" dirty="0" smtClean="0"/>
          </a:p>
          <a:p>
            <a:pPr marL="228600" indent="-228600">
              <a:buSzPct val="120000"/>
              <a:buFont typeface="Arial" pitchFamily="34" charset="0"/>
              <a:buChar char="•"/>
            </a:pPr>
            <a:r>
              <a:rPr lang="en-US" sz="2600" dirty="0" smtClean="0"/>
              <a:t>The character of the waves is dependent on the degree of activity in respective parts of the cerebral cortex, and the waves change markedly between the states of wakefulness </a:t>
            </a:r>
            <a:r>
              <a:rPr lang="af-ZA" sz="2600" dirty="0" smtClean="0"/>
              <a:t>and sleep and coma.</a:t>
            </a:r>
            <a:endParaRPr lang="ar-JO" sz="2600" dirty="0" smtClean="0"/>
          </a:p>
          <a:p>
            <a:endParaRPr lang="en-US" sz="2600" dirty="0" smtClean="0"/>
          </a:p>
        </p:txBody>
      </p:sp>
    </p:spTree>
    <p:extLst>
      <p:ext uri="{BB962C8B-B14F-4D97-AF65-F5344CB8AC3E}">
        <p14:creationId xmlns:p14="http://schemas.microsoft.com/office/powerpoint/2010/main" val="337114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29200" y="304800"/>
            <a:ext cx="4038600" cy="6400800"/>
          </a:xfrm>
          <a:solidFill>
            <a:schemeClr val="bg1"/>
          </a:solidFill>
        </p:spPr>
        <p:txBody>
          <a:bodyPr>
            <a:normAutofit lnSpcReduction="10000"/>
          </a:bodyPr>
          <a:lstStyle/>
          <a:p>
            <a:r>
              <a:rPr lang="en-US" sz="2400" b="1" i="1" dirty="0" smtClean="0"/>
              <a:t>Alpha waves</a:t>
            </a:r>
            <a:r>
              <a:rPr lang="en-US" sz="2400" i="1" dirty="0" smtClean="0"/>
              <a:t>: </a:t>
            </a:r>
          </a:p>
          <a:p>
            <a:pPr>
              <a:buFont typeface="Courier New" pitchFamily="49" charset="0"/>
              <a:buChar char="o"/>
            </a:pPr>
            <a:r>
              <a:rPr lang="en-US" sz="2400" dirty="0" smtClean="0"/>
              <a:t>Found in EEGs of normal awake adults and in a quiet, resting state. </a:t>
            </a:r>
          </a:p>
          <a:p>
            <a:pPr>
              <a:buFont typeface="Courier New" pitchFamily="49" charset="0"/>
              <a:buChar char="o"/>
            </a:pPr>
            <a:r>
              <a:rPr lang="en-US" sz="2400" dirty="0" smtClean="0"/>
              <a:t>Mostly intense in the occipital region.</a:t>
            </a:r>
            <a:r>
              <a:rPr lang="af-ZA" sz="2400" dirty="0" smtClean="0"/>
              <a:t> </a:t>
            </a:r>
          </a:p>
          <a:p>
            <a:pPr>
              <a:buFont typeface="Courier New" pitchFamily="49" charset="0"/>
              <a:buChar char="o"/>
            </a:pPr>
            <a:r>
              <a:rPr lang="af-ZA" sz="2400" dirty="0" smtClean="0"/>
              <a:t>Disappear during deep sleep.</a:t>
            </a:r>
          </a:p>
          <a:p>
            <a:pPr>
              <a:buNone/>
            </a:pPr>
            <a:endParaRPr lang="af-ZA" sz="2400" dirty="0" smtClean="0"/>
          </a:p>
          <a:p>
            <a:r>
              <a:rPr lang="af-ZA" sz="2400" b="1" i="1" dirty="0" smtClean="0"/>
              <a:t>Beta waves</a:t>
            </a:r>
            <a:r>
              <a:rPr lang="af-ZA" sz="2400" b="1" i="1" dirty="0" smtClean="0"/>
              <a:t>:</a:t>
            </a:r>
          </a:p>
          <a:p>
            <a:endParaRPr lang="af-ZA" sz="2400" b="1" i="1" dirty="0"/>
          </a:p>
          <a:p>
            <a:r>
              <a:rPr lang="en-US" sz="2400" dirty="0"/>
              <a:t>Beta waves are produced when an external stimulus induces logical thinking, computation, and reasoning during consciousness. </a:t>
            </a:r>
            <a:endParaRPr lang="af-ZA" sz="2400" dirty="0" smtClean="0"/>
          </a:p>
          <a:p>
            <a:pPr>
              <a:buFont typeface="Courier New" pitchFamily="49" charset="0"/>
              <a:buChar char="o"/>
            </a:pPr>
            <a:r>
              <a:rPr lang="af-ZA" sz="2400" dirty="0" smtClean="0"/>
              <a:t>Mainly </a:t>
            </a:r>
            <a:r>
              <a:rPr lang="af-ZA" sz="2400" dirty="0" smtClean="0"/>
              <a:t>recorded from parietal and frontal regions.</a:t>
            </a:r>
          </a:p>
          <a:p>
            <a:endParaRPr lang="af-ZA" sz="2400" dirty="0" smtClean="0"/>
          </a:p>
          <a:p>
            <a:endParaRPr lang="en-US" sz="2600" dirty="0" smtClean="0"/>
          </a:p>
        </p:txBody>
      </p:sp>
      <p:sp>
        <p:nvSpPr>
          <p:cNvPr id="8" name="Rectangle 7"/>
          <p:cNvSpPr/>
          <p:nvPr/>
        </p:nvSpPr>
        <p:spPr>
          <a:xfrm>
            <a:off x="0" y="0"/>
            <a:ext cx="1143000" cy="685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JO"/>
          </a:p>
        </p:txBody>
      </p:sp>
      <p:sp>
        <p:nvSpPr>
          <p:cNvPr id="2" name="Title 1"/>
          <p:cNvSpPr>
            <a:spLocks noGrp="1"/>
          </p:cNvSpPr>
          <p:nvPr>
            <p:ph type="title"/>
          </p:nvPr>
        </p:nvSpPr>
        <p:spPr>
          <a:xfrm>
            <a:off x="76200" y="152400"/>
            <a:ext cx="3352800" cy="838200"/>
          </a:xfrm>
          <a:solidFill>
            <a:schemeClr val="bg1"/>
          </a:solidFill>
        </p:spPr>
        <p:txBody>
          <a:bodyPr>
            <a:normAutofit/>
          </a:bodyPr>
          <a:lstStyle/>
          <a:p>
            <a:r>
              <a:rPr lang="en-US" b="1" dirty="0" smtClean="0"/>
              <a:t>Brain waves</a:t>
            </a:r>
            <a:endParaRPr lang="ar-JO" b="1" dirty="0"/>
          </a:p>
        </p:txBody>
      </p:sp>
      <p:pic>
        <p:nvPicPr>
          <p:cNvPr id="7" name="Picture 6" descr="waves.png"/>
          <p:cNvPicPr>
            <a:picLocks noChangeAspect="1"/>
          </p:cNvPicPr>
          <p:nvPr/>
        </p:nvPicPr>
        <p:blipFill>
          <a:blip r:embed="rId2" cstate="print">
            <a:lum bright="-10000" contrast="22000"/>
          </a:blip>
          <a:stretch>
            <a:fillRect/>
          </a:stretch>
        </p:blipFill>
        <p:spPr>
          <a:xfrm>
            <a:off x="-76200" y="1513834"/>
            <a:ext cx="5029200" cy="3882353"/>
          </a:xfrm>
          <a:prstGeom prst="rect">
            <a:avLst/>
          </a:prstGeom>
        </p:spPr>
      </p:pic>
    </p:spTree>
    <p:extLst>
      <p:ext uri="{BB962C8B-B14F-4D97-AF65-F5344CB8AC3E}">
        <p14:creationId xmlns:p14="http://schemas.microsoft.com/office/powerpoint/2010/main" val="303059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257800" y="457200"/>
            <a:ext cx="3810000" cy="6019800"/>
          </a:xfrm>
          <a:solidFill>
            <a:schemeClr val="bg1"/>
          </a:solidFill>
        </p:spPr>
        <p:txBody>
          <a:bodyPr>
            <a:normAutofit fontScale="85000" lnSpcReduction="20000"/>
          </a:bodyPr>
          <a:lstStyle/>
          <a:p>
            <a:r>
              <a:rPr lang="en-US" sz="2400" b="1" i="1" dirty="0" smtClean="0"/>
              <a:t>Theta waves</a:t>
            </a:r>
            <a:r>
              <a:rPr lang="en-US" sz="2400" i="1" dirty="0" smtClean="0"/>
              <a:t>: </a:t>
            </a:r>
          </a:p>
          <a:p>
            <a:pPr>
              <a:buNone/>
            </a:pPr>
            <a:r>
              <a:rPr lang="en-US" sz="2400" dirty="0"/>
              <a:t>  </a:t>
            </a:r>
            <a:r>
              <a:rPr lang="en-US" sz="2400" dirty="0" smtClean="0"/>
              <a:t> Strong </a:t>
            </a:r>
            <a:r>
              <a:rPr lang="en-US" sz="2400" dirty="0"/>
              <a:t>during internal focus, meditation, prayer, and spiritual awareness. It reflects the state between wakefulness and sleep and relates to the subconscious mind. </a:t>
            </a:r>
            <a:endParaRPr lang="en-US" sz="2400" dirty="0" smtClean="0"/>
          </a:p>
          <a:p>
            <a:pPr>
              <a:buNone/>
            </a:pPr>
            <a:r>
              <a:rPr lang="en-US" sz="2400" dirty="0"/>
              <a:t> </a:t>
            </a:r>
            <a:r>
              <a:rPr lang="en-US" sz="2400" dirty="0" smtClean="0"/>
              <a:t>  It </a:t>
            </a:r>
            <a:r>
              <a:rPr lang="en-US" sz="2400" dirty="0"/>
              <a:t>is abnormal in awake adults but is perfectly normal in children up to 13 years old. It is also normal during sleep.</a:t>
            </a:r>
            <a:endParaRPr lang="af-ZA" sz="2400" dirty="0" smtClean="0"/>
          </a:p>
          <a:p>
            <a:r>
              <a:rPr lang="af-ZA" sz="2400" b="1" i="1" dirty="0" smtClean="0"/>
              <a:t>Delta waves:</a:t>
            </a:r>
          </a:p>
          <a:p>
            <a:pPr>
              <a:buNone/>
            </a:pPr>
            <a:r>
              <a:rPr lang="en-US" sz="2400" dirty="0"/>
              <a:t>  </a:t>
            </a:r>
            <a:r>
              <a:rPr lang="en-US" sz="2400" dirty="0" smtClean="0"/>
              <a:t> </a:t>
            </a:r>
            <a:r>
              <a:rPr lang="en-US" sz="2400" dirty="0"/>
              <a:t>the slowest recorded brain waves in human beings. They are found most often in infants and young children, and are associated with the deepest levels of relaxation and restorative, healing sleep. Delta is prominently seen in brain injuries, learning problems, inability to think</a:t>
            </a:r>
            <a:endParaRPr lang="af-ZA" sz="2400" dirty="0" smtClean="0"/>
          </a:p>
        </p:txBody>
      </p:sp>
      <p:sp>
        <p:nvSpPr>
          <p:cNvPr id="8" name="Rectangle 7"/>
          <p:cNvSpPr/>
          <p:nvPr/>
        </p:nvSpPr>
        <p:spPr>
          <a:xfrm>
            <a:off x="0" y="0"/>
            <a:ext cx="1143000" cy="685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JO"/>
          </a:p>
        </p:txBody>
      </p:sp>
      <p:sp>
        <p:nvSpPr>
          <p:cNvPr id="2" name="Title 1"/>
          <p:cNvSpPr>
            <a:spLocks noGrp="1"/>
          </p:cNvSpPr>
          <p:nvPr>
            <p:ph type="title"/>
          </p:nvPr>
        </p:nvSpPr>
        <p:spPr>
          <a:xfrm>
            <a:off x="76200" y="152400"/>
            <a:ext cx="3352800" cy="838200"/>
          </a:xfrm>
          <a:solidFill>
            <a:schemeClr val="bg1"/>
          </a:solidFill>
        </p:spPr>
        <p:txBody>
          <a:bodyPr>
            <a:normAutofit/>
          </a:bodyPr>
          <a:lstStyle/>
          <a:p>
            <a:r>
              <a:rPr lang="en-US" b="1" dirty="0" smtClean="0"/>
              <a:t>Brain waves</a:t>
            </a:r>
            <a:endParaRPr lang="ar-JO" b="1" dirty="0"/>
          </a:p>
        </p:txBody>
      </p:sp>
      <p:pic>
        <p:nvPicPr>
          <p:cNvPr id="7" name="Picture 6" descr="waves.png"/>
          <p:cNvPicPr>
            <a:picLocks noChangeAspect="1"/>
          </p:cNvPicPr>
          <p:nvPr/>
        </p:nvPicPr>
        <p:blipFill>
          <a:blip r:embed="rId2" cstate="print">
            <a:lum bright="-10000" contrast="20000"/>
          </a:blip>
          <a:stretch>
            <a:fillRect/>
          </a:stretch>
        </p:blipFill>
        <p:spPr>
          <a:xfrm>
            <a:off x="0" y="1295400"/>
            <a:ext cx="5257800" cy="4058825"/>
          </a:xfrm>
          <a:prstGeom prst="rect">
            <a:avLst/>
          </a:prstGeom>
        </p:spPr>
      </p:pic>
    </p:spTree>
    <p:extLst>
      <p:ext uri="{BB962C8B-B14F-4D97-AF65-F5344CB8AC3E}">
        <p14:creationId xmlns:p14="http://schemas.microsoft.com/office/powerpoint/2010/main" val="2339448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838200"/>
          </a:xfrm>
        </p:spPr>
        <p:txBody>
          <a:bodyPr/>
          <a:lstStyle/>
          <a:p>
            <a:r>
              <a:rPr lang="en-US" u="sng" dirty="0" smtClean="0"/>
              <a:t>Origin of Brain waves</a:t>
            </a:r>
            <a:endParaRPr lang="ar-JO" u="sng" dirty="0"/>
          </a:p>
        </p:txBody>
      </p:sp>
      <p:sp>
        <p:nvSpPr>
          <p:cNvPr id="3" name="Content Placeholder 2"/>
          <p:cNvSpPr>
            <a:spLocks noGrp="1"/>
          </p:cNvSpPr>
          <p:nvPr>
            <p:ph idx="1"/>
          </p:nvPr>
        </p:nvSpPr>
        <p:spPr>
          <a:xfrm>
            <a:off x="1219200" y="1371600"/>
            <a:ext cx="7620000" cy="5181600"/>
          </a:xfrm>
        </p:spPr>
        <p:txBody>
          <a:bodyPr/>
          <a:lstStyle/>
          <a:p>
            <a:pPr>
              <a:lnSpc>
                <a:spcPct val="150000"/>
              </a:lnSpc>
            </a:pPr>
            <a:r>
              <a:rPr lang="en-US" dirty="0" smtClean="0"/>
              <a:t>Many thousands or even millions of neurons or fibers </a:t>
            </a:r>
            <a:r>
              <a:rPr lang="en-US" i="1" dirty="0" smtClean="0"/>
              <a:t>must fire synchronously </a:t>
            </a:r>
            <a:r>
              <a:rPr lang="en-US" dirty="0" smtClean="0"/>
              <a:t>so that</a:t>
            </a:r>
            <a:r>
              <a:rPr lang="en-US" i="1" dirty="0" smtClean="0"/>
              <a:t> </a:t>
            </a:r>
            <a:r>
              <a:rPr lang="en-US" dirty="0" smtClean="0"/>
              <a:t>potentials from the individual neurons or fibers summate enough to be recorded all the way through the skull.</a:t>
            </a:r>
            <a:endParaRPr lang="ar-JO" dirty="0"/>
          </a:p>
        </p:txBody>
      </p:sp>
    </p:spTree>
    <p:extLst>
      <p:ext uri="{BB962C8B-B14F-4D97-AF65-F5344CB8AC3E}">
        <p14:creationId xmlns:p14="http://schemas.microsoft.com/office/powerpoint/2010/main" val="1180697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848600" cy="838200"/>
          </a:xfrm>
        </p:spPr>
        <p:txBody>
          <a:bodyPr/>
          <a:lstStyle/>
          <a:p>
            <a:r>
              <a:rPr lang="en-US" b="1" dirty="0" smtClean="0"/>
              <a:t>Sleep</a:t>
            </a:r>
            <a:endParaRPr lang="ar-JO" dirty="0"/>
          </a:p>
        </p:txBody>
      </p:sp>
      <p:sp>
        <p:nvSpPr>
          <p:cNvPr id="3" name="Content Placeholder 2"/>
          <p:cNvSpPr>
            <a:spLocks noGrp="1"/>
          </p:cNvSpPr>
          <p:nvPr>
            <p:ph idx="1"/>
          </p:nvPr>
        </p:nvSpPr>
        <p:spPr>
          <a:xfrm>
            <a:off x="1219200" y="1219200"/>
            <a:ext cx="7620000" cy="5181600"/>
          </a:xfrm>
        </p:spPr>
        <p:txBody>
          <a:bodyPr>
            <a:normAutofit fontScale="92500"/>
          </a:bodyPr>
          <a:lstStyle/>
          <a:p>
            <a:pPr>
              <a:lnSpc>
                <a:spcPct val="150000"/>
              </a:lnSpc>
            </a:pPr>
            <a:r>
              <a:rPr lang="en-US" dirty="0" smtClean="0"/>
              <a:t>Sleep is defined as unconsciousness from which the person can be aroused by sensory or other stimuli</a:t>
            </a:r>
            <a:r>
              <a:rPr lang="en-US" dirty="0" smtClean="0"/>
              <a:t>.</a:t>
            </a:r>
          </a:p>
          <a:p>
            <a:pPr>
              <a:lnSpc>
                <a:spcPct val="150000"/>
              </a:lnSpc>
            </a:pPr>
            <a:endParaRPr lang="en-US" dirty="0"/>
          </a:p>
          <a:p>
            <a:pPr>
              <a:lnSpc>
                <a:spcPct val="150000"/>
              </a:lnSpc>
            </a:pPr>
            <a:r>
              <a:rPr lang="en-US" dirty="0"/>
              <a:t>The Electroencephalogram (</a:t>
            </a:r>
            <a:r>
              <a:rPr lang="en-US" dirty="0" smtClean="0"/>
              <a:t>EEG) </a:t>
            </a:r>
            <a:r>
              <a:rPr lang="en-US" dirty="0"/>
              <a:t>is a recording of neuronal electrical activity that can be made from the cerebral cortex via electrodes placed on the </a:t>
            </a:r>
            <a:r>
              <a:rPr lang="en-US" dirty="0" smtClean="0"/>
              <a:t>skull, used for determining the stages of sleep-wake cycle</a:t>
            </a:r>
            <a:endParaRPr lang="ar-J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sleep</a:t>
            </a:r>
            <a:endParaRPr lang="ar-JO" u="sng" dirty="0"/>
          </a:p>
        </p:txBody>
      </p:sp>
      <p:sp>
        <p:nvSpPr>
          <p:cNvPr id="3" name="Content Placeholder 2"/>
          <p:cNvSpPr>
            <a:spLocks noGrp="1"/>
          </p:cNvSpPr>
          <p:nvPr>
            <p:ph idx="1"/>
          </p:nvPr>
        </p:nvSpPr>
        <p:spPr>
          <a:xfrm>
            <a:off x="990600" y="1219200"/>
            <a:ext cx="7943088" cy="5181600"/>
          </a:xfrm>
        </p:spPr>
        <p:txBody>
          <a:bodyPr>
            <a:normAutofit/>
          </a:bodyPr>
          <a:lstStyle/>
          <a:p>
            <a:pPr marL="400050" indent="-400050">
              <a:buFont typeface="+mj-lt"/>
              <a:buAutoNum type="arabicPeriod"/>
            </a:pPr>
            <a:r>
              <a:rPr lang="af-ZA" b="1" dirty="0" smtClean="0"/>
              <a:t>Slow-wave </a:t>
            </a:r>
            <a:r>
              <a:rPr lang="af-ZA" b="1" dirty="0" smtClean="0"/>
              <a:t>sleep (Non-REM)</a:t>
            </a:r>
            <a:endParaRPr lang="af-ZA" b="1" dirty="0" smtClean="0"/>
          </a:p>
          <a:p>
            <a:pPr marL="400050" indent="-400050">
              <a:buNone/>
            </a:pPr>
            <a:endParaRPr lang="af-ZA" b="1" dirty="0" smtClean="0"/>
          </a:p>
          <a:p>
            <a:pPr marL="457200" lvl="1" indent="-293688">
              <a:lnSpc>
                <a:spcPts val="3400"/>
              </a:lnSpc>
            </a:pPr>
            <a:r>
              <a:rPr lang="en-US" dirty="0" smtClean="0"/>
              <a:t>The brain waves are strong and of low frequency</a:t>
            </a:r>
          </a:p>
          <a:p>
            <a:pPr marL="457200" lvl="1" indent="-293688">
              <a:lnSpc>
                <a:spcPts val="3400"/>
              </a:lnSpc>
            </a:pPr>
            <a:r>
              <a:rPr lang="en-US" dirty="0" smtClean="0"/>
              <a:t>Deep, restful sleep during the first hours of sleep</a:t>
            </a:r>
          </a:p>
          <a:p>
            <a:pPr marL="457200" lvl="1" indent="-293688">
              <a:lnSpc>
                <a:spcPts val="3400"/>
              </a:lnSpc>
            </a:pPr>
            <a:r>
              <a:rPr lang="en-US" dirty="0" smtClean="0"/>
              <a:t>Associated with decreased peripheral vascular tone, BP, RR and BMR.</a:t>
            </a:r>
          </a:p>
          <a:p>
            <a:pPr marL="457200" lvl="1" indent="-293688">
              <a:lnSpc>
                <a:spcPts val="3400"/>
              </a:lnSpc>
            </a:pPr>
            <a:r>
              <a:rPr lang="en-US" dirty="0" smtClean="0"/>
              <a:t>Dreams may happen, but are not associated with bodily muscle activity and usually are not remembered.</a:t>
            </a:r>
          </a:p>
          <a:p>
            <a:pPr marL="457200" lvl="1" indent="-293688">
              <a:lnSpc>
                <a:spcPts val="3400"/>
              </a:lnSpc>
            </a:pPr>
            <a:r>
              <a:rPr lang="en-US" dirty="0" smtClean="0"/>
              <a:t>Most sleep during each night.</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4000" contrast="48000"/>
                    </a14:imgEffect>
                  </a14:imgLayer>
                </a14:imgProps>
              </a:ext>
            </a:extLst>
          </a:blip>
          <a:srcRect t="32653"/>
          <a:stretch/>
        </p:blipFill>
        <p:spPr>
          <a:xfrm>
            <a:off x="981364" y="1524000"/>
            <a:ext cx="7950200" cy="3143250"/>
          </a:xfrm>
          <a:prstGeom prst="rect">
            <a:avLst/>
          </a:prstGeom>
          <a:ln>
            <a:solidFill>
              <a:schemeClr val="tx1"/>
            </a:solidFill>
          </a:ln>
        </p:spPr>
      </p:pic>
      <p:sp>
        <p:nvSpPr>
          <p:cNvPr id="5" name="Title 1"/>
          <p:cNvSpPr>
            <a:spLocks noGrp="1"/>
          </p:cNvSpPr>
          <p:nvPr>
            <p:ph type="title"/>
          </p:nvPr>
        </p:nvSpPr>
        <p:spPr>
          <a:xfrm>
            <a:off x="1066800" y="-76200"/>
            <a:ext cx="7848600" cy="838200"/>
          </a:xfrm>
        </p:spPr>
        <p:txBody>
          <a:bodyPr/>
          <a:lstStyle/>
          <a:p>
            <a:r>
              <a:rPr lang="en-US" u="sng" dirty="0" smtClean="0"/>
              <a:t>EEG characteristics of Non-REM sleep</a:t>
            </a:r>
            <a:endParaRPr lang="ar-JO" u="sng" dirty="0"/>
          </a:p>
        </p:txBody>
      </p:sp>
    </p:spTree>
    <p:extLst>
      <p:ext uri="{BB962C8B-B14F-4D97-AF65-F5344CB8AC3E}">
        <p14:creationId xmlns:p14="http://schemas.microsoft.com/office/powerpoint/2010/main" val="3285622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838200"/>
          </a:xfrm>
        </p:spPr>
        <p:txBody>
          <a:bodyPr/>
          <a:lstStyle/>
          <a:p>
            <a:r>
              <a:rPr lang="en-US" u="sng" dirty="0" smtClean="0"/>
              <a:t>Types of sleep</a:t>
            </a:r>
            <a:endParaRPr lang="ar-JO" u="sng" dirty="0"/>
          </a:p>
        </p:txBody>
      </p:sp>
      <p:sp>
        <p:nvSpPr>
          <p:cNvPr id="3" name="Content Placeholder 2"/>
          <p:cNvSpPr>
            <a:spLocks noGrp="1"/>
          </p:cNvSpPr>
          <p:nvPr>
            <p:ph idx="1"/>
          </p:nvPr>
        </p:nvSpPr>
        <p:spPr>
          <a:xfrm>
            <a:off x="990600" y="990600"/>
            <a:ext cx="8153400" cy="5867400"/>
          </a:xfrm>
        </p:spPr>
        <p:txBody>
          <a:bodyPr>
            <a:normAutofit/>
          </a:bodyPr>
          <a:lstStyle/>
          <a:p>
            <a:pPr marL="457200" indent="-342900">
              <a:buFont typeface="+mj-lt"/>
              <a:buAutoNum type="arabicPeriod" startAt="2"/>
            </a:pPr>
            <a:r>
              <a:rPr lang="en-US" b="1" dirty="0" smtClean="0"/>
              <a:t>Rapid eye movement sleep </a:t>
            </a:r>
            <a:r>
              <a:rPr lang="en-US" i="1" dirty="0" smtClean="0"/>
              <a:t>(REM </a:t>
            </a:r>
            <a:r>
              <a:rPr lang="en-US" dirty="0" smtClean="0"/>
              <a:t>sleep)</a:t>
            </a:r>
          </a:p>
          <a:p>
            <a:pPr marL="457200" indent="-342900">
              <a:buNone/>
            </a:pPr>
            <a:endParaRPr lang="en-US" dirty="0" smtClean="0"/>
          </a:p>
          <a:p>
            <a:pPr marL="536575" lvl="1" indent="-268288"/>
            <a:r>
              <a:rPr lang="en-US" sz="2400" dirty="0" smtClean="0"/>
              <a:t>In which the eyes undergo rapid movements.</a:t>
            </a:r>
          </a:p>
          <a:p>
            <a:pPr marL="536575" lvl="1" indent="-268288"/>
            <a:r>
              <a:rPr lang="en-US" sz="2400" dirty="0" smtClean="0"/>
              <a:t>Occupies about 25% of the sleep time / 5-30 minute episodes recurring every 90 minutes.</a:t>
            </a:r>
          </a:p>
          <a:p>
            <a:pPr marL="536575" lvl="1" indent="-268288"/>
            <a:r>
              <a:rPr lang="en-US" sz="2400" dirty="0" smtClean="0"/>
              <a:t>Not restful; associated with vivid dreaming and active irregular bodily movements.</a:t>
            </a:r>
          </a:p>
          <a:p>
            <a:pPr marL="536575" lvl="1" indent="-268288"/>
            <a:r>
              <a:rPr lang="en-US" sz="2400" dirty="0" smtClean="0"/>
              <a:t>Person more difficult to arouse by stimuli, but people usually wake up spontaneously during a REM episode.</a:t>
            </a:r>
          </a:p>
          <a:p>
            <a:pPr marL="536575" lvl="1" indent="-268288"/>
            <a:r>
              <a:rPr lang="en-US" sz="2400" dirty="0" smtClean="0"/>
              <a:t>Muscle tone depressed.</a:t>
            </a:r>
          </a:p>
          <a:p>
            <a:pPr marL="536575" lvl="1" indent="-268288"/>
            <a:r>
              <a:rPr lang="en-US" sz="2400" dirty="0" smtClean="0"/>
              <a:t>HR and RR become irregular.</a:t>
            </a:r>
          </a:p>
          <a:p>
            <a:pPr marL="536575" lvl="1" indent="-268288"/>
            <a:r>
              <a:rPr lang="en-US" sz="2400" dirty="0" smtClean="0"/>
              <a:t>Brain highly active (20% increase in metabolic rate) </a:t>
            </a:r>
            <a:r>
              <a:rPr lang="en-US" sz="2400" dirty="0" smtClean="0">
                <a:sym typeface="Wingdings" pitchFamily="2" charset="2"/>
              </a:rPr>
              <a:t> </a:t>
            </a:r>
            <a:r>
              <a:rPr lang="en-US" sz="2400" i="1" dirty="0" smtClean="0">
                <a:sym typeface="Wingdings" pitchFamily="2" charset="2"/>
              </a:rPr>
              <a:t>Paradoxical sleep</a:t>
            </a:r>
            <a:r>
              <a:rPr lang="en-US" sz="2400" dirty="0" smtClean="0">
                <a:sym typeface="Wingdings" pitchFamily="2" charset="2"/>
              </a:rPr>
              <a:t>.</a:t>
            </a:r>
            <a:endParaRPr lang="ar-JO"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2809</TotalTime>
  <Words>1081</Words>
  <Application>Microsoft Office PowerPoint</Application>
  <PresentationFormat>On-screen Show (4:3)</PresentationFormat>
  <Paragraphs>89</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Courier New</vt:lpstr>
      <vt:lpstr>Gill Sans MT</vt:lpstr>
      <vt:lpstr>Majalla UI</vt:lpstr>
      <vt:lpstr>Verdana</vt:lpstr>
      <vt:lpstr>Wingdings</vt:lpstr>
      <vt:lpstr>Wingdings 2</vt:lpstr>
      <vt:lpstr>Solstice</vt:lpstr>
      <vt:lpstr> brain waves and sleep-wake cycle</vt:lpstr>
      <vt:lpstr>Brain waves</vt:lpstr>
      <vt:lpstr>Brain waves</vt:lpstr>
      <vt:lpstr>Brain waves</vt:lpstr>
      <vt:lpstr>Origin of Brain waves</vt:lpstr>
      <vt:lpstr>Sleep</vt:lpstr>
      <vt:lpstr>Types of sleep</vt:lpstr>
      <vt:lpstr>EEG characteristics of Non-REM sleep</vt:lpstr>
      <vt:lpstr>Types of sleep</vt:lpstr>
      <vt:lpstr>PowerPoint Presentation</vt:lpstr>
      <vt:lpstr>Basic theories of sleep</vt:lpstr>
      <vt:lpstr>Basic theories of sleep</vt:lpstr>
      <vt:lpstr>PowerPoint Presentation</vt:lpstr>
      <vt:lpstr>Cycle between sleep and wakefulness</vt:lpstr>
      <vt:lpstr>Physiologic functions of sleep</vt:lpstr>
      <vt:lpstr>Changes in the EEG at Different Stages of Wakefulness and Sleep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One:  Introduction to Physiology:  The Cell and General Physiology</dc:title>
  <dc:creator>rstinson</dc:creator>
  <cp:lastModifiedBy>lenovo</cp:lastModifiedBy>
  <cp:revision>208</cp:revision>
  <dcterms:created xsi:type="dcterms:W3CDTF">2010-10-14T16:13:00Z</dcterms:created>
  <dcterms:modified xsi:type="dcterms:W3CDTF">2021-03-10T07:41:13Z</dcterms:modified>
</cp:coreProperties>
</file>