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77" r:id="rId4"/>
    <p:sldId id="278" r:id="rId5"/>
    <p:sldId id="276" r:id="rId6"/>
    <p:sldId id="259" r:id="rId7"/>
    <p:sldId id="280" r:id="rId8"/>
    <p:sldId id="281" r:id="rId9"/>
    <p:sldId id="282" r:id="rId10"/>
    <p:sldId id="283" r:id="rId11"/>
    <p:sldId id="284" r:id="rId12"/>
    <p:sldId id="285" r:id="rId13"/>
    <p:sldId id="291" r:id="rId14"/>
    <p:sldId id="292" r:id="rId15"/>
    <p:sldId id="293" r:id="rId16"/>
    <p:sldId id="294" r:id="rId17"/>
    <p:sldId id="286" r:id="rId18"/>
    <p:sldId id="296" r:id="rId19"/>
    <p:sldId id="264" r:id="rId20"/>
    <p:sldId id="295" r:id="rId21"/>
    <p:sldId id="297" r:id="rId22"/>
    <p:sldId id="287" r:id="rId23"/>
    <p:sldId id="266" r:id="rId24"/>
    <p:sldId id="268" r:id="rId25"/>
    <p:sldId id="270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7" r:id="rId35"/>
    <p:sldId id="308" r:id="rId36"/>
    <p:sldId id="309" r:id="rId37"/>
    <p:sldId id="310" r:id="rId38"/>
    <p:sldId id="311" r:id="rId39"/>
    <p:sldId id="312" r:id="rId40"/>
    <p:sldId id="31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3210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470025"/>
          </a:xfrm>
        </p:spPr>
        <p:txBody>
          <a:bodyPr anchor="b"/>
          <a:lstStyle>
            <a:lvl1pPr>
              <a:defRPr sz="4400" b="0" u="none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C1FF757-5C5A-4EE8-9071-87F1168E2941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4800" y="1981200"/>
            <a:ext cx="8534400" cy="4593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641604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Behavioral and Motivational</a:t>
            </a:r>
            <a:br>
              <a:rPr lang="en-US" dirty="0" smtClean="0"/>
            </a:br>
            <a:r>
              <a:rPr lang="en-US" dirty="0" smtClean="0"/>
              <a:t>Mechanisms of the Brain – </a:t>
            </a:r>
            <a:br>
              <a:rPr lang="en-US" dirty="0" smtClean="0"/>
            </a:br>
            <a:r>
              <a:rPr lang="en-US" dirty="0" smtClean="0"/>
              <a:t>The Limbic System and the Hypothalamus </a:t>
            </a:r>
            <a:r>
              <a:rPr lang="en-US" b="1" i="1" dirty="0" smtClean="0">
                <a:solidFill>
                  <a:srgbClr val="002060"/>
                </a:solidFill>
              </a:rPr>
              <a:t/>
            </a:r>
            <a:br>
              <a:rPr lang="en-US" b="1" i="1" dirty="0" smtClean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itle 6"/>
          <p:cNvSpPr txBox="1">
            <a:spLocks/>
          </p:cNvSpPr>
          <p:nvPr/>
        </p:nvSpPr>
        <p:spPr>
          <a:xfrm>
            <a:off x="304800" y="4648200"/>
            <a:ext cx="5715000" cy="1524000"/>
          </a:xfrm>
          <a:prstGeom prst="rect">
            <a:avLst/>
          </a:prstGeom>
        </p:spPr>
        <p:txBody>
          <a:bodyPr tIns="0">
            <a:normAutofit fontScale="925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b="1" dirty="0" smtClean="0">
                <a:solidFill>
                  <a:srgbClr val="0070C0"/>
                </a:solidFill>
              </a:rPr>
              <a:t>Dr. </a:t>
            </a:r>
            <a:r>
              <a:rPr lang="en-US" sz="2400" b="1" dirty="0" err="1" smtClean="0">
                <a:solidFill>
                  <a:srgbClr val="0070C0"/>
                </a:solidFill>
              </a:rPr>
              <a:t>Ejlal</a:t>
            </a:r>
            <a:r>
              <a:rPr lang="en-US" sz="2400" b="1" dirty="0" smtClean="0">
                <a:solidFill>
                  <a:srgbClr val="0070C0"/>
                </a:solidFill>
              </a:rPr>
              <a:t> Abu-El-Rub , </a:t>
            </a:r>
            <a:r>
              <a:rPr lang="en-US" sz="2400" b="1" dirty="0" err="1" smtClean="0">
                <a:solidFill>
                  <a:srgbClr val="0070C0"/>
                </a:solidFill>
              </a:rPr>
              <a:t>Pharm.D</a:t>
            </a:r>
            <a:r>
              <a:rPr lang="en-US" sz="2400" b="1" dirty="0" smtClean="0">
                <a:solidFill>
                  <a:srgbClr val="0070C0"/>
                </a:solidFill>
              </a:rPr>
              <a:t>, PhD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Department of Basic Medical Sciences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Yarmouk University</a:t>
            </a:r>
            <a:endParaRPr lang="ar-JO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1066800"/>
          </a:xfrm>
        </p:spPr>
        <p:txBody>
          <a:bodyPr/>
          <a:lstStyle/>
          <a:p>
            <a:r>
              <a:rPr lang="en-US" dirty="0" err="1" smtClean="0"/>
              <a:t>Neurohormonal</a:t>
            </a:r>
            <a:r>
              <a:rPr lang="en-US" dirty="0" smtClean="0"/>
              <a:t> Control of Brain Activity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Secretion of </a:t>
            </a:r>
            <a:r>
              <a:rPr lang="en-US" i="1" dirty="0" smtClean="0"/>
              <a:t>excitatory or inhibitory neurotransmitter hormonal agents </a:t>
            </a:r>
            <a:r>
              <a:rPr lang="en-US" dirty="0" smtClean="0"/>
              <a:t>into the substance of the brain. 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4114800" cy="1447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Neurohormonal</a:t>
            </a:r>
            <a:r>
              <a:rPr lang="en-US" sz="2800" dirty="0" smtClean="0"/>
              <a:t> Control of Brain Activity</a:t>
            </a:r>
            <a:endParaRPr lang="ar-JO" sz="2800" dirty="0"/>
          </a:p>
        </p:txBody>
      </p:sp>
      <p:pic>
        <p:nvPicPr>
          <p:cNvPr id="4" name="Content Placeholder 3" descr="neurohormonal inhibition of the brain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25000"/>
          </a:blip>
          <a:stretch>
            <a:fillRect/>
          </a:stretch>
        </p:blipFill>
        <p:spPr>
          <a:xfrm>
            <a:off x="4758656" y="457200"/>
            <a:ext cx="3699544" cy="6400800"/>
          </a:xfrm>
        </p:spPr>
      </p:pic>
      <p:sp>
        <p:nvSpPr>
          <p:cNvPr id="5" name="TextBox 4"/>
          <p:cNvSpPr txBox="1"/>
          <p:nvPr/>
        </p:nvSpPr>
        <p:spPr>
          <a:xfrm>
            <a:off x="304800" y="2057400"/>
            <a:ext cx="3657600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300" dirty="0" smtClean="0"/>
              <a:t> </a:t>
            </a:r>
            <a:r>
              <a:rPr lang="en-US" sz="2300" dirty="0" err="1" smtClean="0"/>
              <a:t>Norepinephrine</a:t>
            </a:r>
            <a:r>
              <a:rPr lang="en-US" sz="2300" dirty="0" smtClean="0"/>
              <a:t> (NE): usually excitatory – every area of the brain.</a:t>
            </a:r>
          </a:p>
          <a:p>
            <a:pPr>
              <a:buFont typeface="Arial" pitchFamily="34" charset="0"/>
              <a:buChar char="•"/>
            </a:pPr>
            <a:endParaRPr lang="en-US" sz="2300" dirty="0" smtClean="0"/>
          </a:p>
          <a:p>
            <a:pPr>
              <a:buFont typeface="Arial" pitchFamily="34" charset="0"/>
              <a:buChar char="•"/>
            </a:pPr>
            <a:r>
              <a:rPr lang="en-US" sz="2300" dirty="0" smtClean="0"/>
              <a:t> Serotonin: usually inhibitory – midline structure.</a:t>
            </a:r>
          </a:p>
          <a:p>
            <a:pPr>
              <a:buFont typeface="Arial" pitchFamily="34" charset="0"/>
              <a:buChar char="•"/>
            </a:pPr>
            <a:endParaRPr lang="en-US" sz="2300" dirty="0" smtClean="0"/>
          </a:p>
          <a:p>
            <a:pPr>
              <a:buFont typeface="Arial" pitchFamily="34" charset="0"/>
              <a:buChar char="•"/>
            </a:pPr>
            <a:r>
              <a:rPr lang="en-US" sz="2300" dirty="0" smtClean="0"/>
              <a:t> Dopamine: excitatory in some areas but inhibitory in others – basal </a:t>
            </a:r>
            <a:r>
              <a:rPr lang="en-US" sz="2300" dirty="0" err="1" smtClean="0"/>
              <a:t>ganglial</a:t>
            </a:r>
            <a:r>
              <a:rPr lang="en-US" sz="2300" dirty="0" smtClean="0"/>
              <a:t> regions</a:t>
            </a:r>
            <a:endParaRPr lang="ar-JO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0668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Neurohormonal</a:t>
            </a:r>
            <a:r>
              <a:rPr lang="en-US" sz="3000" dirty="0" smtClean="0"/>
              <a:t> Systems in the Human Brain</a:t>
            </a:r>
            <a:endParaRPr lang="ar-JO" sz="3000" dirty="0"/>
          </a:p>
        </p:txBody>
      </p:sp>
      <p:pic>
        <p:nvPicPr>
          <p:cNvPr id="4" name="Content Placeholder 3" descr="neurohormonal systems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25000"/>
          </a:blip>
          <a:stretch>
            <a:fillRect/>
          </a:stretch>
        </p:blipFill>
        <p:spPr>
          <a:xfrm>
            <a:off x="1905000" y="1485999"/>
            <a:ext cx="5105400" cy="5372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763000" cy="5562600"/>
          </a:xfrm>
        </p:spPr>
        <p:txBody>
          <a:bodyPr/>
          <a:lstStyle/>
          <a:p>
            <a:pPr marL="541338" indent="-431800">
              <a:buFont typeface="+mj-lt"/>
              <a:buAutoNum type="arabicPeriod"/>
            </a:pPr>
            <a:r>
              <a:rPr lang="en-GB" dirty="0" smtClean="0"/>
              <a:t>The locus </a:t>
            </a:r>
            <a:r>
              <a:rPr lang="en-GB" dirty="0" err="1" smtClean="0"/>
              <a:t>ceruleus</a:t>
            </a:r>
            <a:r>
              <a:rPr lang="en-GB" dirty="0" smtClean="0"/>
              <a:t> and the NE system:</a:t>
            </a:r>
          </a:p>
          <a:p>
            <a:pPr marL="624078" indent="-514350">
              <a:buNone/>
            </a:pPr>
            <a:endParaRPr lang="en-GB" dirty="0" smtClean="0"/>
          </a:p>
          <a:p>
            <a:pPr marL="915988" lvl="1" indent="-374650">
              <a:lnSpc>
                <a:spcPts val="3800"/>
              </a:lnSpc>
            </a:pPr>
            <a:r>
              <a:rPr lang="en-GB" dirty="0" smtClean="0"/>
              <a:t>located bilaterally and </a:t>
            </a:r>
            <a:r>
              <a:rPr lang="en-GB" dirty="0" err="1" smtClean="0"/>
              <a:t>posteriorly</a:t>
            </a:r>
            <a:r>
              <a:rPr lang="en-GB" dirty="0" smtClean="0"/>
              <a:t> at the juncture between the </a:t>
            </a:r>
            <a:r>
              <a:rPr lang="en-GB" dirty="0" err="1" smtClean="0"/>
              <a:t>pons</a:t>
            </a:r>
            <a:r>
              <a:rPr lang="en-GB" dirty="0" smtClean="0"/>
              <a:t> and </a:t>
            </a:r>
            <a:r>
              <a:rPr lang="en-GB" dirty="0" err="1" smtClean="0"/>
              <a:t>mesencephalon</a:t>
            </a:r>
            <a:r>
              <a:rPr lang="en-GB" dirty="0" smtClean="0"/>
              <a:t>. </a:t>
            </a:r>
          </a:p>
          <a:p>
            <a:pPr marL="915988" lvl="1" indent="-374650">
              <a:lnSpc>
                <a:spcPts val="3800"/>
              </a:lnSpc>
            </a:pPr>
            <a:r>
              <a:rPr lang="en-GB" dirty="0" smtClean="0"/>
              <a:t>Nerve </a:t>
            </a:r>
            <a:r>
              <a:rPr lang="en-GB" dirty="0" err="1" smtClean="0"/>
              <a:t>fibers</a:t>
            </a:r>
            <a:r>
              <a:rPr lang="en-GB" dirty="0" smtClean="0"/>
              <a:t> from this area spread throughout the brain and secrete NE</a:t>
            </a:r>
          </a:p>
          <a:p>
            <a:pPr marL="1181100" lvl="2" indent="-379413">
              <a:lnSpc>
                <a:spcPts val="3800"/>
              </a:lnSpc>
            </a:pPr>
            <a:r>
              <a:rPr lang="en-GB" dirty="0" smtClean="0"/>
              <a:t>Generally excites the brain to increased activity</a:t>
            </a:r>
          </a:p>
          <a:p>
            <a:pPr marL="1181100" lvl="2" indent="-379413">
              <a:lnSpc>
                <a:spcPts val="3800"/>
              </a:lnSpc>
            </a:pPr>
            <a:r>
              <a:rPr lang="en-GB" dirty="0" smtClean="0"/>
              <a:t>In a few brain areas </a:t>
            </a:r>
            <a:r>
              <a:rPr lang="en-GB" dirty="0" smtClean="0">
                <a:sym typeface="Wingdings" pitchFamily="2" charset="2"/>
              </a:rPr>
              <a:t> inhibitory due to inhibitory receptors at certain neuronal synapses.</a:t>
            </a:r>
          </a:p>
          <a:p>
            <a:pPr marL="916686" lvl="1" indent="-514350">
              <a:lnSpc>
                <a:spcPts val="3800"/>
              </a:lnSpc>
            </a:pPr>
            <a:r>
              <a:rPr lang="en-GB" dirty="0" smtClean="0">
                <a:sym typeface="Wingdings" pitchFamily="2" charset="2"/>
              </a:rPr>
              <a:t>Probably involved in dreaming and REM sleep.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763000" cy="6172200"/>
          </a:xfrm>
        </p:spPr>
        <p:txBody>
          <a:bodyPr>
            <a:normAutofit/>
          </a:bodyPr>
          <a:lstStyle/>
          <a:p>
            <a:pPr marL="541338" indent="-431800">
              <a:buFont typeface="+mj-lt"/>
              <a:buAutoNum type="arabicPeriod" startAt="2"/>
            </a:pPr>
            <a:r>
              <a:rPr lang="en-GB" dirty="0" smtClean="0"/>
              <a:t>The </a:t>
            </a:r>
            <a:r>
              <a:rPr lang="en-GB" dirty="0" err="1" smtClean="0"/>
              <a:t>substantia</a:t>
            </a:r>
            <a:r>
              <a:rPr lang="en-GB" dirty="0" smtClean="0"/>
              <a:t> </a:t>
            </a:r>
            <a:r>
              <a:rPr lang="en-GB" dirty="0" err="1" smtClean="0"/>
              <a:t>nigra</a:t>
            </a:r>
            <a:r>
              <a:rPr lang="en-GB" dirty="0" smtClean="0"/>
              <a:t> and the dopamine system.</a:t>
            </a:r>
          </a:p>
          <a:p>
            <a:pPr>
              <a:buNone/>
            </a:pPr>
            <a:endParaRPr lang="en-GB" i="1" dirty="0" smtClean="0"/>
          </a:p>
          <a:p>
            <a:pPr marL="541338" lvl="1" indent="-279400">
              <a:lnSpc>
                <a:spcPts val="3600"/>
              </a:lnSpc>
            </a:pPr>
            <a:r>
              <a:rPr lang="en-GB" sz="2400" dirty="0" smtClean="0"/>
              <a:t>The </a:t>
            </a:r>
            <a:r>
              <a:rPr lang="en-GB" sz="2400" dirty="0" err="1" smtClean="0"/>
              <a:t>substantia</a:t>
            </a:r>
            <a:r>
              <a:rPr lang="en-GB" sz="2400" dirty="0" smtClean="0"/>
              <a:t> </a:t>
            </a:r>
            <a:r>
              <a:rPr lang="en-GB" sz="2400" dirty="0" err="1" smtClean="0"/>
              <a:t>nigra</a:t>
            </a:r>
            <a:r>
              <a:rPr lang="en-GB" sz="2400" dirty="0" smtClean="0"/>
              <a:t> lies </a:t>
            </a:r>
            <a:r>
              <a:rPr lang="en-GB" sz="2400" dirty="0" err="1" smtClean="0"/>
              <a:t>anteriorly</a:t>
            </a:r>
            <a:r>
              <a:rPr lang="en-GB" sz="2400" dirty="0" smtClean="0"/>
              <a:t> in the superior </a:t>
            </a:r>
            <a:r>
              <a:rPr lang="en-GB" sz="2400" dirty="0" err="1" smtClean="0"/>
              <a:t>mesencephalon</a:t>
            </a:r>
            <a:r>
              <a:rPr lang="en-GB" sz="2400" dirty="0" smtClean="0"/>
              <a:t>, and its neurons send nerve endings mainly to the </a:t>
            </a:r>
            <a:r>
              <a:rPr lang="en-GB" sz="2400" b="1" dirty="0" smtClean="0"/>
              <a:t>caudate nucleus </a:t>
            </a:r>
            <a:r>
              <a:rPr lang="en-GB" sz="2400" dirty="0" smtClean="0"/>
              <a:t>and </a:t>
            </a:r>
            <a:r>
              <a:rPr lang="en-GB" sz="2400" b="1" dirty="0" err="1" smtClean="0"/>
              <a:t>putamen</a:t>
            </a:r>
            <a:r>
              <a:rPr lang="en-GB" sz="2400" dirty="0" smtClean="0"/>
              <a:t> of the cerebrum, where they secrete </a:t>
            </a:r>
            <a:r>
              <a:rPr lang="en-GB" sz="2400" i="1" dirty="0" smtClean="0"/>
              <a:t>dopamine. </a:t>
            </a:r>
          </a:p>
          <a:p>
            <a:pPr marL="541338" lvl="1" indent="-279400">
              <a:lnSpc>
                <a:spcPts val="3600"/>
              </a:lnSpc>
            </a:pPr>
            <a:r>
              <a:rPr lang="en-GB" sz="2400" dirty="0" smtClean="0"/>
              <a:t>Other</a:t>
            </a:r>
            <a:r>
              <a:rPr lang="en-GB" sz="2400" i="1" dirty="0" smtClean="0"/>
              <a:t> </a:t>
            </a:r>
            <a:r>
              <a:rPr lang="en-GB" sz="2400" dirty="0" smtClean="0"/>
              <a:t>neurons located in adjacent regions also secrete dopamine, but they send their endings into the </a:t>
            </a:r>
            <a:r>
              <a:rPr lang="en-GB" sz="2400" b="1" dirty="0" smtClean="0"/>
              <a:t>hypothalamus</a:t>
            </a:r>
            <a:r>
              <a:rPr lang="en-GB" sz="2400" dirty="0" smtClean="0"/>
              <a:t> and the </a:t>
            </a:r>
            <a:r>
              <a:rPr lang="en-GB" sz="2400" b="1" dirty="0" smtClean="0"/>
              <a:t>limbic system</a:t>
            </a:r>
            <a:r>
              <a:rPr lang="en-GB" sz="2400" dirty="0" smtClean="0"/>
              <a:t>. </a:t>
            </a:r>
          </a:p>
          <a:p>
            <a:pPr marL="541338" lvl="1" indent="-279400">
              <a:lnSpc>
                <a:spcPts val="3600"/>
              </a:lnSpc>
            </a:pPr>
            <a:r>
              <a:rPr lang="en-GB" sz="2400" dirty="0" smtClean="0"/>
              <a:t>The dopamine is believed to act as an inhibitory transmitter in the basal ganglia, but in some other areas of the brain it is possibly excitatory.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839200" cy="6096000"/>
          </a:xfrm>
        </p:spPr>
        <p:txBody>
          <a:bodyPr>
            <a:normAutofit/>
          </a:bodyPr>
          <a:lstStyle/>
          <a:p>
            <a:pPr marL="624078" indent="-514350">
              <a:lnSpc>
                <a:spcPts val="3800"/>
              </a:lnSpc>
              <a:buFont typeface="+mj-lt"/>
              <a:buAutoNum type="arabicPeriod" startAt="3"/>
            </a:pPr>
            <a:r>
              <a:rPr lang="en-GB" dirty="0" smtClean="0"/>
              <a:t>The </a:t>
            </a:r>
            <a:r>
              <a:rPr lang="en-GB" dirty="0" err="1" smtClean="0"/>
              <a:t>raphe</a:t>
            </a:r>
            <a:r>
              <a:rPr lang="en-GB" dirty="0" smtClean="0"/>
              <a:t> nuclei and the serotonin system. </a:t>
            </a:r>
          </a:p>
          <a:p>
            <a:pPr>
              <a:lnSpc>
                <a:spcPts val="3800"/>
              </a:lnSpc>
            </a:pPr>
            <a:endParaRPr lang="en-GB" i="1" dirty="0" smtClean="0"/>
          </a:p>
          <a:p>
            <a:pPr lvl="1">
              <a:lnSpc>
                <a:spcPts val="3800"/>
              </a:lnSpc>
            </a:pPr>
            <a:r>
              <a:rPr lang="en-GB" sz="2400" dirty="0" smtClean="0"/>
              <a:t>Located in the midline of the </a:t>
            </a:r>
            <a:r>
              <a:rPr lang="en-GB" sz="2400" dirty="0" err="1" smtClean="0"/>
              <a:t>pons</a:t>
            </a:r>
            <a:r>
              <a:rPr lang="en-GB" sz="2400" dirty="0" smtClean="0"/>
              <a:t> and medulla. Many of the neurons in these nuclei secrete </a:t>
            </a:r>
            <a:r>
              <a:rPr lang="en-GB" sz="2400" i="1" dirty="0" smtClean="0"/>
              <a:t>serotonin. </a:t>
            </a:r>
            <a:r>
              <a:rPr lang="en-GB" sz="2400" dirty="0" smtClean="0"/>
              <a:t>They send </a:t>
            </a:r>
            <a:r>
              <a:rPr lang="en-GB" sz="2400" dirty="0" err="1" smtClean="0"/>
              <a:t>fibers</a:t>
            </a:r>
            <a:r>
              <a:rPr lang="en-GB" sz="2400" dirty="0" smtClean="0"/>
              <a:t> into the </a:t>
            </a:r>
            <a:r>
              <a:rPr lang="en-GB" sz="2400" b="1" dirty="0" smtClean="0"/>
              <a:t>diencephalon</a:t>
            </a:r>
            <a:r>
              <a:rPr lang="en-GB" sz="2400" i="1" dirty="0" smtClean="0"/>
              <a:t> </a:t>
            </a:r>
            <a:r>
              <a:rPr lang="en-GB" sz="2400" dirty="0" smtClean="0"/>
              <a:t>and a few </a:t>
            </a:r>
            <a:r>
              <a:rPr lang="en-GB" sz="2400" dirty="0" err="1" smtClean="0"/>
              <a:t>fibers</a:t>
            </a:r>
            <a:r>
              <a:rPr lang="en-GB" sz="2400" dirty="0" smtClean="0"/>
              <a:t> to the </a:t>
            </a:r>
            <a:r>
              <a:rPr lang="en-GB" sz="2400" b="1" dirty="0" smtClean="0"/>
              <a:t>cerebral cortex; </a:t>
            </a:r>
            <a:r>
              <a:rPr lang="en-GB" sz="2400" dirty="0" smtClean="0"/>
              <a:t>still other </a:t>
            </a:r>
            <a:r>
              <a:rPr lang="en-GB" sz="2400" dirty="0" err="1" smtClean="0"/>
              <a:t>fibers</a:t>
            </a:r>
            <a:r>
              <a:rPr lang="en-GB" sz="2400" dirty="0" smtClean="0"/>
              <a:t> descend to the </a:t>
            </a:r>
            <a:r>
              <a:rPr lang="en-GB" sz="2400" b="1" dirty="0" smtClean="0"/>
              <a:t>spinal cord</a:t>
            </a:r>
            <a:r>
              <a:rPr lang="en-GB" sz="2400" dirty="0" smtClean="0"/>
              <a:t>. </a:t>
            </a:r>
          </a:p>
          <a:p>
            <a:pPr lvl="1">
              <a:lnSpc>
                <a:spcPts val="3800"/>
              </a:lnSpc>
            </a:pPr>
            <a:r>
              <a:rPr lang="en-GB" sz="2400" dirty="0" smtClean="0"/>
              <a:t>The serotonin secreted at the cord </a:t>
            </a:r>
            <a:r>
              <a:rPr lang="en-GB" sz="2400" dirty="0" err="1" smtClean="0"/>
              <a:t>fiber</a:t>
            </a:r>
            <a:r>
              <a:rPr lang="en-GB" sz="2400" dirty="0" smtClean="0"/>
              <a:t> endings has the ability to suppress pain.</a:t>
            </a:r>
          </a:p>
          <a:p>
            <a:pPr lvl="1">
              <a:lnSpc>
                <a:spcPts val="3800"/>
              </a:lnSpc>
            </a:pPr>
            <a:r>
              <a:rPr lang="en-GB" sz="2400" dirty="0" smtClean="0"/>
              <a:t>The serotonin released in the diencephalon and cerebrum almost certainly plays an essential inhibitory role to help cause normal sleep.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839200" cy="6096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en-GB" i="1" dirty="0" smtClean="0"/>
              <a:t>The </a:t>
            </a:r>
            <a:r>
              <a:rPr lang="en-GB" i="1" dirty="0" err="1" smtClean="0"/>
              <a:t>gigantocellular</a:t>
            </a:r>
            <a:r>
              <a:rPr lang="en-GB" i="1" dirty="0" smtClean="0"/>
              <a:t> neurons of the reticular excitatory area and the acetylcholine system.</a:t>
            </a:r>
          </a:p>
          <a:p>
            <a:endParaRPr lang="en-GB" i="1" dirty="0" smtClean="0"/>
          </a:p>
          <a:p>
            <a:pPr lvl="1">
              <a:lnSpc>
                <a:spcPts val="3400"/>
              </a:lnSpc>
            </a:pPr>
            <a:r>
              <a:rPr lang="en-GB" dirty="0" smtClean="0"/>
              <a:t>The </a:t>
            </a:r>
            <a:r>
              <a:rPr lang="en-GB" dirty="0" err="1" smtClean="0"/>
              <a:t>fibers</a:t>
            </a:r>
            <a:r>
              <a:rPr lang="en-GB" dirty="0" smtClean="0"/>
              <a:t> from these large cells divide immediately into two branches, one passing upward to the higher levels of the brain and the other passing downward through the </a:t>
            </a:r>
            <a:r>
              <a:rPr lang="en-GB" dirty="0" err="1" smtClean="0"/>
              <a:t>reticulospinal</a:t>
            </a:r>
            <a:r>
              <a:rPr lang="en-GB" dirty="0" smtClean="0"/>
              <a:t> tracts into the spinal cord. They secrete </a:t>
            </a:r>
            <a:r>
              <a:rPr lang="en-GB" i="1" dirty="0" smtClean="0"/>
              <a:t>acetylcholine. </a:t>
            </a:r>
          </a:p>
          <a:p>
            <a:pPr lvl="1">
              <a:lnSpc>
                <a:spcPts val="3400"/>
              </a:lnSpc>
            </a:pPr>
            <a:r>
              <a:rPr lang="en-GB" dirty="0" smtClean="0"/>
              <a:t>In most places, acetylcholine functions as an excitatory neurotransmitter.</a:t>
            </a:r>
          </a:p>
          <a:p>
            <a:pPr lvl="1">
              <a:lnSpc>
                <a:spcPts val="3400"/>
              </a:lnSpc>
              <a:buFont typeface="Wingdings" pitchFamily="2" charset="2"/>
              <a:buChar char="Ø"/>
            </a:pPr>
            <a:r>
              <a:rPr lang="en-GB" dirty="0" smtClean="0"/>
              <a:t> Activation of these acetylcholine neurons leads to an acutely awake and excited nervous system.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u="none" dirty="0" smtClean="0"/>
              <a:t>The limbic system</a:t>
            </a:r>
            <a:endParaRPr lang="ar-JO" sz="4800" b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839200" cy="62484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GB" sz="2400" dirty="0" smtClean="0"/>
              <a:t>Limbic = border </a:t>
            </a:r>
          </a:p>
          <a:p>
            <a:pPr lvl="1">
              <a:lnSpc>
                <a:spcPts val="3800"/>
              </a:lnSpc>
            </a:pPr>
            <a:r>
              <a:rPr lang="en-GB" sz="2400" dirty="0" smtClean="0"/>
              <a:t>originally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smtClean="0"/>
              <a:t>the border structures around the basal regions of the cerebrum.</a:t>
            </a:r>
          </a:p>
          <a:p>
            <a:pPr lvl="1">
              <a:lnSpc>
                <a:spcPts val="3800"/>
              </a:lnSpc>
            </a:pPr>
            <a:r>
              <a:rPr lang="en-GB" sz="2400" dirty="0" smtClean="0"/>
              <a:t>Now </a:t>
            </a:r>
            <a:r>
              <a:rPr lang="en-GB" sz="2400" dirty="0" smtClean="0">
                <a:sym typeface="Wingdings" pitchFamily="2" charset="2"/>
              </a:rPr>
              <a:t> the entire neuronal circuitry that controls emotional </a:t>
            </a:r>
            <a:r>
              <a:rPr lang="en-GB" sz="2400" dirty="0" err="1" smtClean="0">
                <a:sym typeface="Wingdings" pitchFamily="2" charset="2"/>
              </a:rPr>
              <a:t>behavior</a:t>
            </a:r>
            <a:r>
              <a:rPr lang="en-GB" sz="2400" dirty="0" smtClean="0">
                <a:sym typeface="Wingdings" pitchFamily="2" charset="2"/>
              </a:rPr>
              <a:t> and motivational drives.</a:t>
            </a:r>
          </a:p>
          <a:p>
            <a:pPr>
              <a:lnSpc>
                <a:spcPts val="3800"/>
              </a:lnSpc>
            </a:pPr>
            <a:r>
              <a:rPr lang="en-GB" sz="2400" dirty="0" smtClean="0"/>
              <a:t>A major part of the limbic system is the </a:t>
            </a:r>
            <a:r>
              <a:rPr lang="en-GB" sz="2400" i="1" dirty="0" smtClean="0"/>
              <a:t>hypothalamus, </a:t>
            </a:r>
            <a:r>
              <a:rPr lang="en-GB" sz="2400" dirty="0" smtClean="0"/>
              <a:t>with its related structures.</a:t>
            </a:r>
          </a:p>
          <a:p>
            <a:pPr>
              <a:lnSpc>
                <a:spcPts val="3800"/>
              </a:lnSpc>
            </a:pPr>
            <a:r>
              <a:rPr lang="en-GB" sz="2400" dirty="0" smtClean="0"/>
              <a:t>These areas control many internal conditions of the body (body temperature, </a:t>
            </a:r>
            <a:r>
              <a:rPr lang="en-GB" sz="2400" dirty="0" err="1" smtClean="0"/>
              <a:t>osmolality</a:t>
            </a:r>
            <a:r>
              <a:rPr lang="en-GB" sz="2400" dirty="0" smtClean="0"/>
              <a:t> of the body fluids, and the drives to eat and drink and to control body weight). </a:t>
            </a:r>
          </a:p>
          <a:p>
            <a:pPr lvl="1">
              <a:lnSpc>
                <a:spcPts val="3800"/>
              </a:lnSpc>
              <a:buFont typeface="Wingdings" pitchFamily="2" charset="2"/>
              <a:buChar char="Ø"/>
            </a:pPr>
            <a:r>
              <a:rPr lang="en-GB" sz="2400" i="1" dirty="0" smtClean="0"/>
              <a:t> </a:t>
            </a:r>
            <a:r>
              <a:rPr lang="en-GB" sz="2400" dirty="0" smtClean="0"/>
              <a:t>called</a:t>
            </a:r>
            <a:r>
              <a:rPr lang="en-GB" sz="2400" i="1" dirty="0" smtClean="0"/>
              <a:t> vegetative functions of the brain.</a:t>
            </a:r>
          </a:p>
          <a:p>
            <a:pPr lvl="1">
              <a:lnSpc>
                <a:spcPts val="3800"/>
              </a:lnSpc>
              <a:buFont typeface="Wingdings" pitchFamily="2" charset="2"/>
              <a:buChar char="Ø"/>
            </a:pPr>
            <a:endParaRPr lang="en-GB" dirty="0" smtClean="0">
              <a:sym typeface="Wingdings" pitchFamily="2" charset="2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002060"/>
                </a:solidFill>
              </a:rPr>
              <a:t>Functional Anatomy of the Limbic System</a:t>
            </a:r>
            <a:endParaRPr lang="en-US" sz="3200" u="sng" dirty="0" smtClean="0"/>
          </a:p>
          <a:p>
            <a:pPr marL="914400" lvl="1" indent="-457200"/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5" name="Picture 4" descr="S9781416045748-058-f005.jpg"/>
          <p:cNvPicPr>
            <a:picLocks noChangeAspect="1"/>
          </p:cNvPicPr>
          <p:nvPr/>
        </p:nvPicPr>
        <p:blipFill>
          <a:blip r:embed="rId2" cstate="print">
            <a:lum bright="-11000" contrast="25000"/>
          </a:blip>
          <a:stretch>
            <a:fillRect/>
          </a:stretch>
        </p:blipFill>
        <p:spPr>
          <a:xfrm>
            <a:off x="1890374" y="1820990"/>
            <a:ext cx="5577226" cy="45036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9346" y="6477000"/>
            <a:ext cx="4448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Limbic system showing the key position of the hypothalamus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696200" cy="2209800"/>
          </a:xfrm>
        </p:spPr>
        <p:txBody>
          <a:bodyPr>
            <a:normAutofit/>
          </a:bodyPr>
          <a:lstStyle/>
          <a:p>
            <a:pPr algn="ctr"/>
            <a:r>
              <a:rPr lang="en-US" sz="3600" b="1" u="none" dirty="0" smtClean="0"/>
              <a:t>Activating - Driving Systems </a:t>
            </a:r>
            <a:br>
              <a:rPr lang="en-US" sz="3600" b="1" u="none" dirty="0" smtClean="0"/>
            </a:br>
            <a:r>
              <a:rPr lang="en-US" sz="3600" b="1" u="none" dirty="0" smtClean="0"/>
              <a:t>of the Brain</a:t>
            </a:r>
            <a:endParaRPr lang="en-US" sz="3600" b="1" u="none" dirty="0"/>
          </a:p>
        </p:txBody>
      </p:sp>
    </p:spTree>
    <p:extLst>
      <p:ext uri="{BB962C8B-B14F-4D97-AF65-F5344CB8AC3E}">
        <p14:creationId xmlns:p14="http://schemas.microsoft.com/office/powerpoint/2010/main" val="12029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74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Interconnected complex of basal brain elements.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Hypothalamus </a:t>
            </a:r>
            <a:r>
              <a:rPr lang="en-GB" dirty="0" smtClean="0">
                <a:sym typeface="Wingdings" pitchFamily="2" charset="2"/>
              </a:rPr>
              <a:t> central elements of the limbic system  key position.</a:t>
            </a:r>
          </a:p>
          <a:p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endParaRPr lang="en-GB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002060"/>
                </a:solidFill>
              </a:rPr>
              <a:t>Functional Anatomy of the Limbic System</a:t>
            </a:r>
            <a:endParaRPr lang="en-US" sz="3200" u="sng" dirty="0" smtClean="0"/>
          </a:p>
          <a:p>
            <a:pPr marL="914400" lvl="1" indent="-457200"/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GB" dirty="0" smtClean="0"/>
              <a:t>Many of the </a:t>
            </a:r>
            <a:r>
              <a:rPr lang="en-GB" dirty="0" err="1" smtClean="0"/>
              <a:t>behavioral</a:t>
            </a:r>
            <a:r>
              <a:rPr lang="en-GB" dirty="0" smtClean="0"/>
              <a:t> functions elicited from the hypothalamus and other limbic structures are also mediated through </a:t>
            </a:r>
            <a:r>
              <a:rPr lang="en-GB" i="1" dirty="0" smtClean="0"/>
              <a:t>the reticular nuclei in the brain stem and their associated nuclei.</a:t>
            </a:r>
          </a:p>
        </p:txBody>
      </p:sp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002060"/>
                </a:solidFill>
              </a:rPr>
              <a:t>Functional Anatomy of the Limbic System</a:t>
            </a:r>
            <a:endParaRPr lang="en-US" sz="3200" u="sng" dirty="0" smtClean="0"/>
          </a:p>
          <a:p>
            <a:pPr marL="914400" lvl="1" indent="-457200"/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362200"/>
          </a:xfrm>
        </p:spPr>
        <p:txBody>
          <a:bodyPr>
            <a:noAutofit/>
          </a:bodyPr>
          <a:lstStyle/>
          <a:p>
            <a:pPr algn="ctr"/>
            <a:r>
              <a:rPr lang="af-ZA" b="1" u="none" dirty="0" smtClean="0"/>
              <a:t>Hypothalamus, a Major </a:t>
            </a:r>
            <a:br>
              <a:rPr lang="af-ZA" b="1" u="none" dirty="0" smtClean="0"/>
            </a:br>
            <a:r>
              <a:rPr lang="af-ZA" b="1" u="none" dirty="0" smtClean="0"/>
              <a:t>Control </a:t>
            </a:r>
            <a:r>
              <a:rPr lang="en-US" b="1" u="none" dirty="0" smtClean="0"/>
              <a:t>Headquarters for the Limbic System</a:t>
            </a:r>
            <a:endParaRPr lang="ar-JO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1066800"/>
          </a:xfrm>
        </p:spPr>
        <p:txBody>
          <a:bodyPr/>
          <a:lstStyle/>
          <a:p>
            <a:r>
              <a:rPr lang="en-US" dirty="0" smtClean="0"/>
              <a:t>Hypothalamus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731264"/>
            <a:ext cx="8915400" cy="4898136"/>
          </a:xfrm>
        </p:spPr>
        <p:txBody>
          <a:bodyPr/>
          <a:lstStyle/>
          <a:p>
            <a:pPr marL="457200" indent="-293688">
              <a:lnSpc>
                <a:spcPts val="4000"/>
              </a:lnSpc>
            </a:pPr>
            <a:r>
              <a:rPr lang="en-US" dirty="0" smtClean="0"/>
              <a:t>Has two-way communicating pathways with all levels of the limbic system; sends output signals in three directions:</a:t>
            </a:r>
          </a:p>
          <a:p>
            <a:pPr marL="914400" lvl="1" indent="-457200">
              <a:lnSpc>
                <a:spcPts val="4000"/>
              </a:lnSpc>
            </a:pPr>
            <a:endParaRPr lang="en-US" sz="2400" dirty="0" smtClean="0"/>
          </a:p>
          <a:p>
            <a:pPr marL="747713" lvl="1" indent="-352425">
              <a:lnSpc>
                <a:spcPts val="4000"/>
              </a:lnSpc>
              <a:buFont typeface="+mj-lt"/>
              <a:buAutoNum type="arabicPeriod"/>
            </a:pPr>
            <a:r>
              <a:rPr lang="en-US" dirty="0" smtClean="0"/>
              <a:t>To the brain stem (</a:t>
            </a:r>
            <a:r>
              <a:rPr lang="en-US" dirty="0" err="1" smtClean="0"/>
              <a:t>mesencephalon</a:t>
            </a:r>
            <a:r>
              <a:rPr lang="en-US" dirty="0" smtClean="0"/>
              <a:t>, medulla, and </a:t>
            </a:r>
            <a:r>
              <a:rPr lang="en-US" dirty="0" err="1" smtClean="0"/>
              <a:t>pons</a:t>
            </a:r>
            <a:r>
              <a:rPr lang="en-US" dirty="0" smtClean="0"/>
              <a:t>), and then to the ANS.</a:t>
            </a:r>
          </a:p>
          <a:p>
            <a:pPr marL="747713" lvl="1" indent="-352425">
              <a:lnSpc>
                <a:spcPts val="4000"/>
              </a:lnSpc>
              <a:buFont typeface="+mj-lt"/>
              <a:buAutoNum type="arabicPeriod"/>
            </a:pPr>
            <a:r>
              <a:rPr lang="en-US" dirty="0" smtClean="0"/>
              <a:t>To higher areas of the diencephalon and cerebrum</a:t>
            </a:r>
          </a:p>
          <a:p>
            <a:pPr marL="747713" lvl="1" indent="-352425">
              <a:lnSpc>
                <a:spcPts val="4000"/>
              </a:lnSpc>
              <a:buFont typeface="+mj-lt"/>
              <a:buAutoNum type="arabicPeriod"/>
            </a:pPr>
            <a:r>
              <a:rPr lang="en-US" dirty="0" smtClean="0"/>
              <a:t>To the </a:t>
            </a:r>
            <a:r>
              <a:rPr lang="en-US" dirty="0" err="1" smtClean="0"/>
              <a:t>infundibulum</a:t>
            </a:r>
            <a:r>
              <a:rPr lang="en-US" dirty="0" smtClean="0"/>
              <a:t> to control secretions of the anterior and posterior pituitary.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Vegetative and Endocrine Control Functions</a:t>
            </a:r>
            <a:br>
              <a:rPr lang="en-US" sz="2800" dirty="0" smtClean="0"/>
            </a:br>
            <a:r>
              <a:rPr lang="af-ZA" sz="2800" dirty="0" smtClean="0"/>
              <a:t>of the Hypothalamus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6400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pic>
        <p:nvPicPr>
          <p:cNvPr id="5" name="Picture 4" descr="S9781416045748-058-f006.jpg"/>
          <p:cNvPicPr>
            <a:picLocks noChangeAspect="1"/>
          </p:cNvPicPr>
          <p:nvPr/>
        </p:nvPicPr>
        <p:blipFill>
          <a:blip r:embed="rId2" cstate="print">
            <a:lum bright="-10000" contrast="25000"/>
          </a:blip>
          <a:stretch>
            <a:fillRect/>
          </a:stretch>
        </p:blipFill>
        <p:spPr>
          <a:xfrm>
            <a:off x="2133600" y="1834515"/>
            <a:ext cx="6858000" cy="50234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6248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Control centers of the hypothalamus</a:t>
            </a:r>
            <a:endParaRPr lang="en-US" sz="1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447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6400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2060"/>
                </a:solidFill>
              </a:rPr>
              <a:t>Behavioral Functions of the Hypothalamus and Associated Limbic Structures</a:t>
            </a:r>
            <a:endParaRPr lang="ar-JO" sz="3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2057400"/>
            <a:ext cx="8839200" cy="4593336"/>
          </a:xfrm>
        </p:spPr>
        <p:txBody>
          <a:bodyPr>
            <a:normAutofit/>
          </a:bodyPr>
          <a:lstStyle/>
          <a:p>
            <a:pPr marL="457200" indent="-293688"/>
            <a:r>
              <a:rPr lang="en-US" sz="2600" dirty="0" smtClean="0"/>
              <a:t>Effects caused by stimulation of the hypothalamus</a:t>
            </a:r>
          </a:p>
          <a:p>
            <a:pPr marL="621792" indent="-457200"/>
            <a:endParaRPr lang="en-US" dirty="0" smtClean="0"/>
          </a:p>
          <a:p>
            <a:pPr marL="914400" lvl="1" indent="-457200">
              <a:lnSpc>
                <a:spcPts val="3400"/>
              </a:lnSpc>
              <a:buFont typeface="+mj-lt"/>
              <a:buAutoNum type="arabicPeriod"/>
            </a:pPr>
            <a:r>
              <a:rPr lang="en-US" b="1" dirty="0" smtClean="0"/>
              <a:t>Lateral</a:t>
            </a:r>
            <a:r>
              <a:rPr lang="en-US" dirty="0" smtClean="0"/>
              <a:t> - thirst and eating; increases the general level of activity (possibly rage and fighting).</a:t>
            </a:r>
          </a:p>
          <a:p>
            <a:pPr marL="914400" lvl="1" indent="-457200">
              <a:lnSpc>
                <a:spcPts val="3400"/>
              </a:lnSpc>
              <a:buAutoNum type="arabicPeriod" startAt="2"/>
            </a:pPr>
            <a:r>
              <a:rPr lang="en-US" b="1" dirty="0" err="1" smtClean="0"/>
              <a:t>Ventromedial</a:t>
            </a:r>
            <a:r>
              <a:rPr lang="en-US" b="1" dirty="0" smtClean="0"/>
              <a:t> nucleus </a:t>
            </a:r>
            <a:r>
              <a:rPr lang="en-US" dirty="0" smtClean="0"/>
              <a:t>- satiety, decreased eating, and tranquility.</a:t>
            </a:r>
          </a:p>
          <a:p>
            <a:pPr marL="914400" lvl="1" indent="-457200">
              <a:lnSpc>
                <a:spcPts val="3400"/>
              </a:lnSpc>
              <a:buAutoNum type="arabicPeriod" startAt="3"/>
            </a:pPr>
            <a:r>
              <a:rPr lang="en-US" b="1" dirty="0" err="1" smtClean="0"/>
              <a:t>Periventricular</a:t>
            </a:r>
            <a:r>
              <a:rPr lang="en-US" b="1" dirty="0" smtClean="0"/>
              <a:t> nuclei </a:t>
            </a:r>
            <a:r>
              <a:rPr lang="en-US" dirty="0" smtClean="0"/>
              <a:t>- fear and punishment reactions.</a:t>
            </a:r>
          </a:p>
          <a:p>
            <a:pPr marL="914400" lvl="1" indent="-457200">
              <a:lnSpc>
                <a:spcPts val="3400"/>
              </a:lnSpc>
              <a:buAutoNum type="arabicPeriod" startAt="3"/>
            </a:pPr>
            <a:r>
              <a:rPr lang="en-US" b="1" dirty="0" smtClean="0"/>
              <a:t>Anterior and posterior hypothalamus</a:t>
            </a:r>
            <a:r>
              <a:rPr lang="en-US" dirty="0" smtClean="0"/>
              <a:t> - sex drive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1066800"/>
          </a:xfrm>
        </p:spPr>
        <p:txBody>
          <a:bodyPr/>
          <a:lstStyle/>
          <a:p>
            <a:r>
              <a:rPr lang="en-GB" dirty="0" smtClean="0"/>
              <a:t>Reward </a:t>
            </a:r>
            <a:r>
              <a:rPr lang="en-GB" dirty="0" err="1" smtClean="0"/>
              <a:t>centers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2578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GB" dirty="0" smtClean="0"/>
              <a:t>the major reward </a:t>
            </a:r>
            <a:r>
              <a:rPr lang="en-GB" dirty="0" err="1" smtClean="0"/>
              <a:t>centers</a:t>
            </a:r>
            <a:r>
              <a:rPr lang="en-GB" dirty="0"/>
              <a:t> (</a:t>
            </a:r>
            <a:r>
              <a:rPr lang="en-GB" dirty="0" err="1"/>
              <a:t>mesocorticolimbic</a:t>
            </a:r>
            <a:r>
              <a:rPr lang="en-GB" dirty="0"/>
              <a:t> </a:t>
            </a:r>
            <a:r>
              <a:rPr lang="en-GB" dirty="0" smtClean="0"/>
              <a:t>circuit) have been found to be located </a:t>
            </a:r>
            <a:r>
              <a:rPr lang="en-GB" i="1" dirty="0" smtClean="0"/>
              <a:t>along the course of the medial forebrain bundle, especially in the lateral and ventromedial nuclei of the hypothalamus.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1066800"/>
          </a:xfrm>
        </p:spPr>
        <p:txBody>
          <a:bodyPr/>
          <a:lstStyle/>
          <a:p>
            <a:r>
              <a:rPr lang="en-GB" dirty="0" smtClean="0"/>
              <a:t>Punishment </a:t>
            </a:r>
            <a:r>
              <a:rPr lang="en-GB" dirty="0" err="1" smtClean="0"/>
              <a:t>centers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51816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GB" dirty="0" smtClean="0"/>
              <a:t>Electrical stimulation of punishment </a:t>
            </a:r>
            <a:r>
              <a:rPr lang="en-GB" dirty="0" err="1" smtClean="0"/>
              <a:t>centers</a:t>
            </a:r>
            <a:r>
              <a:rPr lang="en-GB" dirty="0" smtClean="0"/>
              <a:t> in </a:t>
            </a:r>
            <a:r>
              <a:rPr lang="en-GB" dirty="0" smtClean="0">
                <a:sym typeface="Wingdings" pitchFamily="2" charset="2"/>
              </a:rPr>
              <a:t> signs of displeasure, fear, terror, pain and even sickness.</a:t>
            </a:r>
          </a:p>
          <a:p>
            <a:pPr>
              <a:lnSpc>
                <a:spcPts val="3800"/>
              </a:lnSpc>
            </a:pPr>
            <a:endParaRPr lang="en-GB" dirty="0" smtClean="0">
              <a:sym typeface="Wingdings" pitchFamily="2" charset="2"/>
            </a:endParaRPr>
          </a:p>
          <a:p>
            <a:pPr>
              <a:lnSpc>
                <a:spcPts val="3800"/>
              </a:lnSpc>
            </a:pPr>
            <a:r>
              <a:rPr lang="en-GB" dirty="0" smtClean="0"/>
              <a:t>The most potent areas for punishment and escape tendencies are </a:t>
            </a:r>
            <a:r>
              <a:rPr lang="en-GB" i="1" dirty="0" smtClean="0"/>
              <a:t>the </a:t>
            </a:r>
            <a:r>
              <a:rPr lang="en-GB" i="1" u="sng" dirty="0" smtClean="0"/>
              <a:t>central gray area surrounding the aqueduct of </a:t>
            </a:r>
            <a:r>
              <a:rPr lang="en-GB" i="1" u="sng" dirty="0" err="1" smtClean="0"/>
              <a:t>Sylvius</a:t>
            </a:r>
            <a:r>
              <a:rPr lang="en-GB" i="1" u="sng" dirty="0" smtClean="0"/>
              <a:t> </a:t>
            </a:r>
            <a:r>
              <a:rPr lang="en-GB" i="1" dirty="0" smtClean="0"/>
              <a:t>in the </a:t>
            </a:r>
            <a:r>
              <a:rPr lang="en-GB" i="1" dirty="0" err="1" smtClean="0"/>
              <a:t>mesencephalon</a:t>
            </a:r>
            <a:r>
              <a:rPr lang="en-GB" i="1" dirty="0" smtClean="0"/>
              <a:t> </a:t>
            </a:r>
            <a:r>
              <a:rPr lang="en-GB" dirty="0" smtClean="0"/>
              <a:t>and extending upward </a:t>
            </a:r>
            <a:r>
              <a:rPr lang="en-GB" i="1" dirty="0" smtClean="0"/>
              <a:t>into the </a:t>
            </a:r>
            <a:r>
              <a:rPr lang="en-GB" i="1" dirty="0" err="1" smtClean="0"/>
              <a:t>periventricular</a:t>
            </a:r>
            <a:r>
              <a:rPr lang="en-GB" i="1" dirty="0" smtClean="0"/>
              <a:t> zones of the hypothalamus and thalamus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6464"/>
            <a:ext cx="8534400" cy="5126736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GB" dirty="0" smtClean="0"/>
              <a:t>Stimulation in the punishment </a:t>
            </a:r>
            <a:r>
              <a:rPr lang="en-GB" dirty="0" err="1" smtClean="0"/>
              <a:t>centers</a:t>
            </a:r>
            <a:r>
              <a:rPr lang="en-GB" dirty="0" smtClean="0"/>
              <a:t> can frequently inhibit the reward and pleasure </a:t>
            </a:r>
            <a:r>
              <a:rPr lang="en-GB" dirty="0" err="1" smtClean="0"/>
              <a:t>centers</a:t>
            </a:r>
            <a:r>
              <a:rPr lang="en-GB" dirty="0" smtClean="0"/>
              <a:t> completely </a:t>
            </a:r>
          </a:p>
          <a:p>
            <a:pPr lvl="1">
              <a:lnSpc>
                <a:spcPts val="4000"/>
              </a:lnSpc>
              <a:buFont typeface="Wingdings" pitchFamily="2" charset="2"/>
              <a:buChar char="Ø"/>
            </a:pPr>
            <a:r>
              <a:rPr lang="en-GB" i="1" dirty="0" smtClean="0"/>
              <a:t>  punishment and fear can take precedence over pleasure and reward.</a:t>
            </a:r>
          </a:p>
          <a:p>
            <a:pPr lvl="1">
              <a:lnSpc>
                <a:spcPts val="4000"/>
              </a:lnSpc>
              <a:buFont typeface="Wingdings" pitchFamily="2" charset="2"/>
              <a:buChar char="Ø"/>
            </a:pPr>
            <a:endParaRPr lang="en-GB" i="1" dirty="0" smtClean="0"/>
          </a:p>
          <a:p>
            <a:pPr>
              <a:lnSpc>
                <a:spcPts val="4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GB" dirty="0" smtClean="0"/>
              <a:t>Rage is associated with strong stimulation of punishment </a:t>
            </a:r>
            <a:r>
              <a:rPr lang="en-GB" dirty="0" err="1" smtClean="0"/>
              <a:t>centers</a:t>
            </a:r>
            <a:r>
              <a:rPr lang="en-GB" dirty="0" smtClean="0"/>
              <a:t>.</a:t>
            </a:r>
          </a:p>
          <a:p>
            <a:pPr lvl="1">
              <a:lnSpc>
                <a:spcPts val="4000"/>
              </a:lnSpc>
            </a:pPr>
            <a:r>
              <a:rPr lang="en-GB" dirty="0" smtClean="0"/>
              <a:t>This is inhibited by signals from </a:t>
            </a:r>
            <a:r>
              <a:rPr lang="en-GB" dirty="0" err="1" smtClean="0"/>
              <a:t>ventromedial</a:t>
            </a:r>
            <a:r>
              <a:rPr lang="en-GB" dirty="0" smtClean="0"/>
              <a:t> nuclei of the hypothalamus.</a:t>
            </a:r>
          </a:p>
          <a:p>
            <a:pPr>
              <a:lnSpc>
                <a:spcPts val="4000"/>
              </a:lnSpc>
            </a:pPr>
            <a:endParaRPr lang="en-GB" dirty="0" smtClean="0"/>
          </a:p>
          <a:p>
            <a:pPr>
              <a:lnSpc>
                <a:spcPts val="4000"/>
              </a:lnSpc>
            </a:pPr>
            <a:r>
              <a:rPr lang="en-GB" dirty="0" smtClean="0"/>
              <a:t>Stimulation of the reward </a:t>
            </a:r>
            <a:r>
              <a:rPr lang="en-GB" dirty="0" err="1" smtClean="0"/>
              <a:t>centers</a:t>
            </a:r>
            <a:r>
              <a:rPr lang="en-GB" dirty="0" smtClean="0"/>
              <a:t> cause placidity and tameness.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4419600" cy="2514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2060"/>
                </a:solidFill>
              </a:rPr>
              <a:t>Control of Cerebral Activity by Continuous Excitatory Signals from the Brain Stem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267200"/>
            <a:ext cx="4191000" cy="1828800"/>
          </a:xfrm>
        </p:spPr>
        <p:txBody>
          <a:bodyPr>
            <a:normAutofit/>
          </a:bodyPr>
          <a:lstStyle/>
          <a:p>
            <a:pPr marL="163513" indent="0">
              <a:lnSpc>
                <a:spcPct val="150000"/>
              </a:lnSpc>
              <a:buNone/>
            </a:pPr>
            <a:r>
              <a:rPr lang="en-US" sz="2600" b="1" dirty="0" smtClean="0"/>
              <a:t>Reticular excitatory area of the brain stem</a:t>
            </a:r>
          </a:p>
        </p:txBody>
      </p:sp>
      <p:pic>
        <p:nvPicPr>
          <p:cNvPr id="4" name="Picture 3" descr="S9781416045748-058-f001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08346" y="838200"/>
            <a:ext cx="4607053" cy="5831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Importance of Reward or Punishment on </a:t>
            </a:r>
            <a:r>
              <a:rPr lang="en-GB" sz="3000" dirty="0" err="1" smtClean="0"/>
              <a:t>Behavior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12264"/>
            <a:ext cx="8534400" cy="4593336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GB" sz="2600" dirty="0" smtClean="0"/>
              <a:t>Almost every </a:t>
            </a:r>
            <a:r>
              <a:rPr lang="en-GB" sz="2600" dirty="0" err="1" smtClean="0"/>
              <a:t>behavior</a:t>
            </a:r>
            <a:r>
              <a:rPr lang="en-GB" sz="2600" dirty="0" smtClean="0"/>
              <a:t> is related in some way to reward and punishment.</a:t>
            </a:r>
          </a:p>
          <a:p>
            <a:pPr>
              <a:lnSpc>
                <a:spcPts val="3600"/>
              </a:lnSpc>
            </a:pPr>
            <a:r>
              <a:rPr lang="en-GB" sz="2600" dirty="0" smtClean="0"/>
              <a:t>A sensory experience that causes neither reward nor punishment is hardly remembered at all.</a:t>
            </a:r>
          </a:p>
          <a:p>
            <a:pPr>
              <a:lnSpc>
                <a:spcPts val="3600"/>
              </a:lnSpc>
            </a:pPr>
            <a:endParaRPr lang="en-GB" sz="2600" dirty="0" smtClean="0"/>
          </a:p>
          <a:p>
            <a:pPr>
              <a:lnSpc>
                <a:spcPts val="3600"/>
              </a:lnSpc>
            </a:pPr>
            <a:r>
              <a:rPr lang="en-GB" sz="2600" dirty="0" smtClean="0"/>
              <a:t>If a sensory experience does </a:t>
            </a:r>
            <a:r>
              <a:rPr lang="en-GB" sz="2600" i="1" dirty="0" smtClean="0"/>
              <a:t>not</a:t>
            </a:r>
            <a:r>
              <a:rPr lang="en-GB" sz="2600" dirty="0" smtClean="0"/>
              <a:t> elicit a sense of either reward or punishment, repetition of the stimulus over and over leads to almost complete extinction of the cerebral cortical response </a:t>
            </a:r>
            <a:r>
              <a:rPr lang="en-GB" sz="2600" dirty="0" smtClean="0">
                <a:sym typeface="Wingdings" pitchFamily="2" charset="2"/>
              </a:rPr>
              <a:t> </a:t>
            </a:r>
            <a:r>
              <a:rPr lang="en-GB" sz="2600" b="1" dirty="0" smtClean="0">
                <a:sym typeface="Wingdings" pitchFamily="2" charset="2"/>
              </a:rPr>
              <a:t>habituation</a:t>
            </a:r>
            <a:r>
              <a:rPr lang="en-GB" sz="2600" dirty="0" smtClean="0">
                <a:sym typeface="Wingdings" pitchFamily="2" charset="2"/>
              </a:rPr>
              <a:t>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660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If the stimulus </a:t>
            </a:r>
            <a:r>
              <a:rPr lang="en-GB" i="1" dirty="0" smtClean="0"/>
              <a:t>does cause either reward or punishment</a:t>
            </a:r>
            <a:r>
              <a:rPr lang="en-GB" dirty="0" smtClean="0"/>
              <a:t>, the cerebral cortical response becomes progressively more and more intense during repeated stimulation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b="1" dirty="0" smtClean="0"/>
              <a:t>reinforced</a:t>
            </a:r>
            <a:r>
              <a:rPr lang="en-GB" i="1" dirty="0" smtClean="0"/>
              <a:t>.</a:t>
            </a:r>
          </a:p>
          <a:p>
            <a:pPr>
              <a:lnSpc>
                <a:spcPct val="150000"/>
              </a:lnSpc>
            </a:pPr>
            <a:endParaRPr lang="en-GB" i="1" dirty="0" smtClean="0"/>
          </a:p>
          <a:p>
            <a:pPr marL="993775" lvl="1" indent="-4763">
              <a:lnSpc>
                <a:spcPct val="150000"/>
              </a:lnSpc>
              <a:buNone/>
            </a:pPr>
            <a:r>
              <a:rPr lang="en-GB" dirty="0" smtClean="0"/>
              <a:t>The reward and punishment </a:t>
            </a:r>
            <a:r>
              <a:rPr lang="en-GB" dirty="0" err="1" smtClean="0"/>
              <a:t>centers</a:t>
            </a:r>
            <a:r>
              <a:rPr lang="en-GB" dirty="0" smtClean="0"/>
              <a:t> of the limbic system have much to do with selecting the information that we learn.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457200" y="4419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752600"/>
            <a:ext cx="7924800" cy="1752600"/>
          </a:xfrm>
        </p:spPr>
        <p:txBody>
          <a:bodyPr>
            <a:noAutofit/>
          </a:bodyPr>
          <a:lstStyle/>
          <a:p>
            <a:pPr algn="ctr"/>
            <a:r>
              <a:rPr lang="en-GB" sz="4000" b="1" u="none" dirty="0" smtClean="0"/>
              <a:t>Specific Functions of Other Parts of the Limbic System</a:t>
            </a:r>
            <a:endParaRPr lang="en-GB" sz="4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838200"/>
          </a:xfrm>
        </p:spPr>
        <p:txBody>
          <a:bodyPr/>
          <a:lstStyle/>
          <a:p>
            <a:r>
              <a:rPr lang="en-GB" dirty="0" smtClean="0"/>
              <a:t>Hippocampus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31264"/>
            <a:ext cx="8839200" cy="5126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600" dirty="0" smtClean="0"/>
              <a:t>It has numerous indirect connections with many portions of the cerebral cortex and the basal structures of the limbic system.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Almost any type of sensory experience causes activation of at least some part of the hippocampus </a:t>
            </a:r>
            <a:r>
              <a:rPr lang="en-GB" sz="2600" dirty="0" smtClean="0">
                <a:sym typeface="Wingdings" pitchFamily="2" charset="2"/>
              </a:rPr>
              <a:t> it then distributes outgoing signals to anterior thalamus, hypothalamus and other parts of the limbic system.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066800"/>
          </a:xfrm>
        </p:spPr>
        <p:txBody>
          <a:bodyPr/>
          <a:lstStyle/>
          <a:p>
            <a:r>
              <a:rPr lang="en-GB" dirty="0" smtClean="0"/>
              <a:t>Role of hippocampus in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839200" cy="53340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GB" sz="2600" dirty="0" smtClean="0"/>
              <a:t>Bilateral removal of hippocampus causes inability to learn and </a:t>
            </a:r>
            <a:r>
              <a:rPr lang="en-GB" sz="2600" dirty="0" err="1" smtClean="0"/>
              <a:t>anterograde</a:t>
            </a:r>
            <a:r>
              <a:rPr lang="en-GB" sz="2600" dirty="0" smtClean="0"/>
              <a:t> amnesia.</a:t>
            </a:r>
          </a:p>
          <a:p>
            <a:pPr>
              <a:lnSpc>
                <a:spcPts val="3400"/>
              </a:lnSpc>
            </a:pPr>
            <a:r>
              <a:rPr lang="en-GB" sz="2600" dirty="0" smtClean="0"/>
              <a:t>The hippocampus originated as part of the olfactory cortex </a:t>
            </a:r>
            <a:r>
              <a:rPr lang="en-GB" sz="2600" dirty="0" smtClean="0">
                <a:sym typeface="Wingdings" pitchFamily="2" charset="2"/>
              </a:rPr>
              <a:t> in lower animals, it contributes to decisions related to smells.</a:t>
            </a:r>
          </a:p>
          <a:p>
            <a:pPr>
              <a:lnSpc>
                <a:spcPts val="3400"/>
              </a:lnSpc>
            </a:pPr>
            <a:r>
              <a:rPr lang="en-GB" sz="2600" dirty="0" smtClean="0"/>
              <a:t>Hippocampus is a critical decision-making neuronal mechanism that determines the importance of the incoming sensory signals.</a:t>
            </a:r>
          </a:p>
          <a:p>
            <a:pPr marL="801688" lvl="1" indent="-390525">
              <a:lnSpc>
                <a:spcPts val="3400"/>
              </a:lnSpc>
              <a:buFont typeface="Wingdings" pitchFamily="2" charset="2"/>
              <a:buChar char="Ø"/>
            </a:pPr>
            <a:r>
              <a:rPr lang="en-GB" dirty="0" smtClean="0"/>
              <a:t>if the hippocampus signals that a neuronal input is important, the information is likely to be committed to memory.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69264"/>
            <a:ext cx="8686800" cy="5736336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GB" dirty="0" smtClean="0"/>
              <a:t>The hippocampus provides the drive that causes translation of short-term memory into long-term memory</a:t>
            </a:r>
          </a:p>
          <a:p>
            <a:pPr lvl="1">
              <a:lnSpc>
                <a:spcPts val="4000"/>
              </a:lnSpc>
            </a:pPr>
            <a:r>
              <a:rPr lang="en-GB" dirty="0" smtClean="0"/>
              <a:t>transmits some signal or signals that seem to make the mind </a:t>
            </a:r>
            <a:r>
              <a:rPr lang="en-GB" i="1" dirty="0" smtClean="0"/>
              <a:t>rehearse over and over the new information </a:t>
            </a:r>
            <a:r>
              <a:rPr lang="en-GB" dirty="0" smtClean="0"/>
              <a:t>until permanent storage takes place.</a:t>
            </a:r>
          </a:p>
          <a:p>
            <a:pPr lvl="1">
              <a:lnSpc>
                <a:spcPts val="4000"/>
              </a:lnSpc>
            </a:pPr>
            <a:endParaRPr lang="en-GB" dirty="0" smtClean="0"/>
          </a:p>
          <a:p>
            <a:pPr marL="541338" indent="-431800">
              <a:lnSpc>
                <a:spcPts val="4000"/>
              </a:lnSpc>
              <a:buFont typeface="Wingdings" pitchFamily="2" charset="2"/>
              <a:buChar char="v"/>
            </a:pPr>
            <a:r>
              <a:rPr lang="en-GB" dirty="0" smtClean="0"/>
              <a:t>Hippocampus is necessary for consolidation of long-term memories of the verbal or symbolic thinking.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0668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amygdala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839200" cy="5486400"/>
          </a:xfrm>
        </p:spPr>
        <p:txBody>
          <a:bodyPr>
            <a:normAutofit/>
          </a:bodyPr>
          <a:lstStyle/>
          <a:p>
            <a:pPr>
              <a:lnSpc>
                <a:spcPts val="3900"/>
              </a:lnSpc>
            </a:pPr>
            <a:r>
              <a:rPr lang="en-GB" sz="2600" dirty="0" smtClean="0"/>
              <a:t>The </a:t>
            </a:r>
            <a:r>
              <a:rPr lang="en-GB" sz="2600" dirty="0" err="1" smtClean="0"/>
              <a:t>amygdala</a:t>
            </a:r>
            <a:r>
              <a:rPr lang="en-GB" sz="2600" dirty="0" smtClean="0"/>
              <a:t> receives neuronal signals from all portions of the limbic cortex and the temporal, parietal, and occipital cortex —especially from the auditory and visual association areas.</a:t>
            </a:r>
          </a:p>
          <a:p>
            <a:pPr marL="806450" lvl="1" indent="-358775">
              <a:lnSpc>
                <a:spcPts val="3900"/>
              </a:lnSpc>
              <a:buFont typeface="Wingdings" pitchFamily="2" charset="2"/>
              <a:buChar char="Ø"/>
            </a:pPr>
            <a:r>
              <a:rPr lang="en-GB" sz="2400" i="1" dirty="0" smtClean="0"/>
              <a:t>It is the “window” through which the limbic system sees the place of the person in the world.</a:t>
            </a:r>
          </a:p>
          <a:p>
            <a:pPr>
              <a:lnSpc>
                <a:spcPts val="3900"/>
              </a:lnSpc>
            </a:pPr>
            <a:r>
              <a:rPr lang="en-GB" sz="2600" dirty="0" smtClean="0"/>
              <a:t>It also transmits signals (1) back into these same cortical areas, (2) into the hippocampus, (3) into the septum, (4) into the thalamus, and (5) especially into the hypothalamus.</a:t>
            </a:r>
            <a:endParaRPr lang="en-GB" sz="2600" i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5736336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GB" dirty="0" smtClean="0"/>
              <a:t>Stimulation in the </a:t>
            </a:r>
            <a:r>
              <a:rPr lang="en-GB" dirty="0" err="1" smtClean="0"/>
              <a:t>amygdala</a:t>
            </a:r>
            <a:r>
              <a:rPr lang="en-GB" dirty="0" smtClean="0"/>
              <a:t> can cause almost all the effects elicited by direct stimulation of the hypothalamus.</a:t>
            </a:r>
          </a:p>
          <a:p>
            <a:pPr>
              <a:lnSpc>
                <a:spcPts val="3800"/>
              </a:lnSpc>
            </a:pPr>
            <a:r>
              <a:rPr lang="en-GB" dirty="0" smtClean="0"/>
              <a:t>It also causes several types of involuntary movements, such as:</a:t>
            </a:r>
          </a:p>
          <a:p>
            <a:pPr marL="657225" lvl="1" indent="-22225">
              <a:lnSpc>
                <a:spcPts val="3800"/>
              </a:lnSpc>
              <a:buNone/>
            </a:pPr>
            <a:r>
              <a:rPr lang="en-GB" dirty="0" smtClean="0"/>
              <a:t>(1) tonic movements, such as raising the head or bending the body </a:t>
            </a:r>
          </a:p>
          <a:p>
            <a:pPr marL="657225" lvl="1" indent="-22225">
              <a:lnSpc>
                <a:spcPts val="3800"/>
              </a:lnSpc>
              <a:buNone/>
            </a:pPr>
            <a:r>
              <a:rPr lang="en-GB" dirty="0" smtClean="0"/>
              <a:t>(2) circling movements</a:t>
            </a:r>
          </a:p>
          <a:p>
            <a:pPr marL="657225" lvl="1" indent="-22225">
              <a:lnSpc>
                <a:spcPts val="3800"/>
              </a:lnSpc>
              <a:buNone/>
            </a:pPr>
            <a:r>
              <a:rPr lang="en-GB" dirty="0" smtClean="0"/>
              <a:t>(3) occasionally </a:t>
            </a:r>
            <a:r>
              <a:rPr lang="en-GB" dirty="0" err="1" smtClean="0"/>
              <a:t>clonic</a:t>
            </a:r>
            <a:r>
              <a:rPr lang="en-GB" dirty="0" smtClean="0"/>
              <a:t>, rhythmical movements</a:t>
            </a:r>
          </a:p>
          <a:p>
            <a:pPr marL="657225" lvl="1" indent="-22225">
              <a:lnSpc>
                <a:spcPts val="3800"/>
              </a:lnSpc>
              <a:buNone/>
            </a:pPr>
            <a:r>
              <a:rPr lang="en-GB" dirty="0" smtClean="0"/>
              <a:t>(4) movements associated with olfaction and eating, such as licking, chewing, and swallowing.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6864"/>
            <a:ext cx="8763000" cy="58125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Stimulation of certain </a:t>
            </a:r>
            <a:r>
              <a:rPr lang="en-GB" dirty="0" err="1" smtClean="0"/>
              <a:t>amygdaloid</a:t>
            </a:r>
            <a:r>
              <a:rPr lang="en-GB" dirty="0" smtClean="0"/>
              <a:t> nuclei can cause a pattern of rage, escape, punishment, severe pain, and fear (similar to the rage pattern elicited from the hypothalamus). 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Stimulation of other </a:t>
            </a:r>
            <a:r>
              <a:rPr lang="en-GB" dirty="0" err="1" smtClean="0"/>
              <a:t>amygdaloid</a:t>
            </a:r>
            <a:r>
              <a:rPr lang="en-GB" dirty="0" smtClean="0"/>
              <a:t> nuclei can give reactions of reward and pleasure.</a:t>
            </a:r>
          </a:p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err="1" smtClean="0"/>
              <a:t>Amygdala</a:t>
            </a:r>
            <a:r>
              <a:rPr lang="en-GB" dirty="0" smtClean="0"/>
              <a:t> plays a role in sexual activities.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066800"/>
          </a:xfrm>
        </p:spPr>
        <p:txBody>
          <a:bodyPr/>
          <a:lstStyle/>
          <a:p>
            <a:r>
              <a:rPr lang="en-GB" dirty="0" smtClean="0"/>
              <a:t>Limbic cortex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74336"/>
          </a:xfrm>
        </p:spPr>
        <p:txBody>
          <a:bodyPr>
            <a:normAutofit/>
          </a:bodyPr>
          <a:lstStyle/>
          <a:p>
            <a:r>
              <a:rPr lang="en-GB" dirty="0" smtClean="0"/>
              <a:t>The limbic cortex functions as a cerebral </a:t>
            </a:r>
            <a:r>
              <a:rPr lang="en-GB" i="1" dirty="0" smtClean="0"/>
              <a:t>association area for control of </a:t>
            </a:r>
            <a:r>
              <a:rPr lang="en-GB" i="1" dirty="0" err="1" smtClean="0"/>
              <a:t>behavior</a:t>
            </a:r>
            <a:r>
              <a:rPr lang="en-GB" i="1" dirty="0" smtClean="0"/>
              <a:t>.</a:t>
            </a:r>
          </a:p>
          <a:p>
            <a:endParaRPr lang="en-GB" i="1" dirty="0" smtClean="0"/>
          </a:p>
          <a:p>
            <a:r>
              <a:rPr lang="en-GB" dirty="0" smtClean="0"/>
              <a:t>Stimulation of the different regions of the limbic cortex has failed to give any real idea of their functions. </a:t>
            </a:r>
          </a:p>
          <a:p>
            <a:pPr marL="806450" lvl="1" indent="-358775"/>
            <a:r>
              <a:rPr lang="en-GB" dirty="0" smtClean="0"/>
              <a:t>However, essentially all </a:t>
            </a:r>
            <a:r>
              <a:rPr lang="en-GB" dirty="0" err="1" smtClean="0"/>
              <a:t>behavioral</a:t>
            </a:r>
            <a:r>
              <a:rPr lang="en-GB" dirty="0" smtClean="0"/>
              <a:t> patterns can be elicited by stimulation of specific portions of the limbic cortex.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Control of Cerebral Activity by Continuous Excitatory Signals from the Brain 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057400"/>
            <a:ext cx="8839200" cy="4800600"/>
          </a:xfrm>
        </p:spPr>
        <p:txBody>
          <a:bodyPr>
            <a:normAutofit/>
          </a:bodyPr>
          <a:lstStyle/>
          <a:p>
            <a:pPr marL="506413" indent="-342900"/>
            <a:r>
              <a:rPr lang="en-US" b="1" dirty="0" smtClean="0"/>
              <a:t>Reticular excitatory area of the brain stem</a:t>
            </a:r>
          </a:p>
          <a:p>
            <a:pPr marL="506413" indent="-342900">
              <a:buNone/>
            </a:pPr>
            <a:endParaRPr lang="en-US" b="1" dirty="0" smtClean="0"/>
          </a:p>
          <a:p>
            <a:pPr lvl="1">
              <a:lnSpc>
                <a:spcPts val="3400"/>
              </a:lnSpc>
            </a:pPr>
            <a:r>
              <a:rPr lang="af-ZA" dirty="0" smtClean="0"/>
              <a:t>The central driving component of </a:t>
            </a:r>
            <a:r>
              <a:rPr lang="en-US" dirty="0" smtClean="0"/>
              <a:t>this system is an excitatory area located in the </a:t>
            </a:r>
            <a:r>
              <a:rPr lang="en-US" i="1" dirty="0" smtClean="0"/>
              <a:t>reticular substance of the </a:t>
            </a:r>
            <a:r>
              <a:rPr lang="en-US" i="1" dirty="0" err="1" smtClean="0"/>
              <a:t>pons</a:t>
            </a:r>
            <a:r>
              <a:rPr lang="en-US" i="1" dirty="0" smtClean="0"/>
              <a:t> and </a:t>
            </a:r>
            <a:r>
              <a:rPr lang="en-US" i="1" dirty="0" err="1" smtClean="0"/>
              <a:t>mesencephalon</a:t>
            </a:r>
            <a:r>
              <a:rPr lang="en-US" i="1" dirty="0" smtClean="0"/>
              <a:t>. </a:t>
            </a:r>
            <a:r>
              <a:rPr lang="en-US" dirty="0" smtClean="0"/>
              <a:t>This area is also known by the name </a:t>
            </a:r>
            <a:r>
              <a:rPr lang="en-US" i="1" dirty="0" err="1" smtClean="0"/>
              <a:t>bulboreticular</a:t>
            </a:r>
            <a:r>
              <a:rPr lang="en-US" i="1" dirty="0" smtClean="0"/>
              <a:t> </a:t>
            </a:r>
            <a:r>
              <a:rPr lang="en-US" i="1" dirty="0" smtClean="0"/>
              <a:t>excitatory area</a:t>
            </a:r>
            <a:r>
              <a:rPr lang="en-US" i="1" dirty="0" smtClean="0"/>
              <a:t>.</a:t>
            </a:r>
          </a:p>
          <a:p>
            <a:pPr lvl="1">
              <a:lnSpc>
                <a:spcPts val="3400"/>
              </a:lnSpc>
            </a:pPr>
            <a:endParaRPr lang="en-US" dirty="0" smtClean="0"/>
          </a:p>
          <a:p>
            <a:pPr lvl="1">
              <a:lnSpc>
                <a:spcPts val="3400"/>
              </a:lnSpc>
            </a:pPr>
            <a:r>
              <a:rPr lang="en-US" dirty="0" smtClean="0"/>
              <a:t>It transmits </a:t>
            </a:r>
            <a:r>
              <a:rPr lang="en-US" dirty="0" err="1" smtClean="0"/>
              <a:t>facilitory</a:t>
            </a:r>
            <a:r>
              <a:rPr lang="en-US" dirty="0" smtClean="0"/>
              <a:t> signals </a:t>
            </a:r>
            <a:r>
              <a:rPr lang="en-US" i="1" dirty="0" smtClean="0"/>
              <a:t>downward</a:t>
            </a:r>
            <a:r>
              <a:rPr lang="en-US" dirty="0" smtClean="0"/>
              <a:t> to the spinal cord and </a:t>
            </a:r>
            <a:r>
              <a:rPr lang="en-US" i="1" dirty="0" smtClean="0"/>
              <a:t>upwards</a:t>
            </a:r>
            <a:r>
              <a:rPr lang="en-US" dirty="0" smtClean="0"/>
              <a:t>  to the thalamus, then to all regions of the cerebral cortex.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257800"/>
          </a:xfrm>
        </p:spPr>
        <p:txBody>
          <a:bodyPr>
            <a:normAutofit/>
          </a:bodyPr>
          <a:lstStyle/>
          <a:p>
            <a:pPr marL="261938" indent="-261938"/>
            <a:r>
              <a:rPr lang="en-GB" dirty="0" smtClean="0"/>
              <a:t>Some of the functions of the limbic cortex include:</a:t>
            </a:r>
          </a:p>
          <a:p>
            <a:endParaRPr lang="en-GB" dirty="0" smtClean="0"/>
          </a:p>
          <a:p>
            <a:pPr marL="903288" indent="-3619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Intermediate associative positions between cerebral cortex and </a:t>
            </a:r>
            <a:r>
              <a:rPr lang="en-GB" dirty="0" err="1" smtClean="0"/>
              <a:t>subcortical</a:t>
            </a:r>
            <a:r>
              <a:rPr lang="en-GB" dirty="0" smtClean="0"/>
              <a:t> limbic structures.</a:t>
            </a:r>
          </a:p>
          <a:p>
            <a:pPr marL="903288" indent="-3619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Control of </a:t>
            </a:r>
            <a:r>
              <a:rPr lang="en-GB" dirty="0" err="1" smtClean="0"/>
              <a:t>behavioral</a:t>
            </a:r>
            <a:r>
              <a:rPr lang="en-GB" dirty="0" smtClean="0"/>
              <a:t> patterns.</a:t>
            </a:r>
          </a:p>
          <a:p>
            <a:pPr marL="903288" indent="-3619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Induction of sleep.</a:t>
            </a:r>
          </a:p>
          <a:p>
            <a:pPr marL="903288" indent="-3619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Inhibition of rage.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12954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2060"/>
                </a:solidFill>
              </a:rPr>
              <a:t>Control of Cerebral Activity by Continuous Excitatory Signals from the Brain Stem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2209800"/>
            <a:ext cx="8839200" cy="4495800"/>
          </a:xfrm>
        </p:spPr>
        <p:txBody>
          <a:bodyPr>
            <a:normAutofit fontScale="92500"/>
          </a:bodyPr>
          <a:lstStyle/>
          <a:p>
            <a:pPr marL="914400" lvl="1" indent="-739775">
              <a:buNone/>
            </a:pPr>
            <a:r>
              <a:rPr lang="en-US" dirty="0" smtClean="0"/>
              <a:t>Upward signals passing through the </a:t>
            </a:r>
            <a:r>
              <a:rPr lang="en-US" b="1" dirty="0" smtClean="0"/>
              <a:t>thalamus</a:t>
            </a:r>
            <a:r>
              <a:rPr lang="en-US" dirty="0" smtClean="0"/>
              <a:t> are:</a:t>
            </a:r>
          </a:p>
          <a:p>
            <a:pPr marL="914400" lvl="1" indent="-457200">
              <a:buAutoNum type="alphaLcPeriod" startAt="3"/>
            </a:pPr>
            <a:endParaRPr lang="en-US" sz="2400" dirty="0" smtClean="0"/>
          </a:p>
          <a:p>
            <a:pPr marL="855663" lvl="2" indent="-3492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Rapidly  transmitted action potentials that excite the cerebrum for only a few milliseconds [acetylcholine].</a:t>
            </a:r>
          </a:p>
          <a:p>
            <a:pPr marL="855663" lvl="2" indent="-3492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855663" lvl="2" indent="-3492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Signals transmitted through small slow fibers </a:t>
            </a:r>
            <a:r>
              <a:rPr lang="en-US" dirty="0" smtClean="0">
                <a:sym typeface="Wingdings" pitchFamily="2" charset="2"/>
              </a:rPr>
              <a:t> Excitatory effects b</a:t>
            </a:r>
            <a:r>
              <a:rPr lang="en-US" dirty="0" smtClean="0"/>
              <a:t>uild up progressively for seconds to minutes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important for </a:t>
            </a:r>
            <a:r>
              <a:rPr lang="en-US" dirty="0">
                <a:sym typeface="Wingdings" pitchFamily="2" charset="2"/>
              </a:rPr>
              <a:t>controlling longer-term background </a:t>
            </a:r>
            <a:r>
              <a:rPr lang="en-US" dirty="0" smtClean="0">
                <a:sym typeface="Wingdings" pitchFamily="2" charset="2"/>
              </a:rPr>
              <a:t>excitability level </a:t>
            </a:r>
            <a:r>
              <a:rPr lang="en-US" dirty="0">
                <a:sym typeface="Wingdings" pitchFamily="2" charset="2"/>
              </a:rPr>
              <a:t>of the brain.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Excitation by Peripheral Sensory Signals</a:t>
            </a:r>
            <a:endParaRPr lang="ar-JO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959864"/>
            <a:ext cx="8763000" cy="48219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level of activity of the excitatory area in the brain stem, and therefore the level of activity of the entire brain, is determined to a great extent by </a:t>
            </a:r>
            <a:r>
              <a:rPr lang="en-US" i="1" dirty="0" smtClean="0"/>
              <a:t>the number and type of sensory signals </a:t>
            </a:r>
            <a:r>
              <a:rPr lang="en-US" dirty="0" smtClean="0"/>
              <a:t>that enter the brain from the periphery. (ex.: pain signals).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1524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Increased Activity of the Excitatory Area Caused by Feedback Signals Returning from the Cerebral Cortex</a:t>
            </a:r>
            <a:endParaRPr lang="ar-JO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93264"/>
            <a:ext cx="8458200" cy="4136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Positive feedback signals return from the cerebral cortex back to the </a:t>
            </a:r>
            <a:r>
              <a:rPr lang="en-US" dirty="0" err="1" smtClean="0"/>
              <a:t>bulboreticular</a:t>
            </a:r>
            <a:r>
              <a:rPr lang="en-US" dirty="0" smtClean="0"/>
              <a:t> excitatory area of the brain stem.</a:t>
            </a:r>
          </a:p>
          <a:p>
            <a:pPr marL="803275" lvl="1" indent="-392113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allows any beginning activity in the cerebral cortex to support still more activity, thus leading to an “awake” mind.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458200" cy="1066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Thalamus Is a Distribution Center That Controls Activity in Specific Regions of the Cortex</a:t>
            </a:r>
            <a:endParaRPr lang="ar-JO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17064"/>
            <a:ext cx="8534400" cy="4288536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af-ZA" dirty="0" smtClean="0"/>
              <a:t>Almost every </a:t>
            </a:r>
            <a:r>
              <a:rPr lang="en-US" dirty="0" smtClean="0"/>
              <a:t>area of the cerebral cortex connects with its own highly specific area in the thalamus. </a:t>
            </a:r>
          </a:p>
          <a:p>
            <a:pPr lvl="1">
              <a:lnSpc>
                <a:spcPts val="36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Therefore, electrical stimulation of a specific point in the thalamus generally activates its own specific small region of the cortex.</a:t>
            </a:r>
          </a:p>
          <a:p>
            <a:pPr lvl="1">
              <a:lnSpc>
                <a:spcPts val="3600"/>
              </a:lnSpc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en-US" dirty="0" smtClean="0"/>
              <a:t>Signals regularly reverberate back and forth between the thalamus and the cerebral cortex</a:t>
            </a: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144780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3000" dirty="0" smtClean="0"/>
              <a:t>A </a:t>
            </a:r>
            <a:r>
              <a:rPr lang="en-US" sz="3000" b="1" dirty="0" smtClean="0"/>
              <a:t>Reticular Inhibitory Area </a:t>
            </a:r>
            <a:r>
              <a:rPr lang="en-US" sz="3000" dirty="0" smtClean="0"/>
              <a:t>Is Located in the Lower Brain Stem</a:t>
            </a:r>
            <a:endParaRPr lang="ar-JO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64664"/>
            <a:ext cx="8534400" cy="4593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Located medially and ventrally in the medulla.</a:t>
            </a:r>
          </a:p>
          <a:p>
            <a:endParaRPr lang="en-US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This area can inhibit the reticular </a:t>
            </a:r>
            <a:r>
              <a:rPr lang="en-US" dirty="0" smtClean="0"/>
              <a:t>excitatory  </a:t>
            </a:r>
            <a:r>
              <a:rPr lang="en-US" dirty="0" smtClean="0"/>
              <a:t>area of the upper brain stem and thereby decrease activity in the superior portions of the </a:t>
            </a:r>
            <a:r>
              <a:rPr lang="af-ZA" dirty="0" smtClean="0"/>
              <a:t>brain as well.</a:t>
            </a:r>
          </a:p>
          <a:p>
            <a:pPr marL="811213" lvl="1" indent="-400050">
              <a:lnSpc>
                <a:spcPts val="4000"/>
              </a:lnSpc>
              <a:buFont typeface="Wingdings" pitchFamily="2" charset="2"/>
              <a:buChar char="Ø"/>
            </a:pPr>
            <a:r>
              <a:rPr lang="af-ZA" dirty="0" smtClean="0">
                <a:solidFill>
                  <a:schemeClr val="accent1">
                    <a:lumMod val="75000"/>
                  </a:schemeClr>
                </a:solidFill>
              </a:rPr>
              <a:t>By excitation of </a:t>
            </a:r>
            <a:r>
              <a:rPr lang="af-ZA" i="1" dirty="0" smtClean="0">
                <a:solidFill>
                  <a:schemeClr val="accent1">
                    <a:lumMod val="75000"/>
                  </a:schemeClr>
                </a:solidFill>
              </a:rPr>
              <a:t>serotonergic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neurons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secrete the inhibitory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neurohormone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serotonin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at crucial points in the brain.</a:t>
            </a: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1341</TotalTime>
  <Words>1897</Words>
  <Application>Microsoft Office PowerPoint</Application>
  <PresentationFormat>On-screen Show (4:3)</PresentationFormat>
  <Paragraphs>158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Georgia</vt:lpstr>
      <vt:lpstr>Tahoma</vt:lpstr>
      <vt:lpstr>Trebuchet MS</vt:lpstr>
      <vt:lpstr>Wingdings</vt:lpstr>
      <vt:lpstr>Wingdings 2</vt:lpstr>
      <vt:lpstr>Urban</vt:lpstr>
      <vt:lpstr>Behavioral and Motivational Mechanisms of the Brain –  The Limbic System and the Hypothalamus  </vt:lpstr>
      <vt:lpstr>Activating - Driving Systems  of the Brain</vt:lpstr>
      <vt:lpstr>Control of Cerebral Activity by Continuous Excitatory Signals from the Brain Stem</vt:lpstr>
      <vt:lpstr>Control of Cerebral Activity by Continuous Excitatory Signals from the Brain Stem</vt:lpstr>
      <vt:lpstr>Control of Cerebral Activity by Continuous Excitatory Signals from the Brain Stem</vt:lpstr>
      <vt:lpstr>Excitation by Peripheral Sensory Signals</vt:lpstr>
      <vt:lpstr>Increased Activity of the Excitatory Area Caused by Feedback Signals Returning from the Cerebral Cortex</vt:lpstr>
      <vt:lpstr>Thalamus Is a Distribution Center That Controls Activity in Specific Regions of the Cortex</vt:lpstr>
      <vt:lpstr>A Reticular Inhibitory Area Is Located in the Lower Brain Stem</vt:lpstr>
      <vt:lpstr>Neurohormonal Control of Brain Activity</vt:lpstr>
      <vt:lpstr>Neurohormonal Control of Brain Activity</vt:lpstr>
      <vt:lpstr>Neurohormonal Systems in the Human Brain</vt:lpstr>
      <vt:lpstr>PowerPoint Presentation</vt:lpstr>
      <vt:lpstr>PowerPoint Presentation</vt:lpstr>
      <vt:lpstr>PowerPoint Presentation</vt:lpstr>
      <vt:lpstr>PowerPoint Presentation</vt:lpstr>
      <vt:lpstr>The limbic system</vt:lpstr>
      <vt:lpstr>PowerPoint Presentation</vt:lpstr>
      <vt:lpstr>PowerPoint Presentation</vt:lpstr>
      <vt:lpstr>Functional Anatomy of the Limbic System  </vt:lpstr>
      <vt:lpstr>Functional Anatomy of the Limbic System  </vt:lpstr>
      <vt:lpstr>Hypothalamus, a Major  Control Headquarters for the Limbic System</vt:lpstr>
      <vt:lpstr>Hypothalamus</vt:lpstr>
      <vt:lpstr>Vegetative and Endocrine Control Functions of the Hypothalamus</vt:lpstr>
      <vt:lpstr>Behavioral Functions of the Hypothalamus and Associated Limbic Structures</vt:lpstr>
      <vt:lpstr>Reward centers</vt:lpstr>
      <vt:lpstr>Punishment centers</vt:lpstr>
      <vt:lpstr>PowerPoint Presentation</vt:lpstr>
      <vt:lpstr>PowerPoint Presentation</vt:lpstr>
      <vt:lpstr>Importance of Reward or Punishment on Behavior</vt:lpstr>
      <vt:lpstr>PowerPoint Presentation</vt:lpstr>
      <vt:lpstr>Specific Functions of Other Parts of the Limbic System</vt:lpstr>
      <vt:lpstr>Hippocampus</vt:lpstr>
      <vt:lpstr>Role of hippocampus in learning</vt:lpstr>
      <vt:lpstr>PowerPoint Presentation</vt:lpstr>
      <vt:lpstr>The amygdala</vt:lpstr>
      <vt:lpstr>PowerPoint Presentation</vt:lpstr>
      <vt:lpstr>PowerPoint Presentation</vt:lpstr>
      <vt:lpstr>Limbic cortex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169</cp:revision>
  <dcterms:created xsi:type="dcterms:W3CDTF">2010-10-14T16:13:00Z</dcterms:created>
  <dcterms:modified xsi:type="dcterms:W3CDTF">2021-03-09T11:56:31Z</dcterms:modified>
</cp:coreProperties>
</file>