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8" r:id="rId3"/>
    <p:sldId id="300" r:id="rId4"/>
    <p:sldId id="301" r:id="rId5"/>
    <p:sldId id="276" r:id="rId6"/>
    <p:sldId id="277" r:id="rId7"/>
    <p:sldId id="278" r:id="rId8"/>
    <p:sldId id="258" r:id="rId9"/>
    <p:sldId id="279" r:id="rId10"/>
    <p:sldId id="260" r:id="rId11"/>
    <p:sldId id="280" r:id="rId12"/>
    <p:sldId id="261" r:id="rId13"/>
    <p:sldId id="262" r:id="rId14"/>
    <p:sldId id="281" r:id="rId15"/>
    <p:sldId id="263" r:id="rId16"/>
    <p:sldId id="265" r:id="rId17"/>
    <p:sldId id="264" r:id="rId18"/>
    <p:sldId id="282" r:id="rId19"/>
    <p:sldId id="266" r:id="rId20"/>
    <p:sldId id="283" r:id="rId21"/>
    <p:sldId id="284" r:id="rId22"/>
    <p:sldId id="285" r:id="rId23"/>
    <p:sldId id="286" r:id="rId24"/>
    <p:sldId id="287" r:id="rId25"/>
    <p:sldId id="267" r:id="rId26"/>
    <p:sldId id="288" r:id="rId27"/>
    <p:sldId id="289" r:id="rId28"/>
    <p:sldId id="290" r:id="rId29"/>
    <p:sldId id="291" r:id="rId30"/>
    <p:sldId id="292" r:id="rId31"/>
    <p:sldId id="293" r:id="rId32"/>
    <p:sldId id="294" r:id="rId33"/>
    <p:sldId id="270" r:id="rId34"/>
    <p:sldId id="271" r:id="rId35"/>
    <p:sldId id="295" r:id="rId36"/>
    <p:sldId id="296" r:id="rId37"/>
    <p:sldId id="273" r:id="rId38"/>
    <p:sldId id="274"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Slide Number Placeholder 9"/>
          <p:cNvSpPr>
            <a:spLocks noGrp="1"/>
          </p:cNvSpPr>
          <p:nvPr>
            <p:ph type="sldNum" sz="quarter" idx="12"/>
          </p:nvPr>
        </p:nvSpPr>
        <p:spPr/>
        <p:txBody>
          <a:bodyPr/>
          <a:lstStyle>
            <a:lvl1pPr>
              <a:defRPr>
                <a:solidFill>
                  <a:schemeClr val="accent2">
                    <a:lumMod val="50000"/>
                  </a:schemeClr>
                </a:solidFill>
              </a:defRPr>
            </a:lvl1pPr>
            <a:extLst/>
          </a:lstStyle>
          <a:p>
            <a:fld id="{5CFD0AA0-7829-4368-90FD-8FF297E1E8C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a:bodyPr>
          <a:lstStyle>
            <a:lvl1pPr algn="l" rtl="0">
              <a:defRPr sz="3400" u="sng"/>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990600" y="1219200"/>
            <a:ext cx="7498080" cy="5029200"/>
          </a:xfrm>
        </p:spPr>
        <p:txBody>
          <a:bodyPr/>
          <a:lstStyle>
            <a:lvl1pPr marL="287338" indent="-233363" algn="l" rtl="0">
              <a:defRPr sz="2800"/>
            </a:lvl1pPr>
            <a:lvl2pPr marL="463550" indent="-231775" algn="l" rtl="0">
              <a:defRPr sz="2600"/>
            </a:lvl2pPr>
            <a:lvl3pPr marL="573088" indent="-177800" algn="l" rtl="0">
              <a:defRPr/>
            </a:lvl3pPr>
            <a:lvl4pPr marL="682625" indent="-163513" algn="l" rtl="0">
              <a:defRPr sz="2200"/>
            </a:lvl4pPr>
            <a:lvl5pPr marL="860425" indent="-177800" algn="l" rtl="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lvl1pPr>
              <a:defRPr>
                <a:solidFill>
                  <a:schemeClr val="accent2">
                    <a:lumMod val="50000"/>
                  </a:schemeClr>
                </a:solidFill>
              </a:defRPr>
            </a:lvl1pPr>
            <a:extLst/>
          </a:lstStyle>
          <a:p>
            <a:fld id="{5CFD0AA0-7829-4368-90FD-8FF297E1E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8" name="Footer Placeholder 7"/>
          <p:cNvSpPr>
            <a:spLocks noGrp="1"/>
          </p:cNvSpPr>
          <p:nvPr>
            <p:ph type="ftr" sz="quarter" idx="11"/>
          </p:nvPr>
        </p:nvSpPr>
        <p:spPr>
          <a:xfrm>
            <a:off x="5715000" y="6305550"/>
            <a:ext cx="2895600" cy="4762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CFD0AA0-7829-4368-90FD-8FF297E1E8C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FC1FF757-5C5A-4EE8-9071-87F1168E2941}" type="datetimeFigureOut">
              <a:rPr lang="en-US" smtClean="0"/>
              <a:pPr/>
              <a:t>3/7/2021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90600" y="-54"/>
            <a:ext cx="81534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990600" y="0"/>
            <a:ext cx="7924800" cy="990600"/>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990600" y="990600"/>
            <a:ext cx="7924800" cy="52578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accent2">
                    <a:lumMod val="50000"/>
                  </a:schemeClr>
                </a:solidFill>
                <a:effectLst/>
              </a:defRPr>
            </a:lvl1pPr>
            <a:extLst/>
          </a:lstStyle>
          <a:p>
            <a:fld id="{5CFD0AA0-7829-4368-90FD-8FF297E1E8C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400" u="sng"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87338" indent="-287338"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395288" indent="-217488"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463550" indent="-176213"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682625" indent="-219075" algn="l" rtl="0" eaLnBrk="1" latinLnBrk="0" hangingPunct="1">
        <a:lnSpc>
          <a:spcPct val="100000"/>
        </a:lnSpc>
        <a:spcBef>
          <a:spcPct val="20000"/>
        </a:spcBef>
        <a:buClr>
          <a:schemeClr val="accent3"/>
        </a:buClr>
        <a:buFont typeface="Wingdings 2"/>
        <a:buChar char=""/>
        <a:defRPr kumimoji="0" sz="2400" kern="1200">
          <a:solidFill>
            <a:schemeClr val="tx1"/>
          </a:solidFill>
          <a:latin typeface="+mn-lt"/>
          <a:ea typeface="+mn-ea"/>
          <a:cs typeface="+mn-cs"/>
        </a:defRPr>
      </a:lvl4pPr>
      <a:lvl5pPr marL="860425" indent="-177800" algn="l" rtl="0" eaLnBrk="1" latinLnBrk="0" hangingPunct="1">
        <a:lnSpc>
          <a:spcPct val="100000"/>
        </a:lnSpc>
        <a:spcBef>
          <a:spcPct val="20000"/>
        </a:spcBef>
        <a:buClr>
          <a:schemeClr val="accent4"/>
        </a:buClr>
        <a:buFont typeface="Wingdings 2"/>
        <a:buChar char=""/>
        <a:defRPr kumimoji="0" sz="24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914400"/>
            <a:ext cx="7406640" cy="3102936"/>
          </a:xfrm>
        </p:spPr>
        <p:txBody>
          <a:bodyPr>
            <a:noAutofit/>
          </a:bodyPr>
          <a:lstStyle/>
          <a:p>
            <a:pPr algn="ctr"/>
            <a:r>
              <a:rPr lang="en-US" sz="4400" b="1" dirty="0" smtClean="0">
                <a:solidFill>
                  <a:schemeClr val="tx2">
                    <a:lumMod val="60000"/>
                    <a:lumOff val="40000"/>
                  </a:schemeClr>
                </a:solidFill>
                <a:latin typeface="Trebuchet MS" pitchFamily="34" charset="0"/>
              </a:rPr>
              <a:t>Intellectual Functions </a:t>
            </a:r>
          </a:p>
          <a:p>
            <a:pPr algn="ctr"/>
            <a:r>
              <a:rPr lang="en-US" sz="4400" b="1" dirty="0" smtClean="0">
                <a:solidFill>
                  <a:schemeClr val="tx2">
                    <a:lumMod val="60000"/>
                    <a:lumOff val="40000"/>
                  </a:schemeClr>
                </a:solidFill>
                <a:latin typeface="Trebuchet MS" pitchFamily="34" charset="0"/>
              </a:rPr>
              <a:t>of the Brain, Learning and Memory</a:t>
            </a:r>
            <a:endParaRPr lang="en-US" sz="4400" b="1" dirty="0">
              <a:solidFill>
                <a:schemeClr val="tx2">
                  <a:lumMod val="60000"/>
                  <a:lumOff val="40000"/>
                </a:schemeClr>
              </a:solidFill>
              <a:latin typeface="Trebuchet MS" pitchFamily="34" charset="0"/>
            </a:endParaRPr>
          </a:p>
        </p:txBody>
      </p:sp>
      <p:sp>
        <p:nvSpPr>
          <p:cNvPr id="4" name="Subtitle 6"/>
          <p:cNvSpPr txBox="1">
            <a:spLocks/>
          </p:cNvSpPr>
          <p:nvPr/>
        </p:nvSpPr>
        <p:spPr>
          <a:xfrm>
            <a:off x="1066800" y="4876800"/>
            <a:ext cx="5715000" cy="15240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6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4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400" kern="1200">
                <a:solidFill>
                  <a:schemeClr val="tx1"/>
                </a:solidFill>
                <a:latin typeface="+mn-lt"/>
                <a:ea typeface="+mn-ea"/>
                <a:cs typeface="+mn-cs"/>
              </a:defRPr>
            </a:lvl5pPr>
            <a:lvl6pPr marL="2286000" indent="0" algn="ctr" rtl="1"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sz="2400" b="1" dirty="0" smtClean="0">
                <a:solidFill>
                  <a:srgbClr val="C00000"/>
                </a:solidFill>
              </a:rPr>
              <a:t>Dr. </a:t>
            </a:r>
            <a:r>
              <a:rPr lang="en-US" sz="2400" b="1" dirty="0" err="1" smtClean="0">
                <a:solidFill>
                  <a:srgbClr val="C00000"/>
                </a:solidFill>
              </a:rPr>
              <a:t>Ejlal</a:t>
            </a:r>
            <a:r>
              <a:rPr lang="en-US" sz="2400" b="1" dirty="0" smtClean="0">
                <a:solidFill>
                  <a:srgbClr val="C00000"/>
                </a:solidFill>
              </a:rPr>
              <a:t> Abu-El-Rub , </a:t>
            </a:r>
            <a:r>
              <a:rPr lang="en-US" sz="2400" b="1" dirty="0" err="1" smtClean="0">
                <a:solidFill>
                  <a:srgbClr val="C00000"/>
                </a:solidFill>
              </a:rPr>
              <a:t>Pharm.D</a:t>
            </a:r>
            <a:r>
              <a:rPr lang="en-US" sz="2400" b="1" dirty="0" smtClean="0">
                <a:solidFill>
                  <a:srgbClr val="C00000"/>
                </a:solidFill>
              </a:rPr>
              <a:t>, PhD</a:t>
            </a:r>
          </a:p>
          <a:p>
            <a:r>
              <a:rPr lang="en-US" sz="2400" b="1" dirty="0" smtClean="0">
                <a:solidFill>
                  <a:srgbClr val="C00000"/>
                </a:solidFill>
              </a:rPr>
              <a:t>Department of Basic Medical Sciences</a:t>
            </a:r>
          </a:p>
          <a:p>
            <a:r>
              <a:rPr lang="en-US" sz="2400" b="1" dirty="0" smtClean="0">
                <a:solidFill>
                  <a:srgbClr val="C00000"/>
                </a:solidFill>
              </a:rPr>
              <a:t>Yarmouk University</a:t>
            </a:r>
            <a:endParaRPr lang="ar-JO" sz="24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pic>
        <p:nvPicPr>
          <p:cNvPr id="8" name="Picture 7" descr="S9781416045748-057-f002.jpg"/>
          <p:cNvPicPr>
            <a:picLocks noChangeAspect="1"/>
          </p:cNvPicPr>
          <p:nvPr/>
        </p:nvPicPr>
        <p:blipFill>
          <a:blip r:embed="rId2" cstate="print">
            <a:lum bright="-3000" contrast="6000"/>
          </a:blip>
          <a:stretch>
            <a:fillRect/>
          </a:stretch>
        </p:blipFill>
        <p:spPr>
          <a:xfrm>
            <a:off x="3283226" y="2133600"/>
            <a:ext cx="5632174" cy="3886200"/>
          </a:xfrm>
          <a:prstGeom prst="rect">
            <a:avLst/>
          </a:prstGeom>
        </p:spPr>
      </p:pic>
      <p:sp>
        <p:nvSpPr>
          <p:cNvPr id="9" name="TextBox 8"/>
          <p:cNvSpPr txBox="1"/>
          <p:nvPr/>
        </p:nvSpPr>
        <p:spPr>
          <a:xfrm>
            <a:off x="3048000" y="6400800"/>
            <a:ext cx="6016262" cy="307777"/>
          </a:xfrm>
          <a:prstGeom prst="rect">
            <a:avLst/>
          </a:prstGeom>
          <a:noFill/>
        </p:spPr>
        <p:txBody>
          <a:bodyPr wrap="none" rtlCol="0">
            <a:spAutoFit/>
          </a:bodyPr>
          <a:lstStyle/>
          <a:p>
            <a:r>
              <a:rPr lang="en-US" sz="1400" dirty="0" smtClean="0"/>
              <a:t>Areas of the cerebral cortex that connect with specific portions of the thalamus</a:t>
            </a:r>
            <a:endParaRPr lang="en-US" sz="1400" dirty="0"/>
          </a:p>
        </p:txBody>
      </p:sp>
      <p:sp>
        <p:nvSpPr>
          <p:cNvPr id="11" name="Title 10"/>
          <p:cNvSpPr>
            <a:spLocks noGrp="1"/>
          </p:cNvSpPr>
          <p:nvPr>
            <p:ph type="title"/>
          </p:nvPr>
        </p:nvSpPr>
        <p:spPr>
          <a:xfrm>
            <a:off x="1066800" y="381000"/>
            <a:ext cx="7772400" cy="1600200"/>
          </a:xfrm>
        </p:spPr>
        <p:txBody>
          <a:bodyPr>
            <a:normAutofit fontScale="90000"/>
          </a:bodyPr>
          <a:lstStyle/>
          <a:p>
            <a:r>
              <a:rPr lang="en-US" sz="3600" dirty="0" smtClean="0">
                <a:solidFill>
                  <a:srgbClr val="002060"/>
                </a:solidFill>
                <a:effectLst/>
              </a:rPr>
              <a:t>Anatomical and Functional Relations of the Cerebral Cortex to the Thalamus and Other Lower Centers</a:t>
            </a:r>
            <a:r>
              <a:rPr lang="en-US" sz="3600" b="1" dirty="0" smtClean="0">
                <a:solidFill>
                  <a:srgbClr val="002060"/>
                </a:solidFill>
              </a:rPr>
              <a:t/>
            </a:r>
            <a:br>
              <a:rPr lang="en-US" sz="3600" b="1" dirty="0" smtClean="0">
                <a:solidFill>
                  <a:srgbClr val="002060"/>
                </a:solidFill>
              </a:rPr>
            </a:br>
            <a:endParaRPr lang="ar-JO" dirty="0"/>
          </a:p>
        </p:txBody>
      </p:sp>
      <p:sp>
        <p:nvSpPr>
          <p:cNvPr id="13" name="TextBox 12"/>
          <p:cNvSpPr txBox="1"/>
          <p:nvPr/>
        </p:nvSpPr>
        <p:spPr>
          <a:xfrm>
            <a:off x="1143000" y="2481193"/>
            <a:ext cx="1828800" cy="2929007"/>
          </a:xfrm>
          <a:prstGeom prst="rect">
            <a:avLst/>
          </a:prstGeom>
          <a:noFill/>
        </p:spPr>
        <p:txBody>
          <a:bodyPr wrap="square" rtlCol="1">
            <a:spAutoFit/>
          </a:bodyPr>
          <a:lstStyle/>
          <a:p>
            <a:pPr>
              <a:lnSpc>
                <a:spcPts val="3200"/>
              </a:lnSpc>
            </a:pPr>
            <a:r>
              <a:rPr lang="af-ZA" sz="2200" dirty="0" smtClean="0"/>
              <a:t>Thalamic excitation of the </a:t>
            </a:r>
            <a:r>
              <a:rPr lang="en-US" sz="2200" dirty="0" smtClean="0"/>
              <a:t>cortex is necessary for almost all cortical activity.</a:t>
            </a:r>
            <a:endParaRPr lang="ar-JO"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981200"/>
            <a:ext cx="7498080" cy="1143000"/>
          </a:xfrm>
        </p:spPr>
        <p:txBody>
          <a:bodyPr>
            <a:normAutofit fontScale="90000"/>
          </a:bodyPr>
          <a:lstStyle/>
          <a:p>
            <a:pPr algn="ctr"/>
            <a:r>
              <a:rPr lang="en-US" sz="4400" b="1" u="none" dirty="0" smtClean="0">
                <a:effectLst/>
              </a:rPr>
              <a:t>Functions of </a:t>
            </a:r>
            <a:br>
              <a:rPr lang="en-US" sz="4400" b="1" u="none" dirty="0" smtClean="0">
                <a:effectLst/>
              </a:rPr>
            </a:br>
            <a:r>
              <a:rPr lang="en-US" sz="4400" b="1" u="none" dirty="0" smtClean="0">
                <a:effectLst/>
              </a:rPr>
              <a:t>Specific Cortical Areas</a:t>
            </a:r>
            <a:endParaRPr lang="ar-JO" u="none" dirty="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pic>
        <p:nvPicPr>
          <p:cNvPr id="10" name="Picture 9" descr="S9781416045748-057-f003.jpg"/>
          <p:cNvPicPr>
            <a:picLocks noChangeAspect="1"/>
          </p:cNvPicPr>
          <p:nvPr/>
        </p:nvPicPr>
        <p:blipFill>
          <a:blip r:embed="rId2" cstate="print"/>
          <a:stretch>
            <a:fillRect/>
          </a:stretch>
        </p:blipFill>
        <p:spPr>
          <a:xfrm>
            <a:off x="2133600" y="1062418"/>
            <a:ext cx="5943600" cy="4881182"/>
          </a:xfrm>
          <a:prstGeom prst="rect">
            <a:avLst/>
          </a:prstGeom>
        </p:spPr>
      </p:pic>
      <p:sp>
        <p:nvSpPr>
          <p:cNvPr id="11" name="TextBox 10"/>
          <p:cNvSpPr txBox="1"/>
          <p:nvPr/>
        </p:nvSpPr>
        <p:spPr>
          <a:xfrm>
            <a:off x="1524000" y="6182380"/>
            <a:ext cx="6442466" cy="523220"/>
          </a:xfrm>
          <a:prstGeom prst="rect">
            <a:avLst/>
          </a:prstGeom>
          <a:noFill/>
        </p:spPr>
        <p:txBody>
          <a:bodyPr wrap="square" rtlCol="0">
            <a:spAutoFit/>
          </a:bodyPr>
          <a:lstStyle/>
          <a:p>
            <a:r>
              <a:rPr lang="en-US" sz="1400" dirty="0" smtClean="0"/>
              <a:t>Functional areas of the human cerebral cortex as determined by electrical stimulation during neurological surgery or examination.</a:t>
            </a:r>
            <a:endParaRPr lang="en-US" sz="1400" dirty="0"/>
          </a:p>
        </p:txBody>
      </p:sp>
      <p:sp>
        <p:nvSpPr>
          <p:cNvPr id="6" name="Title 5"/>
          <p:cNvSpPr>
            <a:spLocks noGrp="1"/>
          </p:cNvSpPr>
          <p:nvPr>
            <p:ph type="title"/>
          </p:nvPr>
        </p:nvSpPr>
        <p:spPr>
          <a:xfrm>
            <a:off x="1295400" y="0"/>
            <a:ext cx="6736080" cy="914400"/>
          </a:xfrm>
        </p:spPr>
        <p:txBody>
          <a:bodyPr>
            <a:normAutofit/>
          </a:bodyPr>
          <a:lstStyle/>
          <a:p>
            <a:r>
              <a:rPr lang="en-US" sz="2800" b="1" dirty="0" smtClean="0">
                <a:effectLst/>
              </a:rPr>
              <a:t>Functions of Specific Cortical Areas</a:t>
            </a:r>
            <a:endParaRPr lang="ar-JO" dirty="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5" name="Title 4"/>
          <p:cNvSpPr>
            <a:spLocks noGrp="1"/>
          </p:cNvSpPr>
          <p:nvPr>
            <p:ph type="title"/>
          </p:nvPr>
        </p:nvSpPr>
        <p:spPr>
          <a:xfrm>
            <a:off x="990600" y="0"/>
            <a:ext cx="7498080" cy="838200"/>
          </a:xfrm>
        </p:spPr>
        <p:txBody>
          <a:bodyPr/>
          <a:lstStyle/>
          <a:p>
            <a:r>
              <a:rPr lang="en-US" dirty="0" smtClean="0"/>
              <a:t>Association areas</a:t>
            </a:r>
            <a:endParaRPr lang="ar-JO" dirty="0"/>
          </a:p>
        </p:txBody>
      </p:sp>
      <p:sp>
        <p:nvSpPr>
          <p:cNvPr id="9" name="Content Placeholder 8"/>
          <p:cNvSpPr>
            <a:spLocks noGrp="1"/>
          </p:cNvSpPr>
          <p:nvPr>
            <p:ph idx="1"/>
          </p:nvPr>
        </p:nvSpPr>
        <p:spPr>
          <a:xfrm>
            <a:off x="990600" y="1219200"/>
            <a:ext cx="2057400" cy="5029200"/>
          </a:xfrm>
        </p:spPr>
        <p:txBody>
          <a:bodyPr>
            <a:normAutofit/>
          </a:bodyPr>
          <a:lstStyle/>
          <a:p>
            <a:pPr marL="58738" indent="-4763">
              <a:buNone/>
            </a:pPr>
            <a:r>
              <a:rPr lang="af-ZA" sz="2300" dirty="0" smtClean="0"/>
              <a:t>Areas that receive and analyze </a:t>
            </a:r>
            <a:r>
              <a:rPr lang="en-US" sz="2300" dirty="0" smtClean="0"/>
              <a:t>signals simultaneously from multiple regions of both the motor and sensory cortices, as well as from </a:t>
            </a:r>
            <a:r>
              <a:rPr lang="en-US" sz="2300" dirty="0" err="1" smtClean="0"/>
              <a:t>subcortical</a:t>
            </a:r>
            <a:r>
              <a:rPr lang="en-US" sz="2300" dirty="0" smtClean="0"/>
              <a:t> </a:t>
            </a:r>
            <a:r>
              <a:rPr lang="af-ZA" sz="2300" dirty="0" smtClean="0"/>
              <a:t>structures.</a:t>
            </a:r>
            <a:endParaRPr lang="ar-JO" sz="2300" dirty="0"/>
          </a:p>
        </p:txBody>
      </p:sp>
      <p:pic>
        <p:nvPicPr>
          <p:cNvPr id="6" name="Picture 5" descr="association areas.png"/>
          <p:cNvPicPr>
            <a:picLocks noChangeAspect="1"/>
          </p:cNvPicPr>
          <p:nvPr/>
        </p:nvPicPr>
        <p:blipFill>
          <a:blip r:embed="rId2" cstate="print">
            <a:lum bright="-3000" contrast="6000"/>
          </a:blip>
          <a:stretch>
            <a:fillRect/>
          </a:stretch>
        </p:blipFill>
        <p:spPr>
          <a:xfrm>
            <a:off x="3242934" y="1219200"/>
            <a:ext cx="5901066" cy="5410200"/>
          </a:xfrm>
          <a:prstGeom prst="rect">
            <a:avLst/>
          </a:prstGeom>
        </p:spPr>
      </p:pic>
      <p:sp>
        <p:nvSpPr>
          <p:cNvPr id="8" name="Rectangle 7"/>
          <p:cNvSpPr/>
          <p:nvPr/>
        </p:nvSpPr>
        <p:spPr>
          <a:xfrm>
            <a:off x="3352800" y="56388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5" name="Title 4"/>
          <p:cNvSpPr>
            <a:spLocks noGrp="1"/>
          </p:cNvSpPr>
          <p:nvPr>
            <p:ph type="title"/>
          </p:nvPr>
        </p:nvSpPr>
        <p:spPr>
          <a:xfrm>
            <a:off x="1036320" y="0"/>
            <a:ext cx="7498080" cy="990600"/>
          </a:xfrm>
        </p:spPr>
        <p:txBody>
          <a:bodyPr/>
          <a:lstStyle/>
          <a:p>
            <a:r>
              <a:rPr lang="en-US" dirty="0" smtClean="0"/>
              <a:t>Association areas</a:t>
            </a:r>
            <a:endParaRPr lang="ar-JO" dirty="0"/>
          </a:p>
        </p:txBody>
      </p:sp>
      <p:sp>
        <p:nvSpPr>
          <p:cNvPr id="6" name="Content Placeholder 5"/>
          <p:cNvSpPr>
            <a:spLocks noGrp="1"/>
          </p:cNvSpPr>
          <p:nvPr>
            <p:ph idx="1"/>
          </p:nvPr>
        </p:nvSpPr>
        <p:spPr>
          <a:xfrm>
            <a:off x="990600" y="1447800"/>
            <a:ext cx="7696200" cy="5029200"/>
          </a:xfrm>
        </p:spPr>
        <p:txBody>
          <a:bodyPr/>
          <a:lstStyle/>
          <a:p>
            <a:pPr marL="506413" indent="-447675">
              <a:buFont typeface="+mj-lt"/>
              <a:buAutoNum type="arabicPeriod"/>
            </a:pPr>
            <a:r>
              <a:rPr lang="en-US" sz="3200" dirty="0" err="1" smtClean="0"/>
              <a:t>Parieto-occipitotemporal</a:t>
            </a:r>
            <a:r>
              <a:rPr lang="en-US" sz="3200" dirty="0" smtClean="0"/>
              <a:t> association area</a:t>
            </a:r>
          </a:p>
          <a:p>
            <a:pPr marL="738188" indent="-457200">
              <a:buFont typeface="+mj-lt"/>
              <a:buAutoNum type="alphaLcPeriod"/>
            </a:pPr>
            <a:endParaRPr lang="en-US" sz="3200" dirty="0" smtClean="0"/>
          </a:p>
          <a:p>
            <a:pPr marL="739775" lvl="1" indent="-331788">
              <a:buFont typeface="Arial" pitchFamily="34" charset="0"/>
              <a:buChar char="•"/>
            </a:pPr>
            <a:r>
              <a:rPr lang="en-US" sz="2800" dirty="0" smtClean="0"/>
              <a:t>Analysis of the spatial coordinates of the body</a:t>
            </a:r>
          </a:p>
          <a:p>
            <a:pPr marL="739775" lvl="1" indent="-331788">
              <a:buFont typeface="Arial" pitchFamily="34" charset="0"/>
              <a:buChar char="•"/>
            </a:pPr>
            <a:r>
              <a:rPr lang="en-US" sz="2800" dirty="0" err="1" smtClean="0"/>
              <a:t>Wernicke’s</a:t>
            </a:r>
            <a:r>
              <a:rPr lang="en-US" sz="2800" dirty="0" smtClean="0"/>
              <a:t> Area - important for language comprehension</a:t>
            </a:r>
          </a:p>
          <a:p>
            <a:pPr marL="739775" lvl="1" indent="-331788">
              <a:buFont typeface="Arial" pitchFamily="34" charset="0"/>
              <a:buChar char="•"/>
            </a:pPr>
            <a:r>
              <a:rPr lang="en-US" sz="2800" dirty="0" smtClean="0"/>
              <a:t>Angular </a:t>
            </a:r>
            <a:r>
              <a:rPr lang="en-US" sz="2800" dirty="0" err="1" smtClean="0"/>
              <a:t>gyrus</a:t>
            </a:r>
            <a:r>
              <a:rPr lang="en-US" sz="2800" dirty="0" smtClean="0"/>
              <a:t> area - needed for reading</a:t>
            </a:r>
          </a:p>
          <a:p>
            <a:pPr marL="739775" lvl="1" indent="-331788">
              <a:buFont typeface="Arial" pitchFamily="34" charset="0"/>
              <a:buChar char="•"/>
            </a:pPr>
            <a:r>
              <a:rPr lang="en-US" sz="2800" dirty="0" smtClean="0"/>
              <a:t>Area for naming objects</a:t>
            </a:r>
          </a:p>
          <a:p>
            <a:pPr>
              <a:buFont typeface="Arial" pitchFamily="34" charset="0"/>
              <a:buChar char="•"/>
            </a:pP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itle 4"/>
          <p:cNvSpPr>
            <a:spLocks noGrp="1"/>
          </p:cNvSpPr>
          <p:nvPr>
            <p:ph type="title"/>
          </p:nvPr>
        </p:nvSpPr>
        <p:spPr>
          <a:xfrm>
            <a:off x="1036320" y="0"/>
            <a:ext cx="7498080" cy="990600"/>
          </a:xfrm>
        </p:spPr>
        <p:txBody>
          <a:bodyPr/>
          <a:lstStyle/>
          <a:p>
            <a:r>
              <a:rPr lang="en-US" dirty="0" smtClean="0"/>
              <a:t>Association areas</a:t>
            </a:r>
            <a:endParaRPr lang="ar-JO" dirty="0"/>
          </a:p>
        </p:txBody>
      </p:sp>
      <p:sp>
        <p:nvSpPr>
          <p:cNvPr id="9" name="Content Placeholder 8"/>
          <p:cNvSpPr>
            <a:spLocks noGrp="1"/>
          </p:cNvSpPr>
          <p:nvPr>
            <p:ph idx="1"/>
          </p:nvPr>
        </p:nvSpPr>
        <p:spPr>
          <a:xfrm>
            <a:off x="1112520" y="1676400"/>
            <a:ext cx="7726680" cy="5029200"/>
          </a:xfrm>
        </p:spPr>
        <p:txBody>
          <a:bodyPr/>
          <a:lstStyle/>
          <a:p>
            <a:pPr marL="407988" indent="-407988">
              <a:buFont typeface="+mj-lt"/>
              <a:buAutoNum type="arabicPeriod" startAt="2"/>
            </a:pPr>
            <a:r>
              <a:rPr lang="en-US" sz="3200" dirty="0" smtClean="0"/>
              <a:t>Pre-frontal association area</a:t>
            </a:r>
            <a:endParaRPr lang="en-US" dirty="0" smtClean="0"/>
          </a:p>
          <a:p>
            <a:pPr marL="738188" indent="-387350">
              <a:buFont typeface="Wingdings" pitchFamily="2" charset="2"/>
              <a:buChar char="Ø"/>
            </a:pPr>
            <a:r>
              <a:rPr lang="en-US" dirty="0" err="1" smtClean="0"/>
              <a:t>Broca’s</a:t>
            </a:r>
            <a:r>
              <a:rPr lang="en-US" dirty="0" smtClean="0"/>
              <a:t> area-neural </a:t>
            </a:r>
            <a:r>
              <a:rPr lang="en-US" dirty="0" err="1" smtClean="0"/>
              <a:t>circuitary</a:t>
            </a:r>
            <a:r>
              <a:rPr lang="en-US" dirty="0" smtClean="0"/>
              <a:t> for word formation</a:t>
            </a:r>
          </a:p>
          <a:p>
            <a:pPr marL="914400" lvl="1" indent="-457200">
              <a:buNone/>
            </a:pPr>
            <a:endParaRPr lang="en-US" sz="2800" dirty="0" smtClean="0"/>
          </a:p>
          <a:p>
            <a:pPr marL="407988" indent="-407988">
              <a:buFont typeface="+mj-lt"/>
              <a:buAutoNum type="arabicPeriod" startAt="3"/>
            </a:pPr>
            <a:r>
              <a:rPr lang="en-US" sz="3200" dirty="0" smtClean="0"/>
              <a:t>Limbic association area</a:t>
            </a:r>
          </a:p>
          <a:p>
            <a:pPr marL="739775" lvl="1" indent="-388938">
              <a:buFont typeface="Wingdings" pitchFamily="2" charset="2"/>
              <a:buChar char="Ø"/>
            </a:pPr>
            <a:r>
              <a:rPr lang="en-US" sz="2800" dirty="0" smtClean="0"/>
              <a:t>behavior, emotions, and motivation</a:t>
            </a:r>
          </a:p>
          <a:p>
            <a:pPr marL="739775" lvl="1" indent="-388938">
              <a:buFont typeface="Wingdings" pitchFamily="2" charset="2"/>
              <a:buChar char="Ø"/>
            </a:pPr>
            <a:endParaRPr lang="en-US" sz="2800" dirty="0" smtClean="0"/>
          </a:p>
          <a:p>
            <a:pPr marL="563563" indent="-388938">
              <a:buFont typeface="Arial" pitchFamily="34" charset="0"/>
              <a:buChar char="•"/>
            </a:pPr>
            <a:endParaRPr lang="en-US" sz="3200" dirty="0" smtClean="0"/>
          </a:p>
          <a:p>
            <a:pPr marL="563563" indent="-388938"/>
            <a:endParaRPr lang="en-US" sz="3000" dirty="0" smtClean="0"/>
          </a:p>
          <a:p>
            <a:pPr marL="457200" indent="-457200">
              <a:buNone/>
            </a:pPr>
            <a:endParaRPr lang="en-US" sz="2400" dirty="0" smtClean="0"/>
          </a:p>
          <a:p>
            <a:pPr marL="457200" indent="-457200">
              <a:buFont typeface="+mj-lt"/>
              <a:buAutoNum type="alphaLcPeriod"/>
            </a:pPr>
            <a:endParaRPr lang="en-US" sz="2400" dirty="0" smtClean="0"/>
          </a:p>
          <a:p>
            <a:endParaRPr lang="ar-J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pic>
        <p:nvPicPr>
          <p:cNvPr id="5" name="Picture 4" descr="S9781416045748-057-f006.jpg"/>
          <p:cNvPicPr>
            <a:picLocks noChangeAspect="1"/>
          </p:cNvPicPr>
          <p:nvPr/>
        </p:nvPicPr>
        <p:blipFill>
          <a:blip r:embed="rId2" cstate="print">
            <a:lum bright="-3000" contrast="6000"/>
          </a:blip>
          <a:stretch>
            <a:fillRect/>
          </a:stretch>
        </p:blipFill>
        <p:spPr>
          <a:xfrm>
            <a:off x="2133600" y="1447800"/>
            <a:ext cx="5486400" cy="4423410"/>
          </a:xfrm>
          <a:prstGeom prst="rect">
            <a:avLst/>
          </a:prstGeom>
        </p:spPr>
      </p:pic>
      <p:sp>
        <p:nvSpPr>
          <p:cNvPr id="8" name="Title 7"/>
          <p:cNvSpPr>
            <a:spLocks noGrp="1"/>
          </p:cNvSpPr>
          <p:nvPr>
            <p:ph type="title"/>
          </p:nvPr>
        </p:nvSpPr>
        <p:spPr>
          <a:xfrm>
            <a:off x="1066800" y="76200"/>
            <a:ext cx="7498080" cy="1143000"/>
          </a:xfrm>
        </p:spPr>
        <p:txBody>
          <a:bodyPr>
            <a:normAutofit fontScale="90000"/>
          </a:bodyPr>
          <a:lstStyle/>
          <a:p>
            <a:r>
              <a:rPr lang="en-US" sz="3600" dirty="0" smtClean="0"/>
              <a:t>Area for Recognition of Faces</a:t>
            </a:r>
            <a:br>
              <a:rPr lang="en-US" sz="3600" dirty="0" smtClean="0"/>
            </a:br>
            <a:endParaRPr lang="ar-JO" dirty="0"/>
          </a:p>
        </p:txBody>
      </p:sp>
      <p:sp>
        <p:nvSpPr>
          <p:cNvPr id="2" name="TextBox 1"/>
          <p:cNvSpPr txBox="1"/>
          <p:nvPr/>
        </p:nvSpPr>
        <p:spPr>
          <a:xfrm>
            <a:off x="1219200" y="5871210"/>
            <a:ext cx="3352800" cy="646331"/>
          </a:xfrm>
          <a:prstGeom prst="rect">
            <a:avLst/>
          </a:prstGeom>
          <a:noFill/>
        </p:spPr>
        <p:txBody>
          <a:bodyPr wrap="square" rtlCol="0">
            <a:spAutoFit/>
          </a:bodyPr>
          <a:lstStyle/>
          <a:p>
            <a:r>
              <a:rPr lang="en-US" dirty="0" smtClean="0"/>
              <a:t>-Located in the Temporal lobe, </a:t>
            </a:r>
          </a:p>
          <a:p>
            <a:r>
              <a:rPr lang="en-US" dirty="0" smtClean="0"/>
              <a:t>-Prosopagnosia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pic>
        <p:nvPicPr>
          <p:cNvPr id="5" name="Picture 4" descr="S9781416045748-057-f007.jpg"/>
          <p:cNvPicPr>
            <a:picLocks noChangeAspect="1"/>
          </p:cNvPicPr>
          <p:nvPr/>
        </p:nvPicPr>
        <p:blipFill>
          <a:blip r:embed="rId2" cstate="print"/>
          <a:stretch>
            <a:fillRect/>
          </a:stretch>
        </p:blipFill>
        <p:spPr>
          <a:xfrm>
            <a:off x="2209800" y="1600200"/>
            <a:ext cx="5791200" cy="4147947"/>
          </a:xfrm>
          <a:prstGeom prst="rect">
            <a:avLst/>
          </a:prstGeom>
        </p:spPr>
      </p:pic>
      <p:sp>
        <p:nvSpPr>
          <p:cNvPr id="9" name="Title 8"/>
          <p:cNvSpPr>
            <a:spLocks noGrp="1"/>
          </p:cNvSpPr>
          <p:nvPr>
            <p:ph type="title"/>
          </p:nvPr>
        </p:nvSpPr>
        <p:spPr>
          <a:xfrm>
            <a:off x="1066800" y="0"/>
            <a:ext cx="7924800" cy="1371600"/>
          </a:xfrm>
        </p:spPr>
        <p:txBody>
          <a:bodyPr>
            <a:noAutofit/>
          </a:bodyPr>
          <a:lstStyle/>
          <a:p>
            <a:r>
              <a:rPr lang="en-US" sz="2800" dirty="0" smtClean="0">
                <a:effectLst/>
              </a:rPr>
              <a:t>Comprehensive Interpretative Function of the </a:t>
            </a:r>
            <a:r>
              <a:rPr lang="af-ZA" sz="2800" dirty="0" smtClean="0">
                <a:effectLst/>
              </a:rPr>
              <a:t>Posterior Superior Temporal Lobe - “Wernicke’s </a:t>
            </a:r>
            <a:r>
              <a:rPr lang="en-US" sz="2800" dirty="0" smtClean="0">
                <a:effectLst/>
              </a:rPr>
              <a:t>Area” (a General Interpretative Area)</a:t>
            </a:r>
            <a:endParaRPr lang="ar-JO" sz="2800" dirty="0">
              <a:effectLst/>
            </a:endParaRPr>
          </a:p>
        </p:txBody>
      </p:sp>
      <p:sp>
        <p:nvSpPr>
          <p:cNvPr id="10" name="Content Placeholder 9"/>
          <p:cNvSpPr>
            <a:spLocks noGrp="1"/>
          </p:cNvSpPr>
          <p:nvPr>
            <p:ph idx="1"/>
          </p:nvPr>
        </p:nvSpPr>
        <p:spPr>
          <a:xfrm>
            <a:off x="990600" y="5943600"/>
            <a:ext cx="8153400" cy="990600"/>
          </a:xfrm>
        </p:spPr>
        <p:txBody>
          <a:bodyPr>
            <a:normAutofit/>
          </a:bodyPr>
          <a:lstStyle/>
          <a:p>
            <a:pPr marL="90488" indent="-36513">
              <a:buNone/>
            </a:pPr>
            <a:r>
              <a:rPr lang="en-US" sz="2400" dirty="0" smtClean="0"/>
              <a:t>The somatic, visual, and auditory association areas all meet one another in the posterior part of the superior </a:t>
            </a:r>
            <a:r>
              <a:rPr lang="af-ZA" sz="2400" dirty="0" smtClean="0"/>
              <a:t>temporal lobe.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9" name="Title 8"/>
          <p:cNvSpPr>
            <a:spLocks noGrp="1"/>
          </p:cNvSpPr>
          <p:nvPr>
            <p:ph type="title"/>
          </p:nvPr>
        </p:nvSpPr>
        <p:spPr>
          <a:xfrm>
            <a:off x="1036320" y="76200"/>
            <a:ext cx="7498080" cy="1143000"/>
          </a:xfrm>
        </p:spPr>
        <p:txBody>
          <a:bodyPr>
            <a:normAutofit/>
          </a:bodyPr>
          <a:lstStyle/>
          <a:p>
            <a:r>
              <a:rPr lang="en-US" sz="3000" dirty="0" smtClean="0">
                <a:effectLst/>
              </a:rPr>
              <a:t>Comprehensive Interpretative Function of the </a:t>
            </a:r>
            <a:r>
              <a:rPr lang="af-ZA" sz="3000" dirty="0" smtClean="0">
                <a:effectLst/>
              </a:rPr>
              <a:t>Wernicke’s </a:t>
            </a:r>
            <a:r>
              <a:rPr lang="en-US" sz="3000" dirty="0" smtClean="0">
                <a:effectLst/>
              </a:rPr>
              <a:t>Area </a:t>
            </a:r>
            <a:endParaRPr lang="ar-JO" sz="3000" dirty="0">
              <a:effectLst/>
            </a:endParaRPr>
          </a:p>
        </p:txBody>
      </p:sp>
      <p:sp>
        <p:nvSpPr>
          <p:cNvPr id="8" name="Content Placeholder 7"/>
          <p:cNvSpPr>
            <a:spLocks noGrp="1"/>
          </p:cNvSpPr>
          <p:nvPr>
            <p:ph idx="1"/>
          </p:nvPr>
        </p:nvSpPr>
        <p:spPr>
          <a:xfrm>
            <a:off x="990600" y="1447800"/>
            <a:ext cx="8001000" cy="5257800"/>
          </a:xfrm>
        </p:spPr>
        <p:txBody>
          <a:bodyPr>
            <a:noAutofit/>
          </a:bodyPr>
          <a:lstStyle/>
          <a:p>
            <a:pPr>
              <a:lnSpc>
                <a:spcPts val="3600"/>
              </a:lnSpc>
            </a:pPr>
            <a:r>
              <a:rPr lang="af-ZA" sz="2500" dirty="0" smtClean="0"/>
              <a:t>This area is especially highly developed in the dominant side of the brain </a:t>
            </a:r>
            <a:r>
              <a:rPr lang="af-ZA" sz="2500" i="1" dirty="0" smtClean="0"/>
              <a:t>[</a:t>
            </a:r>
            <a:r>
              <a:rPr lang="en-US" sz="2500" i="1" dirty="0" smtClean="0"/>
              <a:t>the left side in almost all right-handed people]</a:t>
            </a:r>
            <a:r>
              <a:rPr lang="af-ZA" sz="2500" i="1" dirty="0" smtClean="0"/>
              <a:t>.</a:t>
            </a:r>
          </a:p>
          <a:p>
            <a:pPr>
              <a:lnSpc>
                <a:spcPts val="3600"/>
              </a:lnSpc>
            </a:pPr>
            <a:r>
              <a:rPr lang="af-ZA" sz="2500" dirty="0" smtClean="0"/>
              <a:t>It plays the greatest single role in </a:t>
            </a:r>
            <a:r>
              <a:rPr lang="af-ZA" sz="2500" i="1" dirty="0" smtClean="0"/>
              <a:t>intelligence</a:t>
            </a:r>
            <a:r>
              <a:rPr lang="af-ZA" sz="2500" dirty="0" smtClean="0"/>
              <a:t>.</a:t>
            </a:r>
          </a:p>
          <a:p>
            <a:pPr>
              <a:lnSpc>
                <a:spcPts val="3600"/>
              </a:lnSpc>
            </a:pPr>
            <a:r>
              <a:rPr lang="af-ZA" sz="2500" dirty="0" smtClean="0"/>
              <a:t>Also known as the </a:t>
            </a:r>
            <a:r>
              <a:rPr lang="af-ZA" sz="2500" i="1" dirty="0" smtClean="0"/>
              <a:t>general interpretative </a:t>
            </a:r>
            <a:r>
              <a:rPr lang="en-US" sz="2500" i="1" dirty="0" smtClean="0"/>
              <a:t>area, the </a:t>
            </a:r>
            <a:r>
              <a:rPr lang="en-US" sz="2500" i="1" dirty="0" err="1" smtClean="0"/>
              <a:t>gnostic</a:t>
            </a:r>
            <a:r>
              <a:rPr lang="en-US" sz="2500" i="1" dirty="0" smtClean="0"/>
              <a:t> area, the knowing area, the tertiary association </a:t>
            </a:r>
            <a:r>
              <a:rPr lang="af-ZA" sz="2500" i="1" dirty="0" smtClean="0"/>
              <a:t>area.</a:t>
            </a:r>
          </a:p>
          <a:p>
            <a:pPr>
              <a:lnSpc>
                <a:spcPts val="3600"/>
              </a:lnSpc>
            </a:pPr>
            <a:r>
              <a:rPr lang="en-US" sz="2500" dirty="0" smtClean="0"/>
              <a:t>Activation of this area can call forth complicated memory patterns that involve more than one sensory modality even though most of the individual memories may be stored elsewhere.</a:t>
            </a:r>
            <a:endParaRPr lang="af-ZA" sz="2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itle 5"/>
          <p:cNvSpPr>
            <a:spLocks noGrp="1"/>
          </p:cNvSpPr>
          <p:nvPr>
            <p:ph type="title"/>
          </p:nvPr>
        </p:nvSpPr>
        <p:spPr>
          <a:xfrm>
            <a:off x="1112520" y="152400"/>
            <a:ext cx="7498080" cy="1143000"/>
          </a:xfrm>
        </p:spPr>
        <p:txBody>
          <a:bodyPr/>
          <a:lstStyle/>
          <a:p>
            <a:r>
              <a:rPr lang="en-US" dirty="0" smtClean="0"/>
              <a:t>Angular </a:t>
            </a:r>
            <a:r>
              <a:rPr lang="en-US" dirty="0" err="1" smtClean="0"/>
              <a:t>Gyrus</a:t>
            </a:r>
            <a:r>
              <a:rPr lang="en-US" dirty="0" smtClean="0"/>
              <a:t> - Interpretation of Visual Information</a:t>
            </a:r>
            <a:endParaRPr lang="ar-JO" dirty="0"/>
          </a:p>
        </p:txBody>
      </p:sp>
      <p:sp>
        <p:nvSpPr>
          <p:cNvPr id="9" name="Content Placeholder 8"/>
          <p:cNvSpPr>
            <a:spLocks noGrp="1"/>
          </p:cNvSpPr>
          <p:nvPr>
            <p:ph idx="1"/>
          </p:nvPr>
        </p:nvSpPr>
        <p:spPr>
          <a:xfrm>
            <a:off x="990600" y="1676400"/>
            <a:ext cx="7848600" cy="5105400"/>
          </a:xfrm>
        </p:spPr>
        <p:txBody>
          <a:bodyPr/>
          <a:lstStyle/>
          <a:p>
            <a:pPr>
              <a:lnSpc>
                <a:spcPct val="150000"/>
              </a:lnSpc>
            </a:pPr>
            <a:r>
              <a:rPr lang="en-US" dirty="0" smtClean="0"/>
              <a:t>Is the most inferior portion of the posterior parietal lobe, lying immediately behind </a:t>
            </a:r>
            <a:r>
              <a:rPr lang="af-ZA" dirty="0" smtClean="0"/>
              <a:t>Wernicke’s area.</a:t>
            </a:r>
          </a:p>
          <a:p>
            <a:pPr>
              <a:lnSpc>
                <a:spcPct val="150000"/>
              </a:lnSpc>
            </a:pPr>
            <a:r>
              <a:rPr lang="af-ZA" dirty="0" smtClean="0"/>
              <a:t>Its destruction causes dyslexia (word blindness) </a:t>
            </a:r>
            <a:r>
              <a:rPr lang="af-ZA" dirty="0" smtClean="0">
                <a:sym typeface="Wingdings" pitchFamily="2" charset="2"/>
              </a:rPr>
              <a:t> </a:t>
            </a:r>
            <a:r>
              <a:rPr lang="en-US" dirty="0" smtClean="0"/>
              <a:t>the person may be able to see words and even know that they are words but not be able to interpret their </a:t>
            </a:r>
            <a:r>
              <a:rPr lang="af-ZA" dirty="0" smtClean="0"/>
              <a:t>meanings.</a:t>
            </a: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420"/>
          <a:stretch/>
        </p:blipFill>
        <p:spPr>
          <a:xfrm>
            <a:off x="1028675" y="762000"/>
            <a:ext cx="8108398" cy="5181600"/>
          </a:xfrm>
          <a:prstGeom prst="rect">
            <a:avLst/>
          </a:prstGeom>
        </p:spPr>
      </p:pic>
    </p:spTree>
    <p:extLst>
      <p:ext uri="{BB962C8B-B14F-4D97-AF65-F5344CB8AC3E}">
        <p14:creationId xmlns:p14="http://schemas.microsoft.com/office/powerpoint/2010/main" val="145636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lstStyle/>
          <a:p>
            <a:r>
              <a:rPr lang="en-US" dirty="0" smtClean="0"/>
              <a:t>Concept of the dominant hemisphere</a:t>
            </a:r>
            <a:endParaRPr lang="ar-JO" dirty="0"/>
          </a:p>
        </p:txBody>
      </p:sp>
      <p:sp>
        <p:nvSpPr>
          <p:cNvPr id="3" name="Content Placeholder 2"/>
          <p:cNvSpPr>
            <a:spLocks noGrp="1"/>
          </p:cNvSpPr>
          <p:nvPr>
            <p:ph idx="1"/>
          </p:nvPr>
        </p:nvSpPr>
        <p:spPr>
          <a:xfrm>
            <a:off x="990600" y="1371600"/>
            <a:ext cx="7498080" cy="5029200"/>
          </a:xfrm>
        </p:spPr>
        <p:txBody>
          <a:bodyPr>
            <a:normAutofit/>
          </a:bodyPr>
          <a:lstStyle/>
          <a:p>
            <a:pPr>
              <a:lnSpc>
                <a:spcPts val="4000"/>
              </a:lnSpc>
            </a:pPr>
            <a:r>
              <a:rPr lang="en-US" dirty="0" smtClean="0"/>
              <a:t>The general interpretative functions of </a:t>
            </a:r>
            <a:r>
              <a:rPr lang="en-US" dirty="0" err="1" smtClean="0"/>
              <a:t>Wernicke’s</a:t>
            </a:r>
            <a:r>
              <a:rPr lang="en-US" dirty="0" smtClean="0"/>
              <a:t> area and the angular </a:t>
            </a:r>
            <a:r>
              <a:rPr lang="en-US" dirty="0" err="1" smtClean="0"/>
              <a:t>gyrus</a:t>
            </a:r>
            <a:r>
              <a:rPr lang="en-US" dirty="0" smtClean="0"/>
              <a:t>, as well as the functions of the speech and motor control areas, are usually much more highly developed in one cerebral hemisphere than in the other. This hemisphere is called the </a:t>
            </a:r>
            <a:r>
              <a:rPr lang="en-US" i="1" dirty="0" smtClean="0"/>
              <a:t>dominant hemisphere.</a:t>
            </a:r>
          </a:p>
          <a:p>
            <a:pPr>
              <a:lnSpc>
                <a:spcPts val="4000"/>
              </a:lnSpc>
              <a:buNone/>
            </a:pPr>
            <a:r>
              <a:rPr lang="en-US" i="1" dirty="0" smtClean="0"/>
              <a:t> </a:t>
            </a:r>
          </a:p>
          <a:p>
            <a:pPr>
              <a:lnSpc>
                <a:spcPts val="4000"/>
              </a:lnSpc>
            </a:pPr>
            <a:r>
              <a:rPr lang="en-US" dirty="0" smtClean="0"/>
              <a:t>In about 95 percent of all people, the left hemisphere is the dominant one.</a:t>
            </a:r>
            <a:endParaRPr lang="ar-J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the dominant hemisphere</a:t>
            </a:r>
            <a:endParaRPr lang="ar-JO" dirty="0"/>
          </a:p>
        </p:txBody>
      </p:sp>
      <p:sp>
        <p:nvSpPr>
          <p:cNvPr id="3" name="Content Placeholder 2"/>
          <p:cNvSpPr>
            <a:spLocks noGrp="1"/>
          </p:cNvSpPr>
          <p:nvPr>
            <p:ph idx="1"/>
          </p:nvPr>
        </p:nvSpPr>
        <p:spPr>
          <a:xfrm>
            <a:off x="990600" y="1371600"/>
            <a:ext cx="7498080" cy="5029200"/>
          </a:xfrm>
        </p:spPr>
        <p:txBody>
          <a:bodyPr>
            <a:normAutofit/>
          </a:bodyPr>
          <a:lstStyle/>
          <a:p>
            <a:pPr>
              <a:lnSpc>
                <a:spcPts val="3600"/>
              </a:lnSpc>
            </a:pPr>
            <a:r>
              <a:rPr lang="af-ZA" dirty="0" smtClean="0"/>
              <a:t>Because the left </a:t>
            </a:r>
            <a:r>
              <a:rPr lang="en-US" dirty="0" smtClean="0"/>
              <a:t>posterior temporal lobe at birth is usually slightly larger than the right, the left side normally begins to be used to a greater extent than the right.</a:t>
            </a:r>
          </a:p>
          <a:p>
            <a:endParaRPr lang="en-US" dirty="0" smtClean="0"/>
          </a:p>
          <a:p>
            <a:pPr>
              <a:lnSpc>
                <a:spcPts val="3600"/>
              </a:lnSpc>
            </a:pPr>
            <a:r>
              <a:rPr lang="en-US" dirty="0" smtClean="0"/>
              <a:t>Mind tends to direct one’s attention to the better developed region </a:t>
            </a:r>
            <a:r>
              <a:rPr lang="en-US" dirty="0" smtClean="0">
                <a:sym typeface="Wingdings" pitchFamily="2" charset="2"/>
              </a:rPr>
              <a:t></a:t>
            </a:r>
            <a:r>
              <a:rPr lang="en-US" dirty="0" smtClean="0"/>
              <a:t> the rate of learning in the cerebral hemisphere that gains the first start increases rapidly.</a:t>
            </a:r>
            <a:endParaRPr lang="ar-J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the dominant hemisphere</a:t>
            </a:r>
            <a:endParaRPr lang="ar-JO" dirty="0"/>
          </a:p>
        </p:txBody>
      </p:sp>
      <p:sp>
        <p:nvSpPr>
          <p:cNvPr id="3" name="Content Placeholder 2"/>
          <p:cNvSpPr>
            <a:spLocks noGrp="1"/>
          </p:cNvSpPr>
          <p:nvPr>
            <p:ph idx="1"/>
          </p:nvPr>
        </p:nvSpPr>
        <p:spPr>
          <a:xfrm>
            <a:off x="990600" y="1219200"/>
            <a:ext cx="7696200" cy="5410200"/>
          </a:xfrm>
        </p:spPr>
        <p:txBody>
          <a:bodyPr>
            <a:normAutofit/>
          </a:bodyPr>
          <a:lstStyle/>
          <a:p>
            <a:pPr>
              <a:lnSpc>
                <a:spcPts val="3600"/>
              </a:lnSpc>
            </a:pPr>
            <a:r>
              <a:rPr lang="af-ZA" dirty="0" smtClean="0"/>
              <a:t>The premotor speech </a:t>
            </a:r>
            <a:r>
              <a:rPr lang="en-US" dirty="0" smtClean="0"/>
              <a:t>area (</a:t>
            </a:r>
            <a:r>
              <a:rPr lang="en-US" dirty="0" err="1" smtClean="0"/>
              <a:t>Broca’s</a:t>
            </a:r>
            <a:r>
              <a:rPr lang="en-US" dirty="0" smtClean="0"/>
              <a:t> area; responsible for formation of the words) is also almost always dominant on the left side of the brain. </a:t>
            </a:r>
          </a:p>
          <a:p>
            <a:pPr>
              <a:lnSpc>
                <a:spcPts val="3600"/>
              </a:lnSpc>
            </a:pPr>
            <a:r>
              <a:rPr lang="en-US" dirty="0" smtClean="0"/>
              <a:t>The motor areas for controlling hands are also dominant in the left side of the brain in 9 of 10 persons.</a:t>
            </a:r>
          </a:p>
          <a:p>
            <a:pPr>
              <a:lnSpc>
                <a:spcPts val="3600"/>
              </a:lnSpc>
            </a:pPr>
            <a:r>
              <a:rPr lang="en-US" dirty="0" smtClean="0"/>
              <a:t>Temporal lobe and angular </a:t>
            </a:r>
            <a:r>
              <a:rPr lang="en-US" dirty="0" err="1" smtClean="0"/>
              <a:t>gyrus</a:t>
            </a:r>
            <a:r>
              <a:rPr lang="en-US" dirty="0" smtClean="0"/>
              <a:t> and motor areas are more developed in the left side, but they receive sensory information and control motor activity in both hemispheres.</a:t>
            </a:r>
            <a:endParaRPr lang="ar-J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52400"/>
            <a:ext cx="7498080" cy="1143000"/>
          </a:xfrm>
        </p:spPr>
        <p:txBody>
          <a:bodyPr>
            <a:normAutofit fontScale="90000"/>
          </a:bodyPr>
          <a:lstStyle/>
          <a:p>
            <a:r>
              <a:rPr lang="en-US" dirty="0" smtClean="0"/>
              <a:t>Role of Language in the Function of </a:t>
            </a:r>
            <a:r>
              <a:rPr lang="en-US" dirty="0" err="1" smtClean="0"/>
              <a:t>Wernicke’s</a:t>
            </a:r>
            <a:r>
              <a:rPr lang="en-US" dirty="0" smtClean="0"/>
              <a:t> Area </a:t>
            </a:r>
            <a:r>
              <a:rPr lang="af-ZA" dirty="0" smtClean="0"/>
              <a:t>and in Intellectual Functions</a:t>
            </a:r>
            <a:endParaRPr lang="ar-JO" dirty="0"/>
          </a:p>
        </p:txBody>
      </p:sp>
      <p:sp>
        <p:nvSpPr>
          <p:cNvPr id="3" name="Content Placeholder 2"/>
          <p:cNvSpPr>
            <a:spLocks noGrp="1"/>
          </p:cNvSpPr>
          <p:nvPr>
            <p:ph idx="1"/>
          </p:nvPr>
        </p:nvSpPr>
        <p:spPr>
          <a:xfrm>
            <a:off x="990600" y="1905000"/>
            <a:ext cx="7772400" cy="5029200"/>
          </a:xfrm>
        </p:spPr>
        <p:txBody>
          <a:bodyPr/>
          <a:lstStyle/>
          <a:p>
            <a:pPr>
              <a:lnSpc>
                <a:spcPts val="3600"/>
              </a:lnSpc>
            </a:pPr>
            <a:r>
              <a:rPr lang="en-US" dirty="0" smtClean="0"/>
              <a:t>Majority of sensory experience is converted into its </a:t>
            </a:r>
            <a:r>
              <a:rPr lang="en-US" i="1" dirty="0" smtClean="0"/>
              <a:t>language</a:t>
            </a:r>
            <a:r>
              <a:rPr lang="en-US" dirty="0" smtClean="0"/>
              <a:t> equivalent before being stored in the memory areas of the brain and before being processed for other </a:t>
            </a:r>
            <a:r>
              <a:rPr lang="af-ZA" dirty="0" smtClean="0"/>
              <a:t>intellectual purposes.</a:t>
            </a:r>
          </a:p>
          <a:p>
            <a:endParaRPr lang="af-ZA" dirty="0" smtClean="0"/>
          </a:p>
          <a:p>
            <a:pPr>
              <a:lnSpc>
                <a:spcPts val="3600"/>
              </a:lnSpc>
            </a:pPr>
            <a:r>
              <a:rPr lang="af-ZA" dirty="0" smtClean="0"/>
              <a:t>The sensory area for interpretation of language is Wernicke’s area – also associated with both primary and secondary </a:t>
            </a:r>
            <a:r>
              <a:rPr lang="af-ZA" i="1" dirty="0" smtClean="0"/>
              <a:t>hearing</a:t>
            </a:r>
            <a:r>
              <a:rPr lang="af-ZA" dirty="0" smtClean="0"/>
              <a:t> areas of the temporal lobes </a:t>
            </a:r>
            <a:r>
              <a:rPr lang="af-ZA" dirty="0" smtClean="0">
                <a:sym typeface="Wingdings" pitchFamily="2" charset="2"/>
              </a:rPr>
              <a:t>later in life, angular gyrus.</a:t>
            </a:r>
            <a:r>
              <a:rPr lang="af-ZA" dirty="0" smtClean="0"/>
              <a:t> </a:t>
            </a:r>
            <a:endParaRPr lang="ar-J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295400"/>
          </a:xfrm>
        </p:spPr>
        <p:txBody>
          <a:bodyPr>
            <a:normAutofit/>
          </a:bodyPr>
          <a:lstStyle/>
          <a:p>
            <a:r>
              <a:rPr lang="en-US" sz="3200" dirty="0" smtClean="0"/>
              <a:t>Functions of the </a:t>
            </a:r>
            <a:r>
              <a:rPr lang="en-US" sz="3200" dirty="0" err="1" smtClean="0"/>
              <a:t>parieto-occipitotemporal</a:t>
            </a:r>
            <a:r>
              <a:rPr lang="en-US" sz="3200" dirty="0" smtClean="0"/>
              <a:t> cortex </a:t>
            </a:r>
            <a:r>
              <a:rPr lang="af-ZA" sz="3200" dirty="0" smtClean="0"/>
              <a:t>in the nondominant hemisphere</a:t>
            </a:r>
            <a:endParaRPr lang="ar-JO" sz="3200" dirty="0"/>
          </a:p>
        </p:txBody>
      </p:sp>
      <p:sp>
        <p:nvSpPr>
          <p:cNvPr id="3" name="Content Placeholder 2"/>
          <p:cNvSpPr>
            <a:spLocks noGrp="1"/>
          </p:cNvSpPr>
          <p:nvPr>
            <p:ph idx="1"/>
          </p:nvPr>
        </p:nvSpPr>
        <p:spPr>
          <a:xfrm>
            <a:off x="990600" y="1752600"/>
            <a:ext cx="7498080" cy="4495800"/>
          </a:xfrm>
        </p:spPr>
        <p:txBody>
          <a:bodyPr/>
          <a:lstStyle/>
          <a:p>
            <a:pPr>
              <a:lnSpc>
                <a:spcPts val="3600"/>
              </a:lnSpc>
            </a:pPr>
            <a:r>
              <a:rPr lang="en-US" dirty="0" err="1" smtClean="0"/>
              <a:t>Nondominant</a:t>
            </a:r>
            <a:r>
              <a:rPr lang="en-US" dirty="0" smtClean="0"/>
              <a:t> hemisphere is important for:</a:t>
            </a:r>
          </a:p>
          <a:p>
            <a:pPr lvl="1">
              <a:lnSpc>
                <a:spcPts val="3600"/>
              </a:lnSpc>
            </a:pPr>
            <a:r>
              <a:rPr lang="en-US" dirty="0" smtClean="0"/>
              <a:t>understanding and interpreting music, </a:t>
            </a:r>
          </a:p>
          <a:p>
            <a:pPr lvl="1">
              <a:lnSpc>
                <a:spcPts val="3600"/>
              </a:lnSpc>
            </a:pPr>
            <a:r>
              <a:rPr lang="en-US" dirty="0" smtClean="0"/>
              <a:t>nonverbal visual experiences, </a:t>
            </a:r>
          </a:p>
          <a:p>
            <a:pPr lvl="1">
              <a:lnSpc>
                <a:spcPts val="3600"/>
              </a:lnSpc>
            </a:pPr>
            <a:r>
              <a:rPr lang="en-US" dirty="0" smtClean="0"/>
              <a:t>spatial relations between person and surrounding</a:t>
            </a:r>
          </a:p>
          <a:p>
            <a:pPr lvl="1">
              <a:lnSpc>
                <a:spcPts val="3600"/>
              </a:lnSpc>
            </a:pPr>
            <a:r>
              <a:rPr lang="af-ZA" dirty="0" smtClean="0"/>
              <a:t>the significance of “body </a:t>
            </a:r>
            <a:r>
              <a:rPr lang="en-US" dirty="0" smtClean="0"/>
              <a:t>language” and intonations of people’s voices</a:t>
            </a:r>
          </a:p>
          <a:p>
            <a:pPr lvl="1">
              <a:lnSpc>
                <a:spcPts val="3600"/>
              </a:lnSpc>
            </a:pPr>
            <a:r>
              <a:rPr lang="en-US" dirty="0" smtClean="0"/>
              <a:t>many somatic experiences related to use of the </a:t>
            </a:r>
            <a:r>
              <a:rPr lang="af-ZA" dirty="0" smtClean="0"/>
              <a:t>limbs and hands.</a:t>
            </a:r>
            <a:endParaRPr lang="en-US" dirty="0" smtClean="0"/>
          </a:p>
          <a:p>
            <a:pPr>
              <a:buNone/>
            </a:pPr>
            <a:endParaRPr lang="ar-J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9" name="Title 8"/>
          <p:cNvSpPr>
            <a:spLocks noGrp="1"/>
          </p:cNvSpPr>
          <p:nvPr>
            <p:ph type="title"/>
          </p:nvPr>
        </p:nvSpPr>
        <p:spPr>
          <a:xfrm>
            <a:off x="1036320" y="152400"/>
            <a:ext cx="7498080" cy="1143000"/>
          </a:xfrm>
        </p:spPr>
        <p:txBody>
          <a:bodyPr>
            <a:normAutofit/>
          </a:bodyPr>
          <a:lstStyle/>
          <a:p>
            <a:r>
              <a:rPr lang="en-US" sz="3200" dirty="0" smtClean="0">
                <a:effectLst/>
              </a:rPr>
              <a:t>Higher Intellectual Functions of the Prefrontal </a:t>
            </a:r>
            <a:r>
              <a:rPr lang="af-ZA" sz="3200" dirty="0" smtClean="0">
                <a:effectLst/>
              </a:rPr>
              <a:t>Association Areas</a:t>
            </a:r>
            <a:endParaRPr lang="ar-JO" sz="3200" dirty="0">
              <a:effectLst/>
            </a:endParaRPr>
          </a:p>
        </p:txBody>
      </p:sp>
      <p:sp>
        <p:nvSpPr>
          <p:cNvPr id="10" name="Content Placeholder 9"/>
          <p:cNvSpPr>
            <a:spLocks noGrp="1"/>
          </p:cNvSpPr>
          <p:nvPr>
            <p:ph idx="1"/>
          </p:nvPr>
        </p:nvSpPr>
        <p:spPr>
          <a:xfrm>
            <a:off x="990600" y="1676400"/>
            <a:ext cx="7498080" cy="5334000"/>
          </a:xfrm>
        </p:spPr>
        <p:txBody>
          <a:bodyPr>
            <a:normAutofit/>
          </a:bodyPr>
          <a:lstStyle/>
          <a:p>
            <a:pPr marL="350838" indent="-292100"/>
            <a:r>
              <a:rPr lang="en-US" dirty="0" smtClean="0"/>
              <a:t>Individuals that underwent pre-frontal lobotomy developed:</a:t>
            </a:r>
          </a:p>
          <a:p>
            <a:pPr marL="350838" indent="-292100">
              <a:buFont typeface="+mj-lt"/>
              <a:buAutoNum type="arabicPeriod"/>
            </a:pPr>
            <a:endParaRPr lang="en-US" dirty="0" smtClean="0"/>
          </a:p>
          <a:p>
            <a:pPr marL="350838" indent="-292100">
              <a:buFont typeface="+mj-lt"/>
              <a:buAutoNum type="arabicPeriod"/>
            </a:pPr>
            <a:r>
              <a:rPr lang="en-US" dirty="0" smtClean="0"/>
              <a:t>Decreased aggressiveness and inappropriate social responses</a:t>
            </a:r>
          </a:p>
          <a:p>
            <a:pPr marL="527050" lvl="1" indent="-292100">
              <a:buFont typeface="Wingdings" pitchFamily="2" charset="2"/>
              <a:buChar char="Ø"/>
            </a:pPr>
            <a:r>
              <a:rPr lang="en-US" sz="2800" dirty="0" smtClean="0"/>
              <a:t> </a:t>
            </a:r>
            <a:r>
              <a:rPr lang="en-US" dirty="0" smtClean="0"/>
              <a:t>from loss of the ventral parts of the frontal lobes (part of limbic association cortex </a:t>
            </a:r>
            <a:r>
              <a:rPr lang="en-US" dirty="0" smtClean="0">
                <a:sym typeface="Wingdings" pitchFamily="2" charset="2"/>
              </a:rPr>
              <a:t> behavior control</a:t>
            </a:r>
            <a:r>
              <a:rPr lang="en-US" dirty="0" smtClean="0"/>
              <a:t>).</a:t>
            </a:r>
          </a:p>
          <a:p>
            <a:pPr marL="350838" indent="-296863">
              <a:buFont typeface="+mj-lt"/>
              <a:buAutoNum type="arabicPeriod"/>
            </a:pPr>
            <a:r>
              <a:rPr lang="en-US" dirty="0" smtClean="0"/>
              <a:t>Inability to progress toward goals or to carry </a:t>
            </a:r>
            <a:r>
              <a:rPr lang="af-ZA" dirty="0" smtClean="0"/>
              <a:t>through sequential thoughts.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9" name="Title 8"/>
          <p:cNvSpPr>
            <a:spLocks noGrp="1"/>
          </p:cNvSpPr>
          <p:nvPr>
            <p:ph type="title"/>
          </p:nvPr>
        </p:nvSpPr>
        <p:spPr>
          <a:xfrm>
            <a:off x="1036320" y="76200"/>
            <a:ext cx="7498080" cy="1143000"/>
          </a:xfrm>
        </p:spPr>
        <p:txBody>
          <a:bodyPr>
            <a:normAutofit/>
          </a:bodyPr>
          <a:lstStyle/>
          <a:p>
            <a:r>
              <a:rPr lang="en-US" sz="3200" dirty="0" smtClean="0">
                <a:effectLst/>
              </a:rPr>
              <a:t>Higher Intellectual Functions of the Prefrontal </a:t>
            </a:r>
            <a:r>
              <a:rPr lang="af-ZA" sz="3200" dirty="0" smtClean="0">
                <a:effectLst/>
              </a:rPr>
              <a:t>Association Areas</a:t>
            </a:r>
            <a:endParaRPr lang="ar-JO" sz="3200" dirty="0">
              <a:effectLst/>
            </a:endParaRPr>
          </a:p>
        </p:txBody>
      </p:sp>
      <p:sp>
        <p:nvSpPr>
          <p:cNvPr id="10" name="Content Placeholder 9"/>
          <p:cNvSpPr>
            <a:spLocks noGrp="1"/>
          </p:cNvSpPr>
          <p:nvPr>
            <p:ph idx="1"/>
          </p:nvPr>
        </p:nvSpPr>
        <p:spPr>
          <a:xfrm>
            <a:off x="990600" y="1524000"/>
            <a:ext cx="7772400" cy="5181600"/>
          </a:xfrm>
        </p:spPr>
        <p:txBody>
          <a:bodyPr>
            <a:normAutofit/>
          </a:bodyPr>
          <a:lstStyle/>
          <a:p>
            <a:pPr marL="407988" indent="-354013">
              <a:buFont typeface="+mj-lt"/>
              <a:buAutoNum type="arabicPeriod" startAt="3"/>
            </a:pPr>
            <a:r>
              <a:rPr lang="en-US" dirty="0" smtClean="0"/>
              <a:t>Impaired elaboration of thought, prognostication, and performance of higher intellectual functions</a:t>
            </a:r>
          </a:p>
          <a:p>
            <a:pPr marL="739775" lvl="1" indent="-388938">
              <a:buFont typeface="Wingdings" pitchFamily="2" charset="2"/>
              <a:buChar char="Ø"/>
            </a:pPr>
            <a:r>
              <a:rPr lang="en-US" sz="2400" dirty="0" smtClean="0"/>
              <a:t> “working memory” = ability to keep track of many bits of information simultaneously and to cause recall of this information </a:t>
            </a:r>
            <a:r>
              <a:rPr lang="en-US" sz="2400" dirty="0" smtClean="0"/>
              <a:t>promptly </a:t>
            </a:r>
            <a:r>
              <a:rPr lang="en-US" sz="2400" dirty="0" smtClean="0"/>
              <a:t>as it is needed </a:t>
            </a:r>
            <a:r>
              <a:rPr lang="af-ZA" sz="2400" dirty="0" smtClean="0"/>
              <a:t>for subsequent thoughts.</a:t>
            </a:r>
          </a:p>
          <a:p>
            <a:pPr marL="739775" lvl="1" indent="-388938">
              <a:buFont typeface="Wingdings" pitchFamily="2" charset="2"/>
              <a:buChar char="Ø"/>
            </a:pPr>
            <a:endParaRPr lang="en-US" sz="2400" dirty="0" smtClean="0"/>
          </a:p>
          <a:p>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524000"/>
            <a:ext cx="7498080" cy="3962400"/>
          </a:xfrm>
        </p:spPr>
        <p:txBody>
          <a:bodyPr>
            <a:normAutofit/>
          </a:bodyPr>
          <a:lstStyle/>
          <a:p>
            <a:pPr algn="ctr"/>
            <a:r>
              <a:rPr lang="en-US" sz="3600" b="1" u="none" dirty="0" smtClean="0">
                <a:effectLst/>
              </a:rPr>
              <a:t>Function of the Corpus </a:t>
            </a:r>
            <a:r>
              <a:rPr lang="en-US" sz="3600" b="1" u="none" dirty="0" err="1" smtClean="0">
                <a:effectLst/>
              </a:rPr>
              <a:t>Callosum</a:t>
            </a:r>
            <a:r>
              <a:rPr lang="en-US" sz="3600" b="1" u="none" dirty="0" smtClean="0">
                <a:effectLst/>
              </a:rPr>
              <a:t> and Anterior </a:t>
            </a:r>
            <a:r>
              <a:rPr lang="en-US" sz="3600" b="1" u="none" dirty="0" err="1" smtClean="0">
                <a:effectLst/>
              </a:rPr>
              <a:t>Commissure</a:t>
            </a:r>
            <a:r>
              <a:rPr lang="en-US" sz="3600" b="1" u="none" dirty="0" smtClean="0">
                <a:effectLst/>
              </a:rPr>
              <a:t> to Transfer Thoughts, Memories, Training and Other Information Between the Two Cerebral Hemispheres</a:t>
            </a:r>
            <a:endParaRPr lang="ar-JO" sz="3600" u="none" dirty="0">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990600" y="609600"/>
            <a:ext cx="7498080" cy="5867400"/>
          </a:xfrm>
        </p:spPr>
        <p:txBody>
          <a:bodyPr>
            <a:normAutofit/>
          </a:bodyPr>
          <a:lstStyle/>
          <a:p>
            <a:pPr>
              <a:buNone/>
            </a:pPr>
            <a:r>
              <a:rPr lang="en-US" sz="2400" b="1" dirty="0" smtClean="0">
                <a:solidFill>
                  <a:srgbClr val="002060"/>
                </a:solidFill>
              </a:rPr>
              <a:t> </a:t>
            </a:r>
            <a:r>
              <a:rPr lang="en-US" sz="3000" dirty="0" smtClean="0">
                <a:solidFill>
                  <a:srgbClr val="002060"/>
                </a:solidFill>
              </a:rPr>
              <a:t>Cutting the Corpus </a:t>
            </a:r>
            <a:r>
              <a:rPr lang="en-US" sz="3000" dirty="0" err="1" smtClean="0">
                <a:solidFill>
                  <a:srgbClr val="002060"/>
                </a:solidFill>
              </a:rPr>
              <a:t>Callosum</a:t>
            </a:r>
            <a:r>
              <a:rPr lang="en-US" sz="3000" dirty="0" smtClean="0">
                <a:solidFill>
                  <a:srgbClr val="002060"/>
                </a:solidFill>
              </a:rPr>
              <a:t>:</a:t>
            </a:r>
          </a:p>
          <a:p>
            <a:pPr>
              <a:buFont typeface="Arial" pitchFamily="34" charset="0"/>
              <a:buChar char="•"/>
            </a:pPr>
            <a:endParaRPr lang="en-US" sz="2400" b="1" dirty="0" smtClean="0">
              <a:solidFill>
                <a:srgbClr val="002060"/>
              </a:solidFill>
            </a:endParaRPr>
          </a:p>
          <a:p>
            <a:pPr marL="635000" indent="-354013">
              <a:lnSpc>
                <a:spcPts val="3600"/>
              </a:lnSpc>
            </a:pPr>
            <a:r>
              <a:rPr lang="en-US" dirty="0" smtClean="0"/>
              <a:t>Blocks transfer of information from the dominant hemisphere to the motor cortex on the opposite side</a:t>
            </a:r>
          </a:p>
          <a:p>
            <a:pPr marL="635000" indent="-354013">
              <a:lnSpc>
                <a:spcPts val="3600"/>
              </a:lnSpc>
            </a:pPr>
            <a:endParaRPr lang="en-US" dirty="0" smtClean="0"/>
          </a:p>
          <a:p>
            <a:pPr marL="635000" indent="-354013">
              <a:lnSpc>
                <a:spcPts val="3600"/>
              </a:lnSpc>
            </a:pPr>
            <a:r>
              <a:rPr lang="en-US" dirty="0" smtClean="0"/>
              <a:t>Prevents transfer of somatic and visual info from the right to left hemisphere</a:t>
            </a:r>
          </a:p>
          <a:p>
            <a:pPr marL="635000" indent="-354013">
              <a:lnSpc>
                <a:spcPts val="3600"/>
              </a:lnSpc>
            </a:pPr>
            <a:endParaRPr lang="en-US" dirty="0" smtClean="0"/>
          </a:p>
          <a:p>
            <a:pPr marL="635000" indent="-354013">
              <a:lnSpc>
                <a:spcPts val="3600"/>
              </a:lnSpc>
            </a:pPr>
            <a:r>
              <a:rPr lang="en-US" dirty="0" smtClean="0"/>
              <a:t>Person would have two entirely separate conscious portions of the brain.</a:t>
            </a:r>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7498080" cy="1143000"/>
          </a:xfrm>
        </p:spPr>
        <p:txBody>
          <a:bodyPr>
            <a:noAutofit/>
          </a:bodyPr>
          <a:lstStyle/>
          <a:p>
            <a:pPr algn="ctr"/>
            <a:r>
              <a:rPr lang="af-ZA" sz="4000" b="1" u="none" dirty="0" smtClean="0">
                <a:effectLst/>
              </a:rPr>
              <a:t>Thoughts, </a:t>
            </a:r>
            <a:br>
              <a:rPr lang="af-ZA" sz="4000" b="1" u="none" dirty="0" smtClean="0">
                <a:effectLst/>
              </a:rPr>
            </a:br>
            <a:r>
              <a:rPr lang="af-ZA" sz="4000" b="1" u="none" dirty="0" smtClean="0">
                <a:effectLst/>
              </a:rPr>
              <a:t>Consciousness and Memory</a:t>
            </a:r>
            <a:endParaRPr lang="ar-JO" sz="4000" u="none"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28600"/>
            <a:ext cx="7162800" cy="5847755"/>
          </a:xfrm>
          <a:prstGeom prst="rect">
            <a:avLst/>
          </a:prstGeom>
        </p:spPr>
        <p:txBody>
          <a:bodyPr wrap="square">
            <a:spAutoFit/>
          </a:bodyPr>
          <a:lstStyle/>
          <a:p>
            <a:endParaRPr lang="en-US" dirty="0"/>
          </a:p>
          <a:p>
            <a:endParaRPr lang="en-US" dirty="0" smtClean="0"/>
          </a:p>
          <a:p>
            <a:endParaRPr lang="en-US" dirty="0"/>
          </a:p>
          <a:p>
            <a:r>
              <a:rPr lang="en-US" sz="2000" dirty="0">
                <a:latin typeface="Arial" panose="020B0604020202020204" pitchFamily="34" charset="0"/>
                <a:cs typeface="Arial" panose="020B0604020202020204" pitchFamily="34" charset="0"/>
              </a:rPr>
              <a:t>Parkinson's disease is a common disorder characterized by tremor, rigidity, and bradykinesia. </a:t>
            </a:r>
            <a:r>
              <a:rPr lang="en-US" sz="2000" u="sng" dirty="0">
                <a:latin typeface="Arial" panose="020B0604020202020204" pitchFamily="34" charset="0"/>
                <a:cs typeface="Arial" panose="020B0604020202020204" pitchFamily="34" charset="0"/>
              </a:rPr>
              <a:t>This disease is caused by loss of neurons in the pars compacta of the substantia </a:t>
            </a:r>
            <a:r>
              <a:rPr lang="en-US" sz="2000" u="sng" dirty="0" err="1">
                <a:latin typeface="Arial" panose="020B0604020202020204" pitchFamily="34" charset="0"/>
                <a:cs typeface="Arial" panose="020B0604020202020204" pitchFamily="34" charset="0"/>
              </a:rPr>
              <a:t>nigra</a:t>
            </a:r>
            <a:r>
              <a:rPr lang="en-US" sz="2000" u="sng" dirty="0">
                <a:latin typeface="Arial" panose="020B0604020202020204" pitchFamily="34" charset="0"/>
                <a:cs typeface="Arial" panose="020B0604020202020204" pitchFamily="34" charset="0"/>
              </a:rPr>
              <a:t>. Consequently, the striatum suffers a severe loss of dopamine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Neurons </a:t>
            </a:r>
            <a:r>
              <a:rPr lang="en-US" sz="2000" dirty="0">
                <a:latin typeface="Arial" panose="020B0604020202020204" pitchFamily="34" charset="0"/>
                <a:cs typeface="Arial" panose="020B0604020202020204" pitchFamily="34" charset="0"/>
              </a:rPr>
              <a:t>of the locus </a:t>
            </a:r>
            <a:r>
              <a:rPr lang="en-US" sz="2000" dirty="0" err="1">
                <a:latin typeface="Arial" panose="020B0604020202020204" pitchFamily="34" charset="0"/>
                <a:cs typeface="Arial" panose="020B0604020202020204" pitchFamily="34" charset="0"/>
              </a:rPr>
              <a:t>caeruleus</a:t>
            </a:r>
            <a:r>
              <a:rPr lang="en-US" sz="2000" dirty="0">
                <a:latin typeface="Arial" panose="020B0604020202020204" pitchFamily="34" charset="0"/>
                <a:cs typeface="Arial" panose="020B0604020202020204" pitchFamily="34" charset="0"/>
              </a:rPr>
              <a:t> and the raphe nuclei, as well as other monoaminergic nuclei, are also lost. The loss of dopamine diminishes the activity of the direct pathway and increases the activity of the indirect pathway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net effect is an increase in the activity of neurons in the internal segment of the </a:t>
            </a:r>
            <a:r>
              <a:rPr lang="en-US" sz="2000" dirty="0" err="1">
                <a:latin typeface="Arial" panose="020B0604020202020204" pitchFamily="34" charset="0"/>
                <a:cs typeface="Arial" panose="020B0604020202020204" pitchFamily="34" charset="0"/>
              </a:rPr>
              <a:t>globus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pallidus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results in greater inhibition of neurons in </a:t>
            </a:r>
            <a:r>
              <a:rPr lang="en-US" sz="2000" dirty="0" smtClean="0">
                <a:latin typeface="Arial" panose="020B0604020202020204" pitchFamily="34" charset="0"/>
                <a:cs typeface="Arial" panose="020B0604020202020204" pitchFamily="34" charset="0"/>
              </a:rPr>
              <a:t>the ventral </a:t>
            </a:r>
            <a:r>
              <a:rPr lang="en-US" sz="2000" dirty="0">
                <a:latin typeface="Arial" panose="020B0604020202020204" pitchFamily="34" charset="0"/>
                <a:cs typeface="Arial" panose="020B0604020202020204" pitchFamily="34" charset="0"/>
              </a:rPr>
              <a:t>anterior and ventral lateral nuclei of the thalamus </a:t>
            </a:r>
            <a:r>
              <a:rPr lang="en-US" sz="2000" dirty="0" smtClean="0">
                <a:latin typeface="Arial" panose="020B0604020202020204" pitchFamily="34" charset="0"/>
                <a:cs typeface="Arial" panose="020B0604020202020204" pitchFamily="34" charset="0"/>
              </a:rPr>
              <a:t>(VA and VL) and </a:t>
            </a:r>
            <a:r>
              <a:rPr lang="en-US" sz="2000" dirty="0">
                <a:latin typeface="Arial" panose="020B0604020202020204" pitchFamily="34" charset="0"/>
                <a:cs typeface="Arial" panose="020B0604020202020204" pitchFamily="34" charset="0"/>
              </a:rPr>
              <a:t>less pronounced activation of the motor cortical areas. The consequence is slowed movement (bradykinesia)</a:t>
            </a:r>
          </a:p>
        </p:txBody>
      </p:sp>
    </p:spTree>
    <p:extLst>
      <p:ext uri="{BB962C8B-B14F-4D97-AF65-F5344CB8AC3E}">
        <p14:creationId xmlns:p14="http://schemas.microsoft.com/office/powerpoint/2010/main" val="149440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0600" y="304800"/>
            <a:ext cx="7498080" cy="6324600"/>
          </a:xfrm>
        </p:spPr>
        <p:txBody>
          <a:bodyPr>
            <a:normAutofit lnSpcReduction="10000"/>
          </a:bodyPr>
          <a:lstStyle/>
          <a:p>
            <a:pPr>
              <a:lnSpc>
                <a:spcPct val="150000"/>
              </a:lnSpc>
            </a:pPr>
            <a:r>
              <a:rPr lang="af-ZA" dirty="0" smtClean="0"/>
              <a:t>A thought </a:t>
            </a:r>
            <a:r>
              <a:rPr lang="en-US" dirty="0" smtClean="0"/>
              <a:t>results from a “pattern” of stimulation of many parts of the nervous system at the same time, probably involving most importantly the cerebral cortex, thalamus, limbic system, and upper reticular formation of the brain stem </a:t>
            </a:r>
            <a:r>
              <a:rPr lang="en-US" dirty="0" smtClean="0">
                <a:sym typeface="Wingdings" pitchFamily="2" charset="2"/>
              </a:rPr>
              <a:t> </a:t>
            </a:r>
            <a:r>
              <a:rPr lang="en-US" i="1" dirty="0" smtClean="0">
                <a:sym typeface="Wingdings" pitchFamily="2" charset="2"/>
              </a:rPr>
              <a:t>holistic theory of thoughts.</a:t>
            </a:r>
          </a:p>
          <a:p>
            <a:pPr>
              <a:lnSpc>
                <a:spcPct val="150000"/>
              </a:lnSpc>
            </a:pPr>
            <a:endParaRPr lang="en-US" i="1" dirty="0" smtClean="0">
              <a:sym typeface="Wingdings" pitchFamily="2" charset="2"/>
            </a:endParaRPr>
          </a:p>
          <a:p>
            <a:pPr>
              <a:lnSpc>
                <a:spcPct val="150000"/>
              </a:lnSpc>
            </a:pPr>
            <a:r>
              <a:rPr lang="af-ZA" i="1" dirty="0" smtClean="0"/>
              <a:t>Consciousness</a:t>
            </a:r>
            <a:r>
              <a:rPr lang="af-ZA" dirty="0" smtClean="0"/>
              <a:t> can </a:t>
            </a:r>
            <a:r>
              <a:rPr lang="en-US" dirty="0" smtClean="0"/>
              <a:t>be described as continuing stream of awareness of either the surroundings or sequential thoughts.</a:t>
            </a:r>
            <a:endParaRPr lang="en-US" i="1" dirty="0" smtClean="0">
              <a:sym typeface="Wingdings" pitchFamily="2" charset="2"/>
            </a:endParaRPr>
          </a:p>
          <a:p>
            <a:endParaRPr lang="ar-J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7498080" cy="1143000"/>
          </a:xfrm>
        </p:spPr>
        <p:txBody>
          <a:bodyPr>
            <a:normAutofit/>
          </a:bodyPr>
          <a:lstStyle/>
          <a:p>
            <a:r>
              <a:rPr lang="af-ZA" sz="3200" dirty="0" smtClean="0">
                <a:effectLst/>
              </a:rPr>
              <a:t>Memory - Roles of Synaptic Facilitation</a:t>
            </a:r>
            <a:br>
              <a:rPr lang="af-ZA" sz="3200" dirty="0" smtClean="0">
                <a:effectLst/>
              </a:rPr>
            </a:br>
            <a:r>
              <a:rPr lang="af-ZA" sz="3200" dirty="0" smtClean="0">
                <a:effectLst/>
              </a:rPr>
              <a:t>and Synaptic Inhibition</a:t>
            </a:r>
            <a:endParaRPr lang="ar-JO" sz="3200" dirty="0">
              <a:effectLst/>
            </a:endParaRPr>
          </a:p>
        </p:txBody>
      </p:sp>
      <p:sp>
        <p:nvSpPr>
          <p:cNvPr id="3" name="Content Placeholder 2"/>
          <p:cNvSpPr>
            <a:spLocks noGrp="1"/>
          </p:cNvSpPr>
          <p:nvPr>
            <p:ph idx="1"/>
          </p:nvPr>
        </p:nvSpPr>
        <p:spPr>
          <a:xfrm>
            <a:off x="1066800" y="1905000"/>
            <a:ext cx="7772400" cy="5029200"/>
          </a:xfrm>
        </p:spPr>
        <p:txBody>
          <a:bodyPr/>
          <a:lstStyle/>
          <a:p>
            <a:pPr>
              <a:lnSpc>
                <a:spcPct val="150000"/>
              </a:lnSpc>
            </a:pPr>
            <a:r>
              <a:rPr lang="en-US" dirty="0" smtClean="0"/>
              <a:t>Memories are stored in the brain by changing the basic sensitivity of synaptic transmission between neurons as a result </a:t>
            </a:r>
            <a:r>
              <a:rPr lang="af-ZA" dirty="0" smtClean="0"/>
              <a:t>of previous neural activity.</a:t>
            </a:r>
          </a:p>
          <a:p>
            <a:pPr>
              <a:lnSpc>
                <a:spcPct val="150000"/>
              </a:lnSpc>
            </a:pPr>
            <a:r>
              <a:rPr lang="af-ZA" dirty="0" smtClean="0"/>
              <a:t>New or facilitated pathways are called </a:t>
            </a:r>
            <a:r>
              <a:rPr lang="af-ZA" i="1" dirty="0" smtClean="0"/>
              <a:t>memory traces </a:t>
            </a:r>
            <a:r>
              <a:rPr lang="af-ZA" dirty="0" smtClean="0">
                <a:sym typeface="Wingdings" pitchFamily="2" charset="2"/>
              </a:rPr>
              <a:t>can be selectively activated.</a:t>
            </a:r>
          </a:p>
          <a:p>
            <a:pPr>
              <a:buNone/>
            </a:pPr>
            <a:endParaRPr lang="af-ZA" dirty="0" smtClean="0"/>
          </a:p>
          <a:p>
            <a:endParaRPr lang="ar-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0"/>
            <a:ext cx="7498080" cy="1143000"/>
          </a:xfrm>
        </p:spPr>
        <p:txBody>
          <a:bodyPr>
            <a:normAutofit/>
          </a:bodyPr>
          <a:lstStyle/>
          <a:p>
            <a:r>
              <a:rPr lang="af-ZA" sz="3200" dirty="0" smtClean="0">
                <a:effectLst/>
              </a:rPr>
              <a:t>Memory - Roles of Synaptic Facilitation</a:t>
            </a:r>
            <a:br>
              <a:rPr lang="af-ZA" sz="3200" dirty="0" smtClean="0">
                <a:effectLst/>
              </a:rPr>
            </a:br>
            <a:r>
              <a:rPr lang="af-ZA" sz="3200" dirty="0" smtClean="0">
                <a:effectLst/>
              </a:rPr>
              <a:t>and Synaptic Inhibition</a:t>
            </a:r>
            <a:endParaRPr lang="ar-JO" sz="3200" dirty="0">
              <a:effectLst/>
            </a:endParaRPr>
          </a:p>
        </p:txBody>
      </p:sp>
      <p:sp>
        <p:nvSpPr>
          <p:cNvPr id="3" name="Content Placeholder 2"/>
          <p:cNvSpPr>
            <a:spLocks noGrp="1"/>
          </p:cNvSpPr>
          <p:nvPr>
            <p:ph idx="1"/>
          </p:nvPr>
        </p:nvSpPr>
        <p:spPr>
          <a:xfrm>
            <a:off x="990600" y="1371600"/>
            <a:ext cx="7772400" cy="5562600"/>
          </a:xfrm>
        </p:spPr>
        <p:txBody>
          <a:bodyPr>
            <a:normAutofit lnSpcReduction="10000"/>
          </a:bodyPr>
          <a:lstStyle/>
          <a:p>
            <a:pPr marL="93663" indent="-39688">
              <a:buNone/>
            </a:pPr>
            <a:r>
              <a:rPr lang="en-US" sz="2600" dirty="0" smtClean="0">
                <a:solidFill>
                  <a:schemeClr val="tx2">
                    <a:lumMod val="60000"/>
                    <a:lumOff val="40000"/>
                  </a:schemeClr>
                </a:solidFill>
              </a:rPr>
              <a:t>Positive and Negative Memory - “Sensitization” or “Habituation” of Synaptic Transmission</a:t>
            </a:r>
          </a:p>
          <a:p>
            <a:endParaRPr lang="en-US" sz="2600" dirty="0" smtClean="0">
              <a:solidFill>
                <a:schemeClr val="tx2">
                  <a:lumMod val="60000"/>
                  <a:lumOff val="40000"/>
                </a:schemeClr>
              </a:solidFill>
            </a:endParaRPr>
          </a:p>
          <a:p>
            <a:r>
              <a:rPr lang="en-US" sz="2600" dirty="0" smtClean="0"/>
              <a:t>The brain has the capability to learn to ignore information that is of no consequence.</a:t>
            </a:r>
          </a:p>
          <a:p>
            <a:r>
              <a:rPr lang="en-US" sz="2600" dirty="0" smtClean="0"/>
              <a:t>This results from </a:t>
            </a:r>
            <a:r>
              <a:rPr lang="en-US" sz="2600" i="1" dirty="0" smtClean="0"/>
              <a:t>inhibition of the synaptic pathways </a:t>
            </a:r>
            <a:r>
              <a:rPr lang="en-US" sz="2600" dirty="0" smtClean="0"/>
              <a:t>for this type of information; the resulting effect is called </a:t>
            </a:r>
            <a:r>
              <a:rPr lang="en-US" sz="2600" i="1" dirty="0" smtClean="0"/>
              <a:t>habituation </a:t>
            </a:r>
            <a:r>
              <a:rPr lang="en-US" sz="2600" i="1" dirty="0" smtClean="0">
                <a:sym typeface="Wingdings" pitchFamily="2" charset="2"/>
              </a:rPr>
              <a:t> </a:t>
            </a:r>
            <a:r>
              <a:rPr lang="en-US" sz="2600" i="1" dirty="0" smtClean="0"/>
              <a:t>negative memory.</a:t>
            </a:r>
          </a:p>
          <a:p>
            <a:endParaRPr lang="en-US" sz="2600" i="1" dirty="0" smtClean="0"/>
          </a:p>
          <a:p>
            <a:r>
              <a:rPr lang="af-ZA" sz="2600" i="1" dirty="0" smtClean="0"/>
              <a:t>Positive memory </a:t>
            </a:r>
            <a:r>
              <a:rPr lang="af-ZA" sz="2600" dirty="0" smtClean="0">
                <a:sym typeface="Wingdings" pitchFamily="2" charset="2"/>
              </a:rPr>
              <a:t> for information that causes important consequences.</a:t>
            </a:r>
          </a:p>
          <a:p>
            <a:r>
              <a:rPr lang="af-ZA" sz="2600" dirty="0" smtClean="0"/>
              <a:t>It results </a:t>
            </a:r>
            <a:r>
              <a:rPr lang="en-US" sz="2600" dirty="0" smtClean="0"/>
              <a:t>from </a:t>
            </a:r>
            <a:r>
              <a:rPr lang="en-US" sz="2600" i="1" dirty="0" smtClean="0"/>
              <a:t>facilitation of the synaptic pathways, and the process </a:t>
            </a:r>
            <a:r>
              <a:rPr lang="af-ZA" sz="2600" dirty="0" smtClean="0"/>
              <a:t>is called </a:t>
            </a:r>
            <a:r>
              <a:rPr lang="af-ZA" sz="2600" i="1" dirty="0" smtClean="0"/>
              <a:t>memory sensitization.</a:t>
            </a:r>
            <a:endParaRPr lang="af-ZA" sz="2600" dirty="0" smtClean="0"/>
          </a:p>
          <a:p>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0" name="Title 9"/>
          <p:cNvSpPr>
            <a:spLocks noGrp="1"/>
          </p:cNvSpPr>
          <p:nvPr>
            <p:ph type="title"/>
          </p:nvPr>
        </p:nvSpPr>
        <p:spPr/>
        <p:txBody>
          <a:bodyPr/>
          <a:lstStyle/>
          <a:p>
            <a:r>
              <a:rPr lang="en-US" dirty="0" smtClean="0">
                <a:effectLst/>
              </a:rPr>
              <a:t>Classification of memory</a:t>
            </a:r>
            <a:endParaRPr lang="ar-JO" dirty="0">
              <a:effectLst/>
            </a:endParaRPr>
          </a:p>
        </p:txBody>
      </p:sp>
      <p:sp>
        <p:nvSpPr>
          <p:cNvPr id="11" name="Content Placeholder 10"/>
          <p:cNvSpPr>
            <a:spLocks noGrp="1"/>
          </p:cNvSpPr>
          <p:nvPr>
            <p:ph idx="1"/>
          </p:nvPr>
        </p:nvSpPr>
        <p:spPr>
          <a:xfrm>
            <a:off x="990600" y="1371600"/>
            <a:ext cx="7498080" cy="5029200"/>
          </a:xfrm>
        </p:spPr>
        <p:txBody>
          <a:bodyPr>
            <a:normAutofit/>
          </a:bodyPr>
          <a:lstStyle/>
          <a:p>
            <a:pPr marL="568325" indent="-514350">
              <a:lnSpc>
                <a:spcPts val="3600"/>
              </a:lnSpc>
              <a:buFont typeface="+mj-lt"/>
              <a:buAutoNum type="arabicPeriod"/>
            </a:pPr>
            <a:r>
              <a:rPr lang="en-US" b="1" dirty="0" smtClean="0">
                <a:solidFill>
                  <a:srgbClr val="002060"/>
                </a:solidFill>
              </a:rPr>
              <a:t>Declarative memory -  </a:t>
            </a:r>
            <a:r>
              <a:rPr lang="en-US" dirty="0" smtClean="0"/>
              <a:t>memory of the various details of integrated thought (i.e. memory of surroundings, time relationships, causes of experiences, meaning of an experience).</a:t>
            </a:r>
          </a:p>
          <a:p>
            <a:pPr marL="568325" indent="-514350">
              <a:lnSpc>
                <a:spcPts val="3600"/>
              </a:lnSpc>
              <a:buFont typeface="+mj-lt"/>
              <a:buAutoNum type="arabicPeriod"/>
            </a:pPr>
            <a:endParaRPr lang="en-US" dirty="0" smtClean="0"/>
          </a:p>
          <a:p>
            <a:pPr marL="568325" indent="-514350">
              <a:lnSpc>
                <a:spcPts val="3600"/>
              </a:lnSpc>
              <a:buFont typeface="+mj-lt"/>
              <a:buAutoNum type="arabicPeriod"/>
            </a:pPr>
            <a:r>
              <a:rPr lang="en-US" b="1" dirty="0" smtClean="0">
                <a:solidFill>
                  <a:srgbClr val="002060"/>
                </a:solidFill>
              </a:rPr>
              <a:t>Skill memory -  </a:t>
            </a:r>
            <a:r>
              <a:rPr lang="en-US" dirty="0" smtClean="0"/>
              <a:t>associated with motor activities based on previous learning (i.e. hitting a tennis ball).</a:t>
            </a:r>
          </a:p>
          <a:p>
            <a:endParaRPr lang="ar-J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3" name="Content Placeholder 12"/>
          <p:cNvSpPr>
            <a:spLocks noGrp="1"/>
          </p:cNvSpPr>
          <p:nvPr>
            <p:ph idx="1"/>
          </p:nvPr>
        </p:nvSpPr>
        <p:spPr>
          <a:xfrm>
            <a:off x="990600" y="228600"/>
            <a:ext cx="7772400" cy="6324600"/>
          </a:xfrm>
        </p:spPr>
        <p:txBody>
          <a:bodyPr>
            <a:normAutofit/>
          </a:bodyPr>
          <a:lstStyle/>
          <a:p>
            <a:r>
              <a:rPr lang="en-US" b="1" dirty="0" smtClean="0">
                <a:solidFill>
                  <a:srgbClr val="002060"/>
                </a:solidFill>
              </a:rPr>
              <a:t> Short-Term Memory</a:t>
            </a:r>
          </a:p>
          <a:p>
            <a:pPr indent="4763">
              <a:buNone/>
            </a:pPr>
            <a:endParaRPr lang="en-US" sz="2400" dirty="0" smtClean="0"/>
          </a:p>
          <a:p>
            <a:pPr indent="4763">
              <a:buNone/>
            </a:pPr>
            <a:r>
              <a:rPr lang="en-US" sz="2600" dirty="0" smtClean="0"/>
              <a:t>Lasts for </a:t>
            </a:r>
            <a:r>
              <a:rPr lang="en-US" sz="2600" dirty="0" smtClean="0"/>
              <a:t>a few seconds to a few minutes at a time, but lasting only as long as the person continues to think about the </a:t>
            </a:r>
            <a:r>
              <a:rPr lang="af-ZA" sz="2600" dirty="0" smtClean="0"/>
              <a:t>numbers or facts.</a:t>
            </a:r>
          </a:p>
          <a:p>
            <a:pPr indent="4763">
              <a:buNone/>
            </a:pPr>
            <a:endParaRPr lang="af-ZA" sz="2600" dirty="0" smtClean="0"/>
          </a:p>
          <a:p>
            <a:pPr indent="4763">
              <a:buNone/>
            </a:pPr>
            <a:r>
              <a:rPr lang="af-ZA" sz="2600" dirty="0" smtClean="0"/>
              <a:t>May be caused by:</a:t>
            </a:r>
          </a:p>
          <a:p>
            <a:pPr marL="688975" lvl="1" indent="-280988">
              <a:buFont typeface="+mj-lt"/>
              <a:buAutoNum type="arabicPeriod"/>
            </a:pPr>
            <a:r>
              <a:rPr lang="af-ZA" dirty="0" smtClean="0"/>
              <a:t>Continual neural activity resulting </a:t>
            </a:r>
            <a:r>
              <a:rPr lang="en-US" dirty="0" smtClean="0"/>
              <a:t>from nerve signals that travel around and around a temporary memory trace in a </a:t>
            </a:r>
            <a:r>
              <a:rPr lang="en-US" i="1" dirty="0" smtClean="0"/>
              <a:t>circuit of reverberating neurons; </a:t>
            </a:r>
            <a:r>
              <a:rPr lang="en-US" dirty="0" smtClean="0"/>
              <a:t>or</a:t>
            </a:r>
          </a:p>
          <a:p>
            <a:pPr marL="688975" lvl="1" indent="-280988">
              <a:buFont typeface="+mj-lt"/>
              <a:buAutoNum type="arabicPeriod"/>
            </a:pPr>
            <a:endParaRPr lang="en-US" dirty="0" smtClean="0"/>
          </a:p>
          <a:p>
            <a:pPr marL="688975" lvl="1" indent="-280988">
              <a:buFont typeface="+mj-lt"/>
              <a:buAutoNum type="arabicPeriod"/>
            </a:pPr>
            <a:r>
              <a:rPr lang="af-ZA" i="1" dirty="0" smtClean="0"/>
              <a:t>Presynaptic facilitation or inhibition.</a:t>
            </a:r>
            <a:endParaRPr lang="en-US" dirty="0" smtClean="0"/>
          </a:p>
          <a:p>
            <a:endParaRPr lang="en-US" sz="2600" dirty="0" smtClean="0"/>
          </a:p>
          <a:p>
            <a:endParaRPr lang="en-US" sz="2400" b="1" dirty="0" smtClean="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3" name="Content Placeholder 12"/>
          <p:cNvSpPr>
            <a:spLocks noGrp="1"/>
          </p:cNvSpPr>
          <p:nvPr>
            <p:ph idx="1"/>
          </p:nvPr>
        </p:nvSpPr>
        <p:spPr>
          <a:xfrm>
            <a:off x="990600" y="228600"/>
            <a:ext cx="7772400" cy="5715000"/>
          </a:xfrm>
        </p:spPr>
        <p:txBody>
          <a:bodyPr>
            <a:normAutofit/>
          </a:bodyPr>
          <a:lstStyle/>
          <a:p>
            <a:r>
              <a:rPr lang="en-US" b="1" dirty="0" smtClean="0">
                <a:solidFill>
                  <a:srgbClr val="002060"/>
                </a:solidFill>
              </a:rPr>
              <a:t>Intermediate Long-Term Memory</a:t>
            </a:r>
          </a:p>
          <a:p>
            <a:endParaRPr lang="en-US" sz="2600" b="1" dirty="0" smtClean="0">
              <a:solidFill>
                <a:srgbClr val="002060"/>
              </a:solidFill>
            </a:endParaRPr>
          </a:p>
          <a:p>
            <a:pPr marL="187325" indent="0">
              <a:buFont typeface="Wingdings" pitchFamily="2" charset="2"/>
              <a:buChar char="ü"/>
            </a:pPr>
            <a:r>
              <a:rPr lang="en-US" sz="2600" dirty="0" smtClean="0">
                <a:solidFill>
                  <a:schemeClr val="tx1">
                    <a:lumMod val="95000"/>
                    <a:lumOff val="5000"/>
                  </a:schemeClr>
                </a:solidFill>
              </a:rPr>
              <a:t> Lasts for many minutes or even weeks.</a:t>
            </a:r>
          </a:p>
          <a:p>
            <a:pPr marL="187325" indent="0">
              <a:buFont typeface="Wingdings" pitchFamily="2" charset="2"/>
              <a:buChar char="ü"/>
            </a:pPr>
            <a:r>
              <a:rPr lang="en-US" sz="2600" dirty="0" smtClean="0">
                <a:solidFill>
                  <a:schemeClr val="tx1">
                    <a:lumMod val="95000"/>
                    <a:lumOff val="5000"/>
                  </a:schemeClr>
                </a:solidFill>
              </a:rPr>
              <a:t> Lost unless memory traces are activated enough to become more permanent.</a:t>
            </a:r>
          </a:p>
        </p:txBody>
      </p:sp>
      <p:pic>
        <p:nvPicPr>
          <p:cNvPr id="8" name="Picture 7" descr="S9781416045748-057-f009.jpg"/>
          <p:cNvPicPr>
            <a:picLocks noChangeAspect="1"/>
          </p:cNvPicPr>
          <p:nvPr/>
        </p:nvPicPr>
        <p:blipFill>
          <a:blip r:embed="rId2" cstate="print">
            <a:lum bright="-7000" contrast="15000"/>
          </a:blip>
          <a:stretch>
            <a:fillRect/>
          </a:stretch>
        </p:blipFill>
        <p:spPr>
          <a:xfrm>
            <a:off x="3515241" y="2971800"/>
            <a:ext cx="5552559" cy="3581400"/>
          </a:xfrm>
          <a:prstGeom prst="rect">
            <a:avLst/>
          </a:prstGeom>
        </p:spPr>
      </p:pic>
      <p:sp>
        <p:nvSpPr>
          <p:cNvPr id="9" name="TextBox 8"/>
          <p:cNvSpPr txBox="1"/>
          <p:nvPr/>
        </p:nvSpPr>
        <p:spPr>
          <a:xfrm>
            <a:off x="1143000" y="2735282"/>
            <a:ext cx="2209800" cy="3970318"/>
          </a:xfrm>
          <a:prstGeom prst="rect">
            <a:avLst/>
          </a:prstGeom>
          <a:noFill/>
        </p:spPr>
        <p:txBody>
          <a:bodyPr wrap="square" rtlCol="0">
            <a:spAutoFit/>
          </a:bodyPr>
          <a:lstStyle/>
          <a:p>
            <a:pPr>
              <a:buClr>
                <a:srgbClr val="0070C0"/>
              </a:buClr>
              <a:buFont typeface="Wingdings" pitchFamily="2" charset="2"/>
              <a:buChar char="ü"/>
            </a:pPr>
            <a:r>
              <a:rPr lang="en-US" sz="2600" dirty="0" smtClean="0">
                <a:solidFill>
                  <a:schemeClr val="tx1">
                    <a:lumMod val="95000"/>
                    <a:lumOff val="5000"/>
                  </a:schemeClr>
                </a:solidFill>
              </a:rPr>
              <a:t> Result from </a:t>
            </a:r>
            <a:r>
              <a:rPr lang="en-US" sz="2600" dirty="0" smtClean="0"/>
              <a:t>chemical and/or physical changes in the </a:t>
            </a:r>
            <a:r>
              <a:rPr lang="en-US" sz="2600" dirty="0" err="1" smtClean="0"/>
              <a:t>presynaptic</a:t>
            </a:r>
            <a:r>
              <a:rPr lang="en-US" sz="2600" dirty="0" smtClean="0"/>
              <a:t> terminal or postsynaptic neuronal membrane.</a:t>
            </a:r>
            <a:endParaRPr lang="ar-JO" sz="2600" dirty="0" smtClean="0"/>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3" name="Content Placeholder 12"/>
          <p:cNvSpPr>
            <a:spLocks noGrp="1"/>
          </p:cNvSpPr>
          <p:nvPr>
            <p:ph idx="1"/>
          </p:nvPr>
        </p:nvSpPr>
        <p:spPr>
          <a:xfrm>
            <a:off x="990600" y="533400"/>
            <a:ext cx="7772400" cy="5715000"/>
          </a:xfrm>
        </p:spPr>
        <p:txBody>
          <a:bodyPr>
            <a:normAutofit/>
          </a:bodyPr>
          <a:lstStyle/>
          <a:p>
            <a:pPr marL="187325" indent="-133350">
              <a:buNone/>
            </a:pPr>
            <a:r>
              <a:rPr lang="en-US" b="1" dirty="0" smtClean="0">
                <a:solidFill>
                  <a:srgbClr val="002060"/>
                </a:solidFill>
              </a:rPr>
              <a:t> Molecular Mechanisms of Intermediate Memory</a:t>
            </a:r>
          </a:p>
          <a:p>
            <a:pPr>
              <a:buFont typeface="Arial" pitchFamily="34" charset="0"/>
              <a:buChar char="•"/>
            </a:pPr>
            <a:endParaRPr lang="en-US" sz="2400" b="1" dirty="0" smtClean="0">
              <a:solidFill>
                <a:srgbClr val="002060"/>
              </a:solidFill>
            </a:endParaRPr>
          </a:p>
          <a:p>
            <a:pPr marL="914400" lvl="1" indent="-457200">
              <a:lnSpc>
                <a:spcPts val="3800"/>
              </a:lnSpc>
              <a:buFont typeface="+mj-lt"/>
              <a:buAutoNum type="alphaLcPeriod"/>
            </a:pPr>
            <a:r>
              <a:rPr lang="en-US" dirty="0" smtClean="0"/>
              <a:t>Mechanism of habituation – progressive closure of calcium channels in sensory terminals </a:t>
            </a:r>
            <a:r>
              <a:rPr lang="en-US" dirty="0" smtClean="0">
                <a:sym typeface="Wingdings" pitchFamily="2" charset="2"/>
              </a:rPr>
              <a:t> less transmitter released.</a:t>
            </a:r>
            <a:endParaRPr lang="en-US" dirty="0" smtClean="0"/>
          </a:p>
          <a:p>
            <a:pPr marL="914400" lvl="1" indent="-457200">
              <a:lnSpc>
                <a:spcPts val="3800"/>
              </a:lnSpc>
              <a:buFont typeface="+mj-lt"/>
              <a:buAutoNum type="alphaLcPeriod"/>
            </a:pPr>
            <a:endParaRPr lang="en-US" dirty="0" smtClean="0"/>
          </a:p>
          <a:p>
            <a:pPr marL="914400" lvl="1" indent="-457200">
              <a:lnSpc>
                <a:spcPts val="3800"/>
              </a:lnSpc>
              <a:buFont typeface="+mj-lt"/>
              <a:buAutoNum type="alphaLcPeriod"/>
            </a:pPr>
            <a:r>
              <a:rPr lang="en-US" dirty="0" smtClean="0"/>
              <a:t>Mechanism of facilitation – </a:t>
            </a:r>
          </a:p>
          <a:p>
            <a:pPr marL="914400" lvl="1" indent="58738">
              <a:lnSpc>
                <a:spcPts val="3800"/>
              </a:lnSpc>
              <a:buNone/>
            </a:pPr>
            <a:r>
              <a:rPr lang="en-US" dirty="0" smtClean="0"/>
              <a:t>Stimulation of facilitator </a:t>
            </a:r>
            <a:r>
              <a:rPr lang="en-US" dirty="0" err="1" smtClean="0"/>
              <a:t>presynaptic</a:t>
            </a:r>
            <a:r>
              <a:rPr lang="en-US" dirty="0" smtClean="0"/>
              <a:t> terminal </a:t>
            </a:r>
            <a:r>
              <a:rPr lang="en-US" dirty="0" smtClean="0">
                <a:sym typeface="Wingdings" pitchFamily="2" charset="2"/>
              </a:rPr>
              <a:t> </a:t>
            </a:r>
            <a:r>
              <a:rPr lang="en-US" dirty="0" smtClean="0"/>
              <a:t>serotonin release </a:t>
            </a:r>
            <a:r>
              <a:rPr lang="en-US" dirty="0" smtClean="0">
                <a:sym typeface="Wingdings" pitchFamily="2" charset="2"/>
              </a:rPr>
              <a:t> activation of </a:t>
            </a:r>
            <a:r>
              <a:rPr lang="en-US" dirty="0" err="1" smtClean="0">
                <a:sym typeface="Wingdings" pitchFamily="2" charset="2"/>
              </a:rPr>
              <a:t>adenyl</a:t>
            </a:r>
            <a:r>
              <a:rPr lang="en-US" dirty="0" smtClean="0">
                <a:sym typeface="Wingdings" pitchFamily="2" charset="2"/>
              </a:rPr>
              <a:t> </a:t>
            </a:r>
            <a:r>
              <a:rPr lang="en-US" dirty="0" err="1" smtClean="0">
                <a:sym typeface="Wingdings" pitchFamily="2" charset="2"/>
              </a:rPr>
              <a:t>cyclase</a:t>
            </a:r>
            <a:r>
              <a:rPr lang="en-US" dirty="0" smtClean="0">
                <a:sym typeface="Wingdings" pitchFamily="2" charset="2"/>
              </a:rPr>
              <a:t>  </a:t>
            </a:r>
            <a:r>
              <a:rPr lang="en-US" dirty="0" err="1" smtClean="0"/>
              <a:t>cAMP</a:t>
            </a:r>
            <a:r>
              <a:rPr lang="en-US" dirty="0" smtClean="0"/>
              <a:t> activity</a:t>
            </a:r>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1" name="Content Placeholder 10"/>
          <p:cNvSpPr>
            <a:spLocks noGrp="1"/>
          </p:cNvSpPr>
          <p:nvPr>
            <p:ph idx="1"/>
          </p:nvPr>
        </p:nvSpPr>
        <p:spPr>
          <a:xfrm>
            <a:off x="990600" y="457200"/>
            <a:ext cx="7696200" cy="6172200"/>
          </a:xfrm>
        </p:spPr>
        <p:txBody>
          <a:bodyPr>
            <a:normAutofit/>
          </a:bodyPr>
          <a:lstStyle/>
          <a:p>
            <a:r>
              <a:rPr lang="en-US" b="1" dirty="0" smtClean="0">
                <a:solidFill>
                  <a:srgbClr val="002060"/>
                </a:solidFill>
              </a:rPr>
              <a:t> Long-Term Memory</a:t>
            </a:r>
          </a:p>
          <a:p>
            <a:pPr>
              <a:buFont typeface="Arial" pitchFamily="34" charset="0"/>
              <a:buChar char="•"/>
            </a:pPr>
            <a:endParaRPr lang="en-US" sz="2600" b="1" dirty="0" smtClean="0">
              <a:solidFill>
                <a:srgbClr val="002060"/>
              </a:solidFill>
            </a:endParaRPr>
          </a:p>
          <a:p>
            <a:pPr marL="354013" indent="0">
              <a:buNone/>
            </a:pPr>
            <a:r>
              <a:rPr lang="en-US" dirty="0" smtClean="0"/>
              <a:t>Structural changes in synapses during the development of long-term memory</a:t>
            </a:r>
          </a:p>
          <a:p>
            <a:pPr marL="914400" lvl="1" indent="-457200"/>
            <a:endParaRPr lang="en-US" dirty="0" smtClean="0"/>
          </a:p>
          <a:p>
            <a:pPr marL="895350" lvl="1" indent="-354013">
              <a:lnSpc>
                <a:spcPts val="3600"/>
              </a:lnSpc>
              <a:buFont typeface="+mj-lt"/>
              <a:buAutoNum type="arabicPeriod"/>
            </a:pPr>
            <a:r>
              <a:rPr lang="en-US" dirty="0" smtClean="0"/>
              <a:t>Increase in vesicle release site for secretion of  transmitters</a:t>
            </a:r>
          </a:p>
          <a:p>
            <a:pPr marL="895350" lvl="1" indent="-354013">
              <a:lnSpc>
                <a:spcPts val="3600"/>
              </a:lnSpc>
              <a:buAutoNum type="arabicPeriod"/>
            </a:pPr>
            <a:r>
              <a:rPr lang="en-US" dirty="0" smtClean="0"/>
              <a:t>Increase in number of transmitter vesicles released</a:t>
            </a:r>
          </a:p>
          <a:p>
            <a:pPr marL="895350" lvl="1" indent="-354013">
              <a:lnSpc>
                <a:spcPts val="3600"/>
              </a:lnSpc>
              <a:buAutoNum type="arabicPeriod"/>
            </a:pPr>
            <a:r>
              <a:rPr lang="en-US" dirty="0" smtClean="0"/>
              <a:t>Increase in the number of </a:t>
            </a:r>
            <a:r>
              <a:rPr lang="en-US" dirty="0" err="1" smtClean="0"/>
              <a:t>presynaptic</a:t>
            </a:r>
            <a:r>
              <a:rPr lang="en-US" dirty="0" smtClean="0"/>
              <a:t> terminals</a:t>
            </a:r>
          </a:p>
          <a:p>
            <a:pPr marL="895350" lvl="1" indent="-354013">
              <a:lnSpc>
                <a:spcPts val="3600"/>
              </a:lnSpc>
              <a:buAutoNum type="arabicPeriod"/>
            </a:pPr>
            <a:r>
              <a:rPr lang="en-US" dirty="0" smtClean="0"/>
              <a:t>Changes in the structure of </a:t>
            </a:r>
            <a:r>
              <a:rPr lang="en-US" dirty="0" err="1" smtClean="0"/>
              <a:t>dendritic</a:t>
            </a:r>
            <a:r>
              <a:rPr lang="en-US" dirty="0" smtClean="0"/>
              <a:t> spines that permit transmission of stronger signals</a:t>
            </a:r>
            <a:endParaRPr lang="ar-JO" sz="3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1" name="Content Placeholder 10"/>
          <p:cNvSpPr>
            <a:spLocks noGrp="1"/>
          </p:cNvSpPr>
          <p:nvPr>
            <p:ph idx="1"/>
          </p:nvPr>
        </p:nvSpPr>
        <p:spPr>
          <a:xfrm>
            <a:off x="990600" y="457200"/>
            <a:ext cx="7498080" cy="5791200"/>
          </a:xfrm>
        </p:spPr>
        <p:txBody>
          <a:bodyPr>
            <a:normAutofit/>
          </a:bodyPr>
          <a:lstStyle/>
          <a:p>
            <a:pPr marL="506413" indent="-506413"/>
            <a:r>
              <a:rPr lang="en-US" b="1" dirty="0" smtClean="0">
                <a:solidFill>
                  <a:srgbClr val="002060"/>
                </a:solidFill>
              </a:rPr>
              <a:t>Number of neurons and their </a:t>
            </a:r>
            <a:r>
              <a:rPr lang="en-US" b="1" dirty="0" err="1" smtClean="0">
                <a:solidFill>
                  <a:srgbClr val="002060"/>
                </a:solidFill>
              </a:rPr>
              <a:t>connectivities</a:t>
            </a:r>
            <a:r>
              <a:rPr lang="en-US" b="1" dirty="0" smtClean="0">
                <a:solidFill>
                  <a:srgbClr val="002060"/>
                </a:solidFill>
              </a:rPr>
              <a:t> change during learning</a:t>
            </a:r>
          </a:p>
          <a:p>
            <a:pPr marL="914400" lvl="1" indent="-457200"/>
            <a:endParaRPr lang="en-US" sz="2800" dirty="0" smtClean="0"/>
          </a:p>
          <a:p>
            <a:pPr marL="914400" lvl="1" indent="-457200"/>
            <a:endParaRPr lang="en-US" sz="2800" dirty="0" smtClean="0"/>
          </a:p>
          <a:p>
            <a:pPr marL="457200" indent="-457200"/>
            <a:r>
              <a:rPr lang="en-US" b="1" dirty="0" smtClean="0">
                <a:solidFill>
                  <a:srgbClr val="002060"/>
                </a:solidFill>
              </a:rPr>
              <a:t>Consolidation of Memory</a:t>
            </a:r>
          </a:p>
          <a:p>
            <a:pPr marL="457200" indent="-457200">
              <a:buFont typeface="Arial" pitchFamily="34" charset="0"/>
              <a:buChar char="•"/>
            </a:pPr>
            <a:endParaRPr lang="en-US" b="1" dirty="0" smtClean="0">
              <a:solidFill>
                <a:srgbClr val="002060"/>
              </a:solidFill>
            </a:endParaRPr>
          </a:p>
          <a:p>
            <a:pPr marL="801688" lvl="1" indent="-344488">
              <a:lnSpc>
                <a:spcPct val="150000"/>
              </a:lnSpc>
              <a:buFont typeface="+mj-lt"/>
              <a:buAutoNum type="alphaLcPeriod"/>
            </a:pPr>
            <a:r>
              <a:rPr lang="en-US" dirty="0" smtClean="0"/>
              <a:t>Rehearsal enhances the transference of short-term memory into long-term memory.</a:t>
            </a:r>
          </a:p>
          <a:p>
            <a:pPr marL="801688" lvl="1" indent="-344488">
              <a:lnSpc>
                <a:spcPct val="150000"/>
              </a:lnSpc>
              <a:buFont typeface="+mj-lt"/>
              <a:buAutoNum type="alphaLcPeriod"/>
            </a:pPr>
            <a:r>
              <a:rPr lang="en-US" dirty="0" smtClean="0"/>
              <a:t>New memories are codified during consolidation.</a:t>
            </a:r>
          </a:p>
          <a:p>
            <a:endParaRPr lang="ar-J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676400"/>
            <a:ext cx="184731" cy="461665"/>
          </a:xfrm>
          <a:prstGeom prst="rect">
            <a:avLst/>
          </a:prstGeom>
          <a:noFill/>
        </p:spPr>
        <p:txBody>
          <a:bodyPr wrap="none" rtlCol="0">
            <a:spAutoFit/>
          </a:bodyPr>
          <a:lstStyle/>
          <a:p>
            <a:endParaRPr lang="en-US" sz="2400" b="1" dirty="0" smtClean="0">
              <a:solidFill>
                <a:srgbClr val="002060"/>
              </a:solidFill>
            </a:endParaRPr>
          </a:p>
        </p:txBody>
      </p:sp>
      <p:sp>
        <p:nvSpPr>
          <p:cNvPr id="6" name="TextBox 5"/>
          <p:cNvSpPr txBox="1"/>
          <p:nvPr/>
        </p:nvSpPr>
        <p:spPr>
          <a:xfrm>
            <a:off x="1981200" y="5334000"/>
            <a:ext cx="184731" cy="276999"/>
          </a:xfrm>
          <a:prstGeom prst="rect">
            <a:avLst/>
          </a:prstGeom>
          <a:noFill/>
        </p:spPr>
        <p:txBody>
          <a:bodyPr wrap="none" rtlCol="0">
            <a:spAutoFit/>
          </a:bodyPr>
          <a:lstStyle/>
          <a:p>
            <a:endParaRPr lang="en-US" sz="1200" dirty="0"/>
          </a:p>
        </p:txBody>
      </p:sp>
      <p:sp>
        <p:nvSpPr>
          <p:cNvPr id="11" name="Content Placeholder 10"/>
          <p:cNvSpPr>
            <a:spLocks noGrp="1"/>
          </p:cNvSpPr>
          <p:nvPr>
            <p:ph idx="1"/>
          </p:nvPr>
        </p:nvSpPr>
        <p:spPr>
          <a:xfrm>
            <a:off x="990600" y="0"/>
            <a:ext cx="7498080" cy="6858000"/>
          </a:xfrm>
        </p:spPr>
        <p:txBody>
          <a:bodyPr>
            <a:normAutofit/>
          </a:bodyPr>
          <a:lstStyle/>
          <a:p>
            <a:pPr marL="914400" lvl="1" indent="-457200"/>
            <a:endParaRPr lang="en-US" sz="2400" dirty="0" smtClean="0"/>
          </a:p>
          <a:p>
            <a:pPr marL="457200" indent="-457200">
              <a:buNone/>
            </a:pPr>
            <a:r>
              <a:rPr lang="en-US" b="1" dirty="0" smtClean="0">
                <a:solidFill>
                  <a:srgbClr val="002060"/>
                </a:solidFill>
              </a:rPr>
              <a:t>Consolidation of Memory</a:t>
            </a:r>
          </a:p>
          <a:p>
            <a:pPr marL="457200" indent="-457200">
              <a:buFont typeface="Arial" pitchFamily="34" charset="0"/>
              <a:buChar char="•"/>
            </a:pPr>
            <a:endParaRPr lang="en-US" b="1" dirty="0" smtClean="0">
              <a:solidFill>
                <a:srgbClr val="002060"/>
              </a:solidFill>
            </a:endParaRPr>
          </a:p>
          <a:p>
            <a:pPr marL="563563" indent="-282575">
              <a:lnSpc>
                <a:spcPct val="150000"/>
              </a:lnSpc>
            </a:pPr>
            <a:r>
              <a:rPr lang="en-US" dirty="0" smtClean="0"/>
              <a:t>Roles of specific parts of the brain in the </a:t>
            </a:r>
            <a:r>
              <a:rPr lang="en-US" smtClean="0"/>
              <a:t>memory process:</a:t>
            </a:r>
            <a:endParaRPr lang="en-US" dirty="0" smtClean="0"/>
          </a:p>
          <a:p>
            <a:pPr marL="914400" lvl="1" indent="-457200">
              <a:lnSpc>
                <a:spcPct val="150000"/>
              </a:lnSpc>
              <a:buAutoNum type="alphaLcPeriod" startAt="3"/>
            </a:pPr>
            <a:endParaRPr lang="en-US" sz="2800" dirty="0" smtClean="0"/>
          </a:p>
          <a:p>
            <a:pPr marL="973138" lvl="1" indent="-292100">
              <a:lnSpc>
                <a:spcPct val="150000"/>
              </a:lnSpc>
            </a:pPr>
            <a:r>
              <a:rPr lang="en-US" sz="2800" b="1" dirty="0" smtClean="0"/>
              <a:t>Hippocampus</a:t>
            </a:r>
            <a:r>
              <a:rPr lang="en-US" sz="2800" dirty="0" smtClean="0"/>
              <a:t> promotes storage of memories</a:t>
            </a:r>
          </a:p>
          <a:p>
            <a:pPr marL="973138" lvl="1" indent="-292100">
              <a:lnSpc>
                <a:spcPct val="150000"/>
              </a:lnSpc>
            </a:pPr>
            <a:r>
              <a:rPr lang="en-US" sz="2800" dirty="0" err="1" smtClean="0"/>
              <a:t>Hippocampi</a:t>
            </a:r>
            <a:r>
              <a:rPr lang="en-US" sz="2800" dirty="0" smtClean="0"/>
              <a:t> are not important in reflexive learning (skill learning).</a:t>
            </a:r>
          </a:p>
          <a:p>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09600"/>
            <a:ext cx="7315200" cy="5016758"/>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Huntington's </a:t>
            </a:r>
            <a:r>
              <a:rPr lang="en-US" sz="2000" dirty="0">
                <a:latin typeface="Arial" panose="020B0604020202020204" pitchFamily="34" charset="0"/>
                <a:cs typeface="Arial" panose="020B0604020202020204" pitchFamily="34" charset="0"/>
              </a:rPr>
              <a:t>disease, which results from a genetic defect that involves an autosomal dominant gene. This defect leads to the loss of GABAergic and cholinergic neurons of the striatum (and also degeneration of the cerebral cortex, with resultant dementia</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Loss of inhibition of the external </a:t>
            </a:r>
            <a:r>
              <a:rPr lang="en-US" sz="2000" u="sng" dirty="0" err="1">
                <a:latin typeface="Arial" panose="020B0604020202020204" pitchFamily="34" charset="0"/>
                <a:cs typeface="Arial" panose="020B0604020202020204" pitchFamily="34" charset="0"/>
              </a:rPr>
              <a:t>globus</a:t>
            </a:r>
            <a:r>
              <a:rPr lang="en-US" sz="2000" u="sng" dirty="0">
                <a:latin typeface="Arial" panose="020B0604020202020204" pitchFamily="34" charset="0"/>
                <a:cs typeface="Arial" panose="020B0604020202020204" pitchFamily="34" charset="0"/>
              </a:rPr>
              <a:t> </a:t>
            </a:r>
            <a:r>
              <a:rPr lang="en-US" sz="2000" u="sng" dirty="0" err="1">
                <a:latin typeface="Arial" panose="020B0604020202020204" pitchFamily="34" charset="0"/>
                <a:cs typeface="Arial" panose="020B0604020202020204" pitchFamily="34" charset="0"/>
              </a:rPr>
              <a:t>pallidus</a:t>
            </a:r>
            <a:r>
              <a:rPr lang="en-US" sz="2000" u="sng" dirty="0">
                <a:latin typeface="Arial" panose="020B0604020202020204" pitchFamily="34" charset="0"/>
                <a:cs typeface="Arial" panose="020B0604020202020204" pitchFamily="34" charset="0"/>
              </a:rPr>
              <a:t> presumably leads to diminished activity of neurons in the </a:t>
            </a:r>
            <a:r>
              <a:rPr lang="en-US" sz="2000" u="sng" dirty="0" err="1">
                <a:latin typeface="Arial" panose="020B0604020202020204" pitchFamily="34" charset="0"/>
                <a:cs typeface="Arial" panose="020B0604020202020204" pitchFamily="34" charset="0"/>
              </a:rPr>
              <a:t>subthalamic</a:t>
            </a:r>
            <a:r>
              <a:rPr lang="en-US" sz="2000" u="sng" dirty="0">
                <a:latin typeface="Arial" panose="020B0604020202020204" pitchFamily="34" charset="0"/>
                <a:cs typeface="Arial" panose="020B0604020202020204" pitchFamily="34" charset="0"/>
              </a:rPr>
              <a:t> nucleus </a:t>
            </a:r>
            <a:r>
              <a:rPr lang="en-US" sz="2000" u="sng" dirty="0" smtClean="0">
                <a:latin typeface="Arial" panose="020B0604020202020204" pitchFamily="34" charset="0"/>
                <a:cs typeface="Arial" panose="020B0604020202020204" pitchFamily="34" charset="0"/>
              </a:rPr>
              <a:t>and  </a:t>
            </a:r>
            <a:r>
              <a:rPr lang="en-US" sz="2000" u="sng" dirty="0">
                <a:latin typeface="Arial" panose="020B0604020202020204" pitchFamily="34" charset="0"/>
                <a:cs typeface="Arial" panose="020B0604020202020204" pitchFamily="34" charset="0"/>
              </a:rPr>
              <a:t>the excitation of neurons of the internal segment of the </a:t>
            </a:r>
            <a:r>
              <a:rPr lang="en-US" sz="2000" u="sng" dirty="0" err="1">
                <a:latin typeface="Arial" panose="020B0604020202020204" pitchFamily="34" charset="0"/>
                <a:cs typeface="Arial" panose="020B0604020202020204" pitchFamily="34" charset="0"/>
              </a:rPr>
              <a:t>globus</a:t>
            </a:r>
            <a:r>
              <a:rPr lang="en-US" sz="2000" u="sng" dirty="0">
                <a:latin typeface="Arial" panose="020B0604020202020204" pitchFamily="34" charset="0"/>
                <a:cs typeface="Arial" panose="020B0604020202020204" pitchFamily="34" charset="0"/>
              </a:rPr>
              <a:t> </a:t>
            </a:r>
            <a:r>
              <a:rPr lang="en-US" sz="2000" u="sng" dirty="0" err="1">
                <a:latin typeface="Arial" panose="020B0604020202020204" pitchFamily="34" charset="0"/>
                <a:cs typeface="Arial" panose="020B0604020202020204" pitchFamily="34" charset="0"/>
              </a:rPr>
              <a:t>pallidus</a:t>
            </a:r>
            <a:r>
              <a:rPr lang="en-US" sz="2000" u="sng" dirty="0">
                <a:latin typeface="Arial" panose="020B0604020202020204" pitchFamily="34" charset="0"/>
                <a:cs typeface="Arial" panose="020B0604020202020204" pitchFamily="34" charset="0"/>
              </a:rPr>
              <a:t> would be reduced</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will disinhibit neurons in the VA and VL nuclei. The resulting enhancement of activity in neurons in the motor areas of the cerebral cortex may help explain the </a:t>
            </a:r>
            <a:r>
              <a:rPr lang="en-US" sz="2000" dirty="0" err="1">
                <a:latin typeface="Arial" panose="020B0604020202020204" pitchFamily="34" charset="0"/>
                <a:cs typeface="Arial" panose="020B0604020202020204" pitchFamily="34" charset="0"/>
              </a:rPr>
              <a:t>choreiform</a:t>
            </a:r>
            <a:r>
              <a:rPr lang="en-US" sz="2000" dirty="0">
                <a:latin typeface="Arial" panose="020B0604020202020204" pitchFamily="34" charset="0"/>
                <a:cs typeface="Arial" panose="020B0604020202020204" pitchFamily="34" charset="0"/>
              </a:rPr>
              <a:t> movements of Huntington's disease. </a:t>
            </a:r>
          </a:p>
        </p:txBody>
      </p:sp>
    </p:spTree>
    <p:extLst>
      <p:ext uri="{BB962C8B-B14F-4D97-AF65-F5344CB8AC3E}">
        <p14:creationId xmlns:p14="http://schemas.microsoft.com/office/powerpoint/2010/main" val="30194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2209800"/>
            <a:ext cx="7498080" cy="1143000"/>
          </a:xfrm>
        </p:spPr>
        <p:txBody>
          <a:bodyPr>
            <a:noAutofit/>
          </a:bodyPr>
          <a:lstStyle/>
          <a:p>
            <a:pPr algn="ctr">
              <a:lnSpc>
                <a:spcPct val="150000"/>
              </a:lnSpc>
            </a:pPr>
            <a:r>
              <a:rPr lang="en-US" sz="3600" b="1" dirty="0" smtClean="0"/>
              <a:t>Physiologic Anatomy </a:t>
            </a:r>
            <a:br>
              <a:rPr lang="en-US" sz="3600" b="1" dirty="0" smtClean="0"/>
            </a:br>
            <a:r>
              <a:rPr lang="en-US" sz="3600" b="1" dirty="0" smtClean="0"/>
              <a:t>of the Cerebral </a:t>
            </a:r>
            <a:r>
              <a:rPr lang="af-ZA" sz="3600" b="1" dirty="0" smtClean="0"/>
              <a:t>Cortex</a:t>
            </a:r>
            <a:endParaRPr lang="ar-JO"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60120" y="304800"/>
            <a:ext cx="7879080" cy="6324600"/>
          </a:xfrm>
        </p:spPr>
        <p:txBody>
          <a:bodyPr>
            <a:normAutofit/>
          </a:bodyPr>
          <a:lstStyle/>
          <a:p>
            <a:r>
              <a:rPr lang="en-US" dirty="0" smtClean="0"/>
              <a:t>The functional part of the cerebral cortex is a thin layer of neurons covering the surface of all the convolutions of </a:t>
            </a:r>
            <a:r>
              <a:rPr lang="af-ZA" dirty="0" smtClean="0"/>
              <a:t>the cerebrum.</a:t>
            </a:r>
          </a:p>
          <a:p>
            <a:endParaRPr lang="af-ZA" dirty="0" smtClean="0"/>
          </a:p>
          <a:p>
            <a:r>
              <a:rPr lang="af-ZA" dirty="0" smtClean="0"/>
              <a:t>Three types of neurons:</a:t>
            </a:r>
            <a:endParaRPr lang="en-US" sz="2400" b="1" dirty="0" smtClean="0">
              <a:solidFill>
                <a:srgbClr val="002060"/>
              </a:solidFill>
            </a:endParaRPr>
          </a:p>
          <a:p>
            <a:pPr marL="622300" indent="-341313">
              <a:buFont typeface="+mj-lt"/>
              <a:buAutoNum type="arabicPeriod"/>
            </a:pPr>
            <a:r>
              <a:rPr lang="en-US" dirty="0" smtClean="0"/>
              <a:t>Granular (</a:t>
            </a:r>
            <a:r>
              <a:rPr lang="en-US" dirty="0" err="1" smtClean="0"/>
              <a:t>stellate</a:t>
            </a:r>
            <a:r>
              <a:rPr lang="en-US" dirty="0" smtClean="0"/>
              <a:t>)</a:t>
            </a:r>
          </a:p>
          <a:p>
            <a:pPr marL="622300" indent="-341313">
              <a:buFont typeface="+mj-lt"/>
              <a:buAutoNum type="arabicPeriod"/>
            </a:pPr>
            <a:r>
              <a:rPr lang="en-US" dirty="0" err="1" smtClean="0"/>
              <a:t>Fusiform</a:t>
            </a:r>
            <a:endParaRPr lang="en-US" dirty="0" smtClean="0"/>
          </a:p>
          <a:p>
            <a:pPr marL="622300" indent="-341313">
              <a:buFont typeface="+mj-lt"/>
              <a:buAutoNum type="arabicPeriod"/>
            </a:pPr>
            <a:r>
              <a:rPr lang="en-US" dirty="0" smtClean="0"/>
              <a:t>Pyramidal</a:t>
            </a:r>
          </a:p>
          <a:p>
            <a:pPr marL="622300" indent="-341313">
              <a:buNone/>
            </a:pPr>
            <a:endParaRPr lang="en-US" dirty="0" smtClean="0"/>
          </a:p>
        </p:txBody>
      </p:sp>
      <p:pic>
        <p:nvPicPr>
          <p:cNvPr id="2" name="Picture 1"/>
          <p:cNvPicPr>
            <a:picLocks noChangeAspect="1"/>
          </p:cNvPicPr>
          <p:nvPr/>
        </p:nvPicPr>
        <p:blipFill>
          <a:blip r:embed="rId2"/>
          <a:stretch>
            <a:fillRect/>
          </a:stretch>
        </p:blipFill>
        <p:spPr>
          <a:xfrm>
            <a:off x="4862548" y="1828800"/>
            <a:ext cx="4276834" cy="4419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60120" y="685800"/>
            <a:ext cx="7879080" cy="5943600"/>
          </a:xfrm>
        </p:spPr>
        <p:txBody>
          <a:bodyPr>
            <a:normAutofit/>
          </a:bodyPr>
          <a:lstStyle/>
          <a:p>
            <a:pPr marL="407988" indent="-354013">
              <a:buFont typeface="+mj-lt"/>
              <a:buAutoNum type="arabicPeriod"/>
            </a:pPr>
            <a:r>
              <a:rPr lang="en-US" sz="3200" dirty="0" smtClean="0"/>
              <a:t>Granular (</a:t>
            </a:r>
            <a:r>
              <a:rPr lang="en-US" sz="3200" dirty="0" err="1" smtClean="0"/>
              <a:t>stellate</a:t>
            </a:r>
            <a:r>
              <a:rPr lang="en-US" sz="3200" dirty="0" smtClean="0"/>
              <a:t>) neurons:</a:t>
            </a:r>
          </a:p>
          <a:p>
            <a:pPr marL="407988" indent="-354013">
              <a:buNone/>
            </a:pPr>
            <a:endParaRPr lang="en-US" dirty="0" smtClean="0"/>
          </a:p>
          <a:p>
            <a:pPr marL="739775" lvl="3" indent="-273050"/>
            <a:r>
              <a:rPr lang="en-US" sz="2800" dirty="0" smtClean="0"/>
              <a:t>Short axons</a:t>
            </a:r>
          </a:p>
          <a:p>
            <a:pPr marL="739775" lvl="3" indent="-273050"/>
            <a:r>
              <a:rPr lang="en-US" sz="2800" dirty="0" smtClean="0"/>
              <a:t>Function as </a:t>
            </a:r>
            <a:r>
              <a:rPr lang="en-US" sz="2800" dirty="0" err="1" smtClean="0"/>
              <a:t>interneurons</a:t>
            </a:r>
            <a:endParaRPr lang="en-US" sz="2800" dirty="0" smtClean="0"/>
          </a:p>
          <a:p>
            <a:pPr marL="739775" lvl="3" indent="-273050"/>
            <a:r>
              <a:rPr lang="en-US" sz="2800" dirty="0" smtClean="0"/>
              <a:t>May be excitatory (glutamate) or inhibitory (GABA).</a:t>
            </a:r>
          </a:p>
          <a:p>
            <a:pPr marL="739775" lvl="3" indent="-273050"/>
            <a:r>
              <a:rPr lang="en-US" sz="2800" dirty="0" smtClean="0"/>
              <a:t>Found in the sensory areas of the cortex</a:t>
            </a:r>
          </a:p>
          <a:p>
            <a:pPr marL="739775" lvl="3" indent="-273050"/>
            <a:r>
              <a:rPr lang="en-US" sz="2800" dirty="0" smtClean="0"/>
              <a:t>Found in association areas between sensory and motor areas</a:t>
            </a:r>
            <a:endParaRPr lang="ar-JO"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600" y="381000"/>
            <a:ext cx="7696200" cy="5867400"/>
          </a:xfrm>
        </p:spPr>
        <p:txBody>
          <a:bodyPr/>
          <a:lstStyle/>
          <a:p>
            <a:pPr marL="466725" indent="-349250">
              <a:buFont typeface="+mj-lt"/>
              <a:buAutoNum type="arabicPeriod"/>
            </a:pPr>
            <a:r>
              <a:rPr lang="en-US" sz="3200" dirty="0" err="1" smtClean="0"/>
              <a:t>Fusiform</a:t>
            </a:r>
            <a:r>
              <a:rPr lang="en-US" sz="3200" dirty="0" smtClean="0"/>
              <a:t> </a:t>
            </a:r>
            <a:r>
              <a:rPr lang="en-US" sz="3200" i="1" dirty="0" smtClean="0"/>
              <a:t>and </a:t>
            </a:r>
          </a:p>
          <a:p>
            <a:pPr marL="466725" indent="-349250">
              <a:buFont typeface="+mj-lt"/>
              <a:buAutoNum type="arabicPeriod"/>
            </a:pPr>
            <a:r>
              <a:rPr lang="en-US" sz="3200" dirty="0" smtClean="0"/>
              <a:t>Pyramidal neurons</a:t>
            </a:r>
          </a:p>
          <a:p>
            <a:pPr marL="914400" lvl="1" indent="-457200"/>
            <a:endParaRPr lang="en-US" sz="2800" dirty="0" smtClean="0"/>
          </a:p>
          <a:p>
            <a:pPr marL="681038" lvl="3" indent="-214313"/>
            <a:r>
              <a:rPr lang="en-US" sz="2800" dirty="0" smtClean="0"/>
              <a:t>Give rise to almost all output fibers from the cortex</a:t>
            </a:r>
          </a:p>
          <a:p>
            <a:pPr marL="681038" lvl="3" indent="-214313"/>
            <a:r>
              <a:rPr lang="en-US" sz="2800" dirty="0" smtClean="0"/>
              <a:t>Pyramidal are larger and more numerous than </a:t>
            </a:r>
            <a:r>
              <a:rPr lang="en-US" sz="2800" dirty="0" err="1" smtClean="0"/>
              <a:t>fusiform</a:t>
            </a:r>
            <a:endParaRPr lang="en-US" sz="2800" dirty="0" smtClean="0"/>
          </a:p>
          <a:p>
            <a:pPr marL="681038" lvl="3" indent="-214313"/>
            <a:r>
              <a:rPr lang="en-US" sz="2800" dirty="0" smtClean="0"/>
              <a:t>Pyramidal - source of nerve fibers that go all the way to the spinal cord.</a:t>
            </a:r>
          </a:p>
          <a:p>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320" y="914400"/>
            <a:ext cx="7498080" cy="5334000"/>
          </a:xfrm>
        </p:spPr>
        <p:txBody>
          <a:bodyPr>
            <a:normAutofit/>
          </a:bodyPr>
          <a:lstStyle/>
          <a:p>
            <a:pPr marL="407988" indent="-354013">
              <a:lnSpc>
                <a:spcPts val="3600"/>
              </a:lnSpc>
            </a:pPr>
            <a:r>
              <a:rPr lang="en-US" dirty="0" smtClean="0"/>
              <a:t>Most incoming specific sensory signals from the body terminate in cortical layer IV.</a:t>
            </a:r>
          </a:p>
          <a:p>
            <a:pPr marL="407988" indent="-354013">
              <a:lnSpc>
                <a:spcPts val="3600"/>
              </a:lnSpc>
            </a:pPr>
            <a:r>
              <a:rPr lang="af-ZA" dirty="0" smtClean="0"/>
              <a:t>Most of the </a:t>
            </a:r>
            <a:r>
              <a:rPr lang="en-US" dirty="0" smtClean="0"/>
              <a:t>output signals leave the cortex through neurons located in layers V and VI</a:t>
            </a:r>
          </a:p>
          <a:p>
            <a:pPr marL="407988" indent="-354013">
              <a:lnSpc>
                <a:spcPts val="3600"/>
              </a:lnSpc>
            </a:pPr>
            <a:r>
              <a:rPr lang="en-US" dirty="0" smtClean="0"/>
              <a:t>The very large fibers to the brain stem and cord arise generally in layer V</a:t>
            </a:r>
          </a:p>
          <a:p>
            <a:pPr marL="407988" indent="-354013">
              <a:lnSpc>
                <a:spcPts val="3600"/>
              </a:lnSpc>
            </a:pPr>
            <a:r>
              <a:rPr lang="en-US" dirty="0" smtClean="0"/>
              <a:t>Fibers to the thalamus arise in layer VI</a:t>
            </a:r>
          </a:p>
          <a:p>
            <a:pPr marL="407988" indent="-354013">
              <a:lnSpc>
                <a:spcPts val="3600"/>
              </a:lnSpc>
            </a:pPr>
            <a:r>
              <a:rPr lang="af-ZA" dirty="0" smtClean="0"/>
              <a:t>Layers </a:t>
            </a:r>
            <a:r>
              <a:rPr lang="en-US" dirty="0" smtClean="0"/>
              <a:t>I, II, and III perform most of the </a:t>
            </a:r>
            <a:r>
              <a:rPr lang="en-US" dirty="0" err="1" smtClean="0"/>
              <a:t>intracortical</a:t>
            </a:r>
            <a:r>
              <a:rPr lang="en-US" dirty="0" smtClean="0"/>
              <a:t> association </a:t>
            </a:r>
            <a:r>
              <a:rPr lang="af-ZA" dirty="0" smtClean="0"/>
              <a:t>functions.</a:t>
            </a:r>
            <a:endParaRPr lang="ar-J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1495</TotalTime>
  <Words>1853</Words>
  <Application>Microsoft Office PowerPoint</Application>
  <PresentationFormat>On-screen Show (4:3)</PresentationFormat>
  <Paragraphs>182</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Gill Sans MT</vt:lpstr>
      <vt:lpstr>Majalla UI</vt:lpstr>
      <vt:lpstr>Trebuchet MS</vt:lpstr>
      <vt:lpstr>Verdana</vt:lpstr>
      <vt:lpstr>Wingdings</vt:lpstr>
      <vt:lpstr>Wingdings 2</vt:lpstr>
      <vt:lpstr>Solstice</vt:lpstr>
      <vt:lpstr>PowerPoint Presentation</vt:lpstr>
      <vt:lpstr>PowerPoint Presentation</vt:lpstr>
      <vt:lpstr>PowerPoint Presentation</vt:lpstr>
      <vt:lpstr>PowerPoint Presentation</vt:lpstr>
      <vt:lpstr>Physiologic Anatomy  of the Cerebral Cortex</vt:lpstr>
      <vt:lpstr>PowerPoint Presentation</vt:lpstr>
      <vt:lpstr>PowerPoint Presentation</vt:lpstr>
      <vt:lpstr>PowerPoint Presentation</vt:lpstr>
      <vt:lpstr>PowerPoint Presentation</vt:lpstr>
      <vt:lpstr>Anatomical and Functional Relations of the Cerebral Cortex to the Thalamus and Other Lower Centers </vt:lpstr>
      <vt:lpstr>Functions of  Specific Cortical Areas</vt:lpstr>
      <vt:lpstr>Functions of Specific Cortical Areas</vt:lpstr>
      <vt:lpstr>Association areas</vt:lpstr>
      <vt:lpstr>Association areas</vt:lpstr>
      <vt:lpstr>Association areas</vt:lpstr>
      <vt:lpstr>Area for Recognition of Faces </vt:lpstr>
      <vt:lpstr>Comprehensive Interpretative Function of the Posterior Superior Temporal Lobe - “Wernicke’s Area” (a General Interpretative Area)</vt:lpstr>
      <vt:lpstr>Comprehensive Interpretative Function of the Wernicke’s Area </vt:lpstr>
      <vt:lpstr>Angular Gyrus - Interpretation of Visual Information</vt:lpstr>
      <vt:lpstr>Concept of the dominant hemisphere</vt:lpstr>
      <vt:lpstr>Concept of the dominant hemisphere</vt:lpstr>
      <vt:lpstr>Concept of the dominant hemisphere</vt:lpstr>
      <vt:lpstr>Role of Language in the Function of Wernicke’s Area and in Intellectual Functions</vt:lpstr>
      <vt:lpstr>Functions of the parieto-occipitotemporal cortex in the nondominant hemisphere</vt:lpstr>
      <vt:lpstr>Higher Intellectual Functions of the Prefrontal Association Areas</vt:lpstr>
      <vt:lpstr>Higher Intellectual Functions of the Prefrontal Association Areas</vt:lpstr>
      <vt:lpstr>Function of the Corpus Callosum and Anterior Commissure to Transfer Thoughts, Memories, Training and Other Information Between the Two Cerebral Hemispheres</vt:lpstr>
      <vt:lpstr>PowerPoint Presentation</vt:lpstr>
      <vt:lpstr>Thoughts,  Consciousness and Memory</vt:lpstr>
      <vt:lpstr>PowerPoint Presentation</vt:lpstr>
      <vt:lpstr>Memory - Roles of Synaptic Facilitation and Synaptic Inhibition</vt:lpstr>
      <vt:lpstr>Memory - Roles of Synaptic Facilitation and Synaptic Inhibition</vt:lpstr>
      <vt:lpstr>Classification of memory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Introduction to Physiology:  The Cell and General Physiology</dc:title>
  <dc:creator>rstinson</dc:creator>
  <cp:lastModifiedBy>lenovo</cp:lastModifiedBy>
  <cp:revision>137</cp:revision>
  <dcterms:created xsi:type="dcterms:W3CDTF">2010-10-14T16:13:00Z</dcterms:created>
  <dcterms:modified xsi:type="dcterms:W3CDTF">2021-03-07T06:08:40Z</dcterms:modified>
</cp:coreProperties>
</file>