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1"/>
  </p:notesMasterIdLst>
  <p:sldIdLst>
    <p:sldId id="256" r:id="rId2"/>
    <p:sldId id="315" r:id="rId3"/>
    <p:sldId id="316" r:id="rId4"/>
    <p:sldId id="257" r:id="rId5"/>
    <p:sldId id="258" r:id="rId6"/>
    <p:sldId id="318" r:id="rId7"/>
    <p:sldId id="319" r:id="rId8"/>
    <p:sldId id="259" r:id="rId9"/>
    <p:sldId id="260" r:id="rId10"/>
    <p:sldId id="309" r:id="rId11"/>
    <p:sldId id="261" r:id="rId12"/>
    <p:sldId id="262" r:id="rId13"/>
    <p:sldId id="263" r:id="rId14"/>
    <p:sldId id="310" r:id="rId15"/>
    <p:sldId id="266" r:id="rId16"/>
    <p:sldId id="264" r:id="rId17"/>
    <p:sldId id="265" r:id="rId18"/>
    <p:sldId id="267" r:id="rId19"/>
    <p:sldId id="268" r:id="rId20"/>
    <p:sldId id="269" r:id="rId21"/>
    <p:sldId id="270" r:id="rId22"/>
    <p:sldId id="271" r:id="rId23"/>
    <p:sldId id="272" r:id="rId24"/>
    <p:sldId id="311" r:id="rId25"/>
    <p:sldId id="274" r:id="rId26"/>
    <p:sldId id="275" r:id="rId27"/>
    <p:sldId id="312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91" r:id="rId36"/>
    <p:sldId id="292" r:id="rId37"/>
    <p:sldId id="313" r:id="rId38"/>
    <p:sldId id="293" r:id="rId39"/>
    <p:sldId id="294" r:id="rId40"/>
    <p:sldId id="295" r:id="rId41"/>
    <p:sldId id="296" r:id="rId42"/>
    <p:sldId id="298" r:id="rId43"/>
    <p:sldId id="297" r:id="rId44"/>
    <p:sldId id="301" r:id="rId45"/>
    <p:sldId id="314" r:id="rId46"/>
    <p:sldId id="302" r:id="rId47"/>
    <p:sldId id="306" r:id="rId48"/>
    <p:sldId id="307" r:id="rId49"/>
    <p:sldId id="308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1DA35D9-658E-4A70-A2C8-243B479F869F}" type="datetimeFigureOut">
              <a:rPr lang="ar-JO" smtClean="0"/>
              <a:pPr/>
              <a:t>20/07/1442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AF26C5-8200-4AF3-BFCB-BDB94CBD72B9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A3B2C-D0B0-45AC-82EF-7B4CBF6CFFA1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D0003-AD01-4576-8CB2-9373B8468450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="1" u="sng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5">
                  <a:lumMod val="75000"/>
                </a:schemeClr>
              </a:buClr>
              <a:buFont typeface="Arial" pitchFamily="34" charset="0"/>
              <a:buChar char="•"/>
              <a:defRPr/>
            </a:lvl2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536448" cy="476250"/>
          </a:xfrm>
        </p:spPr>
        <p:txBody>
          <a:bodyPr/>
          <a:lstStyle>
            <a:lvl1pPr>
              <a:defRPr sz="1600">
                <a:solidFill>
                  <a:schemeClr val="accent5">
                    <a:lumMod val="75000"/>
                  </a:schemeClr>
                </a:solidFill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EAD1-3D32-4672-AF62-C27D9EE3CCA6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5A9F1-6862-4CFE-BA9B-6710D614FF39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F9B5-9280-4349-83E3-837E6876002D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BE93-3240-4958-A762-2532BDD2B0AC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C704-827A-4699-A14A-FA4B29A09E47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594F1-0136-47EA-866E-68AC936B0E5B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21555-F538-4D01-BFAE-5F176E8CA2B4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838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90600" y="1066800"/>
            <a:ext cx="7943088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186B2BE-71FF-4C21-A8B7-5922B1799B71}" type="datetime1">
              <a:rPr lang="en-US" smtClean="0"/>
              <a:pPr/>
              <a:t>3/3/2021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FD0AA0-7829-4368-90FD-8FF297E1E8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>
              <a:satMod val="13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231775" indent="-231775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395288" indent="-217488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463550" indent="-176213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219075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860425" indent="-17780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0160" y="190500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Motor systems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618036"/>
            <a:ext cx="647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Dr.Ejlal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Abu-El-Rub, </a:t>
            </a:r>
            <a:r>
              <a:rPr lang="en-US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Pharm.D</a:t>
            </a:r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PhD</a:t>
            </a:r>
          </a:p>
          <a:p>
            <a:r>
              <a:rPr lang="en-US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Physiology and Pathophysiology, Department of Basic Medical Sciences, Faculty of Medicine, Yarmouk University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motoneurons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219200"/>
            <a:ext cx="7943088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b="1" dirty="0" smtClean="0">
                <a:latin typeface="Times New Roman"/>
                <a:cs typeface="Times New Roman"/>
              </a:rPr>
              <a:t>α</a:t>
            </a:r>
            <a:r>
              <a:rPr lang="en-US" b="1" dirty="0" smtClean="0">
                <a:latin typeface="Times New Roman"/>
                <a:cs typeface="Times New Roman"/>
              </a:rPr>
              <a:t>-</a:t>
            </a:r>
            <a:r>
              <a:rPr lang="af-ZA" b="1" dirty="0" smtClean="0"/>
              <a:t>Motoneurons </a:t>
            </a:r>
            <a:r>
              <a:rPr lang="af-ZA" dirty="0" smtClean="0"/>
              <a:t>innervate</a:t>
            </a:r>
            <a:r>
              <a:rPr lang="af-ZA" b="1" dirty="0" smtClean="0"/>
              <a:t> </a:t>
            </a:r>
            <a:r>
              <a:rPr lang="af-ZA" dirty="0" smtClean="0"/>
              <a:t>extrafusal skeletal muscle fibers </a:t>
            </a:r>
            <a:r>
              <a:rPr lang="af-ZA" dirty="0" smtClean="0">
                <a:sym typeface="Wingdings" pitchFamily="2" charset="2"/>
              </a:rPr>
              <a:t>contraction.</a:t>
            </a:r>
          </a:p>
          <a:p>
            <a:pPr>
              <a:lnSpc>
                <a:spcPct val="150000"/>
              </a:lnSpc>
            </a:pPr>
            <a:endParaRPr lang="af-ZA" dirty="0" smtClean="0">
              <a:sym typeface="Wingdings" pitchFamily="2" charset="2"/>
            </a:endParaRPr>
          </a:p>
          <a:p>
            <a:pPr>
              <a:lnSpc>
                <a:spcPct val="150000"/>
              </a:lnSpc>
            </a:pPr>
            <a:r>
              <a:rPr lang="el-GR" b="1" dirty="0" smtClean="0">
                <a:latin typeface="Times New Roman"/>
                <a:cs typeface="Times New Roman"/>
              </a:rPr>
              <a:t>γ</a:t>
            </a:r>
            <a:r>
              <a:rPr lang="en-US" b="1" dirty="0" smtClean="0">
                <a:latin typeface="Times New Roman"/>
                <a:cs typeface="Times New Roman"/>
              </a:rPr>
              <a:t>-</a:t>
            </a:r>
            <a:r>
              <a:rPr lang="af-ZA" b="1" dirty="0" smtClean="0"/>
              <a:t>Motoneurons </a:t>
            </a:r>
            <a:r>
              <a:rPr lang="af-ZA" dirty="0" smtClean="0"/>
              <a:t>innervate</a:t>
            </a:r>
            <a:r>
              <a:rPr lang="af-ZA" b="1" dirty="0" smtClean="0"/>
              <a:t> </a:t>
            </a:r>
            <a:r>
              <a:rPr lang="af-ZA" dirty="0" smtClean="0"/>
              <a:t>specialized intrafusal muscle fibers </a:t>
            </a:r>
            <a:r>
              <a:rPr lang="af-ZA" dirty="0" smtClean="0">
                <a:sym typeface="Wingdings" pitchFamily="2" charset="2"/>
              </a:rPr>
              <a:t> </a:t>
            </a:r>
            <a:r>
              <a:rPr lang="af-ZA" dirty="0" smtClean="0"/>
              <a:t>adjust </a:t>
            </a:r>
            <a:r>
              <a:rPr lang="en-US" dirty="0" smtClean="0"/>
              <a:t>the </a:t>
            </a:r>
            <a:r>
              <a:rPr lang="en-US" i="1" dirty="0" smtClean="0"/>
              <a:t>sensitivity</a:t>
            </a:r>
            <a:r>
              <a:rPr lang="en-US" dirty="0" smtClean="0"/>
              <a:t> of the muscle spindles (so that they respond appropriately as the </a:t>
            </a:r>
            <a:r>
              <a:rPr lang="en-US" dirty="0" err="1" smtClean="0"/>
              <a:t>extrafusal</a:t>
            </a:r>
            <a:r>
              <a:rPr lang="en-US" dirty="0" smtClean="0"/>
              <a:t> fibers contract </a:t>
            </a:r>
            <a:r>
              <a:rPr lang="af-ZA" dirty="0" smtClean="0"/>
              <a:t>and shorten).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sensor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914400"/>
            <a:ext cx="8153400" cy="5867400"/>
          </a:xfrm>
        </p:spPr>
        <p:txBody>
          <a:bodyPr>
            <a:noAutofit/>
          </a:bodyPr>
          <a:lstStyle/>
          <a:p>
            <a:pPr marL="514350" indent="-342900"/>
            <a:r>
              <a:rPr lang="en-US" dirty="0" smtClean="0"/>
              <a:t>Types of muscle sensors</a:t>
            </a:r>
          </a:p>
          <a:p>
            <a:pPr>
              <a:buNone/>
            </a:pPr>
            <a:endParaRPr lang="en-US" sz="2600" dirty="0" smtClean="0"/>
          </a:p>
          <a:p>
            <a:pPr marL="514350" lvl="1" indent="-336550">
              <a:buFont typeface="+mj-lt"/>
              <a:buAutoNum type="arabicPeriod"/>
            </a:pPr>
            <a:r>
              <a:rPr lang="en-US" b="1" dirty="0" smtClean="0"/>
              <a:t>Muscle spindles </a:t>
            </a:r>
            <a:r>
              <a:rPr lang="en-US" dirty="0" smtClean="0"/>
              <a:t>(groups </a:t>
            </a:r>
            <a:r>
              <a:rPr lang="en-US" dirty="0" err="1" smtClean="0"/>
              <a:t>Ia</a:t>
            </a:r>
            <a:r>
              <a:rPr lang="en-US" dirty="0" smtClean="0"/>
              <a:t> and II afferents) are arranged in parallel with </a:t>
            </a:r>
            <a:r>
              <a:rPr lang="en-US" dirty="0" err="1" smtClean="0"/>
              <a:t>extrafusal</a:t>
            </a:r>
            <a:r>
              <a:rPr lang="en-US" dirty="0" smtClean="0"/>
              <a:t> fibers. They detect both </a:t>
            </a:r>
            <a:r>
              <a:rPr lang="en-US" b="1" dirty="0" smtClean="0"/>
              <a:t>static and dynamic changes in muscle length.</a:t>
            </a:r>
          </a:p>
          <a:p>
            <a:pPr marL="514350" lvl="1" indent="-336550">
              <a:buFont typeface="+mj-lt"/>
              <a:buAutoNum type="arabicPeriod"/>
            </a:pPr>
            <a:r>
              <a:rPr lang="en-US" b="1" dirty="0" smtClean="0"/>
              <a:t>Golgi tendon organs </a:t>
            </a:r>
            <a:r>
              <a:rPr lang="en-US" dirty="0" smtClean="0"/>
              <a:t>(group </a:t>
            </a:r>
            <a:r>
              <a:rPr lang="en-US" dirty="0" err="1" smtClean="0"/>
              <a:t>Ib</a:t>
            </a:r>
            <a:r>
              <a:rPr lang="en-US" dirty="0" smtClean="0"/>
              <a:t> afferents) are arranged in series with </a:t>
            </a:r>
            <a:r>
              <a:rPr lang="en-US" dirty="0" err="1" smtClean="0"/>
              <a:t>extrafusal</a:t>
            </a:r>
            <a:r>
              <a:rPr lang="en-US" dirty="0" smtClean="0"/>
              <a:t> muscle fibers. They detect </a:t>
            </a:r>
            <a:r>
              <a:rPr lang="en-US" b="1" dirty="0" smtClean="0"/>
              <a:t>muscle tension.</a:t>
            </a:r>
          </a:p>
          <a:p>
            <a:pPr marL="514350" lvl="1" indent="-336550">
              <a:buFont typeface="+mj-lt"/>
              <a:buAutoNum type="arabicPeriod"/>
            </a:pPr>
            <a:r>
              <a:rPr lang="en-US" b="1" dirty="0" err="1" smtClean="0"/>
              <a:t>Pacinian</a:t>
            </a:r>
            <a:r>
              <a:rPr lang="en-US" b="1" dirty="0" smtClean="0"/>
              <a:t> corpuscles </a:t>
            </a:r>
            <a:r>
              <a:rPr lang="en-US" dirty="0" smtClean="0"/>
              <a:t>(group II afferents) are distributed throughout muscle. They detect </a:t>
            </a:r>
            <a:r>
              <a:rPr lang="af-ZA" b="1" dirty="0" smtClean="0"/>
              <a:t>vibration.</a:t>
            </a:r>
          </a:p>
          <a:p>
            <a:pPr marL="514350" lvl="1" indent="-336550">
              <a:buFont typeface="+mj-lt"/>
              <a:buAutoNum type="arabicPeriod"/>
            </a:pPr>
            <a:r>
              <a:rPr lang="en-US" b="1" dirty="0" smtClean="0"/>
              <a:t>Free nerve endings </a:t>
            </a:r>
            <a:r>
              <a:rPr lang="en-US" dirty="0" smtClean="0"/>
              <a:t>(groups III and IV afferents) detect</a:t>
            </a:r>
            <a:r>
              <a:rPr lang="en-US" b="1" dirty="0" smtClean="0"/>
              <a:t> noxious stimuli.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muscle fibers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715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af-ZA" b="1" dirty="0" smtClean="0"/>
              <a:t>Extrafusal fibers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make up the bulk of muscle.</a:t>
            </a:r>
          </a:p>
          <a:p>
            <a:pPr lvl="1">
              <a:lnSpc>
                <a:spcPct val="110000"/>
              </a:lnSpc>
            </a:pPr>
            <a:r>
              <a:rPr lang="af-ZA" dirty="0" smtClean="0"/>
              <a:t>are </a:t>
            </a:r>
            <a:r>
              <a:rPr lang="af-ZA" b="1" dirty="0" smtClean="0"/>
              <a:t>innervated by </a:t>
            </a:r>
            <a:r>
              <a:rPr lang="el-GR" b="1" dirty="0" smtClean="0">
                <a:latin typeface="Times New Roman"/>
                <a:cs typeface="Times New Roman"/>
              </a:rPr>
              <a:t>α</a:t>
            </a:r>
            <a:r>
              <a:rPr lang="af-ZA" b="1" dirty="0" smtClean="0"/>
              <a:t>-motoneurons.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generate the </a:t>
            </a:r>
            <a:r>
              <a:rPr lang="en-US" b="1" dirty="0" smtClean="0"/>
              <a:t>force for muscle contraction.</a:t>
            </a:r>
          </a:p>
          <a:p>
            <a:pPr lvl="1">
              <a:lnSpc>
                <a:spcPct val="110000"/>
              </a:lnSpc>
            </a:pPr>
            <a:endParaRPr lang="en-US" b="1" dirty="0" smtClean="0"/>
          </a:p>
          <a:p>
            <a:pPr>
              <a:lnSpc>
                <a:spcPct val="110000"/>
              </a:lnSpc>
            </a:pPr>
            <a:r>
              <a:rPr lang="af-ZA" b="1" dirty="0" smtClean="0"/>
              <a:t>Intrafusal fibers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are smaller than </a:t>
            </a:r>
            <a:r>
              <a:rPr lang="en-US" dirty="0" err="1" smtClean="0"/>
              <a:t>extrafusal</a:t>
            </a:r>
            <a:r>
              <a:rPr lang="en-US" dirty="0" smtClean="0"/>
              <a:t> muscle fibers.</a:t>
            </a:r>
          </a:p>
          <a:p>
            <a:pPr lvl="1">
              <a:lnSpc>
                <a:spcPct val="110000"/>
              </a:lnSpc>
            </a:pPr>
            <a:r>
              <a:rPr lang="af-ZA" dirty="0" smtClean="0"/>
              <a:t>are </a:t>
            </a:r>
            <a:r>
              <a:rPr lang="af-ZA" b="1" dirty="0" smtClean="0"/>
              <a:t>innervated by </a:t>
            </a:r>
            <a:r>
              <a:rPr lang="el-GR" b="1" dirty="0" smtClean="0">
                <a:latin typeface="Times New Roman"/>
                <a:cs typeface="Times New Roman"/>
              </a:rPr>
              <a:t>γ</a:t>
            </a:r>
            <a:r>
              <a:rPr lang="af-ZA" b="1" dirty="0" smtClean="0"/>
              <a:t>-motoneurons.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are encapsulated in sheaths to form </a:t>
            </a:r>
            <a:r>
              <a:rPr lang="en-US" b="1" dirty="0" smtClean="0"/>
              <a:t>muscle spindles.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run in parallel with </a:t>
            </a:r>
            <a:r>
              <a:rPr lang="en-US" dirty="0" err="1" smtClean="0"/>
              <a:t>extrafusal</a:t>
            </a:r>
            <a:r>
              <a:rPr lang="en-US" dirty="0" smtClean="0"/>
              <a:t> fibers, but not for the entire length of the muscle.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are too small to generate significant force.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spindles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696200" cy="58674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GB" dirty="0" smtClean="0"/>
              <a:t>are spindle-shaped organs composed of small, encapsulated </a:t>
            </a:r>
            <a:r>
              <a:rPr lang="en-GB" dirty="0" err="1" smtClean="0"/>
              <a:t>intrafusal</a:t>
            </a:r>
            <a:r>
              <a:rPr lang="en-GB" dirty="0" smtClean="0"/>
              <a:t> muscle </a:t>
            </a:r>
            <a:r>
              <a:rPr lang="en-GB" dirty="0" err="1" smtClean="0"/>
              <a:t>fibers</a:t>
            </a:r>
            <a:r>
              <a:rPr lang="en-GB" dirty="0" smtClean="0"/>
              <a:t> and innervated by sensory and motor nerve </a:t>
            </a:r>
            <a:r>
              <a:rPr lang="en-GB" dirty="0" err="1" smtClean="0"/>
              <a:t>fibers</a:t>
            </a:r>
            <a:r>
              <a:rPr lang="en-GB" dirty="0" smtClean="0"/>
              <a:t>.</a:t>
            </a:r>
          </a:p>
          <a:p>
            <a:pPr>
              <a:lnSpc>
                <a:spcPts val="4000"/>
              </a:lnSpc>
            </a:pPr>
            <a:endParaRPr lang="en-US" dirty="0" smtClean="0"/>
          </a:p>
          <a:p>
            <a:pPr>
              <a:lnSpc>
                <a:spcPts val="4000"/>
              </a:lnSpc>
            </a:pPr>
            <a:r>
              <a:rPr lang="af-ZA" dirty="0" smtClean="0"/>
              <a:t>distributed throughout muscle.</a:t>
            </a:r>
          </a:p>
          <a:p>
            <a:pPr>
              <a:lnSpc>
                <a:spcPts val="4000"/>
              </a:lnSpc>
            </a:pPr>
            <a:r>
              <a:rPr lang="en-US" dirty="0" smtClean="0"/>
              <a:t>connected in parallel with large (force-generating) </a:t>
            </a:r>
            <a:r>
              <a:rPr lang="af-ZA" dirty="0" smtClean="0"/>
              <a:t>extrafusal fibers.</a:t>
            </a:r>
          </a:p>
          <a:p>
            <a:pPr>
              <a:lnSpc>
                <a:spcPts val="4000"/>
              </a:lnSpc>
            </a:pPr>
            <a:endParaRPr lang="af-ZA" dirty="0" smtClean="0"/>
          </a:p>
          <a:p>
            <a:pPr>
              <a:lnSpc>
                <a:spcPts val="4000"/>
              </a:lnSpc>
            </a:pPr>
            <a:r>
              <a:rPr lang="en-US" dirty="0" smtClean="0"/>
              <a:t>The finer the movement required, the greater the number of muscle spindles in a </a:t>
            </a:r>
            <a:r>
              <a:rPr lang="af-ZA" dirty="0" smtClean="0"/>
              <a:t>muscle.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spindles</a:t>
            </a:r>
            <a:endParaRPr lang="ar-JO" dirty="0"/>
          </a:p>
        </p:txBody>
      </p:sp>
      <p:pic>
        <p:nvPicPr>
          <p:cNvPr id="5" name="Content Placeholder 4" descr="spindle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6000"/>
          </a:blip>
          <a:stretch>
            <a:fillRect/>
          </a:stretch>
        </p:blipFill>
        <p:spPr>
          <a:xfrm>
            <a:off x="2006785" y="838200"/>
            <a:ext cx="6073752" cy="5943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uscle spindle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5000"/>
          </a:blip>
          <a:stretch>
            <a:fillRect/>
          </a:stretch>
        </p:blipFill>
        <p:spPr>
          <a:xfrm>
            <a:off x="1047750" y="1600200"/>
            <a:ext cx="7943850" cy="437377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</a:t>
            </a:r>
            <a:r>
              <a:rPr lang="en-US" dirty="0" err="1" smtClean="0"/>
              <a:t>intrafusal</a:t>
            </a:r>
            <a:r>
              <a:rPr lang="en-US" dirty="0" smtClean="0"/>
              <a:t> fibers in muscle spindles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712" y="1295400"/>
            <a:ext cx="7943088" cy="5562600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af-ZA" b="1" i="1" dirty="0" smtClean="0"/>
              <a:t>Nuclear bag fibers</a:t>
            </a:r>
          </a:p>
          <a:p>
            <a:pPr marL="692150" lvl="1" indent="-514350"/>
            <a:r>
              <a:rPr lang="en-US" dirty="0" smtClean="0"/>
              <a:t>detect the rate of change in muscle length (fast, </a:t>
            </a:r>
            <a:r>
              <a:rPr lang="en-US" b="1" dirty="0" smtClean="0"/>
              <a:t>dynamic changes).</a:t>
            </a:r>
          </a:p>
          <a:p>
            <a:pPr marL="692150" lvl="1" indent="-514350"/>
            <a:r>
              <a:rPr lang="en-US" dirty="0" smtClean="0"/>
              <a:t>are innervated by group </a:t>
            </a:r>
            <a:r>
              <a:rPr lang="en-US" dirty="0" err="1" smtClean="0"/>
              <a:t>Ia</a:t>
            </a:r>
            <a:r>
              <a:rPr lang="en-US" dirty="0" smtClean="0"/>
              <a:t> afferents.</a:t>
            </a:r>
          </a:p>
          <a:p>
            <a:pPr marL="692150" lvl="1" indent="-514350"/>
            <a:r>
              <a:rPr lang="en-US" dirty="0" smtClean="0"/>
              <a:t>have nuclei collected in a central “bag” region.</a:t>
            </a:r>
          </a:p>
          <a:p>
            <a:pPr marL="692150" lvl="1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af-ZA" b="1" i="1" dirty="0" smtClean="0"/>
              <a:t>Nuclear chain fibers</a:t>
            </a:r>
          </a:p>
          <a:p>
            <a:pPr marL="692150" lvl="1" indent="-514350"/>
            <a:r>
              <a:rPr lang="en-US" dirty="0" smtClean="0"/>
              <a:t>detect </a:t>
            </a:r>
            <a:r>
              <a:rPr lang="en-US" b="1" dirty="0" smtClean="0"/>
              <a:t>static </a:t>
            </a:r>
            <a:r>
              <a:rPr lang="en-US" dirty="0" smtClean="0"/>
              <a:t>changes in muscle length</a:t>
            </a:r>
            <a:r>
              <a:rPr lang="en-US" b="1" dirty="0" smtClean="0"/>
              <a:t>.</a:t>
            </a:r>
          </a:p>
          <a:p>
            <a:pPr marL="692150" lvl="1" indent="-514350"/>
            <a:r>
              <a:rPr lang="en-US" dirty="0" smtClean="0"/>
              <a:t>are innervated by group II afferents.</a:t>
            </a:r>
          </a:p>
          <a:p>
            <a:pPr marL="692150" lvl="1" indent="-514350"/>
            <a:r>
              <a:rPr lang="en-US" dirty="0" smtClean="0"/>
              <a:t>are more numerous than nuclear bag fibers.</a:t>
            </a:r>
          </a:p>
          <a:p>
            <a:pPr marL="692150" lvl="1" indent="-514350"/>
            <a:r>
              <a:rPr lang="en-US" dirty="0" smtClean="0"/>
              <a:t>have nuclei arranged in rows.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muscle spindle works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143000"/>
            <a:ext cx="7943088" cy="5791200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600" dirty="0" smtClean="0"/>
              <a:t>Muscle spindle reflexes oppose (correct for) increases in muscle length (stretch).</a:t>
            </a:r>
          </a:p>
          <a:p>
            <a:pPr marL="571500" lvl="1" indent="-393700">
              <a:lnSpc>
                <a:spcPts val="3400"/>
              </a:lnSpc>
              <a:buFont typeface="+mj-lt"/>
              <a:buAutoNum type="arabicPeriod"/>
            </a:pPr>
            <a:r>
              <a:rPr lang="en-US" sz="2400" dirty="0" smtClean="0"/>
              <a:t>Sensory information about muscle length is received by group </a:t>
            </a:r>
            <a:r>
              <a:rPr lang="en-US" sz="2400" dirty="0" err="1" smtClean="0"/>
              <a:t>Ia</a:t>
            </a:r>
            <a:r>
              <a:rPr lang="en-US" sz="2400" dirty="0" smtClean="0"/>
              <a:t> (velocity) and group II (static) afferent fibers.</a:t>
            </a:r>
          </a:p>
          <a:p>
            <a:pPr marL="571500" lvl="1" indent="-393700">
              <a:lnSpc>
                <a:spcPts val="3400"/>
              </a:lnSpc>
              <a:buFont typeface="+mj-lt"/>
              <a:buAutoNum type="arabicPeriod"/>
            </a:pPr>
            <a:r>
              <a:rPr lang="en-US" sz="2400" dirty="0" smtClean="0"/>
              <a:t>When a muscle is stretched (lengthened), the muscle spindle is also stretched, stimulating group </a:t>
            </a:r>
            <a:r>
              <a:rPr lang="en-US" sz="2400" dirty="0" err="1" smtClean="0"/>
              <a:t>Ia</a:t>
            </a:r>
            <a:r>
              <a:rPr lang="en-US" sz="2400" dirty="0" smtClean="0"/>
              <a:t> and group II afferent fibers.</a:t>
            </a:r>
          </a:p>
          <a:p>
            <a:pPr marL="571500" lvl="1" indent="-393700">
              <a:lnSpc>
                <a:spcPts val="3400"/>
              </a:lnSpc>
              <a:buFont typeface="+mj-lt"/>
              <a:buAutoNum type="arabicPeriod"/>
            </a:pPr>
            <a:r>
              <a:rPr lang="en-US" sz="2400" dirty="0" smtClean="0"/>
              <a:t>Stimulation of group </a:t>
            </a:r>
            <a:r>
              <a:rPr lang="en-US" sz="2400" dirty="0" err="1" smtClean="0"/>
              <a:t>Ia</a:t>
            </a:r>
            <a:r>
              <a:rPr lang="en-US" sz="2400" dirty="0" smtClean="0"/>
              <a:t> afferents stimulates α-</a:t>
            </a:r>
            <a:r>
              <a:rPr lang="en-US" sz="2400" dirty="0" err="1" smtClean="0"/>
              <a:t>motoneurons</a:t>
            </a:r>
            <a:r>
              <a:rPr lang="en-US" sz="2400" dirty="0" smtClean="0"/>
              <a:t> in the spinal cord. This stimulation in turn causes contraction and shortening of the muscle. Thus, the original stretch is opposed and muscle length is maintained.</a:t>
            </a:r>
            <a:endParaRPr lang="ar-JO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of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en-US" dirty="0" smtClean="0">
                <a:latin typeface="Times New Roman"/>
                <a:cs typeface="Times New Roman"/>
              </a:rPr>
              <a:t>-</a:t>
            </a:r>
            <a:r>
              <a:rPr lang="en-US" dirty="0" err="1" smtClean="0">
                <a:latin typeface="+mn-lt"/>
                <a:cs typeface="Times New Roman"/>
              </a:rPr>
              <a:t>motoneurons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1950" indent="-266700">
              <a:lnSpc>
                <a:spcPts val="3600"/>
              </a:lnSpc>
            </a:pPr>
            <a:r>
              <a:rPr lang="af-ZA" dirty="0" smtClean="0"/>
              <a:t>innervate intrafusal muscle fibers.</a:t>
            </a:r>
          </a:p>
          <a:p>
            <a:pPr marL="361950" indent="-266700">
              <a:lnSpc>
                <a:spcPts val="3600"/>
              </a:lnSpc>
            </a:pPr>
            <a:endParaRPr lang="af-ZA" dirty="0" smtClean="0"/>
          </a:p>
          <a:p>
            <a:pPr marL="361950" indent="-266700">
              <a:lnSpc>
                <a:spcPts val="3600"/>
              </a:lnSpc>
            </a:pPr>
            <a:r>
              <a:rPr lang="en-US" dirty="0" smtClean="0"/>
              <a:t>adjust the sensitivity of the muscle spindle so that it will respond appropriately during </a:t>
            </a:r>
            <a:r>
              <a:rPr lang="af-ZA" dirty="0" smtClean="0"/>
              <a:t>muscle contraction.</a:t>
            </a:r>
          </a:p>
          <a:p>
            <a:pPr marL="361950" indent="-266700">
              <a:lnSpc>
                <a:spcPts val="3600"/>
              </a:lnSpc>
            </a:pPr>
            <a:endParaRPr lang="af-ZA" dirty="0" smtClean="0"/>
          </a:p>
          <a:p>
            <a:pPr marL="361950" indent="-266700">
              <a:lnSpc>
                <a:spcPts val="3600"/>
              </a:lnSpc>
            </a:pPr>
            <a:r>
              <a:rPr lang="en-US" b="1" dirty="0" smtClean="0">
                <a:latin typeface="Times New Roman"/>
                <a:cs typeface="Times New Roman"/>
              </a:rPr>
              <a:t>α</a:t>
            </a:r>
            <a:r>
              <a:rPr lang="en-US" b="1" dirty="0" smtClean="0"/>
              <a:t>-</a:t>
            </a:r>
            <a:r>
              <a:rPr lang="en-US" b="1" dirty="0" err="1" smtClean="0"/>
              <a:t>Motoneurons</a:t>
            </a:r>
            <a:r>
              <a:rPr lang="en-US" b="1" dirty="0" smtClean="0"/>
              <a:t> and </a:t>
            </a:r>
            <a:r>
              <a:rPr lang="el-GR" b="1" dirty="0" smtClean="0">
                <a:latin typeface="Times New Roman"/>
                <a:cs typeface="Times New Roman"/>
              </a:rPr>
              <a:t>γ</a:t>
            </a:r>
            <a:r>
              <a:rPr lang="en-US" b="1" dirty="0" smtClean="0"/>
              <a:t>-</a:t>
            </a:r>
            <a:r>
              <a:rPr lang="en-US" b="1" dirty="0" err="1" smtClean="0"/>
              <a:t>motoneurons</a:t>
            </a:r>
            <a:r>
              <a:rPr lang="en-US" b="1" dirty="0" smtClean="0"/>
              <a:t> are </a:t>
            </a:r>
            <a:r>
              <a:rPr lang="en-US" b="1" dirty="0" err="1" smtClean="0"/>
              <a:t>coactivated</a:t>
            </a:r>
            <a:r>
              <a:rPr lang="en-US" b="1" dirty="0" smtClean="0"/>
              <a:t> </a:t>
            </a:r>
            <a:r>
              <a:rPr lang="en-US" dirty="0" smtClean="0"/>
              <a:t>so that muscle spindles remain sensitive to changes in muscle length during contraction.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838200"/>
          </a:xfrm>
        </p:spPr>
        <p:txBody>
          <a:bodyPr/>
          <a:lstStyle/>
          <a:p>
            <a:r>
              <a:rPr lang="en-US" dirty="0" smtClean="0"/>
              <a:t>Muscle reflexes</a:t>
            </a:r>
            <a:endParaRPr lang="ar-JO" dirty="0"/>
          </a:p>
        </p:txBody>
      </p:sp>
      <p:pic>
        <p:nvPicPr>
          <p:cNvPr id="5" name="Content Placeholder 4" descr="muscle reflexes table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8000"/>
          </a:blip>
          <a:stretch>
            <a:fillRect/>
          </a:stretch>
        </p:blipFill>
        <p:spPr>
          <a:xfrm>
            <a:off x="76200" y="1823951"/>
            <a:ext cx="8991600" cy="32845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Posture and movement depend on a combination of </a:t>
            </a:r>
            <a:r>
              <a:rPr lang="en-GB" b="1" dirty="0" smtClean="0"/>
              <a:t>involuntary</a:t>
            </a:r>
            <a:r>
              <a:rPr lang="en-GB" dirty="0" smtClean="0"/>
              <a:t> reflexes coordinated by </a:t>
            </a:r>
            <a:r>
              <a:rPr lang="en-GB" i="1" dirty="0" smtClean="0"/>
              <a:t>the spinal cord </a:t>
            </a:r>
            <a:r>
              <a:rPr lang="en-GB" dirty="0" smtClean="0"/>
              <a:t>and </a:t>
            </a:r>
            <a:r>
              <a:rPr lang="en-GB" b="1" dirty="0" smtClean="0"/>
              <a:t>voluntary</a:t>
            </a:r>
            <a:r>
              <a:rPr lang="en-GB" dirty="0" smtClean="0"/>
              <a:t> actions controlled by </a:t>
            </a:r>
            <a:r>
              <a:rPr lang="en-GB" i="1" dirty="0" smtClean="0"/>
              <a:t>higher brain </a:t>
            </a:r>
            <a:r>
              <a:rPr lang="en-GB" i="1" dirty="0" err="1" smtClean="0"/>
              <a:t>centers</a:t>
            </a:r>
            <a:r>
              <a:rPr lang="en-GB" i="1" dirty="0" smtClean="0"/>
              <a:t>.</a:t>
            </a:r>
          </a:p>
          <a:p>
            <a:endParaRPr lang="en-GB" i="1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486400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af-ZA" b="1" dirty="0" smtClean="0"/>
              <a:t>Stretch (myotatic) reflex - knee jerk</a:t>
            </a:r>
          </a:p>
          <a:p>
            <a:pPr marL="677863" lvl="1" indent="-514350">
              <a:buSzPct val="100000"/>
            </a:pPr>
            <a:r>
              <a:rPr lang="af-ZA" sz="2800" dirty="0" smtClean="0"/>
              <a:t>Is monosynaptic</a:t>
            </a:r>
            <a:endParaRPr lang="ar-JO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Muscle reflexes</a:t>
            </a:r>
            <a:endParaRPr lang="ar-JO" dirty="0"/>
          </a:p>
        </p:txBody>
      </p:sp>
      <p:pic>
        <p:nvPicPr>
          <p:cNvPr id="6" name="Picture 5" descr="stretch reflex.png"/>
          <p:cNvPicPr>
            <a:picLocks noChangeAspect="1"/>
          </p:cNvPicPr>
          <p:nvPr/>
        </p:nvPicPr>
        <p:blipFill>
          <a:blip r:embed="rId2" cstate="print">
            <a:lum bright="-3000" contrast="6000"/>
          </a:blip>
          <a:stretch>
            <a:fillRect/>
          </a:stretch>
        </p:blipFill>
        <p:spPr>
          <a:xfrm>
            <a:off x="993648" y="2541819"/>
            <a:ext cx="8077200" cy="423998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381750"/>
            <a:ext cx="536448" cy="476250"/>
          </a:xfrm>
        </p:spPr>
        <p:txBody>
          <a:bodyPr/>
          <a:lstStyle/>
          <a:p>
            <a:fld id="{5CFD0AA0-7829-4368-90FD-8FF297E1E8C9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848600" cy="838200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af-ZA" dirty="0" smtClean="0"/>
              <a:t>Stretch (myotatic) reflex - knee jerk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791200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Muscle is stretched, </a:t>
            </a:r>
            <a:r>
              <a:rPr lang="en-US" sz="2600" dirty="0" smtClean="0"/>
              <a:t>and the stretching stimulates </a:t>
            </a:r>
            <a:r>
              <a:rPr lang="en-US" sz="2600" b="1" dirty="0" smtClean="0"/>
              <a:t>group </a:t>
            </a:r>
            <a:r>
              <a:rPr lang="en-US" sz="2600" b="1" dirty="0" err="1" smtClean="0"/>
              <a:t>Ia</a:t>
            </a:r>
            <a:r>
              <a:rPr lang="en-US" sz="2600" b="1" dirty="0" smtClean="0"/>
              <a:t> </a:t>
            </a:r>
            <a:r>
              <a:rPr lang="en-US" sz="2600" dirty="0" smtClean="0"/>
              <a:t>afferent fibers.</a:t>
            </a:r>
          </a:p>
          <a:p>
            <a:endParaRPr lang="en-US" sz="2600" dirty="0" smtClean="0"/>
          </a:p>
          <a:p>
            <a:r>
              <a:rPr lang="en-US" sz="2600" dirty="0" smtClean="0"/>
              <a:t>Group I a afferents synapse directly on </a:t>
            </a:r>
            <a:r>
              <a:rPr lang="en-US" sz="2600" b="1" dirty="0" smtClean="0">
                <a:latin typeface="Times New Roman"/>
                <a:cs typeface="Times New Roman"/>
              </a:rPr>
              <a:t>α</a:t>
            </a:r>
            <a:r>
              <a:rPr lang="en-US" sz="2600" b="1" dirty="0" smtClean="0"/>
              <a:t>-</a:t>
            </a:r>
            <a:r>
              <a:rPr lang="en-US" sz="2600" b="1" dirty="0" err="1" smtClean="0"/>
              <a:t>motoneurons</a:t>
            </a:r>
            <a:r>
              <a:rPr lang="en-US" sz="2600" b="1" dirty="0" smtClean="0"/>
              <a:t> </a:t>
            </a:r>
            <a:r>
              <a:rPr lang="en-US" sz="2600" dirty="0" smtClean="0"/>
              <a:t>in the spinal cord. The pool of </a:t>
            </a:r>
            <a:r>
              <a:rPr lang="el-GR" sz="2600" dirty="0" smtClean="0">
                <a:latin typeface="Times New Roman"/>
                <a:cs typeface="Times New Roman"/>
              </a:rPr>
              <a:t>α</a:t>
            </a:r>
            <a:r>
              <a:rPr lang="en-US" sz="2600" dirty="0" smtClean="0"/>
              <a:t>-</a:t>
            </a:r>
            <a:r>
              <a:rPr lang="en-US" sz="2600" dirty="0" err="1" smtClean="0"/>
              <a:t>motoneurons</a:t>
            </a:r>
            <a:r>
              <a:rPr lang="en-US" sz="2600" dirty="0" smtClean="0"/>
              <a:t> that is activated innervates the homonymous muscle.</a:t>
            </a:r>
          </a:p>
          <a:p>
            <a:r>
              <a:rPr lang="en-US" sz="2600" dirty="0" smtClean="0"/>
              <a:t>Stimulation of </a:t>
            </a:r>
            <a:r>
              <a:rPr lang="el-GR" sz="2600" dirty="0" smtClean="0">
                <a:latin typeface="Times New Roman"/>
                <a:cs typeface="Times New Roman"/>
              </a:rPr>
              <a:t>α</a:t>
            </a:r>
            <a:r>
              <a:rPr lang="en-US" sz="2600" dirty="0" smtClean="0"/>
              <a:t>-</a:t>
            </a:r>
            <a:r>
              <a:rPr lang="en-US" sz="2600" dirty="0" err="1" smtClean="0"/>
              <a:t>motoneurons</a:t>
            </a:r>
            <a:r>
              <a:rPr lang="en-US" sz="2600" dirty="0" smtClean="0"/>
              <a:t> causes </a:t>
            </a:r>
            <a:r>
              <a:rPr lang="en-US" sz="2600" b="1" dirty="0" smtClean="0"/>
              <a:t>contraction in the muscle that was stretched. </a:t>
            </a:r>
            <a:r>
              <a:rPr lang="en-US" sz="2600" dirty="0" smtClean="0"/>
              <a:t>As the muscle contracts, it shortens, decreasing the stretch on the muscle spindle and returning it to its original length.</a:t>
            </a:r>
          </a:p>
          <a:p>
            <a:r>
              <a:rPr lang="en-US" sz="2600" dirty="0" smtClean="0"/>
              <a:t>At the same time, synergistic muscles are activated and antagonistic muscles are </a:t>
            </a:r>
            <a:r>
              <a:rPr lang="af-ZA" sz="2600" dirty="0" smtClean="0"/>
              <a:t>inhibited.</a:t>
            </a:r>
          </a:p>
          <a:p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7943088" cy="57912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US" b="1" dirty="0" smtClean="0"/>
              <a:t>Example of the knee-jerk reflex</a:t>
            </a:r>
          </a:p>
          <a:p>
            <a:pPr>
              <a:lnSpc>
                <a:spcPts val="3800"/>
              </a:lnSpc>
            </a:pPr>
            <a:endParaRPr lang="en-US" b="1" dirty="0" smtClean="0"/>
          </a:p>
          <a:p>
            <a:pPr>
              <a:lnSpc>
                <a:spcPts val="3800"/>
              </a:lnSpc>
            </a:pPr>
            <a:r>
              <a:rPr lang="en-US" dirty="0" smtClean="0"/>
              <a:t>Tapping on the patellar tendon causes the quadriceps</a:t>
            </a:r>
            <a:r>
              <a:rPr lang="en-US" b="1" dirty="0" smtClean="0"/>
              <a:t> </a:t>
            </a:r>
            <a:r>
              <a:rPr lang="en-US" dirty="0" smtClean="0"/>
              <a:t>to stretch. Stretch of the quadriceps stimulates group </a:t>
            </a:r>
            <a:r>
              <a:rPr lang="en-US" dirty="0" err="1" smtClean="0"/>
              <a:t>Ia</a:t>
            </a:r>
            <a:r>
              <a:rPr lang="en-US" dirty="0" smtClean="0"/>
              <a:t> afferent fibers, which activate 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en-US" dirty="0" smtClean="0"/>
              <a:t>-</a:t>
            </a:r>
            <a:r>
              <a:rPr lang="en-US" dirty="0" err="1" smtClean="0"/>
              <a:t>motoneurons</a:t>
            </a:r>
            <a:r>
              <a:rPr lang="en-US" dirty="0" smtClean="0"/>
              <a:t> that make the quadriceps contract. Contraction of the quadriceps forces the lower leg to extend.</a:t>
            </a:r>
          </a:p>
          <a:p>
            <a:pPr lvl="1">
              <a:lnSpc>
                <a:spcPts val="3800"/>
              </a:lnSpc>
            </a:pPr>
            <a:r>
              <a:rPr lang="en-US" b="1" dirty="0" smtClean="0"/>
              <a:t>Increases in </a:t>
            </a:r>
            <a:r>
              <a:rPr lang="el-GR" b="1" dirty="0" smtClean="0">
                <a:latin typeface="Times New Roman"/>
                <a:cs typeface="Times New Roman"/>
              </a:rPr>
              <a:t>γ</a:t>
            </a:r>
            <a:r>
              <a:rPr lang="en-US" b="1" dirty="0" smtClean="0"/>
              <a:t>-</a:t>
            </a:r>
            <a:r>
              <a:rPr lang="en-US" b="1" dirty="0" err="1" smtClean="0"/>
              <a:t>motoneuron</a:t>
            </a:r>
            <a:r>
              <a:rPr lang="en-US" b="1" dirty="0" smtClean="0"/>
              <a:t> activity </a:t>
            </a:r>
            <a:r>
              <a:rPr lang="en-US" dirty="0" smtClean="0"/>
              <a:t>increase the sensitivity of the muscle spindle and therefore exaggerate the knee-jerk reflex.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en-US" dirty="0" smtClean="0"/>
              <a:t>Golgi tendon reflex (inverse </a:t>
            </a:r>
            <a:r>
              <a:rPr lang="en-US" dirty="0" err="1" smtClean="0"/>
              <a:t>myotatic</a:t>
            </a:r>
            <a:r>
              <a:rPr lang="en-US" dirty="0" smtClean="0"/>
              <a:t>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486400"/>
          </a:xfrm>
        </p:spPr>
        <p:txBody>
          <a:bodyPr/>
          <a:lstStyle/>
          <a:p>
            <a:r>
              <a:rPr lang="en-US" dirty="0" smtClean="0"/>
              <a:t>Is </a:t>
            </a:r>
            <a:r>
              <a:rPr lang="en-US" dirty="0" err="1" smtClean="0"/>
              <a:t>disynaptic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Is the opposite, or inverse, of the stretch reflex</a:t>
            </a:r>
          </a:p>
          <a:p>
            <a:pPr marL="692150" lvl="1" indent="-514350">
              <a:lnSpc>
                <a:spcPts val="3400"/>
              </a:lnSpc>
              <a:buFont typeface="+mj-lt"/>
              <a:buAutoNum type="alphaUcPeriod"/>
            </a:pPr>
            <a:r>
              <a:rPr lang="en-US" dirty="0" smtClean="0"/>
              <a:t>A</a:t>
            </a:r>
            <a:r>
              <a:rPr lang="en-US" b="1" dirty="0" smtClean="0"/>
              <a:t>ctive muscle contraction</a:t>
            </a:r>
            <a:r>
              <a:rPr lang="en-US" dirty="0" smtClean="0"/>
              <a:t> stimulates the Golgi tendon organs and </a:t>
            </a:r>
            <a:r>
              <a:rPr lang="en-US" b="1" dirty="0" smtClean="0"/>
              <a:t>group lb </a:t>
            </a:r>
            <a:r>
              <a:rPr lang="en-US" dirty="0" smtClean="0"/>
              <a:t>afferent fibers.</a:t>
            </a:r>
          </a:p>
          <a:p>
            <a:pPr marL="692150" lvl="1" indent="-514350">
              <a:lnSpc>
                <a:spcPts val="3400"/>
              </a:lnSpc>
              <a:buFont typeface="+mj-lt"/>
              <a:buAutoNum type="alphaUcPeriod"/>
            </a:pPr>
            <a:r>
              <a:rPr lang="en-US" dirty="0" smtClean="0"/>
              <a:t>The group </a:t>
            </a:r>
            <a:r>
              <a:rPr lang="en-US" dirty="0" err="1" smtClean="0"/>
              <a:t>Ib</a:t>
            </a:r>
            <a:r>
              <a:rPr lang="en-US" dirty="0" smtClean="0"/>
              <a:t> afferents </a:t>
            </a:r>
            <a:r>
              <a:rPr lang="en-US" b="1" dirty="0" smtClean="0"/>
              <a:t>stimulate inhibitory </a:t>
            </a:r>
            <a:r>
              <a:rPr lang="en-US" b="1" dirty="0" err="1" smtClean="0"/>
              <a:t>interneurons</a:t>
            </a:r>
            <a:r>
              <a:rPr lang="en-US" b="1" dirty="0" smtClean="0"/>
              <a:t> </a:t>
            </a:r>
            <a:r>
              <a:rPr lang="en-US" dirty="0" smtClean="0"/>
              <a:t>in the spinal cord. These </a:t>
            </a:r>
            <a:r>
              <a:rPr lang="en-US" dirty="0" err="1" smtClean="0"/>
              <a:t>interneurons</a:t>
            </a:r>
            <a:r>
              <a:rPr lang="en-US" dirty="0" smtClean="0"/>
              <a:t> </a:t>
            </a:r>
            <a:r>
              <a:rPr lang="en-US" b="1" dirty="0" smtClean="0"/>
              <a:t>inhibit </a:t>
            </a:r>
            <a:r>
              <a:rPr lang="en-US" b="1" dirty="0" smtClean="0">
                <a:latin typeface="Times New Roman"/>
                <a:cs typeface="Times New Roman"/>
              </a:rPr>
              <a:t>α</a:t>
            </a:r>
            <a:r>
              <a:rPr lang="en-US" b="1" dirty="0" smtClean="0"/>
              <a:t>-</a:t>
            </a:r>
            <a:r>
              <a:rPr lang="en-US" b="1" dirty="0" err="1" smtClean="0"/>
              <a:t>motoneurons</a:t>
            </a:r>
            <a:r>
              <a:rPr lang="en-US" b="1" dirty="0" smtClean="0"/>
              <a:t> </a:t>
            </a:r>
            <a:r>
              <a:rPr lang="en-US" dirty="0" smtClean="0"/>
              <a:t>and cause relaxation of the muscle that was originally </a:t>
            </a:r>
            <a:r>
              <a:rPr lang="af-ZA" dirty="0" smtClean="0"/>
              <a:t>contracted.</a:t>
            </a:r>
          </a:p>
          <a:p>
            <a:pPr marL="692150" lvl="1" indent="-514350">
              <a:lnSpc>
                <a:spcPts val="3400"/>
              </a:lnSpc>
              <a:buFont typeface="+mj-lt"/>
              <a:buAutoNum type="alphaUcPeriod"/>
            </a:pPr>
            <a:r>
              <a:rPr lang="af-ZA" dirty="0" smtClean="0"/>
              <a:t>At the same time, antagonistic muscles are excited.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 startAt="2"/>
            </a:pPr>
            <a:r>
              <a:rPr lang="en-US" dirty="0" smtClean="0"/>
              <a:t>Golgi tendon reflex (inverse </a:t>
            </a:r>
            <a:r>
              <a:rPr lang="en-US" dirty="0" err="1" smtClean="0"/>
              <a:t>myotatic</a:t>
            </a:r>
            <a:r>
              <a:rPr lang="en-US" dirty="0" smtClean="0"/>
              <a:t>)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Content Placeholder 6" descr="golg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962967"/>
            <a:ext cx="7772400" cy="54378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 startAt="3"/>
            </a:pPr>
            <a:r>
              <a:rPr lang="en-US" dirty="0" smtClean="0"/>
              <a:t>Flexor withdrawal reflex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912" y="1143000"/>
            <a:ext cx="7943088" cy="5181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f-ZA" dirty="0" smtClean="0"/>
              <a:t>is </a:t>
            </a:r>
            <a:r>
              <a:rPr lang="af-ZA" b="1" dirty="0" smtClean="0"/>
              <a:t>polysynaptic.</a:t>
            </a:r>
          </a:p>
          <a:p>
            <a:pPr>
              <a:lnSpc>
                <a:spcPct val="150000"/>
              </a:lnSpc>
            </a:pPr>
            <a:endParaRPr lang="af-ZA" b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results in </a:t>
            </a:r>
            <a:r>
              <a:rPr lang="en-US" b="1" dirty="0" smtClean="0"/>
              <a:t>flexion on the </a:t>
            </a:r>
            <a:r>
              <a:rPr lang="en-US" b="1" dirty="0" err="1" smtClean="0"/>
              <a:t>ipsilateral</a:t>
            </a:r>
            <a:r>
              <a:rPr lang="en-US" b="1" dirty="0" smtClean="0"/>
              <a:t> side </a:t>
            </a:r>
            <a:r>
              <a:rPr lang="en-US" dirty="0" smtClean="0"/>
              <a:t>and</a:t>
            </a:r>
            <a:r>
              <a:rPr lang="en-US" b="1" dirty="0" smtClean="0"/>
              <a:t> extension on the </a:t>
            </a:r>
            <a:r>
              <a:rPr lang="en-US" b="1" dirty="0" err="1" smtClean="0"/>
              <a:t>contralateral</a:t>
            </a:r>
            <a:r>
              <a:rPr lang="en-US" b="1" dirty="0" smtClean="0"/>
              <a:t> side. </a:t>
            </a:r>
            <a:r>
              <a:rPr lang="en-US" dirty="0" err="1" smtClean="0"/>
              <a:t>Somatosensory</a:t>
            </a:r>
            <a:r>
              <a:rPr lang="en-US" dirty="0" smtClean="0"/>
              <a:t> and pain afferent fibers elicit withdrawal of the stimulated body part </a:t>
            </a:r>
            <a:r>
              <a:rPr lang="af-ZA" dirty="0" smtClean="0"/>
              <a:t>from the noxious stimulus.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848600" cy="838200"/>
          </a:xfrm>
        </p:spPr>
        <p:txBody>
          <a:bodyPr/>
          <a:lstStyle/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 startAt="3"/>
            </a:pPr>
            <a:r>
              <a:rPr lang="en-US" dirty="0" smtClean="0"/>
              <a:t>Flexor withdrawal reflex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312" y="1219200"/>
            <a:ext cx="7943088" cy="5715000"/>
          </a:xfrm>
        </p:spPr>
        <p:txBody>
          <a:bodyPr>
            <a:normAutofit/>
          </a:bodyPr>
          <a:lstStyle/>
          <a:p>
            <a:pPr marL="571500" indent="-400050">
              <a:buFont typeface="+mj-lt"/>
              <a:buAutoNum type="alphaUcPeriod"/>
            </a:pPr>
            <a:r>
              <a:rPr lang="en-US" sz="2400" b="1" dirty="0" smtClean="0"/>
              <a:t>Pain</a:t>
            </a:r>
            <a:r>
              <a:rPr lang="en-US" sz="2400" dirty="0" smtClean="0"/>
              <a:t> (e.g., touching a hot stove) stimulates the flexor reflex afferents </a:t>
            </a:r>
            <a:r>
              <a:rPr lang="en-US" sz="2400" b="1" dirty="0" smtClean="0"/>
              <a:t>of groups II, III, </a:t>
            </a:r>
            <a:r>
              <a:rPr lang="af-ZA" sz="2400" b="1" dirty="0" smtClean="0"/>
              <a:t>and IV.</a:t>
            </a:r>
          </a:p>
          <a:p>
            <a:pPr marL="571500" indent="-400050">
              <a:buFont typeface="+mj-lt"/>
              <a:buAutoNum type="alphaUcPeriod"/>
            </a:pPr>
            <a:r>
              <a:rPr lang="af-ZA" sz="2400" dirty="0" smtClean="0"/>
              <a:t>The afferent fibers synapse polysynaptically (via interneurons) onto motoneurons in the spinal cord.</a:t>
            </a:r>
          </a:p>
          <a:p>
            <a:pPr marL="571500" indent="-400050">
              <a:buFont typeface="+mj-lt"/>
              <a:buAutoNum type="alphaUcPeriod"/>
            </a:pPr>
            <a:r>
              <a:rPr lang="en-US" sz="2400" dirty="0" smtClean="0"/>
              <a:t>On the </a:t>
            </a:r>
            <a:r>
              <a:rPr lang="en-US" sz="2400" b="1" dirty="0" err="1" smtClean="0"/>
              <a:t>ipsilateral</a:t>
            </a:r>
            <a:r>
              <a:rPr lang="en-US" sz="2400" b="1" dirty="0" smtClean="0"/>
              <a:t> side</a:t>
            </a:r>
            <a:r>
              <a:rPr lang="en-US" sz="2400" dirty="0" smtClean="0"/>
              <a:t> of the pain stimulus, flexors are stimulated (they contract) and extensors are inhibited (they relax), and the arm is jerked away from the stove. On the </a:t>
            </a:r>
            <a:r>
              <a:rPr lang="en-US" sz="2400" b="1" dirty="0" err="1" smtClean="0"/>
              <a:t>contralateral</a:t>
            </a:r>
            <a:r>
              <a:rPr lang="en-US" sz="2400" b="1" dirty="0" smtClean="0"/>
              <a:t> side</a:t>
            </a:r>
            <a:r>
              <a:rPr lang="en-US" sz="2400" dirty="0" smtClean="0"/>
              <a:t>, flexors are inhibited and extensors are stimulated (crossed extension </a:t>
            </a:r>
            <a:r>
              <a:rPr lang="af-ZA" sz="2400" dirty="0" smtClean="0"/>
              <a:t>reflex) to maintain balance</a:t>
            </a:r>
            <a:r>
              <a:rPr lang="af-ZA" sz="2400" dirty="0" smtClean="0"/>
              <a:t>.</a:t>
            </a:r>
            <a:endParaRPr lang="af-ZA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pPr marL="514350" indent="-514350">
              <a:buClr>
                <a:schemeClr val="accent1">
                  <a:lumMod val="75000"/>
                </a:schemeClr>
              </a:buClr>
              <a:buFont typeface="+mj-lt"/>
              <a:buAutoNum type="arabicPeriod" startAt="3"/>
            </a:pPr>
            <a:r>
              <a:rPr lang="en-US" dirty="0" smtClean="0"/>
              <a:t>Flexor withdrawal reflex</a:t>
            </a:r>
            <a:endParaRPr lang="ar-JO" dirty="0"/>
          </a:p>
        </p:txBody>
      </p:sp>
      <p:pic>
        <p:nvPicPr>
          <p:cNvPr id="5" name="Content Placeholder 4" descr="flexor withdrawal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6000"/>
          </a:blip>
          <a:stretch>
            <a:fillRect/>
          </a:stretch>
        </p:blipFill>
        <p:spPr>
          <a:xfrm>
            <a:off x="1111351" y="914400"/>
            <a:ext cx="7727849" cy="5459997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362200"/>
            <a:ext cx="78486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Brain stem control of posture</a:t>
            </a:r>
            <a:endParaRPr lang="ar-JO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Motor centers and pathways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848600" cy="51816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/>
              <a:t>Pyramidal tracts </a:t>
            </a:r>
            <a:r>
              <a:rPr lang="en-US" dirty="0" smtClean="0"/>
              <a:t>(</a:t>
            </a:r>
            <a:r>
              <a:rPr lang="en-US" dirty="0" err="1" smtClean="0"/>
              <a:t>corticospinal</a:t>
            </a:r>
            <a:r>
              <a:rPr lang="en-US" dirty="0" smtClean="0"/>
              <a:t> and </a:t>
            </a:r>
            <a:r>
              <a:rPr lang="en-US" dirty="0" err="1" smtClean="0"/>
              <a:t>corticobulbar</a:t>
            </a:r>
            <a:r>
              <a:rPr lang="en-US" dirty="0" smtClean="0"/>
              <a:t>) pass through the medullary pyramids and descend directly onto lower </a:t>
            </a:r>
            <a:r>
              <a:rPr lang="en-US" dirty="0" err="1" smtClean="0"/>
              <a:t>motoneurons</a:t>
            </a:r>
            <a:r>
              <a:rPr lang="en-US" dirty="0" smtClean="0"/>
              <a:t> in </a:t>
            </a:r>
            <a:r>
              <a:rPr lang="af-ZA" dirty="0" smtClean="0"/>
              <a:t>the spinal cord.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All others are </a:t>
            </a:r>
            <a:r>
              <a:rPr lang="en-US" b="1" dirty="0" err="1" smtClean="0"/>
              <a:t>extrapyramidal</a:t>
            </a:r>
            <a:r>
              <a:rPr lang="en-US" b="1" dirty="0" smtClean="0"/>
              <a:t> tracts </a:t>
            </a:r>
            <a:r>
              <a:rPr lang="en-US" dirty="0" smtClean="0"/>
              <a:t>and originate primarily in the following structures </a:t>
            </a:r>
            <a:r>
              <a:rPr lang="af-ZA" dirty="0" smtClean="0"/>
              <a:t>of the brain stem: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GB" dirty="0" smtClean="0"/>
              <a:t>Posture and movement ultimately depend on contraction of some skeletal muscles while, simultaneously, other muscles remain relaxed. </a:t>
            </a:r>
          </a:p>
          <a:p>
            <a:pPr>
              <a:lnSpc>
                <a:spcPts val="3800"/>
              </a:lnSpc>
            </a:pPr>
            <a:r>
              <a:rPr lang="en-GB" dirty="0" smtClean="0"/>
              <a:t>Activation and contraction of skeletal muscles are under the control of the </a:t>
            </a:r>
            <a:r>
              <a:rPr lang="en-GB" b="1" dirty="0" err="1" smtClean="0"/>
              <a:t>motoneurons</a:t>
            </a:r>
            <a:r>
              <a:rPr lang="en-GB" dirty="0" smtClean="0"/>
              <a:t> that innervate them. </a:t>
            </a:r>
          </a:p>
          <a:p>
            <a:pPr>
              <a:lnSpc>
                <a:spcPts val="3800"/>
              </a:lnSpc>
            </a:pPr>
            <a:r>
              <a:rPr lang="en-GB" dirty="0" smtClean="0"/>
              <a:t>The motor system is designed to execute this coordinated response largely through reflexes integrated in the spinal cord.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Extrapyramidal</a:t>
            </a:r>
            <a:r>
              <a:rPr lang="en-US" dirty="0" smtClean="0"/>
              <a:t> tracts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SzPct val="100000"/>
              <a:buFont typeface="+mj-lt"/>
              <a:buAutoNum type="arabicPeriod"/>
            </a:pPr>
            <a:r>
              <a:rPr lang="af-ZA" b="1" dirty="0" smtClean="0"/>
              <a:t>Rubrospinal tract</a:t>
            </a:r>
          </a:p>
          <a:p>
            <a:pPr marL="514350" indent="-514350">
              <a:lnSpc>
                <a:spcPct val="150000"/>
              </a:lnSpc>
              <a:buSzPct val="100000"/>
              <a:buNone/>
            </a:pPr>
            <a:endParaRPr lang="af-ZA" b="1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originates in the red nucleus and projects to </a:t>
            </a:r>
            <a:r>
              <a:rPr lang="en-US" dirty="0" err="1" smtClean="0"/>
              <a:t>interneurons</a:t>
            </a:r>
            <a:r>
              <a:rPr lang="en-US" dirty="0" smtClean="0"/>
              <a:t> in the lateral spinal cord.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Stimulation of the red nucleus produces </a:t>
            </a:r>
            <a:r>
              <a:rPr lang="en-US" b="1" dirty="0" smtClean="0"/>
              <a:t>stimulation of flexors and inhibition of extensors.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Extrapyramidal</a:t>
            </a:r>
            <a:r>
              <a:rPr lang="en-US" dirty="0" smtClean="0"/>
              <a:t> tracts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181600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 startAt="2"/>
            </a:pPr>
            <a:r>
              <a:rPr lang="en-US" b="1" dirty="0" smtClean="0"/>
              <a:t>Pontine </a:t>
            </a:r>
            <a:r>
              <a:rPr lang="en-US" b="1" dirty="0" err="1" smtClean="0"/>
              <a:t>reticulospinal</a:t>
            </a:r>
            <a:r>
              <a:rPr lang="en-US" b="1" dirty="0" smtClean="0"/>
              <a:t> tract </a:t>
            </a:r>
          </a:p>
          <a:p>
            <a:pPr marL="514350" indent="-514350">
              <a:buSzPct val="100000"/>
              <a:buFont typeface="+mj-lt"/>
              <a:buAutoNum type="alphaUcPeriod" startAt="2"/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originates in the nuclei in the </a:t>
            </a:r>
            <a:r>
              <a:rPr lang="en-US" dirty="0" err="1" smtClean="0"/>
              <a:t>pons</a:t>
            </a:r>
            <a:r>
              <a:rPr lang="en-US" dirty="0" smtClean="0"/>
              <a:t> and projects to the </a:t>
            </a:r>
            <a:r>
              <a:rPr lang="en-US" dirty="0" err="1" smtClean="0"/>
              <a:t>ventromedial</a:t>
            </a:r>
            <a:r>
              <a:rPr lang="en-US" dirty="0" smtClean="0"/>
              <a:t> spinal cord.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Stimulation has a general </a:t>
            </a:r>
            <a:r>
              <a:rPr lang="en-US" b="1" dirty="0" smtClean="0"/>
              <a:t>stimulatory effect on both extensors and flexors, </a:t>
            </a:r>
            <a:r>
              <a:rPr lang="en-US" dirty="0" smtClean="0"/>
              <a:t>with the </a:t>
            </a:r>
            <a:r>
              <a:rPr lang="af-ZA" dirty="0" smtClean="0"/>
              <a:t>predominant effect on extensors.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4102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3"/>
            </a:pPr>
            <a:r>
              <a:rPr lang="af-ZA" b="1" dirty="0" smtClean="0"/>
              <a:t>Medullary reticulospinal tract</a:t>
            </a:r>
          </a:p>
          <a:p>
            <a:pPr marL="514350" indent="-514350">
              <a:buFont typeface="+mj-lt"/>
              <a:buAutoNum type="alphaUcPeriod" startAt="3"/>
            </a:pPr>
            <a:endParaRPr lang="af-ZA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originates in the medullary reticular formation and projects to spinal cord </a:t>
            </a:r>
            <a:r>
              <a:rPr lang="en-US" dirty="0" err="1" smtClean="0"/>
              <a:t>interneurons</a:t>
            </a:r>
            <a:r>
              <a:rPr lang="en-US" dirty="0" smtClean="0"/>
              <a:t> in the intermediate gray area.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Stimulation has a general </a:t>
            </a:r>
            <a:r>
              <a:rPr lang="en-US" b="1" dirty="0" smtClean="0"/>
              <a:t>inhibitory effect on both extensors and flexors, </a:t>
            </a:r>
            <a:r>
              <a:rPr lang="en-US" dirty="0" smtClean="0"/>
              <a:t>with the</a:t>
            </a:r>
            <a:r>
              <a:rPr lang="en-US" b="1" dirty="0" smtClean="0"/>
              <a:t> </a:t>
            </a:r>
            <a:r>
              <a:rPr lang="af-ZA" dirty="0" smtClean="0"/>
              <a:t>predominant effect on extensors.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Extrapyramidal</a:t>
            </a:r>
            <a:r>
              <a:rPr lang="en-US" dirty="0" smtClean="0"/>
              <a:t> tracts</a:t>
            </a:r>
            <a:endParaRPr lang="ar-J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Extrapyramidal</a:t>
            </a:r>
            <a:r>
              <a:rPr lang="en-US" dirty="0" smtClean="0"/>
              <a:t> tracts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81600"/>
          </a:xfrm>
        </p:spPr>
        <p:txBody>
          <a:bodyPr>
            <a:normAutofit lnSpcReduction="10000"/>
          </a:bodyPr>
          <a:lstStyle/>
          <a:p>
            <a:pPr marL="514350" indent="-514350">
              <a:buSzPct val="100000"/>
              <a:buFont typeface="+mj-lt"/>
              <a:buAutoNum type="arabicPeriod" startAt="4"/>
            </a:pPr>
            <a:r>
              <a:rPr lang="af-ZA" b="1" dirty="0" smtClean="0"/>
              <a:t>Lateral vestibulospinal tract</a:t>
            </a:r>
          </a:p>
          <a:p>
            <a:endParaRPr lang="af-ZA" b="1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originates in </a:t>
            </a:r>
            <a:r>
              <a:rPr lang="en-US" dirty="0" smtClean="0"/>
              <a:t>Deiters </a:t>
            </a:r>
            <a:r>
              <a:rPr lang="en-US" dirty="0" smtClean="0"/>
              <a:t>nucleus and projects to ipsilateral </a:t>
            </a:r>
            <a:r>
              <a:rPr lang="en-US" dirty="0" err="1" smtClean="0"/>
              <a:t>motoneurons</a:t>
            </a:r>
            <a:r>
              <a:rPr lang="en-US" dirty="0" smtClean="0"/>
              <a:t> and </a:t>
            </a:r>
            <a:r>
              <a:rPr lang="af-ZA" dirty="0" smtClean="0"/>
              <a:t>interneurons.</a:t>
            </a:r>
          </a:p>
          <a:p>
            <a:pPr lvl="1">
              <a:lnSpc>
                <a:spcPct val="150000"/>
              </a:lnSpc>
            </a:pPr>
            <a:endParaRPr lang="af-ZA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Stimulation causes a powerful </a:t>
            </a:r>
            <a:r>
              <a:rPr lang="en-US" b="1" dirty="0" smtClean="0"/>
              <a:t>stimulation of extensors </a:t>
            </a:r>
            <a:r>
              <a:rPr lang="en-US" dirty="0" smtClean="0"/>
              <a:t>and</a:t>
            </a:r>
            <a:r>
              <a:rPr lang="en-US" b="1" dirty="0" smtClean="0"/>
              <a:t> inhibition of flexors</a:t>
            </a:r>
            <a:r>
              <a:rPr lang="en-US" b="1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b="1" dirty="0" smtClean="0"/>
              <a:t>i.e</a:t>
            </a:r>
            <a:r>
              <a:rPr lang="en-US" b="1" dirty="0"/>
              <a:t>. intercostal and back muscles, as well as the extensors of the limbs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Extrapyramidal</a:t>
            </a:r>
            <a:r>
              <a:rPr lang="en-US" dirty="0" smtClean="0"/>
              <a:t> tracts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181600"/>
          </a:xfrm>
        </p:spPr>
        <p:txBody>
          <a:bodyPr/>
          <a:lstStyle/>
          <a:p>
            <a:pPr marL="514350" indent="-514350">
              <a:buSzPct val="90000"/>
              <a:buFont typeface="+mj-lt"/>
              <a:buAutoNum type="arabicPeriod" startAt="5"/>
            </a:pPr>
            <a:r>
              <a:rPr lang="af-ZA" b="1" dirty="0" smtClean="0"/>
              <a:t>Tectospinal tract</a:t>
            </a:r>
          </a:p>
          <a:p>
            <a:pPr marL="514350" indent="-514350">
              <a:buSzPct val="90000"/>
              <a:buFont typeface="+mj-lt"/>
              <a:buAutoNum type="alphaUcPeriod" startAt="5"/>
            </a:pPr>
            <a:endParaRPr lang="af-ZA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originates in the superior </a:t>
            </a:r>
            <a:r>
              <a:rPr lang="en-US" dirty="0" err="1" smtClean="0"/>
              <a:t>colliculus</a:t>
            </a:r>
            <a:r>
              <a:rPr lang="en-US" dirty="0" smtClean="0"/>
              <a:t> and projects to the cervical spinal cord.</a:t>
            </a:r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is involved in the </a:t>
            </a:r>
            <a:r>
              <a:rPr lang="en-US" b="1" dirty="0" smtClean="0"/>
              <a:t>control of neck muscles.</a:t>
            </a:r>
            <a:endParaRPr lang="ar-JO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848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Cerebellum – central control of movement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562600"/>
          </a:xfrm>
        </p:spPr>
        <p:txBody>
          <a:bodyPr/>
          <a:lstStyle/>
          <a:p>
            <a:r>
              <a:rPr lang="af-ZA" b="1" dirty="0" smtClean="0"/>
              <a:t>Functions of the cerebellum</a:t>
            </a:r>
          </a:p>
          <a:p>
            <a:endParaRPr lang="af-ZA" b="1" dirty="0" smtClean="0"/>
          </a:p>
          <a:p>
            <a:pPr lvl="1">
              <a:lnSpc>
                <a:spcPts val="3600"/>
              </a:lnSpc>
            </a:pPr>
            <a:r>
              <a:rPr lang="en-US" b="1" dirty="0" err="1" smtClean="0"/>
              <a:t>Vestibulocerebellum</a:t>
            </a:r>
            <a:r>
              <a:rPr lang="en-US" b="1" dirty="0" smtClean="0"/>
              <a:t> </a:t>
            </a:r>
            <a:r>
              <a:rPr lang="en-US" dirty="0" smtClean="0"/>
              <a:t>- control of balance and eye movement</a:t>
            </a:r>
          </a:p>
          <a:p>
            <a:pPr lvl="1"/>
            <a:endParaRPr lang="en-US" dirty="0" smtClean="0"/>
          </a:p>
          <a:p>
            <a:pPr lvl="1">
              <a:lnSpc>
                <a:spcPts val="3600"/>
              </a:lnSpc>
            </a:pPr>
            <a:r>
              <a:rPr lang="en-US" b="1" dirty="0" err="1" smtClean="0"/>
              <a:t>Pontocerebellum</a:t>
            </a:r>
            <a:r>
              <a:rPr lang="en-US" b="1" dirty="0" smtClean="0"/>
              <a:t> - </a:t>
            </a:r>
            <a:r>
              <a:rPr lang="en-US" dirty="0" smtClean="0"/>
              <a:t>planning and initiation of movement</a:t>
            </a:r>
          </a:p>
          <a:p>
            <a:pPr lvl="1"/>
            <a:endParaRPr lang="en-US" dirty="0" smtClean="0"/>
          </a:p>
          <a:p>
            <a:pPr lvl="1">
              <a:lnSpc>
                <a:spcPts val="3600"/>
              </a:lnSpc>
            </a:pPr>
            <a:r>
              <a:rPr lang="en-US" b="1" dirty="0" err="1" smtClean="0"/>
              <a:t>Spinocerebellum</a:t>
            </a:r>
            <a:r>
              <a:rPr lang="en-US" b="1" dirty="0" smtClean="0"/>
              <a:t> </a:t>
            </a:r>
            <a:r>
              <a:rPr lang="en-US" dirty="0" smtClean="0"/>
              <a:t>- synergy, which is control of rate, force, range, and direction of </a:t>
            </a:r>
            <a:r>
              <a:rPr lang="af-ZA" dirty="0" smtClean="0"/>
              <a:t>movement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the </a:t>
            </a:r>
            <a:r>
              <a:rPr lang="en-US" dirty="0" err="1" smtClean="0"/>
              <a:t>cerebellar</a:t>
            </a:r>
            <a:r>
              <a:rPr lang="en-US" dirty="0" smtClean="0"/>
              <a:t> cortex</a:t>
            </a:r>
            <a:endParaRPr lang="ar-JO" dirty="0"/>
          </a:p>
        </p:txBody>
      </p:sp>
      <p:pic>
        <p:nvPicPr>
          <p:cNvPr id="5" name="Content Placeholder 4" descr="cerebellar cortex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2000" contrast="13000"/>
          </a:blip>
          <a:stretch>
            <a:fillRect/>
          </a:stretch>
        </p:blipFill>
        <p:spPr>
          <a:xfrm>
            <a:off x="1104966" y="990600"/>
            <a:ext cx="7581834" cy="55626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the </a:t>
            </a:r>
            <a:r>
              <a:rPr lang="en-US" dirty="0" err="1" smtClean="0"/>
              <a:t>cerebellar</a:t>
            </a:r>
            <a:r>
              <a:rPr lang="en-US" dirty="0" smtClean="0"/>
              <a:t> cortex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19200"/>
            <a:ext cx="7772400" cy="5181600"/>
          </a:xfrm>
        </p:spPr>
        <p:txBody>
          <a:bodyPr/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af-ZA" b="1" dirty="0" smtClean="0"/>
              <a:t>Granular layer</a:t>
            </a:r>
          </a:p>
          <a:p>
            <a:endParaRPr lang="af-ZA" b="1" dirty="0" smtClean="0"/>
          </a:p>
          <a:p>
            <a:pPr>
              <a:lnSpc>
                <a:spcPts val="4000"/>
              </a:lnSpc>
            </a:pPr>
            <a:r>
              <a:rPr lang="af-ZA" dirty="0" smtClean="0"/>
              <a:t>is the innermost layer.</a:t>
            </a:r>
          </a:p>
          <a:p>
            <a:pPr>
              <a:lnSpc>
                <a:spcPts val="4000"/>
              </a:lnSpc>
            </a:pPr>
            <a:r>
              <a:rPr lang="af-ZA" dirty="0" smtClean="0"/>
              <a:t>contains granule cells, Golgi type II cells, and glomeruli.</a:t>
            </a:r>
          </a:p>
          <a:p>
            <a:pPr>
              <a:lnSpc>
                <a:spcPts val="4000"/>
              </a:lnSpc>
            </a:pPr>
            <a:r>
              <a:rPr lang="en-US" dirty="0" smtClean="0"/>
              <a:t>In the </a:t>
            </a:r>
            <a:r>
              <a:rPr lang="en-US" b="1" dirty="0" err="1" smtClean="0"/>
              <a:t>glomeruli</a:t>
            </a:r>
            <a:r>
              <a:rPr lang="en-US" b="1" dirty="0" smtClean="0"/>
              <a:t>, </a:t>
            </a:r>
            <a:r>
              <a:rPr lang="en-US" dirty="0" smtClean="0"/>
              <a:t>axons of mossy fibers form synaptic connections on dendrites of granular and Golgi type II cells.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the </a:t>
            </a:r>
            <a:r>
              <a:rPr lang="en-US" dirty="0" err="1" smtClean="0"/>
              <a:t>cerebellar</a:t>
            </a:r>
            <a:r>
              <a:rPr lang="en-US" dirty="0" smtClean="0"/>
              <a:t> cortex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181600"/>
          </a:xfrm>
        </p:spPr>
        <p:txBody>
          <a:bodyPr/>
          <a:lstStyle/>
          <a:p>
            <a:pPr marL="514350" indent="-419100">
              <a:buSzPct val="90000"/>
              <a:buFont typeface="+mj-lt"/>
              <a:buAutoNum type="arabicPeriod" startAt="2"/>
            </a:pPr>
            <a:r>
              <a:rPr lang="en-US" b="1" dirty="0" smtClean="0"/>
              <a:t>Purkinje cell layer</a:t>
            </a:r>
          </a:p>
          <a:p>
            <a:pPr marL="514350" indent="-514350">
              <a:buSzPct val="90000"/>
              <a:buFont typeface="+mj-lt"/>
              <a:buAutoNum type="alphaUcPeriod" startAt="2"/>
            </a:pPr>
            <a:endParaRPr lang="en-US" b="1" dirty="0" smtClean="0"/>
          </a:p>
          <a:p>
            <a:pPr marL="725488" indent="-363538">
              <a:lnSpc>
                <a:spcPct val="150000"/>
              </a:lnSpc>
            </a:pPr>
            <a:r>
              <a:rPr lang="af-ZA" dirty="0" smtClean="0"/>
              <a:t>is the middle layer.</a:t>
            </a:r>
          </a:p>
          <a:p>
            <a:pPr marL="725488" indent="-363538">
              <a:lnSpc>
                <a:spcPct val="150000"/>
              </a:lnSpc>
            </a:pPr>
            <a:r>
              <a:rPr lang="af-ZA" dirty="0" smtClean="0"/>
              <a:t>contains Purkinje cells.</a:t>
            </a:r>
          </a:p>
          <a:p>
            <a:pPr marL="725488" indent="-363538">
              <a:lnSpc>
                <a:spcPct val="150000"/>
              </a:lnSpc>
            </a:pPr>
            <a:r>
              <a:rPr lang="af-ZA" b="1" dirty="0" smtClean="0"/>
              <a:t>output is always inhibitory.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Layers of the </a:t>
            </a:r>
            <a:r>
              <a:rPr lang="en-US" dirty="0" err="1" smtClean="0"/>
              <a:t>cerebellar</a:t>
            </a:r>
            <a:r>
              <a:rPr lang="en-US" dirty="0" smtClean="0"/>
              <a:t> cortex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181600"/>
          </a:xfrm>
        </p:spPr>
        <p:txBody>
          <a:bodyPr/>
          <a:lstStyle/>
          <a:p>
            <a:pPr marL="514350" indent="-514350">
              <a:buSzPct val="90000"/>
              <a:buFont typeface="+mj-lt"/>
              <a:buAutoNum type="arabicPeriod" startAt="3"/>
            </a:pPr>
            <a:r>
              <a:rPr lang="af-ZA" b="1" dirty="0" smtClean="0"/>
              <a:t>Molecular layer</a:t>
            </a:r>
          </a:p>
          <a:p>
            <a:pPr marL="514350" indent="-514350">
              <a:buSzPct val="90000"/>
              <a:buFont typeface="+mj-lt"/>
              <a:buAutoNum type="alphaUcPeriod" startAt="3"/>
            </a:pPr>
            <a:endParaRPr lang="af-ZA" b="1" dirty="0" smtClean="0"/>
          </a:p>
          <a:p>
            <a:pPr marL="630238" indent="-268288">
              <a:lnSpc>
                <a:spcPts val="4000"/>
              </a:lnSpc>
            </a:pPr>
            <a:r>
              <a:rPr lang="af-ZA" dirty="0" smtClean="0"/>
              <a:t>is the outermost layer.</a:t>
            </a:r>
          </a:p>
          <a:p>
            <a:pPr marL="630238" indent="-268288">
              <a:lnSpc>
                <a:spcPts val="4000"/>
              </a:lnSpc>
            </a:pPr>
            <a:r>
              <a:rPr lang="en-US" dirty="0" smtClean="0"/>
              <a:t>contains </a:t>
            </a:r>
            <a:r>
              <a:rPr lang="en-US" dirty="0" err="1" smtClean="0"/>
              <a:t>stellate</a:t>
            </a:r>
            <a:r>
              <a:rPr lang="en-US" dirty="0" smtClean="0"/>
              <a:t> and basket cells, dendrites of Purkinje and Golgi type II cells, and parallel fibers (axons of granule cells).</a:t>
            </a:r>
          </a:p>
          <a:p>
            <a:pPr marL="630238" indent="-268288">
              <a:lnSpc>
                <a:spcPts val="4000"/>
              </a:lnSpc>
            </a:pPr>
            <a:r>
              <a:rPr lang="af-ZA" dirty="0" smtClean="0"/>
              <a:t>The </a:t>
            </a:r>
            <a:r>
              <a:rPr lang="af-ZA" b="1" dirty="0" smtClean="0"/>
              <a:t>parallel fibers </a:t>
            </a:r>
            <a:r>
              <a:rPr lang="af-ZA" dirty="0" smtClean="0"/>
              <a:t>synapse on dendrites of Purkinje cells, basket cells, stellate cells, </a:t>
            </a:r>
            <a:r>
              <a:rPr lang="en-US" dirty="0" smtClean="0"/>
              <a:t>and Golgi type II cells.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Motor unit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1054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dirty="0" smtClean="0"/>
              <a:t> Motor unit consists of a </a:t>
            </a:r>
            <a:r>
              <a:rPr lang="en-US" b="1" dirty="0" smtClean="0"/>
              <a:t>single </a:t>
            </a:r>
            <a:r>
              <a:rPr lang="en-US" b="1" dirty="0" err="1" smtClean="0"/>
              <a:t>motoneuron</a:t>
            </a:r>
            <a:r>
              <a:rPr lang="en-US" b="1" dirty="0" smtClean="0"/>
              <a:t> and the muscle fibers that it innervates. </a:t>
            </a:r>
          </a:p>
          <a:p>
            <a:pPr>
              <a:lnSpc>
                <a:spcPts val="4000"/>
              </a:lnSpc>
            </a:pPr>
            <a:endParaRPr lang="en-US" b="1" dirty="0" smtClean="0"/>
          </a:p>
          <a:p>
            <a:pPr>
              <a:lnSpc>
                <a:spcPts val="4000"/>
              </a:lnSpc>
            </a:pPr>
            <a:r>
              <a:rPr lang="en-US" dirty="0" smtClean="0"/>
              <a:t>For</a:t>
            </a:r>
            <a:r>
              <a:rPr lang="en-US" b="1" dirty="0" smtClean="0"/>
              <a:t> fine control </a:t>
            </a:r>
            <a:r>
              <a:rPr lang="en-US" dirty="0" smtClean="0"/>
              <a:t>(e.g., muscles of the eye), a single </a:t>
            </a:r>
            <a:r>
              <a:rPr lang="en-US" dirty="0" err="1" smtClean="0"/>
              <a:t>motoneuron</a:t>
            </a:r>
            <a:r>
              <a:rPr lang="en-US" dirty="0" smtClean="0"/>
              <a:t> innervates only a few muscle fibers. </a:t>
            </a:r>
          </a:p>
          <a:p>
            <a:pPr>
              <a:lnSpc>
                <a:spcPts val="4000"/>
              </a:lnSpc>
            </a:pPr>
            <a:endParaRPr lang="en-US" dirty="0" smtClean="0"/>
          </a:p>
          <a:p>
            <a:pPr>
              <a:lnSpc>
                <a:spcPts val="4000"/>
              </a:lnSpc>
            </a:pPr>
            <a:r>
              <a:rPr lang="en-US" dirty="0" smtClean="0"/>
              <a:t>For </a:t>
            </a:r>
            <a:r>
              <a:rPr lang="en-US" b="1" dirty="0" smtClean="0"/>
              <a:t>larger movements </a:t>
            </a:r>
            <a:r>
              <a:rPr lang="en-US" dirty="0" smtClean="0"/>
              <a:t>(e.g., postural muscles), a single </a:t>
            </a:r>
            <a:r>
              <a:rPr lang="en-US" dirty="0" err="1" smtClean="0"/>
              <a:t>motoneuron</a:t>
            </a:r>
            <a:r>
              <a:rPr lang="en-US" dirty="0" smtClean="0"/>
              <a:t> may innervate thousands of </a:t>
            </a:r>
            <a:r>
              <a:rPr lang="af-ZA" dirty="0" smtClean="0"/>
              <a:t>muscle fibers.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981200"/>
            <a:ext cx="7848600" cy="12954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Connections in </a:t>
            </a:r>
            <a:br>
              <a:rPr lang="en-US" sz="4000" dirty="0" smtClean="0"/>
            </a:br>
            <a:r>
              <a:rPr lang="en-US" sz="4000" dirty="0" smtClean="0"/>
              <a:t>the </a:t>
            </a:r>
            <a:r>
              <a:rPr lang="en-US" sz="4000" dirty="0" err="1" smtClean="0"/>
              <a:t>cerebellar</a:t>
            </a:r>
            <a:r>
              <a:rPr lang="en-US" sz="4000" dirty="0" smtClean="0"/>
              <a:t> cortex</a:t>
            </a:r>
            <a:endParaRPr lang="ar-JO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to the </a:t>
            </a:r>
            <a:r>
              <a:rPr lang="en-US" dirty="0" err="1" smtClean="0"/>
              <a:t>cerebellar</a:t>
            </a:r>
            <a:r>
              <a:rPr lang="en-US" dirty="0" smtClean="0"/>
              <a:t> cortex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400050" indent="-400050">
              <a:buSzPct val="90000"/>
              <a:buFont typeface="+mj-lt"/>
              <a:buAutoNum type="arabicPeriod"/>
            </a:pPr>
            <a:r>
              <a:rPr lang="af-ZA" b="1" i="1" dirty="0" smtClean="0"/>
              <a:t>Climbing fibers</a:t>
            </a:r>
          </a:p>
          <a:p>
            <a:pPr marL="514350" indent="-514350">
              <a:buSzPct val="90000"/>
              <a:buFont typeface="+mj-lt"/>
              <a:buAutoNum type="arabicPeriod"/>
            </a:pPr>
            <a:endParaRPr lang="af-ZA" b="1" i="1" dirty="0" smtClean="0"/>
          </a:p>
          <a:p>
            <a:pPr marL="342900" indent="-228600">
              <a:lnSpc>
                <a:spcPts val="3800"/>
              </a:lnSpc>
            </a:pPr>
            <a:r>
              <a:rPr lang="en-US" dirty="0" smtClean="0"/>
              <a:t>originate from a </a:t>
            </a:r>
            <a:r>
              <a:rPr lang="en-US" b="1" dirty="0" smtClean="0"/>
              <a:t>single region of the medulla (inferior olive).</a:t>
            </a:r>
          </a:p>
          <a:p>
            <a:pPr marL="342900" indent="-228600">
              <a:lnSpc>
                <a:spcPts val="3800"/>
              </a:lnSpc>
            </a:pPr>
            <a:r>
              <a:rPr lang="en-US" dirty="0" smtClean="0"/>
              <a:t>make multiple synapses onto Purkinje cells, resulting in high-frequency bursts, </a:t>
            </a:r>
            <a:r>
              <a:rPr lang="af-ZA" dirty="0" smtClean="0"/>
              <a:t>or </a:t>
            </a:r>
            <a:r>
              <a:rPr lang="af-ZA" b="1" dirty="0" smtClean="0"/>
              <a:t>complex spikes.</a:t>
            </a:r>
          </a:p>
          <a:p>
            <a:pPr marL="342900" indent="-228600">
              <a:lnSpc>
                <a:spcPts val="3800"/>
              </a:lnSpc>
            </a:pPr>
            <a:r>
              <a:rPr lang="af-ZA" dirty="0" smtClean="0"/>
              <a:t>“condition” the Purkinje cells.</a:t>
            </a:r>
          </a:p>
          <a:p>
            <a:pPr marL="342900" indent="-228600">
              <a:lnSpc>
                <a:spcPts val="3800"/>
              </a:lnSpc>
            </a:pPr>
            <a:r>
              <a:rPr lang="en-US" dirty="0" smtClean="0"/>
              <a:t>play a role in </a:t>
            </a:r>
            <a:r>
              <a:rPr lang="en-US" dirty="0" err="1" smtClean="0"/>
              <a:t>cerebellar</a:t>
            </a:r>
            <a:r>
              <a:rPr lang="en-US" dirty="0" smtClean="0"/>
              <a:t> </a:t>
            </a:r>
            <a:r>
              <a:rPr lang="en-US" b="1" dirty="0" smtClean="0"/>
              <a:t>motor learning.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to the </a:t>
            </a:r>
            <a:r>
              <a:rPr lang="en-US" dirty="0" err="1" smtClean="0"/>
              <a:t>cerebellar</a:t>
            </a:r>
            <a:r>
              <a:rPr lang="en-US" dirty="0" smtClean="0"/>
              <a:t> cortex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696200" cy="5791200"/>
          </a:xfrm>
        </p:spPr>
        <p:txBody>
          <a:bodyPr>
            <a:normAutofit/>
          </a:bodyPr>
          <a:lstStyle/>
          <a:p>
            <a:pPr marL="342900" indent="-342900">
              <a:buSzPct val="90000"/>
              <a:buFont typeface="+mj-lt"/>
              <a:buAutoNum type="arabicPeriod" startAt="2"/>
            </a:pPr>
            <a:r>
              <a:rPr lang="af-ZA" sz="3000" b="1" i="1" dirty="0" smtClean="0"/>
              <a:t>Mossy fibers</a:t>
            </a:r>
          </a:p>
          <a:p>
            <a:pPr marL="514350" indent="-514350">
              <a:buSzPct val="90000"/>
              <a:buFont typeface="+mj-lt"/>
              <a:buAutoNum type="arabicPeriod" startAt="2"/>
            </a:pPr>
            <a:endParaRPr lang="af-ZA" sz="3000" i="1" dirty="0" smtClean="0"/>
          </a:p>
          <a:p>
            <a:pPr marL="342900" indent="-228600">
              <a:lnSpc>
                <a:spcPct val="150000"/>
              </a:lnSpc>
            </a:pPr>
            <a:r>
              <a:rPr lang="en-US" sz="2600" dirty="0" smtClean="0"/>
              <a:t>originate from </a:t>
            </a:r>
            <a:r>
              <a:rPr lang="en-US" sz="2600" b="1" dirty="0" smtClean="0"/>
              <a:t>many centers in the brain stem and spinal cord.</a:t>
            </a:r>
          </a:p>
          <a:p>
            <a:pPr marL="342900" indent="-228600">
              <a:lnSpc>
                <a:spcPct val="150000"/>
              </a:lnSpc>
            </a:pPr>
            <a:r>
              <a:rPr lang="af-ZA" sz="2600" dirty="0" smtClean="0"/>
              <a:t> include vestibulocerebellar, spinocerebellar, and pontocerebellar afferents.</a:t>
            </a:r>
          </a:p>
          <a:p>
            <a:pPr marL="342900" indent="-228600">
              <a:lnSpc>
                <a:spcPct val="150000"/>
              </a:lnSpc>
            </a:pPr>
            <a:r>
              <a:rPr lang="af-ZA" sz="2600" dirty="0" smtClean="0"/>
              <a:t>make multiple synapses on Purkinje fibers via interneurons.  Synapses on </a:t>
            </a:r>
            <a:r>
              <a:rPr lang="en-US" sz="2600" dirty="0" smtClean="0"/>
              <a:t>Purkinje cells result in </a:t>
            </a:r>
            <a:r>
              <a:rPr lang="en-US" sz="2600" b="1" dirty="0" smtClean="0"/>
              <a:t>simple spikes.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848600" cy="838200"/>
          </a:xfrm>
        </p:spPr>
        <p:txBody>
          <a:bodyPr/>
          <a:lstStyle/>
          <a:p>
            <a:r>
              <a:rPr lang="en-US" dirty="0" smtClean="0"/>
              <a:t>Output of the </a:t>
            </a:r>
            <a:r>
              <a:rPr lang="en-US" dirty="0" err="1" smtClean="0"/>
              <a:t>cerebellar</a:t>
            </a:r>
            <a:r>
              <a:rPr lang="en-US" dirty="0" smtClean="0"/>
              <a:t> cortex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562600"/>
          </a:xfrm>
        </p:spPr>
        <p:txBody>
          <a:bodyPr>
            <a:normAutofit/>
          </a:bodyPr>
          <a:lstStyle/>
          <a:p>
            <a:pPr marL="361950" indent="-266700">
              <a:lnSpc>
                <a:spcPts val="3400"/>
              </a:lnSpc>
            </a:pPr>
            <a:r>
              <a:rPr lang="en-US" sz="2600" b="1" dirty="0" smtClean="0"/>
              <a:t>Purkinje cells </a:t>
            </a:r>
            <a:r>
              <a:rPr lang="en-US" sz="2600" dirty="0" smtClean="0"/>
              <a:t>are the </a:t>
            </a:r>
            <a:r>
              <a:rPr lang="en-US" sz="2600" b="1" i="1" dirty="0" smtClean="0"/>
              <a:t>only output of the </a:t>
            </a:r>
            <a:r>
              <a:rPr lang="en-US" sz="2600" b="1" i="1" dirty="0" err="1" smtClean="0"/>
              <a:t>cerebellar</a:t>
            </a:r>
            <a:r>
              <a:rPr lang="en-US" sz="2600" b="1" i="1" dirty="0" smtClean="0"/>
              <a:t> cortex.</a:t>
            </a:r>
          </a:p>
          <a:p>
            <a:pPr marL="361950" indent="-266700">
              <a:lnSpc>
                <a:spcPts val="3400"/>
              </a:lnSpc>
            </a:pPr>
            <a:endParaRPr lang="en-US" sz="2600" b="1" i="1" dirty="0" smtClean="0"/>
          </a:p>
          <a:p>
            <a:pPr marL="361950" indent="-266700">
              <a:lnSpc>
                <a:spcPts val="3400"/>
              </a:lnSpc>
            </a:pPr>
            <a:r>
              <a:rPr lang="en-US" sz="2600" dirty="0" smtClean="0"/>
              <a:t>Output of the Purkinje cells is </a:t>
            </a:r>
            <a:r>
              <a:rPr lang="en-US" sz="2600" b="1" dirty="0" smtClean="0"/>
              <a:t>always inhibitory; </a:t>
            </a:r>
            <a:r>
              <a:rPr lang="en-US" sz="2600" dirty="0" smtClean="0"/>
              <a:t>the neurotransmitter is</a:t>
            </a:r>
            <a:r>
              <a:rPr lang="en-US" sz="2600" b="1" dirty="0" smtClean="0"/>
              <a:t> </a:t>
            </a:r>
            <a:r>
              <a:rPr lang="af-ZA" sz="2600" b="1" dirty="0" smtClean="0"/>
              <a:t>(GABA).</a:t>
            </a:r>
          </a:p>
          <a:p>
            <a:pPr marL="361950" indent="-266700">
              <a:lnSpc>
                <a:spcPts val="3400"/>
              </a:lnSpc>
            </a:pPr>
            <a:endParaRPr lang="af-ZA" sz="2600" b="1" dirty="0" smtClean="0"/>
          </a:p>
          <a:p>
            <a:pPr marL="361950" indent="-266700">
              <a:lnSpc>
                <a:spcPts val="3400"/>
              </a:lnSpc>
            </a:pPr>
            <a:r>
              <a:rPr lang="en-US" sz="2600" dirty="0" smtClean="0"/>
              <a:t>The output projects to deep </a:t>
            </a:r>
            <a:r>
              <a:rPr lang="en-US" sz="2600" dirty="0" err="1" smtClean="0"/>
              <a:t>cerebellar</a:t>
            </a:r>
            <a:r>
              <a:rPr lang="en-US" sz="2600" dirty="0" smtClean="0"/>
              <a:t> nuclei and to the vestibular nucleus. This inhibitory output </a:t>
            </a:r>
            <a:r>
              <a:rPr lang="en-US" sz="2600" b="1" dirty="0" smtClean="0"/>
              <a:t>modulates </a:t>
            </a:r>
            <a:r>
              <a:rPr lang="en-US" sz="2600" dirty="0" smtClean="0"/>
              <a:t>the output of the cerebellum and regulates rate, range, and direction of movement.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Basal ganglia – control of movement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791200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en-US" sz="2600" dirty="0" smtClean="0"/>
              <a:t>consists of the striatum, </a:t>
            </a:r>
            <a:r>
              <a:rPr lang="en-US" sz="2600" dirty="0" err="1" smtClean="0"/>
              <a:t>globus</a:t>
            </a:r>
            <a:r>
              <a:rPr lang="en-US" sz="2600" dirty="0" smtClean="0"/>
              <a:t> </a:t>
            </a:r>
            <a:r>
              <a:rPr lang="en-US" sz="2600" dirty="0" err="1" smtClean="0"/>
              <a:t>pallidus</a:t>
            </a:r>
            <a:r>
              <a:rPr lang="en-US" sz="2600" dirty="0" smtClean="0"/>
              <a:t>, </a:t>
            </a:r>
            <a:r>
              <a:rPr lang="en-US" sz="2600" dirty="0" err="1" smtClean="0"/>
              <a:t>subthalamic</a:t>
            </a:r>
            <a:r>
              <a:rPr lang="en-US" sz="2600" dirty="0" smtClean="0"/>
              <a:t> nuclei, and </a:t>
            </a:r>
            <a:r>
              <a:rPr lang="en-US" sz="2600" dirty="0" err="1" smtClean="0"/>
              <a:t>substantia</a:t>
            </a:r>
            <a:r>
              <a:rPr lang="en-US" sz="2600" dirty="0" smtClean="0"/>
              <a:t> </a:t>
            </a:r>
            <a:r>
              <a:rPr lang="en-US" sz="2600" dirty="0" err="1" smtClean="0"/>
              <a:t>nigra</a:t>
            </a:r>
            <a:r>
              <a:rPr lang="en-US" sz="2600" dirty="0" smtClean="0"/>
              <a:t>.</a:t>
            </a:r>
          </a:p>
          <a:p>
            <a:pPr>
              <a:lnSpc>
                <a:spcPts val="3400"/>
              </a:lnSpc>
            </a:pPr>
            <a:r>
              <a:rPr lang="en-US" sz="2600" dirty="0" smtClean="0"/>
              <a:t>modulates thalamic outflow to the motor cortex to </a:t>
            </a:r>
            <a:r>
              <a:rPr lang="en-US" sz="2600" b="1" dirty="0" smtClean="0"/>
              <a:t>plan and execute smooth movements.</a:t>
            </a:r>
          </a:p>
          <a:p>
            <a:pPr>
              <a:lnSpc>
                <a:spcPts val="3400"/>
              </a:lnSpc>
            </a:pPr>
            <a:r>
              <a:rPr lang="en-US" sz="2600" dirty="0" smtClean="0"/>
              <a:t>Many synaptic connections are inhibitory and use </a:t>
            </a:r>
            <a:r>
              <a:rPr lang="en-US" sz="2600" b="1" dirty="0" smtClean="0"/>
              <a:t>GABA as their neurotransmitter.</a:t>
            </a:r>
            <a:r>
              <a:rPr lang="en-US" sz="2600" dirty="0" smtClean="0"/>
              <a:t> </a:t>
            </a:r>
          </a:p>
          <a:p>
            <a:pPr>
              <a:lnSpc>
                <a:spcPts val="3400"/>
              </a:lnSpc>
            </a:pPr>
            <a:r>
              <a:rPr lang="en-US" sz="2600" dirty="0" smtClean="0"/>
              <a:t>The striatum communicates with the thalamus and the cerebral cortex by two opposing </a:t>
            </a:r>
            <a:r>
              <a:rPr lang="af-ZA" sz="2600" dirty="0" smtClean="0"/>
              <a:t>pathways.</a:t>
            </a:r>
          </a:p>
          <a:p>
            <a:endParaRPr lang="af-ZA" sz="2600" dirty="0" smtClean="0"/>
          </a:p>
          <a:p>
            <a:pPr lvl="1"/>
            <a:r>
              <a:rPr lang="en-US" b="1" dirty="0" smtClean="0"/>
              <a:t>Indirect pathway is, overall, inhibitory.</a:t>
            </a:r>
          </a:p>
          <a:p>
            <a:pPr lvl="1"/>
            <a:r>
              <a:rPr lang="en-US" b="1" dirty="0" smtClean="0"/>
              <a:t>Direct pathway is, overall, excitatory.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asal ganglia pathways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lum bright="-3000" contrast="12000"/>
          </a:blip>
          <a:stretch>
            <a:fillRect/>
          </a:stretch>
        </p:blipFill>
        <p:spPr>
          <a:xfrm>
            <a:off x="2057400" y="132770"/>
            <a:ext cx="5257800" cy="661226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Basal ganglia – control of movement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4953000"/>
          </a:xfrm>
        </p:spPr>
        <p:txBody>
          <a:bodyPr>
            <a:normAutofit/>
          </a:bodyPr>
          <a:lstStyle/>
          <a:p>
            <a:pPr marL="361950" indent="-188913">
              <a:lnSpc>
                <a:spcPts val="3600"/>
              </a:lnSpc>
            </a:pPr>
            <a:r>
              <a:rPr lang="en-US" dirty="0" smtClean="0"/>
              <a:t>Connections between the striatum and the </a:t>
            </a:r>
            <a:r>
              <a:rPr lang="en-US" dirty="0" err="1" smtClean="0"/>
              <a:t>substantia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 use </a:t>
            </a:r>
            <a:r>
              <a:rPr lang="en-US" b="1" dirty="0" smtClean="0"/>
              <a:t>dopamine </a:t>
            </a:r>
            <a:r>
              <a:rPr lang="en-US" dirty="0" smtClean="0"/>
              <a:t>as their neurotransmitter. </a:t>
            </a:r>
          </a:p>
          <a:p>
            <a:pPr marL="361950" indent="-188913">
              <a:lnSpc>
                <a:spcPts val="3600"/>
              </a:lnSpc>
              <a:buNone/>
            </a:pPr>
            <a:endParaRPr lang="en-US" dirty="0" smtClean="0"/>
          </a:p>
          <a:p>
            <a:pPr marL="361950" indent="-188913">
              <a:lnSpc>
                <a:spcPts val="3600"/>
              </a:lnSpc>
            </a:pPr>
            <a:r>
              <a:rPr lang="en-US" dirty="0" smtClean="0"/>
              <a:t>Dopamine is inhibitory on the indirect pathway (</a:t>
            </a:r>
            <a:r>
              <a:rPr lang="en-US" b="1" dirty="0" smtClean="0"/>
              <a:t>D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  <a:r>
              <a:rPr lang="en-US" dirty="0" smtClean="0"/>
              <a:t>receptors) and</a:t>
            </a:r>
            <a:r>
              <a:rPr lang="en-US" b="1" dirty="0" smtClean="0"/>
              <a:t> </a:t>
            </a:r>
            <a:r>
              <a:rPr lang="en-US" dirty="0" smtClean="0"/>
              <a:t>excitatory on the direct pathway (</a:t>
            </a:r>
            <a:r>
              <a:rPr lang="en-US" b="1" dirty="0" smtClean="0"/>
              <a:t>D</a:t>
            </a:r>
            <a:r>
              <a:rPr lang="en-US" b="1" baseline="-25000" dirty="0" smtClean="0"/>
              <a:t>1</a:t>
            </a:r>
            <a:r>
              <a:rPr lang="en-US" b="1" dirty="0" smtClean="0"/>
              <a:t> </a:t>
            </a:r>
            <a:r>
              <a:rPr lang="en-US" dirty="0" smtClean="0"/>
              <a:t>receptors). </a:t>
            </a:r>
          </a:p>
          <a:p>
            <a:pPr marL="361950" indent="-188913">
              <a:lnSpc>
                <a:spcPts val="3600"/>
              </a:lnSpc>
            </a:pPr>
            <a:r>
              <a:rPr lang="en-US" dirty="0" smtClean="0"/>
              <a:t>Thus, the action of dopamine is, overall, </a:t>
            </a:r>
            <a:r>
              <a:rPr lang="af-ZA" dirty="0" smtClean="0"/>
              <a:t>excitatory.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438400"/>
            <a:ext cx="78486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Motor cortex</a:t>
            </a:r>
            <a:endParaRPr lang="ar-JO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848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Premotor</a:t>
            </a:r>
            <a:r>
              <a:rPr lang="en-US" dirty="0" smtClean="0"/>
              <a:t> cortex and supplementary motor cortex (area 6)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8512" y="1676400"/>
            <a:ext cx="7943088" cy="5181600"/>
          </a:xfrm>
        </p:spPr>
        <p:txBody>
          <a:bodyPr/>
          <a:lstStyle/>
          <a:p>
            <a:pPr marL="441325" indent="-268288">
              <a:lnSpc>
                <a:spcPts val="3800"/>
              </a:lnSpc>
            </a:pPr>
            <a:r>
              <a:rPr lang="en-US" dirty="0" smtClean="0"/>
              <a:t>are responsible for </a:t>
            </a:r>
            <a:r>
              <a:rPr lang="en-US" b="1" dirty="0" smtClean="0"/>
              <a:t>generating a plan for movement, </a:t>
            </a:r>
            <a:r>
              <a:rPr lang="en-US" dirty="0" smtClean="0"/>
              <a:t>which is transferred to the primary </a:t>
            </a:r>
            <a:r>
              <a:rPr lang="af-ZA" dirty="0" smtClean="0"/>
              <a:t>motor cortex for execution.</a:t>
            </a:r>
          </a:p>
          <a:p>
            <a:pPr marL="441325" indent="-268288">
              <a:lnSpc>
                <a:spcPts val="3800"/>
              </a:lnSpc>
            </a:pPr>
            <a:endParaRPr lang="af-ZA" dirty="0" smtClean="0"/>
          </a:p>
          <a:p>
            <a:pPr marL="441325" indent="-268288">
              <a:lnSpc>
                <a:spcPts val="3800"/>
              </a:lnSpc>
            </a:pPr>
            <a:r>
              <a:rPr lang="en-US" dirty="0" smtClean="0"/>
              <a:t>The supplementary motor cortex programs complex motor sequences and is active during </a:t>
            </a:r>
            <a:r>
              <a:rPr lang="en-US" b="1" dirty="0" smtClean="0"/>
              <a:t>“mental rehearsal” </a:t>
            </a:r>
            <a:r>
              <a:rPr lang="en-US" dirty="0" smtClean="0"/>
              <a:t>for a movement.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Primary motor cortex (area 4)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486400"/>
          </a:xfrm>
        </p:spPr>
        <p:txBody>
          <a:bodyPr>
            <a:normAutofit/>
          </a:bodyPr>
          <a:lstStyle/>
          <a:p>
            <a:pPr>
              <a:lnSpc>
                <a:spcPts val="3600"/>
              </a:lnSpc>
            </a:pPr>
            <a:r>
              <a:rPr lang="en-US" sz="2600" dirty="0" smtClean="0"/>
              <a:t>is responsible for the </a:t>
            </a:r>
            <a:r>
              <a:rPr lang="en-US" sz="2600" b="1" dirty="0" smtClean="0"/>
              <a:t>execution of movement. </a:t>
            </a:r>
            <a:r>
              <a:rPr lang="en-US" sz="2600" dirty="0" smtClean="0"/>
              <a:t>Programmed patterns of </a:t>
            </a:r>
            <a:r>
              <a:rPr lang="en-US" sz="2600" dirty="0" err="1" smtClean="0"/>
              <a:t>motoneurons</a:t>
            </a:r>
            <a:r>
              <a:rPr lang="en-US" sz="2600" dirty="0" smtClean="0"/>
              <a:t> are activated in the motor cortex. Excitation of upper </a:t>
            </a:r>
            <a:r>
              <a:rPr lang="en-US" sz="2600" dirty="0" err="1" smtClean="0"/>
              <a:t>motoneurons</a:t>
            </a:r>
            <a:r>
              <a:rPr lang="en-US" sz="2600" dirty="0" smtClean="0"/>
              <a:t> in the motor cortex is transferred to the brain stem and spinal cord, where the lower </a:t>
            </a:r>
            <a:r>
              <a:rPr lang="en-US" sz="2600" dirty="0" err="1" smtClean="0"/>
              <a:t>motoneurons</a:t>
            </a:r>
            <a:r>
              <a:rPr lang="en-US" sz="2600" dirty="0" smtClean="0"/>
              <a:t> are activated </a:t>
            </a:r>
            <a:r>
              <a:rPr lang="af-ZA" sz="2600" dirty="0" smtClean="0"/>
              <a:t>and cause voluntary movement.</a:t>
            </a:r>
          </a:p>
          <a:p>
            <a:pPr>
              <a:lnSpc>
                <a:spcPts val="3600"/>
              </a:lnSpc>
            </a:pPr>
            <a:endParaRPr lang="af-ZA" sz="2600" dirty="0" smtClean="0"/>
          </a:p>
          <a:p>
            <a:pPr>
              <a:lnSpc>
                <a:spcPts val="3600"/>
              </a:lnSpc>
            </a:pPr>
            <a:r>
              <a:rPr lang="en-US" sz="2600" dirty="0" smtClean="0"/>
              <a:t>is </a:t>
            </a:r>
            <a:r>
              <a:rPr lang="en-US" sz="2600" dirty="0" err="1" smtClean="0"/>
              <a:t>somatotopically</a:t>
            </a:r>
            <a:r>
              <a:rPr lang="en-US" sz="2600" dirty="0" smtClean="0"/>
              <a:t> organized </a:t>
            </a:r>
            <a:r>
              <a:rPr lang="en-US" sz="2600" b="1" dirty="0" smtClean="0"/>
              <a:t>(motor homunculus). </a:t>
            </a:r>
            <a:r>
              <a:rPr lang="en-US" sz="2600" dirty="0" smtClean="0"/>
              <a:t>Epileptic events in the primary motor cortex cause </a:t>
            </a:r>
            <a:r>
              <a:rPr lang="en-US" sz="2600" b="1" dirty="0" err="1" smtClean="0"/>
              <a:t>Jacksonian</a:t>
            </a:r>
            <a:r>
              <a:rPr lang="en-US" sz="2600" b="1" dirty="0" smtClean="0"/>
              <a:t> seizures, </a:t>
            </a:r>
            <a:r>
              <a:rPr lang="en-US" sz="2600" dirty="0" smtClean="0"/>
              <a:t>which illustrate the </a:t>
            </a:r>
            <a:r>
              <a:rPr lang="en-US" sz="2600" dirty="0" err="1" smtClean="0"/>
              <a:t>somatotopic</a:t>
            </a:r>
            <a:r>
              <a:rPr lang="en-US" sz="2600" dirty="0" smtClean="0"/>
              <a:t> organization.</a:t>
            </a:r>
            <a:endParaRPr lang="ar-JO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unit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638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b="1" dirty="0" err="1" smtClean="0"/>
              <a:t>motoneuron</a:t>
            </a:r>
            <a:r>
              <a:rPr lang="en-US" b="1" dirty="0" smtClean="0"/>
              <a:t> pool </a:t>
            </a:r>
            <a:r>
              <a:rPr lang="en-US" dirty="0" smtClean="0"/>
              <a:t>is the group of </a:t>
            </a:r>
            <a:r>
              <a:rPr lang="en-US" dirty="0" err="1" smtClean="0"/>
              <a:t>motoneurons</a:t>
            </a:r>
            <a:r>
              <a:rPr lang="en-US" dirty="0" smtClean="0"/>
              <a:t> that innervates fibers within the same </a:t>
            </a:r>
            <a:r>
              <a:rPr lang="af-ZA" dirty="0" smtClean="0"/>
              <a:t>muscle.</a:t>
            </a:r>
          </a:p>
          <a:p>
            <a:pPr>
              <a:lnSpc>
                <a:spcPts val="3800"/>
              </a:lnSpc>
            </a:pPr>
            <a:endParaRPr lang="af-Z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37" y="228600"/>
            <a:ext cx="8386763" cy="614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7" y="5156200"/>
            <a:ext cx="685800" cy="162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089025" y="5241925"/>
            <a:ext cx="1522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ar-JO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= Motor unit 1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089025" y="5813425"/>
            <a:ext cx="1522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ar-JO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= Motor unit 2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1089025" y="6384925"/>
            <a:ext cx="1522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ar-JO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= Motor unit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unit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943088" cy="5638800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  <a:buNone/>
            </a:pPr>
            <a:endParaRPr lang="af-ZA" dirty="0" smtClean="0"/>
          </a:p>
          <a:p>
            <a:pPr>
              <a:lnSpc>
                <a:spcPts val="4000"/>
              </a:lnSpc>
            </a:pPr>
            <a:r>
              <a:rPr lang="en-US" dirty="0" smtClean="0"/>
              <a:t>The force of muscle contraction is graded by </a:t>
            </a:r>
            <a:r>
              <a:rPr lang="en-US" b="1" dirty="0" smtClean="0"/>
              <a:t>recruitment </a:t>
            </a:r>
            <a:r>
              <a:rPr lang="en-US" dirty="0" smtClean="0"/>
              <a:t>of additional motor units (size principle). </a:t>
            </a:r>
          </a:p>
          <a:p>
            <a:pPr>
              <a:lnSpc>
                <a:spcPts val="4000"/>
              </a:lnSpc>
              <a:buNone/>
            </a:pPr>
            <a:endParaRPr lang="en-US" dirty="0" smtClean="0"/>
          </a:p>
          <a:p>
            <a:pPr lvl="1">
              <a:lnSpc>
                <a:spcPts val="4000"/>
              </a:lnSpc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b="1" dirty="0" smtClean="0"/>
              <a:t>size principle </a:t>
            </a:r>
            <a:r>
              <a:rPr lang="en-US" dirty="0" smtClean="0"/>
              <a:t>states that as additional motor units are recruited, more </a:t>
            </a:r>
            <a:r>
              <a:rPr lang="en-US" dirty="0" err="1" smtClean="0"/>
              <a:t>motoneurons</a:t>
            </a:r>
            <a:r>
              <a:rPr lang="en-US" dirty="0" smtClean="0"/>
              <a:t> are involved and more tension is generated.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Motor units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696200" cy="5181600"/>
          </a:xfrm>
        </p:spPr>
        <p:txBody>
          <a:bodyPr/>
          <a:lstStyle/>
          <a:p>
            <a:pPr marL="361950" indent="-36195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Small motor neurons</a:t>
            </a:r>
          </a:p>
          <a:p>
            <a:pPr marL="361950" indent="-361950">
              <a:buNone/>
            </a:pPr>
            <a:endParaRPr lang="en-US" b="1" dirty="0" smtClean="0"/>
          </a:p>
          <a:p>
            <a:pPr marL="361950" indent="-361950"/>
            <a:r>
              <a:rPr lang="en-US" b="1" dirty="0" smtClean="0"/>
              <a:t>innervate a few muscle fibers.</a:t>
            </a:r>
          </a:p>
          <a:p>
            <a:pPr marL="361950" indent="-361950"/>
            <a:endParaRPr lang="en-US" b="1" dirty="0" smtClean="0"/>
          </a:p>
          <a:p>
            <a:pPr marL="361950" indent="-361950"/>
            <a:r>
              <a:rPr lang="en-US" dirty="0" smtClean="0"/>
              <a:t>have the lowest thresholds and, therefore, </a:t>
            </a:r>
            <a:r>
              <a:rPr lang="en-US" b="1" dirty="0" smtClean="0"/>
              <a:t>fire first.</a:t>
            </a:r>
          </a:p>
          <a:p>
            <a:pPr marL="361950" indent="-361950"/>
            <a:endParaRPr lang="af-ZA" dirty="0" smtClean="0"/>
          </a:p>
          <a:p>
            <a:pPr marL="361950" indent="-361950"/>
            <a:r>
              <a:rPr lang="af-ZA" dirty="0" smtClean="0"/>
              <a:t>generate the </a:t>
            </a:r>
            <a:r>
              <a:rPr lang="af-ZA" b="1" dirty="0" smtClean="0"/>
              <a:t>smallest force.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Motor units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696200" cy="5181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Large motor neurons</a:t>
            </a:r>
            <a:endParaRPr lang="af-ZA" b="1" dirty="0" smtClean="0">
              <a:solidFill>
                <a:srgbClr val="0070C0"/>
              </a:solidFill>
            </a:endParaRPr>
          </a:p>
          <a:p>
            <a:endParaRPr lang="af-ZA" b="1" dirty="0" smtClean="0"/>
          </a:p>
          <a:p>
            <a:r>
              <a:rPr lang="af-ZA" b="1" dirty="0" smtClean="0"/>
              <a:t>innervate many muscle fibers.</a:t>
            </a:r>
          </a:p>
          <a:p>
            <a:endParaRPr lang="af-ZA" b="1" dirty="0" smtClean="0"/>
          </a:p>
          <a:p>
            <a:r>
              <a:rPr lang="en-US" dirty="0" smtClean="0"/>
              <a:t>have the highest thresholds and, therefore, </a:t>
            </a:r>
            <a:r>
              <a:rPr lang="en-US" b="1" dirty="0" smtClean="0"/>
              <a:t>fire last.</a:t>
            </a:r>
          </a:p>
          <a:p>
            <a:endParaRPr lang="en-US" b="1" dirty="0" smtClean="0"/>
          </a:p>
          <a:p>
            <a:r>
              <a:rPr lang="af-ZA" dirty="0" smtClean="0"/>
              <a:t>generate the </a:t>
            </a:r>
            <a:r>
              <a:rPr lang="af-ZA" b="1" dirty="0" smtClean="0"/>
              <a:t>largest force.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D0AA0-7829-4368-90FD-8FF297E1E8C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5617</TotalTime>
  <Words>1962</Words>
  <Application>Microsoft Office PowerPoint</Application>
  <PresentationFormat>On-screen Show (4:3)</PresentationFormat>
  <Paragraphs>276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8" baseType="lpstr">
      <vt:lpstr>Arial</vt:lpstr>
      <vt:lpstr>Calibri</vt:lpstr>
      <vt:lpstr>Gill Sans MT</vt:lpstr>
      <vt:lpstr>Majalla UI</vt:lpstr>
      <vt:lpstr>Times New Roman</vt:lpstr>
      <vt:lpstr>Verdana</vt:lpstr>
      <vt:lpstr>Wingdings</vt:lpstr>
      <vt:lpstr>Wingdings 2</vt:lpstr>
      <vt:lpstr>Solstice</vt:lpstr>
      <vt:lpstr>Motor systems</vt:lpstr>
      <vt:lpstr>PowerPoint Presentation</vt:lpstr>
      <vt:lpstr>PowerPoint Presentation</vt:lpstr>
      <vt:lpstr>Motor unit</vt:lpstr>
      <vt:lpstr>Motor unit</vt:lpstr>
      <vt:lpstr>PowerPoint Presentation</vt:lpstr>
      <vt:lpstr>Motor unit</vt:lpstr>
      <vt:lpstr>Motor units</vt:lpstr>
      <vt:lpstr>Motor units</vt:lpstr>
      <vt:lpstr>Types of motoneurons</vt:lpstr>
      <vt:lpstr>Muscle sensor</vt:lpstr>
      <vt:lpstr>Types of muscle fibers</vt:lpstr>
      <vt:lpstr>Muscle spindles</vt:lpstr>
      <vt:lpstr>Muscle spindles</vt:lpstr>
      <vt:lpstr>PowerPoint Presentation</vt:lpstr>
      <vt:lpstr>Types of intrafusal fibers in muscle spindles</vt:lpstr>
      <vt:lpstr>How the muscle spindle works</vt:lpstr>
      <vt:lpstr>Function of γ-motoneurons</vt:lpstr>
      <vt:lpstr>Muscle reflexes</vt:lpstr>
      <vt:lpstr>Muscle reflexes</vt:lpstr>
      <vt:lpstr>Stretch (myotatic) reflex - knee jerk</vt:lpstr>
      <vt:lpstr>PowerPoint Presentation</vt:lpstr>
      <vt:lpstr>Golgi tendon reflex (inverse myotatic)</vt:lpstr>
      <vt:lpstr>Golgi tendon reflex (inverse myotatic)</vt:lpstr>
      <vt:lpstr>Flexor withdrawal reflex</vt:lpstr>
      <vt:lpstr>Flexor withdrawal reflex</vt:lpstr>
      <vt:lpstr>Flexor withdrawal reflex</vt:lpstr>
      <vt:lpstr>Brain stem control of posture</vt:lpstr>
      <vt:lpstr>Motor centers and pathways</vt:lpstr>
      <vt:lpstr>Extrapyramidal tracts</vt:lpstr>
      <vt:lpstr>Extrapyramidal tracts</vt:lpstr>
      <vt:lpstr>Extrapyramidal tracts</vt:lpstr>
      <vt:lpstr>Extrapyramidal tracts</vt:lpstr>
      <vt:lpstr>Extrapyramidal tracts</vt:lpstr>
      <vt:lpstr>Cerebellum – central control of movement</vt:lpstr>
      <vt:lpstr>Layers of the cerebellar cortex</vt:lpstr>
      <vt:lpstr>Layers of the cerebellar cortex</vt:lpstr>
      <vt:lpstr>Layers of the cerebellar cortex</vt:lpstr>
      <vt:lpstr>Layers of the cerebellar cortex</vt:lpstr>
      <vt:lpstr>Connections in  the cerebellar cortex</vt:lpstr>
      <vt:lpstr>Input to the cerebellar cortex</vt:lpstr>
      <vt:lpstr>Input to the cerebellar cortex</vt:lpstr>
      <vt:lpstr>Output of the cerebellar cortex</vt:lpstr>
      <vt:lpstr>Basal ganglia – control of movement</vt:lpstr>
      <vt:lpstr>PowerPoint Presentation</vt:lpstr>
      <vt:lpstr>Basal ganglia – control of movement</vt:lpstr>
      <vt:lpstr>Motor cortex</vt:lpstr>
      <vt:lpstr>1. Premotor cortex and supplementary motor cortex (area 6)</vt:lpstr>
      <vt:lpstr>2. Primary motor cortex (area 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One:  Introduction to Physiology:  The Cell and General Physiology</dc:title>
  <dc:creator>rstinson</dc:creator>
  <cp:lastModifiedBy>lenovo</cp:lastModifiedBy>
  <cp:revision>334</cp:revision>
  <dcterms:created xsi:type="dcterms:W3CDTF">2010-10-14T16:13:00Z</dcterms:created>
  <dcterms:modified xsi:type="dcterms:W3CDTF">2021-03-04T07:56:29Z</dcterms:modified>
</cp:coreProperties>
</file>