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5"/>
  </p:notesMasterIdLst>
  <p:sldIdLst>
    <p:sldId id="256" r:id="rId2"/>
    <p:sldId id="339" r:id="rId3"/>
    <p:sldId id="340" r:id="rId4"/>
    <p:sldId id="274" r:id="rId5"/>
    <p:sldId id="282" r:id="rId6"/>
    <p:sldId id="275" r:id="rId7"/>
    <p:sldId id="305" r:id="rId8"/>
    <p:sldId id="341" r:id="rId9"/>
    <p:sldId id="276" r:id="rId10"/>
    <p:sldId id="306" r:id="rId11"/>
    <p:sldId id="278" r:id="rId12"/>
    <p:sldId id="279" r:id="rId13"/>
    <p:sldId id="307" r:id="rId14"/>
    <p:sldId id="308" r:id="rId15"/>
    <p:sldId id="309" r:id="rId16"/>
    <p:sldId id="310" r:id="rId17"/>
    <p:sldId id="312" r:id="rId18"/>
    <p:sldId id="338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26" r:id="rId33"/>
    <p:sldId id="327" r:id="rId34"/>
    <p:sldId id="328" r:id="rId35"/>
    <p:sldId id="329" r:id="rId36"/>
    <p:sldId id="330" r:id="rId37"/>
    <p:sldId id="331" r:id="rId38"/>
    <p:sldId id="332" r:id="rId39"/>
    <p:sldId id="333" r:id="rId40"/>
    <p:sldId id="334" r:id="rId41"/>
    <p:sldId id="335" r:id="rId42"/>
    <p:sldId id="336" r:id="rId43"/>
    <p:sldId id="337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1E64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1DA35D9-658E-4A70-A2C8-243B479F869F}" type="datetimeFigureOut">
              <a:rPr lang="ar-JO" smtClean="0"/>
              <a:pPr/>
              <a:t>20/07/1442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AF26C5-8200-4AF3-BFCB-BDB94CBD72B9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05020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295400" y="1676400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5CFD0AA0-7829-4368-90FD-8FF297E1E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3B2C-D0B0-45AC-82EF-7B4CBF6CFFA1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0003-AD01-4576-8CB2-9373B8468450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 u="sng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  <a:defRPr/>
            </a:lvl2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536448" cy="476250"/>
          </a:xfrm>
        </p:spPr>
        <p:txBody>
          <a:bodyPr/>
          <a:lstStyle>
            <a:lvl1pPr>
              <a:defRPr sz="1600">
                <a:solidFill>
                  <a:schemeClr val="accent5">
                    <a:lumMod val="75000"/>
                  </a:schemeClr>
                </a:solidFill>
              </a:defRPr>
            </a:lvl1pPr>
            <a:extLst/>
          </a:lstStyle>
          <a:p>
            <a:fld id="{5CFD0AA0-7829-4368-90FD-8FF297E1E8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EAD1-3D32-4672-AF62-C27D9EE3CCA6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A9F1-6862-4CFE-BA9B-6710D614FF39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F9B5-9280-4349-83E3-837E6876002D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BE93-3240-4958-A762-2532BDD2B0AC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C704-827A-4699-A14A-FA4B29A09E47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94F1-0136-47EA-866E-68AC936B0E5B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21555-F538-4D01-BFAE-5F176E8CA2B4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838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990600" y="1066800"/>
            <a:ext cx="7943088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186B2BE-71FF-4C21-A8B7-5922B1799B71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>
              <a:satMod val="13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231775" indent="-231775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95288" indent="-217488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463550" indent="-176213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682625" indent="-219075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860425" indent="-17780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0160" y="1447800"/>
            <a:ext cx="7406640" cy="2362200"/>
          </a:xfrm>
        </p:spPr>
        <p:txBody>
          <a:bodyPr>
            <a:normAutofit fontScale="90000"/>
          </a:bodyPr>
          <a:lstStyle/>
          <a:p>
            <a:pPr algn="ctr">
              <a:lnSpc>
                <a:spcPts val="7000"/>
              </a:lnSpc>
            </a:pPr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Somatic sensation -</a:t>
            </a:r>
            <a:b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Sensory systems</a:t>
            </a:r>
            <a:b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(Part 2)</a:t>
            </a:r>
            <a:endParaRPr lang="en-US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5135239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Dr.Ejlal</a:t>
            </a: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Abu-El-Rub, </a:t>
            </a:r>
            <a:r>
              <a:rPr lang="en-US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Pharm.D</a:t>
            </a: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PhD</a:t>
            </a:r>
          </a:p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Physiology and Pathophysiology, Department of Basic Medical Sciences, Faculty of Medicine, Yarmouk University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Anterolateral</a:t>
            </a:r>
            <a:r>
              <a:rPr lang="en-US" dirty="0" smtClean="0"/>
              <a:t> system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943088" cy="5791200"/>
          </a:xfrm>
        </p:spPr>
        <p:txBody>
          <a:bodyPr>
            <a:normAutofit/>
          </a:bodyPr>
          <a:lstStyle/>
          <a:p>
            <a:pPr>
              <a:lnSpc>
                <a:spcPts val="3800"/>
              </a:lnSpc>
            </a:pPr>
            <a:r>
              <a:rPr lang="en-US" sz="2600" b="1" dirty="0" smtClean="0"/>
              <a:t>Course: </a:t>
            </a:r>
          </a:p>
          <a:p>
            <a:pPr marL="361950" indent="-266700">
              <a:lnSpc>
                <a:spcPts val="3800"/>
              </a:lnSpc>
              <a:buFont typeface="+mj-lt"/>
              <a:buAutoNum type="arabicPeriod"/>
            </a:pPr>
            <a:r>
              <a:rPr lang="en-GB" sz="2600" dirty="0" smtClean="0"/>
              <a:t>The first-order neurons synapse on second order neurons in the </a:t>
            </a:r>
            <a:r>
              <a:rPr lang="en-GB" sz="2600" b="1" dirty="0" smtClean="0"/>
              <a:t>spinal cord</a:t>
            </a:r>
            <a:r>
              <a:rPr lang="en-GB" sz="2600" dirty="0" smtClean="0"/>
              <a:t>.</a:t>
            </a:r>
          </a:p>
          <a:p>
            <a:pPr marL="361950" indent="-266700">
              <a:lnSpc>
                <a:spcPts val="3800"/>
              </a:lnSpc>
              <a:buFont typeface="+mj-lt"/>
              <a:buAutoNum type="arabicPeriod"/>
            </a:pPr>
            <a:r>
              <a:rPr lang="en-US" sz="2600" dirty="0" smtClean="0"/>
              <a:t>Second-order neurons cross the midline to the </a:t>
            </a:r>
            <a:r>
              <a:rPr lang="en-US" sz="2600" dirty="0" err="1" smtClean="0"/>
              <a:t>anterolateral</a:t>
            </a:r>
            <a:r>
              <a:rPr lang="en-US" sz="2600" dirty="0" smtClean="0"/>
              <a:t> quadrant of the spinal cord and ascend to the </a:t>
            </a:r>
            <a:r>
              <a:rPr lang="en-US" sz="2600" dirty="0" err="1" smtClean="0"/>
              <a:t>contralateral</a:t>
            </a:r>
            <a:r>
              <a:rPr lang="en-US" sz="2600" dirty="0" smtClean="0"/>
              <a:t> </a:t>
            </a:r>
            <a:r>
              <a:rPr lang="en-US" sz="2600" b="1" dirty="0" smtClean="0"/>
              <a:t>thalamus</a:t>
            </a:r>
            <a:r>
              <a:rPr lang="en-US" sz="2600" dirty="0" smtClean="0"/>
              <a:t>, where they synapse on third order neurons. </a:t>
            </a:r>
          </a:p>
          <a:p>
            <a:pPr marL="361950" indent="-266700">
              <a:lnSpc>
                <a:spcPts val="3800"/>
              </a:lnSpc>
              <a:buFont typeface="+mj-lt"/>
              <a:buAutoNum type="arabicPeriod"/>
            </a:pPr>
            <a:r>
              <a:rPr lang="en-US" sz="2600" dirty="0" smtClean="0"/>
              <a:t>Third-order neurons ascend to the </a:t>
            </a:r>
            <a:r>
              <a:rPr lang="en-US" sz="2600" b="1" dirty="0" err="1" smtClean="0"/>
              <a:t>somatosensory</a:t>
            </a:r>
            <a:r>
              <a:rPr lang="en-US" sz="2600" b="1" dirty="0" smtClean="0"/>
              <a:t> cortex</a:t>
            </a:r>
            <a:r>
              <a:rPr lang="en-US" sz="2600" dirty="0" smtClean="0"/>
              <a:t>, where they </a:t>
            </a:r>
            <a:r>
              <a:rPr lang="af-ZA" sz="2600" dirty="0" smtClean="0"/>
              <a:t>synapse on fourth-order neurons.</a:t>
            </a:r>
            <a:endParaRPr lang="ar-JO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838200"/>
          </a:xfrm>
        </p:spPr>
        <p:txBody>
          <a:bodyPr/>
          <a:lstStyle/>
          <a:p>
            <a:r>
              <a:rPr lang="en-US" dirty="0" smtClean="0"/>
              <a:t>Thalamus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943088" cy="5181600"/>
          </a:xfrm>
        </p:spPr>
        <p:txBody>
          <a:bodyPr/>
          <a:lstStyle/>
          <a:p>
            <a:r>
              <a:rPr lang="en-US" dirty="0" smtClean="0"/>
              <a:t>Information from different parts of the body is arranged </a:t>
            </a:r>
            <a:r>
              <a:rPr lang="en-US" dirty="0" err="1" smtClean="0"/>
              <a:t>somatotopically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smtClean="0"/>
              <a:t>Destruction of the thalamic nuclei </a:t>
            </a:r>
            <a:r>
              <a:rPr lang="en-US" dirty="0" smtClean="0"/>
              <a:t>results in loss of sensation on the </a:t>
            </a:r>
            <a:r>
              <a:rPr lang="en-US" dirty="0" err="1" smtClean="0"/>
              <a:t>contralateral</a:t>
            </a:r>
            <a:r>
              <a:rPr lang="en-US" dirty="0" smtClean="0"/>
              <a:t> side of </a:t>
            </a:r>
            <a:r>
              <a:rPr lang="af-ZA" dirty="0" smtClean="0"/>
              <a:t>the body.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1295400"/>
          </a:xfrm>
        </p:spPr>
        <p:txBody>
          <a:bodyPr>
            <a:normAutofit/>
          </a:bodyPr>
          <a:lstStyle/>
          <a:p>
            <a:pPr>
              <a:lnSpc>
                <a:spcPts val="4400"/>
              </a:lnSpc>
            </a:pPr>
            <a:r>
              <a:rPr lang="af-ZA" dirty="0" smtClean="0"/>
              <a:t>Somatosensory cortex – </a:t>
            </a:r>
            <a:br>
              <a:rPr lang="af-ZA" dirty="0" smtClean="0"/>
            </a:br>
            <a:r>
              <a:rPr lang="af-ZA" dirty="0" smtClean="0"/>
              <a:t>The sensory homunculus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1676400"/>
            <a:ext cx="7943088" cy="5181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The major </a:t>
            </a:r>
            <a:r>
              <a:rPr lang="en-US" dirty="0" err="1" smtClean="0"/>
              <a:t>somatosensory</a:t>
            </a:r>
            <a:r>
              <a:rPr lang="en-US" dirty="0" smtClean="0"/>
              <a:t> areas of the cerebral cortex are </a:t>
            </a:r>
            <a:r>
              <a:rPr lang="en-US" b="1" dirty="0" smtClean="0"/>
              <a:t>SI and SII.</a:t>
            </a:r>
          </a:p>
          <a:p>
            <a:pPr>
              <a:lnSpc>
                <a:spcPct val="150000"/>
              </a:lnSpc>
            </a:pP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SI</a:t>
            </a:r>
            <a:r>
              <a:rPr lang="en-US" dirty="0" smtClean="0"/>
              <a:t> has a </a:t>
            </a:r>
            <a:r>
              <a:rPr lang="en-US" dirty="0" err="1" smtClean="0"/>
              <a:t>somatotopic</a:t>
            </a:r>
            <a:r>
              <a:rPr lang="en-US" dirty="0" smtClean="0"/>
              <a:t> representation similar to that in the thalamus.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99060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Pain</a:t>
            </a:r>
            <a:endParaRPr lang="en-US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48600" cy="838200"/>
          </a:xfrm>
        </p:spPr>
        <p:txBody>
          <a:bodyPr>
            <a:normAutofit/>
          </a:bodyPr>
          <a:lstStyle/>
          <a:p>
            <a:r>
              <a:rPr lang="en-US" u="sng" dirty="0" smtClean="0"/>
              <a:t>Pain is a Protective Mechanism</a:t>
            </a:r>
            <a:endParaRPr lang="en-US" u="sn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181600"/>
          </a:xfrm>
        </p:spPr>
        <p:txBody>
          <a:bodyPr/>
          <a:lstStyle/>
          <a:p>
            <a:pPr indent="-136525"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</a:rPr>
              <a:t> Pain</a:t>
            </a:r>
          </a:p>
          <a:p>
            <a:pPr>
              <a:buFont typeface="Arial" pitchFamily="34" charset="0"/>
              <a:buChar char="•"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 marL="623888" lvl="1" indent="-333375">
              <a:lnSpc>
                <a:spcPts val="3800"/>
              </a:lnSpc>
              <a:buFont typeface="+mj-lt"/>
              <a:buAutoNum type="alphaLcPeriod"/>
            </a:pPr>
            <a:r>
              <a:rPr lang="en-US" sz="2800" dirty="0" smtClean="0"/>
              <a:t>Pain is associated with the detection and perception of noxious stimuli 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nociception</a:t>
            </a:r>
            <a:r>
              <a:rPr lang="en-US" sz="2800" b="1" dirty="0" smtClean="0"/>
              <a:t>).</a:t>
            </a:r>
            <a:endParaRPr lang="en-US" sz="2800" dirty="0" smtClean="0"/>
          </a:p>
          <a:p>
            <a:pPr marL="623888" lvl="1" indent="-333375">
              <a:lnSpc>
                <a:spcPts val="3800"/>
              </a:lnSpc>
              <a:buFont typeface="+mj-lt"/>
              <a:buAutoNum type="alphaLcPeriod"/>
            </a:pPr>
            <a:r>
              <a:rPr lang="en-US" sz="2800" dirty="0" smtClean="0"/>
              <a:t>Most ailments </a:t>
            </a:r>
            <a:r>
              <a:rPr lang="en-US" sz="2800" dirty="0" smtClean="0"/>
              <a:t>of the body cause pain.</a:t>
            </a:r>
          </a:p>
          <a:p>
            <a:pPr marL="623888" lvl="1" indent="-333375">
              <a:lnSpc>
                <a:spcPts val="3800"/>
              </a:lnSpc>
              <a:buFont typeface="+mj-lt"/>
              <a:buAutoNum type="alphaLcPeriod"/>
            </a:pPr>
            <a:endParaRPr lang="en-US" sz="2800" dirty="0" smtClean="0"/>
          </a:p>
          <a:p>
            <a:pPr marL="623888" lvl="1" indent="-333375">
              <a:lnSpc>
                <a:spcPts val="3800"/>
              </a:lnSpc>
              <a:buFont typeface="+mj-lt"/>
              <a:buAutoNum type="alphaLcPeriod"/>
            </a:pPr>
            <a:r>
              <a:rPr lang="en-US" sz="2800" dirty="0" smtClean="0"/>
              <a:t>Pain occurs when tissues are being damaged, and it causes the individual to react to remove the stimulus.</a:t>
            </a:r>
            <a:endParaRPr lang="ar-JO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61722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48600" cy="838200"/>
          </a:xfrm>
        </p:spPr>
        <p:txBody>
          <a:bodyPr>
            <a:normAutofit/>
          </a:bodyPr>
          <a:lstStyle/>
          <a:p>
            <a:r>
              <a:rPr lang="en-US" u="sng" dirty="0" smtClean="0"/>
              <a:t>Types of Pain and Their Qualities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66800" y="1524000"/>
            <a:ext cx="7866888" cy="5181600"/>
          </a:xfrm>
        </p:spPr>
        <p:txBody>
          <a:bodyPr/>
          <a:lstStyle/>
          <a:p>
            <a:pPr marL="354013" indent="-354013">
              <a:buFont typeface="+mj-lt"/>
              <a:buAutoNum type="arabicPeriod"/>
            </a:pP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Fast Pain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 marL="623888" lvl="1" indent="-333375">
              <a:lnSpc>
                <a:spcPts val="4000"/>
              </a:lnSpc>
            </a:pPr>
            <a:r>
              <a:rPr lang="en-US" sz="2800" dirty="0" smtClean="0"/>
              <a:t>Also called sharp pain, pricking pain, acute pain, and electric pain.</a:t>
            </a:r>
          </a:p>
          <a:p>
            <a:pPr marL="623888" lvl="1" indent="-333375">
              <a:lnSpc>
                <a:spcPts val="4000"/>
              </a:lnSpc>
            </a:pPr>
            <a:endParaRPr lang="en-US" sz="2800" dirty="0" smtClean="0"/>
          </a:p>
          <a:p>
            <a:pPr marL="623888" lvl="1" indent="-333375">
              <a:lnSpc>
                <a:spcPts val="4000"/>
              </a:lnSpc>
            </a:pPr>
            <a:r>
              <a:rPr lang="en-US" sz="2800" dirty="0" smtClean="0"/>
              <a:t>Felt within 0.1 sec after the stimulus is applied</a:t>
            </a:r>
          </a:p>
          <a:p>
            <a:pPr marL="623888" lvl="1" indent="-333375">
              <a:lnSpc>
                <a:spcPts val="4000"/>
              </a:lnSpc>
            </a:pPr>
            <a:endParaRPr lang="en-US" sz="2800" dirty="0" smtClean="0"/>
          </a:p>
          <a:p>
            <a:pPr marL="623888" lvl="1" indent="-333375">
              <a:lnSpc>
                <a:spcPts val="4000"/>
              </a:lnSpc>
            </a:pPr>
            <a:r>
              <a:rPr lang="en-US" sz="2800" dirty="0" smtClean="0"/>
              <a:t>Not felt in most deeper tissues of the body</a:t>
            </a:r>
            <a:endParaRPr lang="ar-JO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61722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Types of Pain and Their Qualities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66800" y="990600"/>
            <a:ext cx="7848600" cy="5715000"/>
          </a:xfrm>
        </p:spPr>
        <p:txBody>
          <a:bodyPr>
            <a:normAutofit/>
          </a:bodyPr>
          <a:lstStyle/>
          <a:p>
            <a:pPr marL="361950" indent="-361950">
              <a:buFont typeface="+mj-lt"/>
              <a:buAutoNum type="arabicPeriod" startAt="2"/>
            </a:pPr>
            <a:r>
              <a:rPr lang="en-US" b="1" dirty="0" smtClean="0">
                <a:solidFill>
                  <a:srgbClr val="002060"/>
                </a:solidFill>
              </a:rPr>
              <a:t> Slow Pain</a:t>
            </a:r>
          </a:p>
          <a:p>
            <a:pPr>
              <a:buFont typeface="Arial" pitchFamily="34" charset="0"/>
              <a:buChar char="•"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 marL="457200" lvl="1" indent="-228600"/>
            <a:r>
              <a:rPr lang="en-US" sz="2800" dirty="0" smtClean="0"/>
              <a:t>Also called slow burning pain, aching pain, throbbing pain, nauseous pain, and chronic pain</a:t>
            </a:r>
          </a:p>
          <a:p>
            <a:pPr marL="457200" lvl="1" indent="-228600"/>
            <a:endParaRPr lang="en-US" sz="2800" dirty="0" smtClean="0"/>
          </a:p>
          <a:p>
            <a:pPr marL="457200" lvl="1" indent="-228600"/>
            <a:r>
              <a:rPr lang="en-US" sz="2800" dirty="0" smtClean="0"/>
              <a:t>Felt only after one second or more and then increases slowly over many seconds or even minutes</a:t>
            </a:r>
          </a:p>
          <a:p>
            <a:pPr marL="457200" lvl="1" indent="-228600"/>
            <a:endParaRPr lang="en-US" sz="2800" dirty="0" smtClean="0"/>
          </a:p>
          <a:p>
            <a:pPr marL="457200" lvl="1" indent="-228600"/>
            <a:r>
              <a:rPr lang="en-US" sz="2800" dirty="0" smtClean="0"/>
              <a:t>Usually associated with tissue destruction</a:t>
            </a:r>
          </a:p>
          <a:p>
            <a:pPr marL="457200" lvl="1" indent="-228600"/>
            <a:r>
              <a:rPr lang="en-US" sz="2800" dirty="0" smtClean="0"/>
              <a:t>Can lead to prolonged, almost unbearable suffering.</a:t>
            </a:r>
            <a:endParaRPr lang="ar-JO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61722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838200"/>
          </a:xfrm>
        </p:spPr>
        <p:txBody>
          <a:bodyPr>
            <a:normAutofit/>
          </a:bodyPr>
          <a:lstStyle/>
          <a:p>
            <a:r>
              <a:rPr lang="en-US" u="sng" dirty="0" smtClean="0"/>
              <a:t>Types of Pain and Their Qualities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90600" y="1295400"/>
            <a:ext cx="7943088" cy="5410200"/>
          </a:xfrm>
        </p:spPr>
        <p:txBody>
          <a:bodyPr>
            <a:normAutofit/>
          </a:bodyPr>
          <a:lstStyle/>
          <a:p>
            <a:pPr indent="-136525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Pain Receptors and Their Stimulation</a:t>
            </a:r>
          </a:p>
          <a:p>
            <a:pPr>
              <a:buFont typeface="Arial" pitchFamily="34" charset="0"/>
              <a:buChar char="•"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 marL="519113" indent="-352425">
              <a:lnSpc>
                <a:spcPts val="4000"/>
              </a:lnSpc>
              <a:tabLst>
                <a:tab pos="457200" algn="l"/>
              </a:tabLst>
            </a:pPr>
            <a:r>
              <a:rPr lang="en-US" dirty="0" smtClean="0"/>
              <a:t>Pain receptors are free nerve endings.</a:t>
            </a:r>
          </a:p>
          <a:p>
            <a:pPr marL="519113" indent="-352425">
              <a:lnSpc>
                <a:spcPts val="4000"/>
              </a:lnSpc>
              <a:tabLst>
                <a:tab pos="457200" algn="l"/>
              </a:tabLst>
            </a:pPr>
            <a:r>
              <a:rPr lang="en-US" dirty="0" smtClean="0"/>
              <a:t>Two major classes:</a:t>
            </a:r>
          </a:p>
          <a:p>
            <a:pPr marL="723900" lvl="1" indent="-393700">
              <a:lnSpc>
                <a:spcPts val="4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en-US" dirty="0" smtClean="0"/>
              <a:t>Thermal or mechanical </a:t>
            </a:r>
            <a:r>
              <a:rPr lang="en-US" dirty="0" smtClean="0">
                <a:sym typeface="Wingdings" pitchFamily="2" charset="2"/>
              </a:rPr>
              <a:t> supplied by </a:t>
            </a:r>
            <a:r>
              <a:rPr lang="en-US" dirty="0" err="1" smtClean="0">
                <a:sym typeface="Wingdings" pitchFamily="2" charset="2"/>
              </a:rPr>
              <a:t>finelt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myelinated</a:t>
            </a:r>
            <a:r>
              <a:rPr lang="en-US" dirty="0" smtClean="0">
                <a:sym typeface="Wingdings" pitchFamily="2" charset="2"/>
              </a:rPr>
              <a:t> A-</a:t>
            </a:r>
            <a:r>
              <a:rPr lang="el-GR" dirty="0" smtClean="0">
                <a:latin typeface="Calibri"/>
                <a:cs typeface="Calibri"/>
                <a:sym typeface="Wingdings" pitchFamily="2" charset="2"/>
              </a:rPr>
              <a:t>δ</a:t>
            </a:r>
            <a:r>
              <a:rPr lang="en-GB" dirty="0" smtClean="0">
                <a:latin typeface="Calibri"/>
                <a:cs typeface="Calibri"/>
                <a:sym typeface="Wingdings" pitchFamily="2" charset="2"/>
              </a:rPr>
              <a:t> afferent nerve </a:t>
            </a:r>
            <a:r>
              <a:rPr lang="en-GB" dirty="0" err="1" smtClean="0">
                <a:latin typeface="Calibri"/>
                <a:cs typeface="Calibri"/>
                <a:sym typeface="Wingdings" pitchFamily="2" charset="2"/>
              </a:rPr>
              <a:t>fibers</a:t>
            </a:r>
            <a:r>
              <a:rPr lang="en-GB" dirty="0" smtClean="0">
                <a:latin typeface="Calibri"/>
                <a:cs typeface="Calibri"/>
                <a:sym typeface="Wingdings" pitchFamily="2" charset="2"/>
              </a:rPr>
              <a:t> and respond to mechanical stimuli (sharp, pricking pain).</a:t>
            </a:r>
            <a:endParaRPr lang="en-US" dirty="0" smtClean="0"/>
          </a:p>
          <a:p>
            <a:pPr marL="723900" lvl="1" indent="-393700">
              <a:lnSpc>
                <a:spcPts val="4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en-US" dirty="0" err="1" smtClean="0"/>
              <a:t>Polymodal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supplied by </a:t>
            </a:r>
            <a:r>
              <a:rPr lang="en-US" dirty="0" err="1" smtClean="0">
                <a:sym typeface="Wingdings" pitchFamily="2" charset="2"/>
              </a:rPr>
              <a:t>unmyelinated</a:t>
            </a:r>
            <a:r>
              <a:rPr lang="en-US" dirty="0" smtClean="0">
                <a:sym typeface="Wingdings" pitchFamily="2" charset="2"/>
              </a:rPr>
              <a:t> C fibers and respond to high-intensity mechanical or chemical stimuli, and hot and cold stimuli.</a:t>
            </a:r>
            <a:endParaRPr lang="en-US" dirty="0" smtClean="0"/>
          </a:p>
          <a:p>
            <a:pPr marL="682626" lvl="1" indent="-352425">
              <a:tabLst>
                <a:tab pos="457200" algn="l"/>
              </a:tabLst>
            </a:pPr>
            <a:endParaRPr lang="en-US" dirty="0" smtClean="0"/>
          </a:p>
          <a:p>
            <a:pPr marL="519113" indent="-352425">
              <a:buNone/>
              <a:tabLst>
                <a:tab pos="457200" algn="l"/>
              </a:tabLst>
            </a:pPr>
            <a:endParaRPr lang="en-US" dirty="0" smtClean="0"/>
          </a:p>
          <a:p>
            <a:pPr marL="519113" indent="-352425">
              <a:tabLst>
                <a:tab pos="457200" algn="l"/>
              </a:tabLst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295400" y="61722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838200"/>
          </a:xfrm>
        </p:spPr>
        <p:txBody>
          <a:bodyPr>
            <a:normAutofit/>
          </a:bodyPr>
          <a:lstStyle/>
          <a:p>
            <a:r>
              <a:rPr lang="en-US" u="sng" dirty="0" smtClean="0"/>
              <a:t>Types of Pain and Their Qualities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90600" y="1371600"/>
            <a:ext cx="7943088" cy="5410200"/>
          </a:xfrm>
        </p:spPr>
        <p:txBody>
          <a:bodyPr>
            <a:normAutofit/>
          </a:bodyPr>
          <a:lstStyle/>
          <a:p>
            <a:pPr indent="-136525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Pain Receptors and Their Stimulation</a:t>
            </a:r>
          </a:p>
          <a:p>
            <a:pPr marL="519113" indent="-352425">
              <a:buNone/>
              <a:tabLst>
                <a:tab pos="457200" algn="l"/>
              </a:tabLst>
            </a:pPr>
            <a:endParaRPr lang="en-US" dirty="0" smtClean="0"/>
          </a:p>
          <a:p>
            <a:pPr marL="519113" indent="-352425">
              <a:lnSpc>
                <a:spcPct val="150000"/>
              </a:lnSpc>
              <a:tabLst>
                <a:tab pos="457200" algn="l"/>
              </a:tabLst>
            </a:pPr>
            <a:r>
              <a:rPr lang="en-US" dirty="0" smtClean="0"/>
              <a:t>Widespread in the superficial layers of the skin, muscles and certain internal tissues (periosteum, arterial walls, joint surfaces, </a:t>
            </a:r>
            <a:r>
              <a:rPr lang="en-US" dirty="0" err="1" smtClean="0"/>
              <a:t>falx</a:t>
            </a:r>
            <a:r>
              <a:rPr lang="en-US" dirty="0" smtClean="0"/>
              <a:t> and tentorium in the cranial vault).</a:t>
            </a:r>
          </a:p>
          <a:p>
            <a:pPr marL="519113" indent="-352425">
              <a:tabLst>
                <a:tab pos="457200" algn="l"/>
              </a:tabLst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295400" y="61722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848600" cy="838200"/>
          </a:xfrm>
        </p:spPr>
        <p:txBody>
          <a:bodyPr>
            <a:normAutofit/>
          </a:bodyPr>
          <a:lstStyle/>
          <a:p>
            <a:pPr indent="-136525"/>
            <a:r>
              <a:rPr lang="en-US" sz="2800" u="none" dirty="0" smtClean="0">
                <a:solidFill>
                  <a:srgbClr val="002060"/>
                </a:solidFill>
              </a:rPr>
              <a:t>Pain Receptors and Their Stimulation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990600"/>
            <a:ext cx="7943088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582613" lvl="1" indent="-292100">
              <a:lnSpc>
                <a:spcPct val="150000"/>
              </a:lnSpc>
            </a:pPr>
            <a:r>
              <a:rPr lang="en-US" dirty="0" smtClean="0"/>
              <a:t>Fast pain is elicited by mechanical and thermal</a:t>
            </a:r>
          </a:p>
          <a:p>
            <a:pPr marL="582613" lvl="1" indent="-292100">
              <a:lnSpc>
                <a:spcPct val="150000"/>
              </a:lnSpc>
            </a:pPr>
            <a:r>
              <a:rPr lang="en-US" dirty="0" smtClean="0"/>
              <a:t>Slow pain by all three types</a:t>
            </a:r>
          </a:p>
          <a:p>
            <a:pPr marL="582613" lvl="1" indent="-292100">
              <a:lnSpc>
                <a:spcPct val="150000"/>
              </a:lnSpc>
            </a:pPr>
            <a:r>
              <a:rPr lang="en-US" dirty="0" smtClean="0"/>
              <a:t>Damaged skin releases chemicals, such as:  </a:t>
            </a:r>
            <a:r>
              <a:rPr lang="en-US" dirty="0" err="1" smtClean="0"/>
              <a:t>bradykinin</a:t>
            </a:r>
            <a:r>
              <a:rPr lang="en-US" dirty="0" smtClean="0"/>
              <a:t>, serotonin, K ions, histamine, acids, </a:t>
            </a:r>
            <a:r>
              <a:rPr lang="en-US" dirty="0" err="1" smtClean="0"/>
              <a:t>ACh</a:t>
            </a:r>
            <a:r>
              <a:rPr lang="en-US" dirty="0" smtClean="0"/>
              <a:t>, </a:t>
            </a:r>
            <a:r>
              <a:rPr lang="en-US" dirty="0" err="1" smtClean="0"/>
              <a:t>proteolytic</a:t>
            </a:r>
            <a:r>
              <a:rPr lang="en-US" dirty="0" smtClean="0"/>
              <a:t> enzymes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>
                <a:sym typeface="Wingdings" pitchFamily="2" charset="2"/>
              </a:rPr>
              <a:t>inflammatory response.</a:t>
            </a:r>
            <a:endParaRPr lang="en-US" b="1" dirty="0" smtClean="0"/>
          </a:p>
          <a:p>
            <a:pPr marL="582613" lvl="1" indent="-292100">
              <a:lnSpc>
                <a:spcPct val="150000"/>
              </a:lnSpc>
            </a:pPr>
            <a:r>
              <a:rPr lang="en-US" b="1" dirty="0" smtClean="0"/>
              <a:t>Prostaglandins</a:t>
            </a:r>
            <a:r>
              <a:rPr lang="en-US" dirty="0" smtClean="0"/>
              <a:t> and </a:t>
            </a:r>
            <a:r>
              <a:rPr lang="en-US" b="1" dirty="0" smtClean="0"/>
              <a:t>substance P </a:t>
            </a:r>
            <a:r>
              <a:rPr lang="en-US" dirty="0" smtClean="0"/>
              <a:t>enhance the sensitivity  of pain endings but do not directly excite them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>
                <a:sym typeface="Wingdings" pitchFamily="2" charset="2"/>
              </a:rPr>
              <a:t>hyperalgesia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600" b="1" dirty="0" smtClean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61722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943088" cy="434340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Why the Decussations are important ??????</a:t>
            </a:r>
            <a:endParaRPr lang="en-US" sz="7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93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61722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8382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002060"/>
                </a:solidFill>
              </a:rPr>
              <a:t>Non-Adapting Nature of Pain Receptors</a:t>
            </a:r>
            <a:endParaRPr lang="ar-JO" u="sn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66800" y="1447800"/>
            <a:ext cx="7943088" cy="5181600"/>
          </a:xfrm>
        </p:spPr>
        <p:txBody>
          <a:bodyPr/>
          <a:lstStyle/>
          <a:p>
            <a:pPr>
              <a:lnSpc>
                <a:spcPts val="3800"/>
              </a:lnSpc>
              <a:buFont typeface="Arial" pitchFamily="34" charset="0"/>
              <a:buChar char="•"/>
            </a:pPr>
            <a:r>
              <a:rPr lang="en-US" dirty="0" smtClean="0"/>
              <a:t>Pain receptors adapt very little, and sometimes not at all.</a:t>
            </a:r>
          </a:p>
          <a:p>
            <a:pPr>
              <a:lnSpc>
                <a:spcPts val="3800"/>
              </a:lnSpc>
              <a:buFont typeface="Arial" pitchFamily="34" charset="0"/>
              <a:buChar char="•"/>
            </a:pPr>
            <a:endParaRPr lang="en-US" dirty="0" smtClean="0"/>
          </a:p>
          <a:p>
            <a:pPr>
              <a:lnSpc>
                <a:spcPts val="3800"/>
              </a:lnSpc>
              <a:buFont typeface="Arial" pitchFamily="34" charset="0"/>
              <a:buChar char="•"/>
            </a:pPr>
            <a:r>
              <a:rPr lang="en-US" dirty="0" smtClean="0"/>
              <a:t>Under some conditions, excitation of pain fibers becomes progressively greater as the pain stimulus continues(especially for slow-aching-nauseous pain).</a:t>
            </a:r>
          </a:p>
          <a:p>
            <a:pPr>
              <a:lnSpc>
                <a:spcPts val="3800"/>
              </a:lnSpc>
              <a:buNone/>
            </a:pPr>
            <a:endParaRPr lang="en-US" dirty="0" smtClean="0"/>
          </a:p>
          <a:p>
            <a:pPr>
              <a:lnSpc>
                <a:spcPts val="3800"/>
              </a:lnSpc>
            </a:pPr>
            <a:r>
              <a:rPr lang="af-ZA" dirty="0" smtClean="0"/>
              <a:t>Increase </a:t>
            </a:r>
            <a:r>
              <a:rPr lang="en-US" dirty="0" smtClean="0"/>
              <a:t>in sensitivity of the pain receptors is called </a:t>
            </a:r>
            <a:r>
              <a:rPr lang="en-US" b="1" dirty="0" err="1" smtClean="0"/>
              <a:t>hyperalgesia</a:t>
            </a:r>
            <a:r>
              <a:rPr lang="en-US" i="1" dirty="0" smtClean="0"/>
              <a:t>.</a:t>
            </a:r>
          </a:p>
          <a:p>
            <a:endParaRPr lang="en-US" i="1" dirty="0" smtClean="0"/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61722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48600" cy="10668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002060"/>
                </a:solidFill>
              </a:rPr>
              <a:t>Rate of Tissue Damage as a Stimulus for Pain</a:t>
            </a:r>
            <a:endParaRPr lang="ar-JO" u="sn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96112" y="1295400"/>
            <a:ext cx="7943088" cy="5715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 marL="519113" indent="-290513">
              <a:lnSpc>
                <a:spcPts val="3300"/>
              </a:lnSpc>
            </a:pPr>
            <a:r>
              <a:rPr lang="en-US" sz="2600" dirty="0" smtClean="0"/>
              <a:t>Pain is usually felt when the skin is heated above 45</a:t>
            </a:r>
            <a:r>
              <a:rPr lang="en-US" sz="2600" dirty="0" smtClean="0">
                <a:ea typeface="Yu Gothic Medium"/>
              </a:rPr>
              <a:t>°C = the same temperature at which tissues begin to be damaged by heat.</a:t>
            </a:r>
            <a:endParaRPr lang="en-US" sz="2600" dirty="0" smtClean="0"/>
          </a:p>
          <a:p>
            <a:pPr marL="228600" indent="0">
              <a:lnSpc>
                <a:spcPts val="3300"/>
              </a:lnSpc>
              <a:buNone/>
            </a:pPr>
            <a:endParaRPr lang="en-US" sz="2600" dirty="0" smtClean="0"/>
          </a:p>
          <a:p>
            <a:pPr marL="519113" indent="-290513">
              <a:lnSpc>
                <a:spcPts val="3300"/>
              </a:lnSpc>
            </a:pPr>
            <a:r>
              <a:rPr lang="en-US" sz="2600" dirty="0" smtClean="0"/>
              <a:t>Intensity of pain is also closely correlated with </a:t>
            </a:r>
            <a:r>
              <a:rPr lang="en-US" sz="2600" i="1" dirty="0" smtClean="0"/>
              <a:t>the rate of tissue damage </a:t>
            </a:r>
            <a:r>
              <a:rPr lang="en-US" sz="2600" dirty="0" smtClean="0"/>
              <a:t>from causes other than heat (bacterial infection, tissue ischemia, tissue contusion, etc.)</a:t>
            </a:r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61722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848600" cy="1371600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>
                <a:solidFill>
                  <a:srgbClr val="002060"/>
                </a:solidFill>
              </a:rPr>
              <a:t>Importance of Chemical Pain Stimuli During Tissue Damage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endParaRPr lang="ar-JO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990600" y="1676400"/>
            <a:ext cx="7943088" cy="5181600"/>
          </a:xfrm>
        </p:spPr>
        <p:txBody>
          <a:bodyPr/>
          <a:lstStyle/>
          <a:p>
            <a:endParaRPr lang="en-US" sz="2400" b="1" dirty="0" smtClean="0">
              <a:solidFill>
                <a:srgbClr val="002060"/>
              </a:solidFill>
            </a:endParaRPr>
          </a:p>
          <a:p>
            <a:pPr marL="750887" indent="-457200">
              <a:buFont typeface="+mj-lt"/>
              <a:buAutoNum type="alphaLcPeriod"/>
            </a:pPr>
            <a:r>
              <a:rPr lang="en-US" b="1" dirty="0" err="1" smtClean="0"/>
              <a:t>Bradykinin</a:t>
            </a:r>
            <a:r>
              <a:rPr lang="en-US" dirty="0" smtClean="0"/>
              <a:t> is thought to be the agent most responsible for causing pain following tissue damage.</a:t>
            </a:r>
          </a:p>
          <a:p>
            <a:pPr marL="750887" indent="-457200"/>
            <a:endParaRPr lang="en-US" dirty="0" smtClean="0"/>
          </a:p>
          <a:p>
            <a:pPr marL="750887" indent="-457200">
              <a:buAutoNum type="alphaLcPeriod" startAt="2"/>
            </a:pPr>
            <a:r>
              <a:rPr lang="en-US" dirty="0" smtClean="0"/>
              <a:t>Intensity of pain felt correlates with local increase in K</a:t>
            </a:r>
            <a:r>
              <a:rPr lang="en-US" baseline="30000" dirty="0" smtClean="0"/>
              <a:t>+</a:t>
            </a:r>
            <a:r>
              <a:rPr lang="en-US" dirty="0" smtClean="0"/>
              <a:t> concentration </a:t>
            </a:r>
            <a:r>
              <a:rPr lang="en-US" i="1" dirty="0" smtClean="0"/>
              <a:t>or</a:t>
            </a:r>
            <a:r>
              <a:rPr lang="en-US" dirty="0" smtClean="0"/>
              <a:t> increase in </a:t>
            </a:r>
            <a:r>
              <a:rPr lang="en-US" dirty="0" err="1" smtClean="0"/>
              <a:t>proteolytic</a:t>
            </a:r>
            <a:r>
              <a:rPr lang="en-US" dirty="0" smtClean="0"/>
              <a:t> enzymes (which attack nerve endings and make membranes more permeable to ions </a:t>
            </a:r>
            <a:r>
              <a:rPr lang="en-US" dirty="0" smtClean="0">
                <a:sym typeface="Wingdings" pitchFamily="2" charset="2"/>
              </a:rPr>
              <a:t> excite pain).</a:t>
            </a:r>
            <a:endParaRPr lang="en-US" dirty="0" smtClean="0"/>
          </a:p>
          <a:p>
            <a:pPr marL="750887" indent="-457200">
              <a:buAutoNum type="alphaLcPeriod" startAt="2"/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61722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62484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848600" cy="7620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002060"/>
                </a:solidFill>
              </a:rPr>
              <a:t>Tissue Ischemia as a Cause of Pain</a:t>
            </a:r>
            <a:endParaRPr lang="ar-JO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b="1" dirty="0" smtClean="0">
              <a:solidFill>
                <a:srgbClr val="002060"/>
              </a:solidFill>
            </a:endParaRPr>
          </a:p>
          <a:p>
            <a:pPr marL="582613" indent="-292100">
              <a:lnSpc>
                <a:spcPts val="3800"/>
              </a:lnSpc>
            </a:pPr>
            <a:r>
              <a:rPr lang="en-US" dirty="0" smtClean="0"/>
              <a:t>When blood flow is blocked, the tissue often becomes very painful and the greater the rate of metabolism, the more rapidly the pain occurs.</a:t>
            </a:r>
          </a:p>
          <a:p>
            <a:pPr marL="582613" indent="-292100">
              <a:lnSpc>
                <a:spcPts val="3800"/>
              </a:lnSpc>
            </a:pPr>
            <a:endParaRPr lang="en-US" dirty="0" smtClean="0"/>
          </a:p>
          <a:p>
            <a:pPr marL="582613" indent="-292100">
              <a:lnSpc>
                <a:spcPts val="3800"/>
              </a:lnSpc>
            </a:pPr>
            <a:r>
              <a:rPr lang="en-US" dirty="0" smtClean="0"/>
              <a:t>May be due to the large accumulation of lactic acid (consequence of anaerobic metabolism), as well as </a:t>
            </a:r>
            <a:r>
              <a:rPr lang="en-US" dirty="0" err="1" smtClean="0"/>
              <a:t>bradykinin</a:t>
            </a:r>
            <a:r>
              <a:rPr lang="en-US" dirty="0" smtClean="0"/>
              <a:t> and </a:t>
            </a:r>
            <a:r>
              <a:rPr lang="en-US" dirty="0" err="1" smtClean="0"/>
              <a:t>proteolytic</a:t>
            </a:r>
            <a:r>
              <a:rPr lang="en-US" dirty="0" smtClean="0"/>
              <a:t> enzymes (formed in the tissues because of cell damage).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61722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62484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8382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002060"/>
                </a:solidFill>
              </a:rPr>
              <a:t>Muscle Spasm as a Cause of Pain</a:t>
            </a:r>
            <a:endParaRPr lang="ar-JO" u="sng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990600" y="1066800"/>
            <a:ext cx="7943088" cy="5791200"/>
          </a:xfrm>
        </p:spPr>
        <p:txBody>
          <a:bodyPr>
            <a:normAutofit/>
          </a:bodyPr>
          <a:lstStyle/>
          <a:p>
            <a:endParaRPr lang="en-US" sz="2400" b="1" dirty="0" smtClean="0">
              <a:solidFill>
                <a:srgbClr val="002060"/>
              </a:solidFill>
            </a:endParaRPr>
          </a:p>
          <a:p>
            <a:pPr marL="457200" indent="-290513">
              <a:lnSpc>
                <a:spcPts val="3600"/>
              </a:lnSpc>
            </a:pPr>
            <a:r>
              <a:rPr lang="en-US" dirty="0" smtClean="0"/>
              <a:t>Results from: </a:t>
            </a:r>
          </a:p>
          <a:p>
            <a:pPr marL="620713" lvl="1" indent="-290513">
              <a:lnSpc>
                <a:spcPts val="3600"/>
              </a:lnSpc>
            </a:pPr>
            <a:r>
              <a:rPr lang="en-US" dirty="0" smtClean="0"/>
              <a:t>the direct effects of muscle spasm in stimulating </a:t>
            </a:r>
            <a:r>
              <a:rPr lang="en-US" dirty="0" err="1" smtClean="0"/>
              <a:t>mechanosensitive</a:t>
            </a:r>
            <a:r>
              <a:rPr lang="en-US" dirty="0" smtClean="0"/>
              <a:t> pain receptors</a:t>
            </a:r>
          </a:p>
          <a:p>
            <a:pPr marL="620713" lvl="1" indent="-290513">
              <a:lnSpc>
                <a:spcPts val="3600"/>
              </a:lnSpc>
            </a:pPr>
            <a:r>
              <a:rPr lang="en-US" dirty="0" smtClean="0"/>
              <a:t>the indirect effects of muscle spasm to compress blood vessels and cause ischemia</a:t>
            </a:r>
          </a:p>
          <a:p>
            <a:pPr marL="457200" indent="-290513">
              <a:lnSpc>
                <a:spcPts val="3600"/>
              </a:lnSpc>
            </a:pPr>
            <a:endParaRPr lang="en-US" dirty="0" smtClean="0"/>
          </a:p>
          <a:p>
            <a:pPr marL="457200" indent="-290513">
              <a:lnSpc>
                <a:spcPts val="3600"/>
              </a:lnSpc>
            </a:pPr>
            <a:r>
              <a:rPr lang="en-US" dirty="0" smtClean="0"/>
              <a:t>Spasm increases the rate of metabolism in the muscle tissue, making the relative ischemia even greater </a:t>
            </a:r>
            <a:r>
              <a:rPr lang="en-US" dirty="0" smtClean="0">
                <a:sym typeface="Wingdings" pitchFamily="2" charset="2"/>
              </a:rPr>
              <a:t> release of chemical pain-inducing substances. 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848600" cy="9906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Dual Pathways for Transmission of Pain Signals</a:t>
            </a:r>
            <a:endParaRPr lang="en-US" u="sng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143000" y="1600200"/>
            <a:ext cx="7943088" cy="5181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Pain receptors use two separate pathways for transmitting pain signals into the CNS.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They correspond to the two types of pain:</a:t>
            </a:r>
          </a:p>
          <a:p>
            <a:pPr marL="6921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Fast – sharp pain pathway</a:t>
            </a:r>
          </a:p>
          <a:p>
            <a:pPr marL="6921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Slow – chronic pain pathway</a:t>
            </a:r>
          </a:p>
          <a:p>
            <a:endParaRPr lang="ar-JO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61722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62484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61722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62484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pic>
        <p:nvPicPr>
          <p:cNvPr id="6" name="Picture 5" descr="S9781416045748-048-f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1168908"/>
            <a:ext cx="5791200" cy="45460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47800" y="6120825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Transmission of both “fast-sharp” and “slow-chronic” pain signals into and through the spinal cord on their way to the brain.</a:t>
            </a:r>
            <a:endParaRPr lang="en-US" sz="16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Peripheral Pain Fibers- Fast and Slow Fibers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61722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62484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486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Peripheral Pain Fibers- Fast and Slow Fibers</a:t>
            </a:r>
            <a:endParaRPr lang="ar-JO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</p:nvPr>
        </p:nvGraphicFramePr>
        <p:xfrm>
          <a:off x="1123950" y="1234440"/>
          <a:ext cx="7943850" cy="2194560"/>
        </p:xfrm>
        <a:graphic>
          <a:graphicData uri="http://schemas.openxmlformats.org/drawingml/2006/table">
            <a:tbl>
              <a:tblPr rtl="1" firstRow="1" bandRow="1">
                <a:tableStyleId>{BDBED569-4797-4DF1-A0F4-6AAB3CD982D8}</a:tableStyleId>
              </a:tblPr>
              <a:tblGrid>
                <a:gridCol w="3177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6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9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Slow-chronic pain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Fast-sharp pain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ar-J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Chemical or prolonged mechanical</a:t>
                      </a:r>
                      <a:r>
                        <a:rPr lang="en-US" sz="2400" baseline="0" dirty="0" smtClean="0"/>
                        <a:t> and thermal</a:t>
                      </a:r>
                      <a:r>
                        <a:rPr lang="en-US" sz="2400" dirty="0" smtClean="0"/>
                        <a:t> 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Mechanical</a:t>
                      </a:r>
                      <a:r>
                        <a:rPr lang="en-US" sz="2400" baseline="0" dirty="0" smtClean="0"/>
                        <a:t> or thermal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Types</a:t>
                      </a:r>
                      <a:r>
                        <a:rPr lang="en-US" sz="2400" baseline="0" dirty="0" smtClean="0"/>
                        <a:t> of stimulus</a:t>
                      </a:r>
                      <a:endParaRPr lang="ar-J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C fibers (large)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aseline="0" dirty="0" smtClean="0"/>
                        <a:t>A</a:t>
                      </a:r>
                      <a:r>
                        <a:rPr lang="el-GR" sz="2400" baseline="0" dirty="0" smtClean="0"/>
                        <a:t>δ</a:t>
                      </a:r>
                      <a:r>
                        <a:rPr lang="en-US" sz="2400" baseline="0" dirty="0" smtClean="0"/>
                        <a:t>  fibers (small)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Type</a:t>
                      </a:r>
                      <a:r>
                        <a:rPr lang="en-US" sz="2400" baseline="0" dirty="0" smtClean="0"/>
                        <a:t> of fiber</a:t>
                      </a:r>
                      <a:endParaRPr lang="ar-J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0.5-2 m/sec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6-30 m/sec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Velocity</a:t>
                      </a:r>
                      <a:endParaRPr lang="ar-J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66800" y="4088011"/>
            <a:ext cx="8077200" cy="27699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f-ZA" sz="2200" dirty="0" smtClean="0"/>
              <a:t> A </a:t>
            </a:r>
            <a:r>
              <a:rPr lang="en-US" sz="2200" dirty="0" smtClean="0"/>
              <a:t>sudden painful stimulus often gives a “double” pain sensation: a fast-sharp pain </a:t>
            </a:r>
            <a:r>
              <a:rPr lang="en-US" sz="2200" dirty="0" smtClean="0">
                <a:sym typeface="Wingdings" pitchFamily="2" charset="2"/>
              </a:rPr>
              <a:t> makes the person react immediately; then a slow pain that increases with time  intolerable  the person tries to relieve the cause of pain.</a:t>
            </a:r>
          </a:p>
          <a:p>
            <a:endParaRPr lang="en-US" sz="2200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sym typeface="Wingdings" pitchFamily="2" charset="2"/>
              </a:rPr>
              <a:t> Pain fibers enter the spinal cord from the dorsal spinal roots  pain terminate on relay neurons in the dorsal horns.</a:t>
            </a:r>
            <a:endParaRPr lang="en-US" sz="2200" dirty="0" smtClean="0"/>
          </a:p>
          <a:p>
            <a:endParaRPr lang="ar-JO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61722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62484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8382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Dual pain pathways in the cord and brain stem </a:t>
            </a:r>
            <a:endParaRPr lang="ar-JO" u="sng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181600"/>
          </a:xfrm>
        </p:spPr>
        <p:txBody>
          <a:bodyPr/>
          <a:lstStyle/>
          <a:p>
            <a:r>
              <a:rPr lang="af-ZA" dirty="0" smtClean="0"/>
              <a:t>On entering the spinal cord the pain signlas take two pathways to the brain:</a:t>
            </a:r>
          </a:p>
          <a:p>
            <a:pPr>
              <a:buNone/>
            </a:pPr>
            <a:endParaRPr lang="af-ZA" dirty="0" smtClean="0"/>
          </a:p>
          <a:p>
            <a:pPr marL="582613" lvl="1" indent="-354013">
              <a:buFont typeface="+mj-lt"/>
              <a:buAutoNum type="arabicPeriod"/>
            </a:pPr>
            <a:r>
              <a:rPr lang="af-ZA" dirty="0" smtClean="0"/>
              <a:t>Neospinothalamic tract</a:t>
            </a:r>
          </a:p>
          <a:p>
            <a:pPr marL="582613" lvl="1" indent="-354013">
              <a:buFont typeface="+mj-lt"/>
              <a:buAutoNum type="arabicPeriod"/>
            </a:pPr>
            <a:r>
              <a:rPr lang="af-ZA" dirty="0" smtClean="0"/>
              <a:t>Paleospinothalamic tract</a:t>
            </a:r>
            <a:endParaRPr lang="ar-JO" dirty="0"/>
          </a:p>
        </p:txBody>
      </p:sp>
      <p:sp>
        <p:nvSpPr>
          <p:cNvPr id="14" name="TextBox 13"/>
          <p:cNvSpPr txBox="1"/>
          <p:nvPr/>
        </p:nvSpPr>
        <p:spPr>
          <a:xfrm>
            <a:off x="1576796" y="5486400"/>
            <a:ext cx="39858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Transmission of pain signals into the brain stem, thalamus, and cerebral cortex by way of the fast pricking pain pathway and the slow burning pain pathway</a:t>
            </a:r>
            <a:endParaRPr lang="en-US" sz="1600" dirty="0"/>
          </a:p>
        </p:txBody>
      </p:sp>
      <p:pic>
        <p:nvPicPr>
          <p:cNvPr id="15" name="Picture 14" descr="S9781416045748-048-f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62996" y="2514600"/>
            <a:ext cx="3604804" cy="40245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61722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62484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990600" y="304800"/>
            <a:ext cx="7943088" cy="6553200"/>
          </a:xfrm>
        </p:spPr>
        <p:txBody>
          <a:bodyPr>
            <a:normAutofit/>
          </a:bodyPr>
          <a:lstStyle/>
          <a:p>
            <a:pPr marL="290513" indent="-290513">
              <a:buFont typeface="+mj-lt"/>
              <a:buAutoNum type="arabicPeriod"/>
            </a:pPr>
            <a:r>
              <a:rPr lang="en-US" b="1" dirty="0" err="1" smtClean="0"/>
              <a:t>Neospinothalamic</a:t>
            </a:r>
            <a:r>
              <a:rPr lang="en-US" b="1" dirty="0" smtClean="0"/>
              <a:t> Tract </a:t>
            </a:r>
            <a:r>
              <a:rPr lang="en-US" dirty="0" smtClean="0"/>
              <a:t>(for fast pain)</a:t>
            </a:r>
            <a:endParaRPr lang="en-US" b="1" dirty="0" smtClean="0"/>
          </a:p>
          <a:p>
            <a:pPr marL="685800" lvl="1" indent="-228600">
              <a:buNone/>
            </a:pPr>
            <a:endParaRPr lang="en-US" dirty="0" smtClean="0"/>
          </a:p>
          <a:p>
            <a:pPr lvl="1" indent="-228600">
              <a:lnSpc>
                <a:spcPts val="3600"/>
              </a:lnSpc>
            </a:pPr>
            <a:r>
              <a:rPr lang="af-ZA" dirty="0" smtClean="0"/>
              <a:t>Type A</a:t>
            </a:r>
            <a:r>
              <a:rPr lang="el-GR" dirty="0" smtClean="0"/>
              <a:t>δ </a:t>
            </a:r>
            <a:r>
              <a:rPr lang="af-ZA" dirty="0" smtClean="0"/>
              <a:t>pain fibers </a:t>
            </a:r>
            <a:r>
              <a:rPr lang="af-ZA" dirty="0" smtClean="0">
                <a:sym typeface="Wingdings" pitchFamily="2" charset="2"/>
              </a:rPr>
              <a:t> </a:t>
            </a:r>
            <a:r>
              <a:rPr lang="af-ZA" dirty="0" smtClean="0"/>
              <a:t>Terminate mainly in lamina I of the dorsal horn </a:t>
            </a:r>
            <a:r>
              <a:rPr lang="af-ZA" dirty="0" smtClean="0">
                <a:sym typeface="Wingdings" pitchFamily="2" charset="2"/>
              </a:rPr>
              <a:t> excite second-order neurons  long fibers cross immediately to the opposite side of the cord  anterolateral columns  brain.</a:t>
            </a:r>
            <a:endParaRPr lang="en-US" dirty="0" smtClean="0"/>
          </a:p>
          <a:p>
            <a:pPr lvl="1" indent="-228600">
              <a:lnSpc>
                <a:spcPts val="3600"/>
              </a:lnSpc>
            </a:pPr>
            <a:r>
              <a:rPr lang="en-US" dirty="0" smtClean="0"/>
              <a:t>A few fibers terminate in the </a:t>
            </a:r>
            <a:r>
              <a:rPr lang="en-US" i="1" dirty="0" smtClean="0"/>
              <a:t>reticular areas of the brain stem.</a:t>
            </a:r>
          </a:p>
          <a:p>
            <a:pPr lvl="1" indent="-228600">
              <a:lnSpc>
                <a:spcPts val="3600"/>
              </a:lnSpc>
            </a:pPr>
            <a:r>
              <a:rPr lang="en-US" dirty="0" smtClean="0"/>
              <a:t>Most fibers pass all the way to the </a:t>
            </a:r>
            <a:r>
              <a:rPr lang="en-US" i="1" dirty="0" smtClean="0"/>
              <a:t>thalamus</a:t>
            </a:r>
            <a:r>
              <a:rPr lang="en-US" dirty="0" smtClean="0"/>
              <a:t>, terminating in </a:t>
            </a:r>
            <a:r>
              <a:rPr lang="en-US" i="1" dirty="0" smtClean="0"/>
              <a:t>the </a:t>
            </a:r>
            <a:r>
              <a:rPr lang="en-US" i="1" dirty="0" err="1" smtClean="0"/>
              <a:t>ventrobasal</a:t>
            </a:r>
            <a:r>
              <a:rPr lang="en-US" i="1" dirty="0" smtClean="0"/>
              <a:t> complex </a:t>
            </a:r>
            <a:r>
              <a:rPr lang="en-US" dirty="0" smtClean="0"/>
              <a:t>along with the dorsal column-medial </a:t>
            </a:r>
            <a:r>
              <a:rPr lang="en-US" dirty="0" err="1" smtClean="0"/>
              <a:t>lemniscus</a:t>
            </a:r>
            <a:r>
              <a:rPr lang="en-US" dirty="0" smtClean="0"/>
              <a:t> tract (touch).</a:t>
            </a:r>
          </a:p>
          <a:p>
            <a:pPr lvl="1">
              <a:lnSpc>
                <a:spcPts val="3600"/>
              </a:lnSpc>
            </a:pPr>
            <a:r>
              <a:rPr lang="en-US" dirty="0" smtClean="0"/>
              <a:t>A few fibers also terminate in the </a:t>
            </a:r>
            <a:r>
              <a:rPr lang="en-US" i="1" dirty="0" smtClean="0"/>
              <a:t>posterior nuclear group </a:t>
            </a:r>
            <a:r>
              <a:rPr lang="af-ZA" i="1" dirty="0" smtClean="0"/>
              <a:t>of the thalamus</a:t>
            </a:r>
            <a:r>
              <a:rPr lang="af-ZA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Decussated </a:t>
            </a:r>
            <a:r>
              <a:rPr lang="en-US" dirty="0">
                <a:solidFill>
                  <a:srgbClr val="C00000"/>
                </a:solidFill>
              </a:rPr>
              <a:t>path-ways may be prevalent in vertebrate nervous </a:t>
            </a:r>
            <a:r>
              <a:rPr lang="en-US" dirty="0" smtClean="0">
                <a:solidFill>
                  <a:srgbClr val="C00000"/>
                </a:solidFill>
              </a:rPr>
              <a:t>systems because </a:t>
            </a:r>
            <a:r>
              <a:rPr lang="en-US" dirty="0">
                <a:solidFill>
                  <a:srgbClr val="C00000"/>
                </a:solidFill>
              </a:rPr>
              <a:t>decussation minimizes pathfinding errors </a:t>
            </a:r>
            <a:r>
              <a:rPr lang="en-US" dirty="0" smtClean="0">
                <a:solidFill>
                  <a:srgbClr val="C00000"/>
                </a:solidFill>
              </a:rPr>
              <a:t>and preserves the genetic </a:t>
            </a:r>
            <a:r>
              <a:rPr lang="en-US" dirty="0">
                <a:solidFill>
                  <a:srgbClr val="C00000"/>
                </a:solidFill>
              </a:rPr>
              <a:t>information content required, and thereby </a:t>
            </a:r>
            <a:r>
              <a:rPr lang="en-US" dirty="0" smtClean="0">
                <a:solidFill>
                  <a:srgbClr val="C00000"/>
                </a:solidFill>
              </a:rPr>
              <a:t>provides </a:t>
            </a:r>
            <a:r>
              <a:rPr lang="en-US" dirty="0">
                <a:solidFill>
                  <a:srgbClr val="C00000"/>
                </a:solidFill>
              </a:rPr>
              <a:t>significant evolutionary advantages. Surprisingly</a:t>
            </a:r>
            <a:r>
              <a:rPr lang="en-US" dirty="0" smtClean="0">
                <a:solidFill>
                  <a:srgbClr val="C00000"/>
                </a:solidFill>
              </a:rPr>
              <a:t>, even </a:t>
            </a:r>
            <a:r>
              <a:rPr lang="en-US" dirty="0">
                <a:solidFill>
                  <a:srgbClr val="C00000"/>
                </a:solidFill>
              </a:rPr>
              <a:t>in small networks of only 100–1,000 neurons, </a:t>
            </a:r>
            <a:r>
              <a:rPr lang="en-US" dirty="0" smtClean="0">
                <a:solidFill>
                  <a:srgbClr val="C00000"/>
                </a:solidFill>
              </a:rPr>
              <a:t>the </a:t>
            </a:r>
            <a:r>
              <a:rPr lang="en-US" dirty="0">
                <a:solidFill>
                  <a:srgbClr val="C00000"/>
                </a:solidFill>
              </a:rPr>
              <a:t>order of the number of neural connections in </a:t>
            </a:r>
            <a:r>
              <a:rPr lang="en-US" dirty="0" smtClean="0">
                <a:solidFill>
                  <a:srgbClr val="C00000"/>
                </a:solidFill>
              </a:rPr>
              <a:t>decussation </a:t>
            </a:r>
            <a:r>
              <a:rPr lang="en-US" dirty="0">
                <a:solidFill>
                  <a:srgbClr val="C00000"/>
                </a:solidFill>
              </a:rPr>
              <a:t>can reduce the rate </a:t>
            </a:r>
            <a:r>
              <a:rPr lang="en-US" dirty="0" smtClean="0">
                <a:solidFill>
                  <a:srgbClr val="C00000"/>
                </a:solidFill>
              </a:rPr>
              <a:t>of erroneous </a:t>
            </a:r>
            <a:r>
              <a:rPr lang="en-US" dirty="0">
                <a:solidFill>
                  <a:srgbClr val="C00000"/>
                </a:solidFill>
              </a:rPr>
              <a:t>connections by over an order of </a:t>
            </a:r>
            <a:r>
              <a:rPr lang="en-US" dirty="0" smtClean="0">
                <a:solidFill>
                  <a:srgbClr val="C00000"/>
                </a:solidFill>
              </a:rPr>
              <a:t>magnitude.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To provide a 3D spatial connections and pathways.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Allow for the sprouting at the site of crossing following any injury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4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61722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62484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990600" y="457200"/>
            <a:ext cx="7943088" cy="6324600"/>
          </a:xfrm>
        </p:spPr>
        <p:txBody>
          <a:bodyPr/>
          <a:lstStyle/>
          <a:p>
            <a:pPr marL="395288" indent="-333375">
              <a:buFont typeface="+mj-lt"/>
              <a:buAutoNum type="arabicPeriod"/>
            </a:pPr>
            <a:r>
              <a:rPr lang="en-US" b="1" dirty="0" err="1" smtClean="0"/>
              <a:t>Neospinothalamic</a:t>
            </a:r>
            <a:r>
              <a:rPr lang="en-US" b="1" dirty="0" smtClean="0"/>
              <a:t> Tract </a:t>
            </a:r>
            <a:r>
              <a:rPr lang="en-US" dirty="0" smtClean="0"/>
              <a:t>(for fast pain)</a:t>
            </a:r>
            <a:endParaRPr lang="en-US" b="1" dirty="0" smtClean="0"/>
          </a:p>
          <a:p>
            <a:pPr marL="685800" lvl="1" indent="-228600">
              <a:buNone/>
            </a:pPr>
            <a:endParaRPr lang="en-US" dirty="0" smtClean="0"/>
          </a:p>
          <a:p>
            <a:pPr marL="519113" lvl="1" indent="-228600">
              <a:lnSpc>
                <a:spcPts val="3600"/>
              </a:lnSpc>
            </a:pPr>
            <a:r>
              <a:rPr lang="en-US" dirty="0" smtClean="0"/>
              <a:t>Fast-sharp pain is localized much more exactly than slow pain.</a:t>
            </a:r>
          </a:p>
          <a:p>
            <a:pPr marL="519113" lvl="1" indent="-228600">
              <a:lnSpc>
                <a:spcPts val="3600"/>
              </a:lnSpc>
            </a:pPr>
            <a:r>
              <a:rPr lang="en-US" dirty="0" smtClean="0"/>
              <a:t>Localization is more exact when tactile receptors are stimulated simultaneously.</a:t>
            </a:r>
          </a:p>
          <a:p>
            <a:pPr marL="519113" lvl="1" indent="-228600">
              <a:lnSpc>
                <a:spcPts val="3600"/>
              </a:lnSpc>
            </a:pPr>
            <a:endParaRPr lang="en-US" dirty="0" smtClean="0"/>
          </a:p>
          <a:p>
            <a:pPr marL="519113" lvl="1" indent="-228600">
              <a:lnSpc>
                <a:spcPts val="3600"/>
              </a:lnSpc>
            </a:pPr>
            <a:r>
              <a:rPr lang="en-US" b="1" i="1" dirty="0" smtClean="0"/>
              <a:t>Glutamate</a:t>
            </a:r>
            <a:r>
              <a:rPr lang="en-US" dirty="0" smtClean="0"/>
              <a:t> is the primary neurotransmitter secreted in the spinal cord at A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/>
              <a:t>  fiber endings.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04800"/>
            <a:ext cx="7943088" cy="6553200"/>
          </a:xfrm>
        </p:spPr>
        <p:txBody>
          <a:bodyPr>
            <a:normAutofit/>
          </a:bodyPr>
          <a:lstStyle/>
          <a:p>
            <a:pPr marL="395288" indent="-333375">
              <a:buFont typeface="+mj-lt"/>
              <a:buAutoNum type="arabicPeriod" startAt="2"/>
            </a:pPr>
            <a:r>
              <a:rPr lang="en-US" sz="3000" b="1" dirty="0" err="1" smtClean="0"/>
              <a:t>Paleospinothalamic</a:t>
            </a:r>
            <a:r>
              <a:rPr lang="en-US" sz="3000" b="1" dirty="0" smtClean="0"/>
              <a:t> Pathway </a:t>
            </a:r>
            <a:r>
              <a:rPr lang="en-US" sz="3000" dirty="0" smtClean="0"/>
              <a:t>(for slow-chronic pain)</a:t>
            </a:r>
          </a:p>
          <a:p>
            <a:pPr marL="750887" indent="-457200"/>
            <a:endParaRPr lang="en-US" dirty="0" smtClean="0"/>
          </a:p>
          <a:p>
            <a:pPr lvl="1" indent="-166688">
              <a:lnSpc>
                <a:spcPts val="3300"/>
              </a:lnSpc>
            </a:pPr>
            <a:r>
              <a:rPr lang="en-US" sz="2400" dirty="0" smtClean="0"/>
              <a:t>Transmission of slow-chronic pain (</a:t>
            </a:r>
            <a:r>
              <a:rPr lang="en-US" sz="2400" i="1" dirty="0" smtClean="0"/>
              <a:t>C pain fibers + some signals from type A</a:t>
            </a:r>
            <a:r>
              <a:rPr lang="el-GR" sz="2400" i="1" dirty="0" smtClean="0">
                <a:latin typeface="Times New Roman"/>
                <a:cs typeface="Times New Roman"/>
              </a:rPr>
              <a:t>δ</a:t>
            </a:r>
            <a:r>
              <a:rPr lang="en-US" sz="2400" i="1" dirty="0" smtClean="0"/>
              <a:t> fibers</a:t>
            </a:r>
            <a:r>
              <a:rPr lang="en-US" sz="2400" dirty="0" smtClean="0"/>
              <a:t>).</a:t>
            </a:r>
          </a:p>
          <a:p>
            <a:pPr lvl="1" indent="-166688">
              <a:lnSpc>
                <a:spcPts val="3300"/>
              </a:lnSpc>
            </a:pPr>
            <a:endParaRPr lang="en-US" sz="2400" dirty="0" smtClean="0"/>
          </a:p>
          <a:p>
            <a:pPr lvl="1">
              <a:lnSpc>
                <a:spcPts val="3300"/>
              </a:lnSpc>
            </a:pPr>
            <a:r>
              <a:rPr lang="af-ZA" sz="2400" dirty="0" smtClean="0"/>
              <a:t>Fibers terminate in </a:t>
            </a:r>
            <a:r>
              <a:rPr lang="en-US" sz="2400" dirty="0" smtClean="0"/>
              <a:t>laminae II and III of the dorsal horns (</a:t>
            </a:r>
            <a:r>
              <a:rPr lang="en-US" sz="2400" i="1" dirty="0" smtClean="0"/>
              <a:t>substantia </a:t>
            </a:r>
            <a:r>
              <a:rPr lang="en-US" sz="2400" i="1" dirty="0" err="1" smtClean="0"/>
              <a:t>gelatinosa</a:t>
            </a:r>
            <a:r>
              <a:rPr lang="en-US" sz="2400" i="1" dirty="0" smtClean="0"/>
              <a:t>). </a:t>
            </a:r>
            <a:r>
              <a:rPr lang="en-US" sz="2400" dirty="0" smtClean="0"/>
              <a:t>Most of the signals then pass through one or more additional short fibers within the dorsal horns themselves before entering lamina V.</a:t>
            </a:r>
          </a:p>
          <a:p>
            <a:pPr lvl="1">
              <a:lnSpc>
                <a:spcPts val="3300"/>
              </a:lnSpc>
            </a:pPr>
            <a:r>
              <a:rPr lang="en-US" sz="2400" dirty="0" smtClean="0"/>
              <a:t>These last neurons give rise to long axons that mostly join the fibers from the fast pain pathway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pass through the anterior </a:t>
            </a:r>
            <a:r>
              <a:rPr lang="en-US" sz="2400" dirty="0" err="1" smtClean="0"/>
              <a:t>commissure</a:t>
            </a:r>
            <a:r>
              <a:rPr lang="en-US" sz="2400" dirty="0" smtClean="0"/>
              <a:t> to the opposite side of the cord, then upward to the brain in the </a:t>
            </a:r>
            <a:r>
              <a:rPr lang="en-US" sz="2400" dirty="0" err="1" smtClean="0"/>
              <a:t>anterolateral</a:t>
            </a:r>
            <a:r>
              <a:rPr lang="en-US" sz="2400" dirty="0" smtClean="0"/>
              <a:t> pathway.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81000"/>
            <a:ext cx="7943088" cy="6172200"/>
          </a:xfrm>
        </p:spPr>
        <p:txBody>
          <a:bodyPr/>
          <a:lstStyle/>
          <a:p>
            <a:pPr marL="395288" indent="-333375">
              <a:buFont typeface="+mj-lt"/>
              <a:buAutoNum type="arabicPeriod" startAt="2"/>
            </a:pPr>
            <a:r>
              <a:rPr lang="en-US" b="1" dirty="0" err="1" smtClean="0"/>
              <a:t>Paleospinothalamic</a:t>
            </a:r>
            <a:r>
              <a:rPr lang="en-US" b="1" dirty="0" smtClean="0"/>
              <a:t> Pathway </a:t>
            </a:r>
            <a:r>
              <a:rPr lang="en-US" sz="2600" dirty="0" smtClean="0"/>
              <a:t>(for slow-chronic pain)</a:t>
            </a:r>
          </a:p>
          <a:p>
            <a:pPr marL="685800" lvl="1" indent="-290513">
              <a:buNone/>
            </a:pPr>
            <a:endParaRPr lang="en-US" dirty="0" smtClean="0"/>
          </a:p>
          <a:p>
            <a:pPr marL="457200" lvl="1" indent="-228600">
              <a:lnSpc>
                <a:spcPts val="3400"/>
              </a:lnSpc>
            </a:pPr>
            <a:r>
              <a:rPr lang="en-US" dirty="0" smtClean="0"/>
              <a:t>Type C pain fiber terminals entering the spinal cord release both </a:t>
            </a:r>
            <a:r>
              <a:rPr lang="en-US" i="1" dirty="0" smtClean="0"/>
              <a:t>glutamate</a:t>
            </a:r>
            <a:r>
              <a:rPr lang="en-US" dirty="0" smtClean="0"/>
              <a:t> transmitter (rapid and short) and </a:t>
            </a:r>
            <a:r>
              <a:rPr lang="en-US" i="1" dirty="0" smtClean="0"/>
              <a:t>substance </a:t>
            </a:r>
            <a:r>
              <a:rPr lang="af-ZA" i="1" dirty="0" smtClean="0"/>
              <a:t>P</a:t>
            </a:r>
            <a:r>
              <a:rPr lang="af-ZA" dirty="0" smtClean="0"/>
              <a:t> transmitter (builds up over seconds and minutes).</a:t>
            </a:r>
          </a:p>
          <a:p>
            <a:pPr marL="457200" lvl="1" indent="-228600">
              <a:lnSpc>
                <a:spcPts val="3400"/>
              </a:lnSpc>
            </a:pPr>
            <a:endParaRPr lang="en-US" dirty="0" smtClean="0"/>
          </a:p>
          <a:p>
            <a:pPr marL="457200" lvl="1" indent="-228600">
              <a:lnSpc>
                <a:spcPts val="3400"/>
              </a:lnSpc>
            </a:pPr>
            <a:r>
              <a:rPr lang="en-US" dirty="0" smtClean="0"/>
              <a:t>Substance P is the main neurotransmitter for slow-chronic pain.</a:t>
            </a:r>
          </a:p>
          <a:p>
            <a:pPr marL="457200" lvl="1" indent="-228600">
              <a:lnSpc>
                <a:spcPts val="3400"/>
              </a:lnSpc>
            </a:pPr>
            <a:endParaRPr lang="en-US" dirty="0" smtClean="0"/>
          </a:p>
          <a:p>
            <a:pPr marL="457200" lvl="1" indent="-228600">
              <a:lnSpc>
                <a:spcPts val="3400"/>
              </a:lnSpc>
            </a:pPr>
            <a:r>
              <a:rPr lang="en-US" sz="2600" i="1" dirty="0" smtClean="0"/>
              <a:t>Inhibition </a:t>
            </a:r>
            <a:r>
              <a:rPr lang="af-ZA" sz="2600" i="1" dirty="0" smtClean="0"/>
              <a:t>of the release of substance </a:t>
            </a:r>
            <a:r>
              <a:rPr lang="en-US" sz="2600" i="1" dirty="0" smtClean="0"/>
              <a:t>P is the basis of pain relief by </a:t>
            </a:r>
            <a:r>
              <a:rPr lang="en-US" sz="2600" b="1" i="1" dirty="0" err="1" smtClean="0"/>
              <a:t>opioids</a:t>
            </a:r>
            <a:r>
              <a:rPr lang="en-US" sz="2600" b="1" i="1" dirty="0" smtClean="0"/>
              <a:t>.</a:t>
            </a:r>
            <a:endParaRPr lang="en-US" sz="2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81000"/>
            <a:ext cx="7943088" cy="6096000"/>
          </a:xfrm>
        </p:spPr>
        <p:txBody>
          <a:bodyPr>
            <a:normAutofit lnSpcReduction="10000"/>
          </a:bodyPr>
          <a:lstStyle/>
          <a:p>
            <a:pPr marL="395288" indent="-333375">
              <a:buFont typeface="+mj-lt"/>
              <a:buAutoNum type="arabicPeriod" startAt="2"/>
            </a:pPr>
            <a:r>
              <a:rPr lang="en-US" b="1" dirty="0" err="1" smtClean="0"/>
              <a:t>Paleospinothalamic</a:t>
            </a:r>
            <a:r>
              <a:rPr lang="en-US" b="1" dirty="0" smtClean="0"/>
              <a:t> Pathway </a:t>
            </a:r>
            <a:r>
              <a:rPr lang="en-US" sz="2600" dirty="0" smtClean="0"/>
              <a:t>(for slow-chronic pain)</a:t>
            </a:r>
          </a:p>
          <a:p>
            <a:pPr marL="685800" lvl="1" indent="-290513">
              <a:buNone/>
            </a:pP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af-ZA" sz="2400" dirty="0" smtClean="0"/>
              <a:t>Localization of pain transmitted</a:t>
            </a:r>
            <a:r>
              <a:rPr lang="en-US" sz="2400" dirty="0" smtClean="0"/>
              <a:t> by the </a:t>
            </a:r>
            <a:r>
              <a:rPr lang="en-US" sz="2400" dirty="0" err="1" smtClean="0"/>
              <a:t>paleospino</a:t>
            </a:r>
            <a:r>
              <a:rPr lang="en-US" sz="2400" dirty="0" smtClean="0"/>
              <a:t>-thalamic pathway is </a:t>
            </a:r>
            <a:r>
              <a:rPr lang="af-ZA" sz="2400" dirty="0" smtClean="0"/>
              <a:t>imprecise</a:t>
            </a:r>
            <a:endParaRPr lang="ar-JO" sz="2400" dirty="0" smtClean="0"/>
          </a:p>
          <a:p>
            <a:pPr lvl="1">
              <a:lnSpc>
                <a:spcPct val="110000"/>
              </a:lnSpc>
            </a:pPr>
            <a:endParaRPr lang="en-US" sz="2400" dirty="0" smtClean="0"/>
          </a:p>
          <a:p>
            <a:pPr marL="457200" lvl="1" indent="-228600">
              <a:lnSpc>
                <a:spcPct val="110000"/>
              </a:lnSpc>
            </a:pPr>
            <a:r>
              <a:rPr lang="en-US" sz="2400" dirty="0" smtClean="0"/>
              <a:t>Projects widely into the </a:t>
            </a:r>
            <a:r>
              <a:rPr lang="en-US" sz="2400" i="1" dirty="0" smtClean="0"/>
              <a:t>brain stem</a:t>
            </a:r>
            <a:r>
              <a:rPr lang="en-US" sz="2400" dirty="0" smtClean="0"/>
              <a:t>.</a:t>
            </a:r>
          </a:p>
          <a:p>
            <a:pPr marL="457200" lvl="1" indent="-228600">
              <a:lnSpc>
                <a:spcPct val="110000"/>
              </a:lnSpc>
            </a:pPr>
            <a:r>
              <a:rPr lang="en-US" sz="2400" dirty="0" smtClean="0"/>
              <a:t>1/10  - ¼ fibers pass all the way to the </a:t>
            </a:r>
            <a:r>
              <a:rPr lang="en-US" sz="2400" i="1" dirty="0" smtClean="0"/>
              <a:t>thalamus</a:t>
            </a:r>
            <a:r>
              <a:rPr lang="en-US" sz="2400" dirty="0" smtClean="0"/>
              <a:t>; most terminate in the:</a:t>
            </a:r>
          </a:p>
          <a:p>
            <a:pPr marL="628650" lvl="2" indent="-171450">
              <a:lnSpc>
                <a:spcPct val="110000"/>
              </a:lnSpc>
            </a:pPr>
            <a:r>
              <a:rPr lang="en-US" sz="2000" dirty="0" smtClean="0"/>
              <a:t>reticular nuclei of the medulla, </a:t>
            </a:r>
            <a:r>
              <a:rPr lang="en-US" sz="2000" dirty="0" err="1" smtClean="0"/>
              <a:t>pons</a:t>
            </a:r>
            <a:r>
              <a:rPr lang="en-US" sz="2000" dirty="0" smtClean="0"/>
              <a:t> and </a:t>
            </a:r>
            <a:r>
              <a:rPr lang="en-US" sz="2000" dirty="0" err="1" smtClean="0"/>
              <a:t>mesencephalon</a:t>
            </a:r>
            <a:endParaRPr lang="en-US" sz="2000" dirty="0" smtClean="0"/>
          </a:p>
          <a:p>
            <a:pPr marL="628650" lvl="2" indent="-171450">
              <a:lnSpc>
                <a:spcPct val="110000"/>
              </a:lnSpc>
            </a:pPr>
            <a:r>
              <a:rPr lang="en-US" sz="2000" dirty="0" err="1" smtClean="0"/>
              <a:t>tectal</a:t>
            </a:r>
            <a:r>
              <a:rPr lang="en-US" sz="2000" dirty="0" smtClean="0"/>
              <a:t> area of the </a:t>
            </a:r>
            <a:r>
              <a:rPr lang="en-US" sz="2000" dirty="0" err="1" smtClean="0"/>
              <a:t>mesencephalon</a:t>
            </a:r>
            <a:r>
              <a:rPr lang="en-US" sz="2000" dirty="0" smtClean="0"/>
              <a:t> </a:t>
            </a:r>
          </a:p>
          <a:p>
            <a:pPr marL="628650" lvl="2" indent="-171450">
              <a:lnSpc>
                <a:spcPct val="110000"/>
              </a:lnSpc>
            </a:pPr>
            <a:r>
              <a:rPr lang="en-US" sz="2000" dirty="0" err="1" smtClean="0"/>
              <a:t>periaqueductal</a:t>
            </a:r>
            <a:r>
              <a:rPr lang="en-US" sz="2000" dirty="0" smtClean="0"/>
              <a:t> gray (PAG)</a:t>
            </a:r>
          </a:p>
          <a:p>
            <a:pPr marL="457200" lvl="1" indent="-228600">
              <a:lnSpc>
                <a:spcPct val="110000"/>
              </a:lnSpc>
            </a:pPr>
            <a:r>
              <a:rPr lang="en-US" sz="2400" dirty="0" smtClean="0"/>
              <a:t>Then short fibers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intralaminar</a:t>
            </a:r>
            <a:r>
              <a:rPr lang="en-US" sz="2400" dirty="0" smtClean="0">
                <a:sym typeface="Wingdings" pitchFamily="2" charset="2"/>
              </a:rPr>
              <a:t> and </a:t>
            </a:r>
            <a:r>
              <a:rPr lang="en-US" sz="2400" dirty="0" err="1" smtClean="0">
                <a:sym typeface="Wingdings" pitchFamily="2" charset="2"/>
              </a:rPr>
              <a:t>ventrolateral</a:t>
            </a:r>
            <a:r>
              <a:rPr lang="en-US" sz="2400" dirty="0" smtClean="0">
                <a:sym typeface="Wingdings" pitchFamily="2" charset="2"/>
              </a:rPr>
              <a:t> nuclei of the thalamus, hypothalamus and others.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2514600"/>
            <a:ext cx="7848600" cy="1828800"/>
          </a:xfrm>
        </p:spPr>
        <p:txBody>
          <a:bodyPr>
            <a:noAutofit/>
          </a:bodyPr>
          <a:lstStyle/>
          <a:p>
            <a:pPr algn="ctr"/>
            <a:r>
              <a:rPr lang="af-ZA" sz="3600" b="1" dirty="0" smtClean="0"/>
              <a:t>Pain Suppression </a:t>
            </a:r>
            <a:br>
              <a:rPr lang="af-ZA" sz="3600" b="1" dirty="0" smtClean="0"/>
            </a:br>
            <a:r>
              <a:rPr lang="af-ZA" sz="3600" b="1" dirty="0" smtClean="0"/>
              <a:t>(“Analgesia”) System </a:t>
            </a:r>
            <a:br>
              <a:rPr lang="af-ZA" sz="3600" b="1" dirty="0" smtClean="0"/>
            </a:br>
            <a:r>
              <a:rPr lang="en-US" sz="3600" b="1" dirty="0" smtClean="0"/>
              <a:t>in the Brain and Spinal Cord</a:t>
            </a:r>
            <a:endParaRPr lang="ar-JO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61722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62484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52578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pic>
        <p:nvPicPr>
          <p:cNvPr id="10" name="Picture 9" descr="S9781416045748-048-f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256240"/>
            <a:ext cx="3581400" cy="614456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15000" y="6504801"/>
            <a:ext cx="3456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Analgesia system of the brain and spinal cord</a:t>
            </a:r>
            <a:endParaRPr lang="en-US" sz="14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90600" y="228600"/>
            <a:ext cx="4343400" cy="6324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Analgesia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system has three components</a:t>
            </a:r>
          </a:p>
          <a:p>
            <a:endParaRPr lang="en-US" sz="2400" b="1" dirty="0" smtClean="0">
              <a:solidFill>
                <a:srgbClr val="002060"/>
              </a:solidFill>
            </a:endParaRPr>
          </a:p>
          <a:p>
            <a:pPr marL="400050" lvl="1" indent="-342900">
              <a:buFont typeface="+mj-lt"/>
              <a:buAutoNum type="arabicPeriod"/>
            </a:pPr>
            <a:r>
              <a:rPr lang="en-US" dirty="0" smtClean="0"/>
              <a:t>Periaqueductal gray (PAG) and periventricular areas of mesencephalon and pons</a:t>
            </a:r>
          </a:p>
          <a:p>
            <a:pPr marL="400050" lvl="1" indent="-342900">
              <a:buFont typeface="+mj-lt"/>
              <a:buAutoNum type="arabicPeriod"/>
            </a:pPr>
            <a:endParaRPr lang="en-US" dirty="0" smtClean="0"/>
          </a:p>
          <a:p>
            <a:pPr marL="400050" lvl="1" indent="-342900">
              <a:buFont typeface="+mj-lt"/>
              <a:buAutoNum type="arabicPeriod"/>
            </a:pPr>
            <a:r>
              <a:rPr lang="en-US" dirty="0" smtClean="0"/>
              <a:t>Raphe </a:t>
            </a:r>
            <a:r>
              <a:rPr lang="en-US" dirty="0" err="1" smtClean="0"/>
              <a:t>magnus</a:t>
            </a:r>
            <a:r>
              <a:rPr lang="en-US" dirty="0" smtClean="0"/>
              <a:t> nucleus in the pons and the nucleus </a:t>
            </a:r>
            <a:r>
              <a:rPr lang="en-US" dirty="0" err="1" smtClean="0"/>
              <a:t>reticularis</a:t>
            </a:r>
            <a:r>
              <a:rPr lang="en-US" dirty="0" smtClean="0"/>
              <a:t> in the medulla</a:t>
            </a:r>
          </a:p>
          <a:p>
            <a:pPr marL="400050" lvl="1" indent="-342900">
              <a:buFont typeface="+mj-lt"/>
              <a:buAutoNum type="arabicPeriod"/>
            </a:pPr>
            <a:endParaRPr lang="en-US" dirty="0" smtClean="0"/>
          </a:p>
          <a:p>
            <a:pPr marL="400050" lvl="1" indent="-342900">
              <a:buFont typeface="+mj-lt"/>
              <a:buAutoNum type="arabicPeriod"/>
            </a:pPr>
            <a:r>
              <a:rPr lang="en-US" dirty="0" smtClean="0"/>
              <a:t>Pain inhibitory complex in the dorsal horns of the spinal cord</a:t>
            </a:r>
          </a:p>
          <a:p>
            <a:pPr marL="571500" indent="-342900"/>
            <a:endParaRPr lang="ar-JO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61722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62484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52578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038600" y="64008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990600" y="152400"/>
            <a:ext cx="7943088" cy="66294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 Transmitter substances involved in the analgesia system</a:t>
            </a:r>
            <a:endParaRPr lang="en-US" sz="3200" dirty="0" smtClean="0"/>
          </a:p>
          <a:p>
            <a:endParaRPr lang="en-US" sz="2400" b="1" dirty="0" smtClean="0">
              <a:solidFill>
                <a:srgbClr val="002060"/>
              </a:solidFill>
            </a:endParaRPr>
          </a:p>
          <a:p>
            <a:pPr marL="400050" lvl="1" indent="-285750">
              <a:buFont typeface="+mj-lt"/>
              <a:buAutoNum type="arabicPeriod"/>
            </a:pPr>
            <a:r>
              <a:rPr lang="en-US" sz="2800" dirty="0" err="1" smtClean="0"/>
              <a:t>Enkephalin</a:t>
            </a:r>
            <a:endParaRPr lang="en-US" sz="2800" dirty="0" smtClean="0"/>
          </a:p>
          <a:p>
            <a:pPr marL="400050" lvl="1" indent="-285750">
              <a:buFont typeface="+mj-lt"/>
              <a:buAutoNum type="arabicPeriod"/>
            </a:pPr>
            <a:endParaRPr lang="en-US" sz="2800" dirty="0" smtClean="0"/>
          </a:p>
          <a:p>
            <a:pPr marL="238125" lvl="2" indent="0">
              <a:lnSpc>
                <a:spcPts val="3500"/>
              </a:lnSpc>
            </a:pPr>
            <a:r>
              <a:rPr lang="en-US" sz="2600" dirty="0" smtClean="0"/>
              <a:t> Many nerve fibers derived from the periventricular nuclei and from </a:t>
            </a:r>
            <a:r>
              <a:rPr lang="en-US" sz="2600" dirty="0" smtClean="0"/>
              <a:t>the periaqueductal </a:t>
            </a:r>
            <a:r>
              <a:rPr lang="en-US" sz="2600" dirty="0"/>
              <a:t>gray  area </a:t>
            </a:r>
            <a:r>
              <a:rPr lang="en-US" sz="2600" dirty="0" smtClean="0"/>
              <a:t>secrete </a:t>
            </a:r>
            <a:r>
              <a:rPr lang="en-US" sz="2600" dirty="0" err="1" smtClean="0"/>
              <a:t>enkephalin</a:t>
            </a:r>
            <a:r>
              <a:rPr lang="en-US" sz="2600" dirty="0" smtClean="0"/>
              <a:t> at their endings (in the raphe </a:t>
            </a:r>
            <a:r>
              <a:rPr lang="en-US" sz="2600" dirty="0" err="1" smtClean="0"/>
              <a:t>magnus</a:t>
            </a:r>
            <a:r>
              <a:rPr lang="en-US" sz="2600" dirty="0" smtClean="0"/>
              <a:t> nucleus) when stimulated.</a:t>
            </a:r>
          </a:p>
          <a:p>
            <a:pPr marL="238125" lvl="2" indent="0">
              <a:lnSpc>
                <a:spcPts val="3500"/>
              </a:lnSpc>
            </a:pPr>
            <a:endParaRPr lang="en-US" sz="2600" dirty="0" smtClean="0"/>
          </a:p>
          <a:p>
            <a:pPr marL="285750" lvl="2" indent="114300">
              <a:lnSpc>
                <a:spcPts val="3500"/>
              </a:lnSpc>
            </a:pPr>
            <a:r>
              <a:rPr lang="en-US" sz="2600" dirty="0" smtClean="0"/>
              <a:t>  </a:t>
            </a:r>
            <a:r>
              <a:rPr lang="en-US" sz="2600" dirty="0" err="1" smtClean="0"/>
              <a:t>Enkephalin</a:t>
            </a:r>
            <a:r>
              <a:rPr lang="en-US" sz="2600" dirty="0" smtClean="0"/>
              <a:t> is believed to cause both </a:t>
            </a:r>
            <a:r>
              <a:rPr lang="en-US" sz="2600" i="1" dirty="0" err="1" smtClean="0"/>
              <a:t>presynaptic</a:t>
            </a:r>
            <a:r>
              <a:rPr lang="en-US" sz="2600" i="1" dirty="0" smtClean="0"/>
              <a:t> and postsynaptic inhibition of incoming </a:t>
            </a:r>
            <a:r>
              <a:rPr lang="en-US" sz="2600" dirty="0" smtClean="0"/>
              <a:t>type C and type </a:t>
            </a:r>
            <a:r>
              <a:rPr lang="en-US" sz="2600" dirty="0" err="1" smtClean="0"/>
              <a:t>Aδ</a:t>
            </a:r>
            <a:r>
              <a:rPr lang="en-US" sz="2600" dirty="0" smtClean="0"/>
              <a:t> pain fibers where they synapse in the </a:t>
            </a:r>
            <a:r>
              <a:rPr lang="af-ZA" sz="2600" dirty="0" smtClean="0"/>
              <a:t>dorsal horns.</a:t>
            </a:r>
          </a:p>
          <a:p>
            <a:pPr lvl="2">
              <a:lnSpc>
                <a:spcPts val="3500"/>
              </a:lnSpc>
              <a:buNone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61722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62484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52578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038600" y="64008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990600" y="228600"/>
            <a:ext cx="7943088" cy="66294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 Transmitter substances involved in the analgesia system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 lvl="2">
              <a:buNone/>
            </a:pPr>
            <a:endParaRPr lang="en-US" sz="2200" dirty="0" smtClean="0"/>
          </a:p>
          <a:p>
            <a:pPr marL="685800" lvl="1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en-US" sz="2800" dirty="0" smtClean="0"/>
              <a:t>Serotonin</a:t>
            </a:r>
          </a:p>
          <a:p>
            <a:pPr marL="857250" lvl="2" indent="-333375">
              <a:lnSpc>
                <a:spcPct val="150000"/>
              </a:lnSpc>
            </a:pPr>
            <a:r>
              <a:rPr lang="en-US" dirty="0" smtClean="0"/>
              <a:t>Fibers originating in </a:t>
            </a:r>
            <a:r>
              <a:rPr lang="en-US" dirty="0" err="1" smtClean="0"/>
              <a:t>raphe</a:t>
            </a:r>
            <a:r>
              <a:rPr lang="en-US" dirty="0" smtClean="0"/>
              <a:t> </a:t>
            </a:r>
            <a:r>
              <a:rPr lang="en-US" dirty="0" err="1" smtClean="0"/>
              <a:t>magnus</a:t>
            </a:r>
            <a:r>
              <a:rPr lang="en-US" dirty="0" smtClean="0"/>
              <a:t> nucleus send signals to the dorsal horns to secrete serotonin.</a:t>
            </a:r>
          </a:p>
          <a:p>
            <a:pPr marL="857250" lvl="2" indent="-333375">
              <a:lnSpc>
                <a:spcPct val="150000"/>
              </a:lnSpc>
            </a:pPr>
            <a:r>
              <a:rPr lang="en-US" dirty="0" smtClean="0"/>
              <a:t>Serotonin causes the release of </a:t>
            </a:r>
            <a:r>
              <a:rPr lang="en-US" dirty="0" err="1" smtClean="0"/>
              <a:t>enkephalin</a:t>
            </a:r>
            <a:r>
              <a:rPr lang="en-US" dirty="0" smtClean="0"/>
              <a:t> from local cord neurons</a:t>
            </a:r>
            <a:r>
              <a:rPr lang="en-US" sz="2400" dirty="0" smtClean="0"/>
              <a:t>.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61722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62484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52578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038600" y="64008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848600" cy="990600"/>
          </a:xfrm>
        </p:spPr>
        <p:txBody>
          <a:bodyPr>
            <a:noAutofit/>
          </a:bodyPr>
          <a:lstStyle/>
          <a:p>
            <a:r>
              <a:rPr lang="af-ZA" u="sng" dirty="0" smtClean="0"/>
              <a:t>Brain’s Opiate System – Endorphins and Enkephalins</a:t>
            </a:r>
            <a:endParaRPr lang="ar-JO" u="sng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1066800" y="1600200"/>
            <a:ext cx="7848600" cy="5257800"/>
          </a:xfrm>
        </p:spPr>
        <p:txBody>
          <a:bodyPr>
            <a:normAutofit/>
          </a:bodyPr>
          <a:lstStyle/>
          <a:p>
            <a:pPr marL="361950" indent="-266700">
              <a:lnSpc>
                <a:spcPct val="120000"/>
              </a:lnSpc>
            </a:pPr>
            <a:r>
              <a:rPr lang="en-US" dirty="0" smtClean="0"/>
              <a:t>About a dozen opiate-like substances have been found at different points of the nervous system.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 marL="361950" indent="-266700">
              <a:lnSpc>
                <a:spcPct val="120000"/>
              </a:lnSpc>
            </a:pPr>
            <a:r>
              <a:rPr lang="en-US" dirty="0" smtClean="0"/>
              <a:t>All are breakdown products of three large </a:t>
            </a:r>
            <a:r>
              <a:rPr lang="af-ZA" dirty="0" smtClean="0"/>
              <a:t>protein molecules: </a:t>
            </a:r>
          </a:p>
          <a:p>
            <a:pPr marL="628650" lvl="1" indent="-266700">
              <a:lnSpc>
                <a:spcPct val="120000"/>
              </a:lnSpc>
            </a:pPr>
            <a:r>
              <a:rPr lang="af-ZA" i="1" dirty="0" smtClean="0"/>
              <a:t>pro-opiomelanocortin,</a:t>
            </a:r>
          </a:p>
          <a:p>
            <a:pPr marL="628650" lvl="1" indent="-266700">
              <a:lnSpc>
                <a:spcPct val="120000"/>
              </a:lnSpc>
            </a:pPr>
            <a:r>
              <a:rPr lang="af-ZA" i="1" dirty="0" smtClean="0"/>
              <a:t>proenkephalin,</a:t>
            </a:r>
          </a:p>
          <a:p>
            <a:pPr marL="628650" lvl="1" indent="-266700">
              <a:lnSpc>
                <a:spcPct val="120000"/>
              </a:lnSpc>
            </a:pPr>
            <a:r>
              <a:rPr lang="en-US" i="1" dirty="0" err="1" smtClean="0"/>
              <a:t>prodynorphin</a:t>
            </a:r>
            <a:r>
              <a:rPr lang="en-US" i="1" dirty="0" smtClean="0"/>
              <a:t>. </a:t>
            </a:r>
          </a:p>
          <a:p>
            <a:pPr lvl="1">
              <a:lnSpc>
                <a:spcPct val="120000"/>
              </a:lnSpc>
            </a:pP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61722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62484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52578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038600" y="64008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848600" cy="990600"/>
          </a:xfrm>
        </p:spPr>
        <p:txBody>
          <a:bodyPr>
            <a:noAutofit/>
          </a:bodyPr>
          <a:lstStyle/>
          <a:p>
            <a:r>
              <a:rPr lang="af-ZA" u="sng" dirty="0" smtClean="0"/>
              <a:t>Brain’s Opiate System – Endorphins and Enkephalins</a:t>
            </a:r>
            <a:endParaRPr lang="ar-JO" u="sng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1066800" y="1600200"/>
            <a:ext cx="7848600" cy="5410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600" dirty="0" smtClean="0"/>
              <a:t>Among the most important of these </a:t>
            </a:r>
            <a:r>
              <a:rPr lang="af-ZA" sz="2600" dirty="0" smtClean="0"/>
              <a:t>opiate-like substances are </a:t>
            </a:r>
          </a:p>
          <a:p>
            <a:pPr lvl="1">
              <a:lnSpc>
                <a:spcPct val="120000"/>
              </a:lnSpc>
            </a:pPr>
            <a:r>
              <a:rPr lang="af-ZA" i="1" dirty="0" smtClean="0">
                <a:latin typeface="Times New Roman"/>
                <a:cs typeface="Times New Roman"/>
              </a:rPr>
              <a:t>β</a:t>
            </a:r>
            <a:r>
              <a:rPr lang="af-ZA" i="1" dirty="0" smtClean="0"/>
              <a:t>-endorphin 		met-enkephalin,</a:t>
            </a:r>
          </a:p>
          <a:p>
            <a:pPr lvl="1">
              <a:lnSpc>
                <a:spcPct val="120000"/>
              </a:lnSpc>
            </a:pPr>
            <a:r>
              <a:rPr lang="af-ZA" i="1" dirty="0" smtClean="0"/>
              <a:t>leu-enkephalin		dynorphin.</a:t>
            </a:r>
            <a:endParaRPr lang="en-US" sz="2400" dirty="0" smtClean="0"/>
          </a:p>
          <a:p>
            <a:pPr>
              <a:lnSpc>
                <a:spcPct val="120000"/>
              </a:lnSpc>
            </a:pPr>
            <a:endParaRPr lang="en-US" sz="2400" dirty="0" smtClean="0"/>
          </a:p>
          <a:p>
            <a:pPr>
              <a:lnSpc>
                <a:spcPct val="120000"/>
              </a:lnSpc>
            </a:pPr>
            <a:r>
              <a:rPr lang="en-US" sz="2600" dirty="0" err="1" smtClean="0"/>
              <a:t>Enkephalins</a:t>
            </a:r>
            <a:r>
              <a:rPr lang="en-US" sz="2600" dirty="0" smtClean="0"/>
              <a:t> </a:t>
            </a:r>
            <a:r>
              <a:rPr lang="en-US" sz="2600" dirty="0" smtClean="0">
                <a:sym typeface="Wingdings" pitchFamily="2" charset="2"/>
              </a:rPr>
              <a:t> found in the brain stem and spinal cord.</a:t>
            </a:r>
          </a:p>
          <a:p>
            <a:pPr>
              <a:lnSpc>
                <a:spcPct val="120000"/>
              </a:lnSpc>
            </a:pPr>
            <a:r>
              <a:rPr lang="el-GR" sz="2600" dirty="0" smtClean="0">
                <a:latin typeface="Times New Roman"/>
                <a:cs typeface="Times New Roman"/>
                <a:sym typeface="Wingdings" pitchFamily="2" charset="2"/>
              </a:rPr>
              <a:t>β</a:t>
            </a:r>
            <a:r>
              <a:rPr lang="en-US" sz="2600" dirty="0" smtClean="0">
                <a:sym typeface="Wingdings" pitchFamily="2" charset="2"/>
              </a:rPr>
              <a:t>-endorphin  in hypothalamus and pituitary gland</a:t>
            </a:r>
          </a:p>
          <a:p>
            <a:pPr>
              <a:lnSpc>
                <a:spcPct val="120000"/>
              </a:lnSpc>
            </a:pPr>
            <a:r>
              <a:rPr lang="en-US" sz="2600" dirty="0" err="1" smtClean="0">
                <a:sym typeface="Wingdings" pitchFamily="2" charset="2"/>
              </a:rPr>
              <a:t>Dynorphin</a:t>
            </a:r>
            <a:r>
              <a:rPr lang="en-US" sz="2600" dirty="0" smtClean="0">
                <a:sym typeface="Wingdings" pitchFamily="2" charset="2"/>
              </a:rPr>
              <a:t>  in the same areas as </a:t>
            </a:r>
            <a:r>
              <a:rPr lang="en-US" sz="2600" dirty="0" err="1" smtClean="0">
                <a:sym typeface="Wingdings" pitchFamily="2" charset="2"/>
              </a:rPr>
              <a:t>enkephalins</a:t>
            </a:r>
            <a:r>
              <a:rPr lang="en-US" sz="2600" dirty="0" smtClean="0">
                <a:sym typeface="Wingdings" pitchFamily="2" charset="2"/>
              </a:rPr>
              <a:t>, but in much lower quantities.</a:t>
            </a:r>
          </a:p>
          <a:p>
            <a:pPr>
              <a:lnSpc>
                <a:spcPct val="120000"/>
              </a:lnSpc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05000"/>
            <a:ext cx="7848600" cy="1524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 smtClean="0"/>
              <a:t>Pathways in the </a:t>
            </a:r>
            <a:br>
              <a:rPr lang="en-US" sz="4000" dirty="0" smtClean="0"/>
            </a:br>
            <a:r>
              <a:rPr lang="en-US" sz="4000" dirty="0" err="1" smtClean="0"/>
              <a:t>somatosensory</a:t>
            </a:r>
            <a:r>
              <a:rPr lang="en-US" sz="4000" dirty="0" smtClean="0"/>
              <a:t> system</a:t>
            </a:r>
            <a:endParaRPr lang="ar-JO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61722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62484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52578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038600" y="64008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  <p:pic>
        <p:nvPicPr>
          <p:cNvPr id="10" name="Picture 9" descr="S9781416045748-048-f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831784"/>
            <a:ext cx="3962400" cy="303123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10200" y="4063425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Mechanism of referred pain and referred </a:t>
            </a:r>
            <a:r>
              <a:rPr lang="en-US" sz="1600" dirty="0" err="1" smtClean="0"/>
              <a:t>hyperalgesia</a:t>
            </a:r>
            <a:endParaRPr lang="en-US" sz="160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066800" y="0"/>
            <a:ext cx="3276600" cy="838200"/>
          </a:xfrm>
          <a:solidFill>
            <a:schemeClr val="bg1"/>
          </a:solidFill>
        </p:spPr>
        <p:txBody>
          <a:bodyPr/>
          <a:lstStyle/>
          <a:p>
            <a:r>
              <a:rPr lang="en-US" b="1" u="sng" dirty="0" smtClean="0"/>
              <a:t>Referred Pain</a:t>
            </a:r>
            <a:endParaRPr lang="ar-JO" b="1" u="sng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66800" y="990600"/>
            <a:ext cx="3810000" cy="4343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Mechanism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r>
              <a:rPr lang="en-US" sz="2400" dirty="0" smtClean="0"/>
              <a:t>Branches of visceral pain fibers synapse in the spinal cord on the same second-order neurons that receive pain signals from the skin.</a:t>
            </a:r>
          </a:p>
          <a:p>
            <a:endParaRPr lang="en-US" sz="2400" dirty="0" smtClean="0"/>
          </a:p>
          <a:p>
            <a:r>
              <a:rPr lang="en-US" sz="2400" dirty="0" smtClean="0"/>
              <a:t>When the visceral pain fibers are stimulated, pain signals from the viscera are</a:t>
            </a:r>
          </a:p>
          <a:p>
            <a:endParaRPr lang="ar-JO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295400" y="5257800"/>
            <a:ext cx="78486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conducted through at least some of the same neurons that conduct pain signals from the skin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Feeling that the sensations originate in the skin itself</a:t>
            </a:r>
            <a:r>
              <a:rPr lang="en-US" sz="2400" dirty="0"/>
              <a:t>. </a:t>
            </a:r>
            <a:r>
              <a:rPr lang="en-US" sz="2400" b="1" dirty="0"/>
              <a:t>(convergence–projection </a:t>
            </a:r>
            <a:r>
              <a:rPr lang="en-US" sz="2400" b="1" dirty="0" smtClean="0"/>
              <a:t>theory)</a:t>
            </a:r>
            <a:endParaRPr lang="ar-JO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Visceral pain</a:t>
            </a:r>
            <a:endParaRPr lang="ar-JO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800"/>
              </a:lnSpc>
            </a:pPr>
            <a:endParaRPr lang="en-US" dirty="0" smtClean="0"/>
          </a:p>
          <a:p>
            <a:pPr>
              <a:lnSpc>
                <a:spcPts val="3800"/>
              </a:lnSpc>
            </a:pPr>
            <a:r>
              <a:rPr lang="af-ZA" dirty="0" smtClean="0"/>
              <a:t>Visceral </a:t>
            </a:r>
            <a:r>
              <a:rPr lang="en-US" dirty="0" smtClean="0"/>
              <a:t>pain differs from surface pain in several important aspects.</a:t>
            </a:r>
          </a:p>
          <a:p>
            <a:pPr lvl="1">
              <a:lnSpc>
                <a:spcPts val="3800"/>
              </a:lnSpc>
            </a:pPr>
            <a:r>
              <a:rPr lang="en-US" dirty="0" smtClean="0"/>
              <a:t>highly localized types of damage to the viscera seldom cause severe pain (ex: cut in surgery)</a:t>
            </a:r>
          </a:p>
          <a:p>
            <a:pPr lvl="1">
              <a:lnSpc>
                <a:spcPts val="3800"/>
              </a:lnSpc>
            </a:pPr>
            <a:r>
              <a:rPr lang="af-ZA" dirty="0" smtClean="0"/>
              <a:t>any stimulus </a:t>
            </a:r>
            <a:r>
              <a:rPr lang="en-US" dirty="0" smtClean="0"/>
              <a:t>that causes </a:t>
            </a:r>
            <a:r>
              <a:rPr lang="en-US" i="1" dirty="0" smtClean="0"/>
              <a:t>diffuse stimulation of pain nerve endings throughout </a:t>
            </a:r>
            <a:r>
              <a:rPr lang="en-US" dirty="0" smtClean="0"/>
              <a:t>a </a:t>
            </a:r>
            <a:r>
              <a:rPr lang="en-US" dirty="0" err="1" smtClean="0"/>
              <a:t>viscus</a:t>
            </a:r>
            <a:r>
              <a:rPr lang="en-US" dirty="0" smtClean="0"/>
              <a:t> causes pain that can be severe (ex.: ischemia)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838200"/>
          </a:xfrm>
        </p:spPr>
        <p:txBody>
          <a:bodyPr/>
          <a:lstStyle/>
          <a:p>
            <a:r>
              <a:rPr lang="en-US" dirty="0" smtClean="0"/>
              <a:t>Causes of true visceral pain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790688" cy="5791200"/>
          </a:xfrm>
        </p:spPr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600" dirty="0" smtClean="0"/>
              <a:t>All visceral pain that originates in the thoracic and abdominal cavities is transmitted through small type C pain fibers and, therefore, can transmit only the chronic-aching suffering </a:t>
            </a:r>
            <a:r>
              <a:rPr lang="af-ZA" sz="2600" dirty="0" smtClean="0"/>
              <a:t>type of pain.</a:t>
            </a:r>
          </a:p>
          <a:p>
            <a:pPr>
              <a:lnSpc>
                <a:spcPts val="3400"/>
              </a:lnSpc>
              <a:buNone/>
            </a:pPr>
            <a:endParaRPr lang="af-ZA" sz="2600" dirty="0" smtClean="0"/>
          </a:p>
          <a:p>
            <a:pPr marL="342900" indent="-342900">
              <a:lnSpc>
                <a:spcPts val="3400"/>
              </a:lnSpc>
              <a:buFont typeface="+mj-lt"/>
              <a:buAutoNum type="arabicPeriod"/>
            </a:pPr>
            <a:r>
              <a:rPr lang="af-ZA" sz="2600" u="sng" dirty="0" smtClean="0"/>
              <a:t>Ischemia</a:t>
            </a:r>
          </a:p>
          <a:p>
            <a:pPr marL="342900" indent="-342900">
              <a:lnSpc>
                <a:spcPts val="3400"/>
              </a:lnSpc>
              <a:buFont typeface="+mj-lt"/>
              <a:buAutoNum type="arabicPeriod"/>
            </a:pPr>
            <a:endParaRPr lang="af-ZA" sz="2600" dirty="0" smtClean="0"/>
          </a:p>
          <a:p>
            <a:pPr marL="342900" indent="-342900">
              <a:lnSpc>
                <a:spcPts val="3400"/>
              </a:lnSpc>
              <a:buFont typeface="+mj-lt"/>
              <a:buAutoNum type="arabicPeriod"/>
            </a:pPr>
            <a:r>
              <a:rPr lang="af-ZA" sz="2600" u="sng" dirty="0" smtClean="0"/>
              <a:t>Chemical stimuli</a:t>
            </a:r>
            <a:r>
              <a:rPr lang="af-ZA" sz="2600" dirty="0" smtClean="0"/>
              <a:t>: </a:t>
            </a:r>
            <a:r>
              <a:rPr lang="en-US" sz="2400" dirty="0" smtClean="0"/>
              <a:t>proteolytic acidic gastric juice may leak through a ruptured gastric or duodenal ulcer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widespread </a:t>
            </a:r>
            <a:r>
              <a:rPr lang="en-US" sz="2400" dirty="0" smtClean="0"/>
              <a:t>to the </a:t>
            </a:r>
            <a:r>
              <a:rPr lang="en-US" sz="2400" dirty="0" smtClean="0"/>
              <a:t>visceral peritoneum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stimulating broad areas of pain fibers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excruciating and  </a:t>
            </a:r>
            <a:r>
              <a:rPr lang="af-ZA" sz="2400" dirty="0" smtClean="0"/>
              <a:t>severe pain.</a:t>
            </a:r>
            <a:endParaRPr lang="af-ZA" sz="2600" dirty="0" smtClean="0"/>
          </a:p>
          <a:p>
            <a:endParaRPr lang="af-ZA" dirty="0" smtClean="0"/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838200"/>
          </a:xfrm>
        </p:spPr>
        <p:txBody>
          <a:bodyPr/>
          <a:lstStyle/>
          <a:p>
            <a:r>
              <a:rPr lang="en-US" dirty="0" smtClean="0"/>
              <a:t>Causes of true visceral pain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712" y="1219200"/>
            <a:ext cx="7790688" cy="5486400"/>
          </a:xfrm>
        </p:spPr>
        <p:txBody>
          <a:bodyPr>
            <a:normAutofit/>
          </a:bodyPr>
          <a:lstStyle/>
          <a:p>
            <a:pPr marL="342900" indent="-342900">
              <a:lnSpc>
                <a:spcPts val="3600"/>
              </a:lnSpc>
              <a:buFont typeface="+mj-lt"/>
              <a:buAutoNum type="arabicPeriod" startAt="3"/>
            </a:pPr>
            <a:r>
              <a:rPr lang="af-ZA" sz="2600" u="sng" dirty="0" smtClean="0"/>
              <a:t>Spasm of a hollow viscus</a:t>
            </a:r>
          </a:p>
          <a:p>
            <a:pPr lvl="1" indent="4763">
              <a:lnSpc>
                <a:spcPts val="3600"/>
              </a:lnSpc>
              <a:buNone/>
            </a:pPr>
            <a:r>
              <a:rPr lang="en-US" dirty="0" smtClean="0"/>
              <a:t>causes pain, possibly by mechanical stimulation of </a:t>
            </a:r>
            <a:r>
              <a:rPr lang="af-ZA" dirty="0" smtClean="0"/>
              <a:t>the pain nerve endings or by dimishing blood flow to the muscle. </a:t>
            </a:r>
          </a:p>
          <a:p>
            <a:pPr lvl="1" indent="4763">
              <a:lnSpc>
                <a:spcPts val="3600"/>
              </a:lnSpc>
              <a:buNone/>
            </a:pPr>
            <a:r>
              <a:rPr lang="af-ZA" dirty="0" smtClean="0"/>
              <a:t>Often occurs in the form of intermittent cramps.</a:t>
            </a:r>
          </a:p>
          <a:p>
            <a:pPr lvl="1" indent="4763">
              <a:lnSpc>
                <a:spcPts val="3600"/>
              </a:lnSpc>
              <a:buNone/>
            </a:pPr>
            <a:endParaRPr lang="af-ZA" dirty="0" smtClean="0"/>
          </a:p>
          <a:p>
            <a:pPr marL="400050" lvl="1" indent="-342900">
              <a:lnSpc>
                <a:spcPts val="3600"/>
              </a:lnSpc>
              <a:buFont typeface="+mj-lt"/>
              <a:buAutoNum type="arabicPeriod" startAt="4"/>
            </a:pPr>
            <a:r>
              <a:rPr lang="af-ZA" u="sng" dirty="0" smtClean="0"/>
              <a:t>Overdistension of a hollow viscus</a:t>
            </a:r>
          </a:p>
          <a:p>
            <a:pPr marL="514350" lvl="1" indent="0">
              <a:lnSpc>
                <a:spcPts val="3600"/>
              </a:lnSpc>
              <a:buNone/>
            </a:pPr>
            <a:r>
              <a:rPr lang="af-ZA" dirty="0" smtClean="0"/>
              <a:t>because </a:t>
            </a:r>
            <a:r>
              <a:rPr lang="en-US" dirty="0" smtClean="0"/>
              <a:t>of overstretch of the tissues themselves and collapse of the blood vessels.</a:t>
            </a:r>
          </a:p>
          <a:p>
            <a:pPr marL="514350" lvl="1" indent="0">
              <a:buNone/>
            </a:pPr>
            <a:endParaRPr lang="af-ZA" dirty="0" smtClean="0"/>
          </a:p>
          <a:p>
            <a:pPr lvl="1" indent="4763">
              <a:buNone/>
            </a:pPr>
            <a:endParaRPr lang="af-ZA" dirty="0" smtClean="0"/>
          </a:p>
          <a:p>
            <a:pPr lvl="1" indent="4763">
              <a:buNone/>
            </a:pPr>
            <a:endParaRPr lang="af-ZA" dirty="0" smtClean="0"/>
          </a:p>
          <a:p>
            <a:pPr marL="514350" indent="-514350">
              <a:buFont typeface="+mj-lt"/>
              <a:buAutoNum type="arabicPeriod" startAt="3"/>
            </a:pPr>
            <a:endParaRPr lang="af-ZA" dirty="0" smtClean="0"/>
          </a:p>
          <a:p>
            <a:pPr marL="514350" indent="-514350">
              <a:buFont typeface="+mj-lt"/>
              <a:buAutoNum type="arabicPeriod" startAt="3"/>
            </a:pPr>
            <a:endParaRPr lang="af-ZA" dirty="0" smtClean="0"/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omatosensory pathways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5000" contrast="20000"/>
          </a:blip>
          <a:stretch>
            <a:fillRect/>
          </a:stretch>
        </p:blipFill>
        <p:spPr>
          <a:xfrm>
            <a:off x="1447800" y="76200"/>
            <a:ext cx="6948079" cy="664548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Dorsal column system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943088" cy="5791200"/>
          </a:xfrm>
        </p:spPr>
        <p:txBody>
          <a:bodyPr>
            <a:normAutofit/>
          </a:bodyPr>
          <a:lstStyle/>
          <a:p>
            <a:pPr marL="361950" indent="-266700">
              <a:lnSpc>
                <a:spcPct val="150000"/>
              </a:lnSpc>
            </a:pPr>
            <a:r>
              <a:rPr lang="en-US" dirty="0" smtClean="0"/>
              <a:t>Also known </a:t>
            </a:r>
            <a:r>
              <a:rPr lang="en-GB" dirty="0" smtClean="0"/>
              <a:t>as </a:t>
            </a:r>
            <a:r>
              <a:rPr lang="en-GB" i="1" dirty="0" smtClean="0"/>
              <a:t>posterior column-medial </a:t>
            </a:r>
            <a:r>
              <a:rPr lang="en-GB" i="1" dirty="0" err="1" smtClean="0"/>
              <a:t>lemniscus</a:t>
            </a:r>
            <a:r>
              <a:rPr lang="en-GB" i="1" dirty="0" smtClean="0"/>
              <a:t> pathway.</a:t>
            </a:r>
            <a:endParaRPr lang="en-US" i="1" dirty="0" smtClean="0"/>
          </a:p>
          <a:p>
            <a:pPr marL="361950" indent="-266700">
              <a:lnSpc>
                <a:spcPct val="150000"/>
              </a:lnSpc>
            </a:pPr>
            <a:r>
              <a:rPr lang="en-US" dirty="0" smtClean="0"/>
              <a:t>Processes sensations of </a:t>
            </a:r>
            <a:r>
              <a:rPr lang="en-US" b="1" dirty="0" smtClean="0"/>
              <a:t>fine touch, pressure, two-point discrimination, vibration, and </a:t>
            </a:r>
            <a:r>
              <a:rPr lang="af-ZA" b="1" dirty="0" smtClean="0"/>
              <a:t>proprioception.</a:t>
            </a:r>
          </a:p>
          <a:p>
            <a:pPr marL="361950" indent="-266700">
              <a:lnSpc>
                <a:spcPct val="150000"/>
              </a:lnSpc>
            </a:pPr>
            <a:r>
              <a:rPr lang="en-US" dirty="0" smtClean="0"/>
              <a:t>Consists primarily of </a:t>
            </a:r>
            <a:r>
              <a:rPr lang="en-US" b="1" dirty="0" smtClean="0"/>
              <a:t>group II fibers.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Dorsal column system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943088" cy="5791200"/>
          </a:xfrm>
        </p:spPr>
        <p:txBody>
          <a:bodyPr>
            <a:normAutofit/>
          </a:bodyPr>
          <a:lstStyle/>
          <a:p>
            <a:pPr>
              <a:lnSpc>
                <a:spcPts val="3800"/>
              </a:lnSpc>
            </a:pPr>
            <a:r>
              <a:rPr lang="en-US" sz="2600" b="1" dirty="0" smtClean="0"/>
              <a:t>Course: </a:t>
            </a:r>
          </a:p>
          <a:p>
            <a:pPr marL="514350" indent="-342900">
              <a:lnSpc>
                <a:spcPts val="3400"/>
              </a:lnSpc>
              <a:buFont typeface="+mj-lt"/>
              <a:buAutoNum type="arabicPeriod"/>
            </a:pPr>
            <a:r>
              <a:rPr lang="en-US" sz="2600" dirty="0" smtClean="0"/>
              <a:t>Primary afferent neurons have cell bodies in the dorsal root. Their axons ascend </a:t>
            </a:r>
            <a:r>
              <a:rPr lang="en-US" sz="2600" dirty="0" err="1" smtClean="0"/>
              <a:t>ipsilaterally</a:t>
            </a:r>
            <a:r>
              <a:rPr lang="en-US" sz="2600" dirty="0" smtClean="0"/>
              <a:t> to the </a:t>
            </a:r>
            <a:r>
              <a:rPr lang="en-US" sz="2600" b="1" dirty="0" smtClean="0"/>
              <a:t>nucleus </a:t>
            </a:r>
            <a:r>
              <a:rPr lang="en-US" sz="2600" b="1" dirty="0" err="1" smtClean="0"/>
              <a:t>gracilis</a:t>
            </a:r>
            <a:r>
              <a:rPr lang="en-US" sz="2600" b="1" dirty="0" smtClean="0"/>
              <a:t> </a:t>
            </a:r>
            <a:r>
              <a:rPr lang="en-US" sz="2600" dirty="0" smtClean="0"/>
              <a:t>and</a:t>
            </a:r>
            <a:r>
              <a:rPr lang="en-US" sz="2600" b="1" dirty="0" smtClean="0"/>
              <a:t> nucleus </a:t>
            </a:r>
            <a:r>
              <a:rPr lang="en-US" sz="2600" b="1" dirty="0" err="1" smtClean="0"/>
              <a:t>cuneatus</a:t>
            </a:r>
            <a:r>
              <a:rPr lang="en-US" sz="2600" b="1" dirty="0" smtClean="0"/>
              <a:t> </a:t>
            </a:r>
            <a:r>
              <a:rPr lang="en-US" sz="2600" dirty="0" smtClean="0"/>
              <a:t>of the medulla. </a:t>
            </a:r>
          </a:p>
          <a:p>
            <a:pPr marL="514350" indent="-342900">
              <a:lnSpc>
                <a:spcPts val="3400"/>
              </a:lnSpc>
              <a:buFont typeface="+mj-lt"/>
              <a:buAutoNum type="arabicPeriod"/>
            </a:pPr>
            <a:r>
              <a:rPr lang="en-US" sz="2600" dirty="0" smtClean="0"/>
              <a:t>From the medulla, the second-order neurons </a:t>
            </a:r>
            <a:r>
              <a:rPr lang="en-US" sz="2600" dirty="0" smtClean="0"/>
              <a:t>cross and decussate </a:t>
            </a:r>
            <a:r>
              <a:rPr lang="en-US" sz="2600" dirty="0" smtClean="0"/>
              <a:t>the midline and ascend to the contralateral </a:t>
            </a:r>
            <a:r>
              <a:rPr lang="en-US" sz="2600" b="1" dirty="0" smtClean="0"/>
              <a:t>thalamus</a:t>
            </a:r>
            <a:r>
              <a:rPr lang="en-US" sz="2600" dirty="0" smtClean="0"/>
              <a:t>, where they synapse on third-order neurons. </a:t>
            </a:r>
          </a:p>
          <a:p>
            <a:pPr marL="514350" indent="-342900">
              <a:lnSpc>
                <a:spcPts val="3400"/>
              </a:lnSpc>
              <a:buFont typeface="+mj-lt"/>
              <a:buAutoNum type="arabicPeriod"/>
            </a:pPr>
            <a:r>
              <a:rPr lang="en-US" sz="2600" dirty="0" smtClean="0"/>
              <a:t>Third-order neurons ascend to the </a:t>
            </a:r>
            <a:r>
              <a:rPr lang="en-US" sz="2600" b="1" dirty="0" err="1" smtClean="0"/>
              <a:t>somatosensory</a:t>
            </a:r>
            <a:r>
              <a:rPr lang="en-US" sz="2600" b="1" dirty="0" smtClean="0"/>
              <a:t> cortex</a:t>
            </a:r>
            <a:r>
              <a:rPr lang="en-US" sz="2600" dirty="0" smtClean="0"/>
              <a:t>, where they synapse on fourth-order neurons.</a:t>
            </a:r>
            <a:endParaRPr lang="ar-JO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(1) dorsal column neurons have larger receptive fields because multiple primary afferent fibers synapse on a given dorsal column </a:t>
            </a:r>
            <a:r>
              <a:rPr lang="en-US" dirty="0" smtClean="0"/>
              <a:t>neuron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(2</a:t>
            </a:r>
            <a:r>
              <a:rPr lang="en-US" dirty="0"/>
              <a:t>) dorsal column neurons sometimes respond to more than one class of sensory receptor because of the convergence of several different types of primary afferent fibers on the second-order neurons</a:t>
            </a:r>
            <a:r>
              <a:rPr lang="en-US" dirty="0" smtClean="0"/>
              <a:t>,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1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Anterolateral</a:t>
            </a:r>
            <a:r>
              <a:rPr lang="en-US" dirty="0" smtClean="0"/>
              <a:t> system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Also referred to as </a:t>
            </a:r>
            <a:r>
              <a:rPr lang="en-US" dirty="0" err="1" smtClean="0"/>
              <a:t>spinothalamic</a:t>
            </a:r>
            <a:r>
              <a:rPr lang="en-US" dirty="0" smtClean="0"/>
              <a:t> tract.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Processes sensations of </a:t>
            </a:r>
            <a:r>
              <a:rPr lang="en-US" b="1" dirty="0" smtClean="0"/>
              <a:t>temperature, pain, and light touch.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Consists primarily of </a:t>
            </a:r>
            <a:r>
              <a:rPr lang="en-US" b="1" dirty="0" smtClean="0"/>
              <a:t>group III and IV fibers, </a:t>
            </a:r>
            <a:r>
              <a:rPr lang="en-US" dirty="0" smtClean="0"/>
              <a:t>which enter the spinal cord and terminate </a:t>
            </a:r>
            <a:r>
              <a:rPr lang="af-ZA" dirty="0" smtClean="0"/>
              <a:t>in the dorsal horn.</a:t>
            </a:r>
          </a:p>
          <a:p>
            <a:pPr>
              <a:lnSpc>
                <a:spcPts val="3800"/>
              </a:lnSpc>
            </a:pPr>
            <a:endParaRPr lang="af-ZA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5548</TotalTime>
  <Words>2176</Words>
  <Application>Microsoft Office PowerPoint</Application>
  <PresentationFormat>On-screen Show (4:3)</PresentationFormat>
  <Paragraphs>252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4" baseType="lpstr">
      <vt:lpstr>Yu Gothic Medium</vt:lpstr>
      <vt:lpstr>Arial</vt:lpstr>
      <vt:lpstr>Calibri</vt:lpstr>
      <vt:lpstr>Corbel</vt:lpstr>
      <vt:lpstr>Gill Sans MT</vt:lpstr>
      <vt:lpstr>Majalla UI</vt:lpstr>
      <vt:lpstr>Times New Roman</vt:lpstr>
      <vt:lpstr>Verdana</vt:lpstr>
      <vt:lpstr>Wingdings</vt:lpstr>
      <vt:lpstr>Wingdings 2</vt:lpstr>
      <vt:lpstr>Solstice</vt:lpstr>
      <vt:lpstr>Somatic sensation -  Sensory systems (Part 2)</vt:lpstr>
      <vt:lpstr>PowerPoint Presentation</vt:lpstr>
      <vt:lpstr>PowerPoint Presentation</vt:lpstr>
      <vt:lpstr>Pathways in the  somatosensory system</vt:lpstr>
      <vt:lpstr>PowerPoint Presentation</vt:lpstr>
      <vt:lpstr>Dorsal column system</vt:lpstr>
      <vt:lpstr>Dorsal column system</vt:lpstr>
      <vt:lpstr>Special features</vt:lpstr>
      <vt:lpstr>Anterolateral system</vt:lpstr>
      <vt:lpstr>Anterolateral system</vt:lpstr>
      <vt:lpstr>Thalamus</vt:lpstr>
      <vt:lpstr>Somatosensory cortex –  The sensory homunculus</vt:lpstr>
      <vt:lpstr>Pain</vt:lpstr>
      <vt:lpstr>Pain is a Protective Mechanism</vt:lpstr>
      <vt:lpstr>Types of Pain and Their Qualities</vt:lpstr>
      <vt:lpstr>Types of Pain and Their Qualities</vt:lpstr>
      <vt:lpstr>Types of Pain and Their Qualities</vt:lpstr>
      <vt:lpstr>Types of Pain and Their Qualities</vt:lpstr>
      <vt:lpstr>Pain Receptors and Their Stimulation</vt:lpstr>
      <vt:lpstr>Non-Adapting Nature of Pain Receptors</vt:lpstr>
      <vt:lpstr>Rate of Tissue Damage as a Stimulus for Pain</vt:lpstr>
      <vt:lpstr>Importance of Chemical Pain Stimuli During Tissue Damage </vt:lpstr>
      <vt:lpstr>Tissue Ischemia as a Cause of Pain</vt:lpstr>
      <vt:lpstr>Muscle Spasm as a Cause of Pain</vt:lpstr>
      <vt:lpstr>Dual Pathways for Transmission of Pain Signals</vt:lpstr>
      <vt:lpstr> Peripheral Pain Fibers- Fast and Slow Fibers</vt:lpstr>
      <vt:lpstr> Peripheral Pain Fibers- Fast and Slow Fibers</vt:lpstr>
      <vt:lpstr>Dual pain pathways in the cord and brain stem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Pain Suppression  (“Analgesia”) System  in the Brain and Spinal Cord</vt:lpstr>
      <vt:lpstr>PowerPoint Presentation</vt:lpstr>
      <vt:lpstr>PowerPoint Presentation</vt:lpstr>
      <vt:lpstr>PowerPoint Presentation</vt:lpstr>
      <vt:lpstr>Brain’s Opiate System – Endorphins and Enkephalins</vt:lpstr>
      <vt:lpstr>Brain’s Opiate System – Endorphins and Enkephalins</vt:lpstr>
      <vt:lpstr>Referred Pain</vt:lpstr>
      <vt:lpstr>Visceral pain</vt:lpstr>
      <vt:lpstr>Causes of true visceral pain</vt:lpstr>
      <vt:lpstr>Causes of true visceral pain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One:  Introduction to Physiology:  The Cell and General Physiology</dc:title>
  <dc:creator>rstinson</dc:creator>
  <cp:lastModifiedBy>lenovo</cp:lastModifiedBy>
  <cp:revision>284</cp:revision>
  <dcterms:created xsi:type="dcterms:W3CDTF">2010-10-14T16:13:00Z</dcterms:created>
  <dcterms:modified xsi:type="dcterms:W3CDTF">2021-03-03T08:40:13Z</dcterms:modified>
</cp:coreProperties>
</file>