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4"/>
  </p:notesMasterIdLst>
  <p:sldIdLst>
    <p:sldId id="256" r:id="rId2"/>
    <p:sldId id="284" r:id="rId3"/>
    <p:sldId id="309" r:id="rId4"/>
    <p:sldId id="285" r:id="rId5"/>
    <p:sldId id="286" r:id="rId6"/>
    <p:sldId id="287" r:id="rId7"/>
    <p:sldId id="289" r:id="rId8"/>
    <p:sldId id="288" r:id="rId9"/>
    <p:sldId id="290" r:id="rId10"/>
    <p:sldId id="291" r:id="rId11"/>
    <p:sldId id="293" r:id="rId12"/>
    <p:sldId id="294" r:id="rId13"/>
    <p:sldId id="260" r:id="rId14"/>
    <p:sldId id="295" r:id="rId15"/>
    <p:sldId id="266" r:id="rId16"/>
    <p:sldId id="267" r:id="rId17"/>
    <p:sldId id="296" r:id="rId18"/>
    <p:sldId id="269" r:id="rId19"/>
    <p:sldId id="270" r:id="rId20"/>
    <p:sldId id="271" r:id="rId21"/>
    <p:sldId id="272" r:id="rId22"/>
    <p:sldId id="257" r:id="rId23"/>
    <p:sldId id="258" r:id="rId24"/>
    <p:sldId id="259" r:id="rId25"/>
    <p:sldId id="261" r:id="rId26"/>
    <p:sldId id="280" r:id="rId27"/>
    <p:sldId id="262" r:id="rId28"/>
    <p:sldId id="263" r:id="rId29"/>
    <p:sldId id="264" r:id="rId30"/>
    <p:sldId id="297" r:id="rId31"/>
    <p:sldId id="298" r:id="rId32"/>
    <p:sldId id="299" r:id="rId33"/>
    <p:sldId id="265" r:id="rId34"/>
    <p:sldId id="300" r:id="rId35"/>
    <p:sldId id="301" r:id="rId36"/>
    <p:sldId id="302" r:id="rId37"/>
    <p:sldId id="303" r:id="rId38"/>
    <p:sldId id="304" r:id="rId39"/>
    <p:sldId id="305" r:id="rId40"/>
    <p:sldId id="306" r:id="rId41"/>
    <p:sldId id="308" r:id="rId42"/>
    <p:sldId id="307"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1E64"/>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5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JO"/>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41DA35D9-658E-4A70-A2C8-243B479F869F}" type="datetimeFigureOut">
              <a:rPr lang="ar-JO" smtClean="0"/>
              <a:pPr/>
              <a:t>18/07/1442</a:t>
            </a:fld>
            <a:endParaRPr lang="ar-JO"/>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JO"/>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JO"/>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24AF26C5-8200-4AF3-BFCB-BDB94CBD72B9}" type="slidenum">
              <a:rPr lang="ar-JO" smtClean="0"/>
              <a:pPr/>
              <a:t>‹#›</a:t>
            </a:fld>
            <a:endParaRPr lang="ar-JO"/>
          </a:p>
        </p:txBody>
      </p:sp>
    </p:spTree>
    <p:extLst>
      <p:ext uri="{BB962C8B-B14F-4D97-AF65-F5344CB8AC3E}">
        <p14:creationId xmlns:p14="http://schemas.microsoft.com/office/powerpoint/2010/main" val="420502051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295400" y="1676400"/>
            <a:ext cx="7406640" cy="1472184"/>
          </a:xfrm>
        </p:spPr>
        <p:txBody>
          <a:bodyPr anchor="b"/>
          <a:lstStyle>
            <a:lvl1pPr algn="l">
              <a:defRPr/>
            </a:lvl1pPr>
            <a:extLst/>
          </a:lstStyle>
          <a:p>
            <a:r>
              <a:rPr kumimoji="0" lang="en-US" smtClean="0"/>
              <a:t>Click to edit Master title style</a:t>
            </a:r>
            <a:endParaRPr kumimoji="0" lang="en-US"/>
          </a:p>
        </p:txBody>
      </p:sp>
      <p:sp>
        <p:nvSpPr>
          <p:cNvPr id="10" name="Slide Number Placeholder 9"/>
          <p:cNvSpPr>
            <a:spLocks noGrp="1"/>
          </p:cNvSpPr>
          <p:nvPr>
            <p:ph type="sldNum" sz="quarter" idx="12"/>
          </p:nvPr>
        </p:nvSpPr>
        <p:spPr/>
        <p:txBody>
          <a:bodyPr/>
          <a:lstStyle>
            <a:lvl1pPr>
              <a:defRPr>
                <a:solidFill>
                  <a:schemeClr val="tx2">
                    <a:lumMod val="75000"/>
                  </a:schemeClr>
                </a:solidFill>
              </a:defRPr>
            </a:lvl1pPr>
            <a:extLst/>
          </a:lstStyle>
          <a:p>
            <a:fld id="{5CFD0AA0-7829-4368-90FD-8FF297E1E8C9}" type="slidenum">
              <a:rPr lang="en-US" smtClean="0"/>
              <a:pPr/>
              <a:t>‹#›</a:t>
            </a:fld>
            <a:endParaRPr lang="en-US" dirty="0"/>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25A3B2C-D0B0-45AC-82EF-7B4CBF6CFFA1}" type="datetime1">
              <a:rPr lang="en-US" smtClean="0"/>
              <a:pPr/>
              <a:t>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FD0AA0-7829-4368-90FD-8FF297E1E8C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43D0003-AD01-4576-8CB2-9373B8468450}" type="datetime1">
              <a:rPr lang="en-US" smtClean="0"/>
              <a:pPr/>
              <a:t>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FD0AA0-7829-4368-90FD-8FF297E1E8C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u="sng"/>
            </a:lvl1pPr>
            <a:extLst/>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lstStyle>
            <a:lvl2pPr>
              <a:buClr>
                <a:schemeClr val="accent5">
                  <a:lumMod val="75000"/>
                </a:schemeClr>
              </a:buClr>
              <a:buFont typeface="Arial" pitchFamily="34" charset="0"/>
              <a:buChar char="•"/>
              <a:defRPr/>
            </a:lvl2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Slide Number Placeholder 5"/>
          <p:cNvSpPr>
            <a:spLocks noGrp="1"/>
          </p:cNvSpPr>
          <p:nvPr>
            <p:ph type="sldNum" sz="quarter" idx="12"/>
          </p:nvPr>
        </p:nvSpPr>
        <p:spPr>
          <a:xfrm>
            <a:off x="8534400" y="6248400"/>
            <a:ext cx="536448" cy="476250"/>
          </a:xfrm>
        </p:spPr>
        <p:txBody>
          <a:bodyPr/>
          <a:lstStyle>
            <a:lvl1pPr>
              <a:defRPr sz="1600">
                <a:solidFill>
                  <a:schemeClr val="accent5">
                    <a:lumMod val="75000"/>
                  </a:schemeClr>
                </a:solidFill>
              </a:defRPr>
            </a:lvl1pPr>
            <a:extLst/>
          </a:lstStyle>
          <a:p>
            <a:fld id="{5CFD0AA0-7829-4368-90FD-8FF297E1E8C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48CEAD1-3D32-4672-AF62-C27D9EE3CCA6}" type="datetime1">
              <a:rPr lang="en-US" smtClean="0"/>
              <a:pPr/>
              <a:t>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FD0AA0-7829-4368-90FD-8FF297E1E8C9}"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9B5A9F1-6862-4CFE-BA9B-6710D614FF39}" type="datetime1">
              <a:rPr lang="en-US" smtClean="0"/>
              <a:pPr/>
              <a:t>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FD0AA0-7829-4368-90FD-8FF297E1E8C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933F9B5-9280-4349-83E3-837E6876002D}" type="datetime1">
              <a:rPr lang="en-US" smtClean="0"/>
              <a:pPr/>
              <a:t>3/1/2021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FD0AA0-7829-4368-90FD-8FF297E1E8C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23EBE93-3240-4958-A762-2532BDD2B0AC}" type="datetime1">
              <a:rPr lang="en-US" smtClean="0"/>
              <a:pPr/>
              <a:t>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FD0AA0-7829-4368-90FD-8FF297E1E8C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46E8C704-827A-4699-A14A-FA4B29A09E47}" type="datetime1">
              <a:rPr lang="en-US" smtClean="0"/>
              <a:pPr/>
              <a:t>3/1/2021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FD0AA0-7829-4368-90FD-8FF297E1E8C9}"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6C594F1-0136-47EA-866E-68AC936B0E5B}" type="datetime1">
              <a:rPr lang="en-US" smtClean="0"/>
              <a:pPr/>
              <a:t>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FD0AA0-7829-4368-90FD-8FF297E1E8C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8F21555-F538-4D01-BFAE-5F176E8CA2B4}" type="datetime1">
              <a:rPr lang="en-US" smtClean="0"/>
              <a:pPr/>
              <a:t>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FD0AA0-7829-4368-90FD-8FF297E1E8C9}"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066800" y="0"/>
            <a:ext cx="7848600" cy="838200"/>
          </a:xfrm>
          <a:prstGeom prst="rect">
            <a:avLst/>
          </a:prstGeom>
        </p:spPr>
        <p:txBody>
          <a:bodyPr anchor="ctr">
            <a:normAutofit/>
          </a:bodyPr>
          <a:lstStyle/>
          <a:p>
            <a:r>
              <a:rPr kumimoji="0" lang="en-US" dirty="0" smtClean="0"/>
              <a:t>Click to edit Master title style</a:t>
            </a:r>
            <a:endParaRPr kumimoji="0" lang="en-US" dirty="0"/>
          </a:p>
        </p:txBody>
      </p:sp>
      <p:sp>
        <p:nvSpPr>
          <p:cNvPr id="9" name="Text Placeholder 8"/>
          <p:cNvSpPr>
            <a:spLocks noGrp="1"/>
          </p:cNvSpPr>
          <p:nvPr>
            <p:ph type="body" idx="1"/>
          </p:nvPr>
        </p:nvSpPr>
        <p:spPr>
          <a:xfrm>
            <a:off x="990600" y="1066800"/>
            <a:ext cx="7943088" cy="5181600"/>
          </a:xfrm>
          <a:prstGeom prst="rect">
            <a:avLst/>
          </a:prstGeom>
        </p:spPr>
        <p:txBody>
          <a:bodyPr>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3186B2BE-71FF-4C21-A8B7-5922B1799B71}" type="datetime1">
              <a:rPr lang="en-US" smtClean="0"/>
              <a:pPr/>
              <a:t>3/1/2021</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CFD0AA0-7829-4368-90FD-8FF297E1E8C9}"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1" latinLnBrk="0" hangingPunct="1">
        <a:spcBef>
          <a:spcPct val="0"/>
        </a:spcBef>
        <a:buNone/>
        <a:defRPr kumimoji="0" sz="3200" kern="1200">
          <a:solidFill>
            <a:schemeClr val="tx2">
              <a:satMod val="130000"/>
            </a:schemeClr>
          </a:solidFill>
          <a:effectLst/>
          <a:latin typeface="+mj-lt"/>
          <a:ea typeface="+mj-ea"/>
          <a:cs typeface="+mj-cs"/>
        </a:defRPr>
      </a:lvl1pPr>
      <a:extLst/>
    </p:titleStyle>
    <p:bodyStyle>
      <a:lvl1pPr marL="231775" indent="-231775" algn="l" rtl="0" eaLnBrk="1" latinLnBrk="0" hangingPunct="1">
        <a:lnSpc>
          <a:spcPct val="100000"/>
        </a:lnSpc>
        <a:spcBef>
          <a:spcPts val="600"/>
        </a:spcBef>
        <a:buClr>
          <a:schemeClr val="accent1"/>
        </a:buClr>
        <a:buSzPct val="80000"/>
        <a:buFont typeface="Wingdings 2"/>
        <a:buChar char=""/>
        <a:defRPr kumimoji="0" sz="2800" kern="1200">
          <a:solidFill>
            <a:schemeClr val="tx1"/>
          </a:solidFill>
          <a:latin typeface="+mn-lt"/>
          <a:ea typeface="+mn-ea"/>
          <a:cs typeface="+mn-cs"/>
        </a:defRPr>
      </a:lvl1pPr>
      <a:lvl2pPr marL="395288" indent="-217488" algn="l" rtl="0" eaLnBrk="1" latinLnBrk="0" hangingPunct="1">
        <a:lnSpc>
          <a:spcPct val="100000"/>
        </a:lnSpc>
        <a:spcBef>
          <a:spcPts val="550"/>
        </a:spcBef>
        <a:buClr>
          <a:schemeClr val="accent1"/>
        </a:buClr>
        <a:buFont typeface="Verdana"/>
        <a:buChar char="◦"/>
        <a:defRPr kumimoji="0" sz="2600" kern="1200">
          <a:solidFill>
            <a:schemeClr val="tx1"/>
          </a:solidFill>
          <a:latin typeface="+mn-lt"/>
          <a:ea typeface="+mn-ea"/>
          <a:cs typeface="+mn-cs"/>
        </a:defRPr>
      </a:lvl2pPr>
      <a:lvl3pPr marL="463550" indent="-176213"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682625" indent="-219075" algn="l" rtl="0" eaLnBrk="1" latinLnBrk="0" hangingPunct="1">
        <a:lnSpc>
          <a:spcPct val="100000"/>
        </a:lnSpc>
        <a:spcBef>
          <a:spcPct val="20000"/>
        </a:spcBef>
        <a:buClr>
          <a:schemeClr val="accent3"/>
        </a:buClr>
        <a:buFont typeface="Wingdings 2"/>
        <a:buChar char=""/>
        <a:defRPr kumimoji="0" sz="2200" kern="1200">
          <a:solidFill>
            <a:schemeClr val="tx1"/>
          </a:solidFill>
          <a:latin typeface="+mn-lt"/>
          <a:ea typeface="+mn-ea"/>
          <a:cs typeface="+mn-cs"/>
        </a:defRPr>
      </a:lvl4pPr>
      <a:lvl5pPr marL="860425" indent="-17780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533400"/>
            <a:ext cx="8549640" cy="2895600"/>
          </a:xfrm>
        </p:spPr>
        <p:txBody>
          <a:bodyPr>
            <a:normAutofit/>
          </a:bodyPr>
          <a:lstStyle/>
          <a:p>
            <a:pPr algn="ctr">
              <a:lnSpc>
                <a:spcPts val="7000"/>
              </a:lnSpc>
            </a:pPr>
            <a:r>
              <a:rPr lang="en-US" sz="4800" b="1" dirty="0" smtClean="0">
                <a:solidFill>
                  <a:schemeClr val="tx2">
                    <a:lumMod val="60000"/>
                    <a:lumOff val="40000"/>
                  </a:schemeClr>
                </a:solidFill>
              </a:rPr>
              <a:t>Somatic sensation -</a:t>
            </a:r>
            <a:br>
              <a:rPr lang="en-US" sz="4800" b="1" dirty="0" smtClean="0">
                <a:solidFill>
                  <a:schemeClr val="tx2">
                    <a:lumMod val="60000"/>
                    <a:lumOff val="40000"/>
                  </a:schemeClr>
                </a:solidFill>
              </a:rPr>
            </a:br>
            <a:r>
              <a:rPr lang="en-US" sz="4800" b="1" dirty="0" smtClean="0">
                <a:solidFill>
                  <a:schemeClr val="tx2">
                    <a:lumMod val="60000"/>
                    <a:lumOff val="40000"/>
                  </a:schemeClr>
                </a:solidFill>
              </a:rPr>
              <a:t> Sensory systems</a:t>
            </a:r>
            <a:br>
              <a:rPr lang="en-US" sz="4800" b="1" dirty="0" smtClean="0">
                <a:solidFill>
                  <a:schemeClr val="tx2">
                    <a:lumMod val="60000"/>
                    <a:lumOff val="40000"/>
                  </a:schemeClr>
                </a:solidFill>
              </a:rPr>
            </a:br>
            <a:r>
              <a:rPr lang="en-US" sz="4800" b="1" dirty="0" smtClean="0">
                <a:solidFill>
                  <a:schemeClr val="tx2">
                    <a:lumMod val="60000"/>
                    <a:lumOff val="40000"/>
                  </a:schemeClr>
                </a:solidFill>
              </a:rPr>
              <a:t>(Part 1</a:t>
            </a:r>
            <a:r>
              <a:rPr lang="en-US" sz="4800" b="1" dirty="0" smtClean="0">
                <a:solidFill>
                  <a:schemeClr val="tx2">
                    <a:lumMod val="60000"/>
                    <a:lumOff val="40000"/>
                  </a:schemeClr>
                </a:solidFill>
              </a:rPr>
              <a:t>)</a:t>
            </a:r>
            <a:endParaRPr lang="en-US" sz="4800" b="1" dirty="0">
              <a:solidFill>
                <a:schemeClr val="tx2">
                  <a:lumMod val="60000"/>
                  <a:lumOff val="40000"/>
                </a:schemeClr>
              </a:solidFill>
            </a:endParaRPr>
          </a:p>
        </p:txBody>
      </p:sp>
      <p:sp>
        <p:nvSpPr>
          <p:cNvPr id="3" name="Slide Number Placeholder 2"/>
          <p:cNvSpPr>
            <a:spLocks noGrp="1"/>
          </p:cNvSpPr>
          <p:nvPr>
            <p:ph type="sldNum" sz="quarter" idx="12"/>
          </p:nvPr>
        </p:nvSpPr>
        <p:spPr/>
        <p:txBody>
          <a:bodyPr/>
          <a:lstStyle/>
          <a:p>
            <a:fld id="{5CFD0AA0-7829-4368-90FD-8FF297E1E8C9}" type="slidenum">
              <a:rPr lang="en-US" smtClean="0"/>
              <a:pPr/>
              <a:t>1</a:t>
            </a:fld>
            <a:endParaRPr lang="en-US" dirty="0"/>
          </a:p>
        </p:txBody>
      </p:sp>
      <p:sp>
        <p:nvSpPr>
          <p:cNvPr id="4" name="TextBox 3"/>
          <p:cNvSpPr txBox="1"/>
          <p:nvPr/>
        </p:nvSpPr>
        <p:spPr>
          <a:xfrm>
            <a:off x="1295400" y="5135239"/>
            <a:ext cx="5638800" cy="1200329"/>
          </a:xfrm>
          <a:prstGeom prst="rect">
            <a:avLst/>
          </a:prstGeom>
          <a:noFill/>
        </p:spPr>
        <p:txBody>
          <a:bodyPr wrap="square" rtlCol="0">
            <a:spAutoFit/>
          </a:bodyPr>
          <a:lstStyle/>
          <a:p>
            <a:r>
              <a:rPr lang="en-US" dirty="0" err="1" smtClean="0">
                <a:solidFill>
                  <a:srgbClr val="C00000"/>
                </a:solidFill>
                <a:latin typeface="Arial" panose="020B0604020202020204" pitchFamily="34" charset="0"/>
                <a:cs typeface="Arial" panose="020B0604020202020204" pitchFamily="34" charset="0"/>
              </a:rPr>
              <a:t>Dr.Ejlal</a:t>
            </a:r>
            <a:r>
              <a:rPr lang="en-US" dirty="0" smtClean="0">
                <a:solidFill>
                  <a:srgbClr val="C00000"/>
                </a:solidFill>
                <a:latin typeface="Arial" panose="020B0604020202020204" pitchFamily="34" charset="0"/>
                <a:cs typeface="Arial" panose="020B0604020202020204" pitchFamily="34" charset="0"/>
              </a:rPr>
              <a:t> Abu-El-Rub, </a:t>
            </a:r>
            <a:r>
              <a:rPr lang="en-US" dirty="0" err="1" smtClean="0">
                <a:solidFill>
                  <a:srgbClr val="C00000"/>
                </a:solidFill>
                <a:latin typeface="Arial" panose="020B0604020202020204" pitchFamily="34" charset="0"/>
                <a:cs typeface="Arial" panose="020B0604020202020204" pitchFamily="34" charset="0"/>
              </a:rPr>
              <a:t>Pharm.D</a:t>
            </a:r>
            <a:r>
              <a:rPr lang="en-US" dirty="0" smtClean="0">
                <a:solidFill>
                  <a:srgbClr val="C00000"/>
                </a:solidFill>
                <a:latin typeface="Arial" panose="020B0604020202020204" pitchFamily="34" charset="0"/>
                <a:cs typeface="Arial" panose="020B0604020202020204" pitchFamily="34" charset="0"/>
              </a:rPr>
              <a:t>, PhD</a:t>
            </a:r>
          </a:p>
          <a:p>
            <a:r>
              <a:rPr lang="en-US" dirty="0" smtClean="0">
                <a:solidFill>
                  <a:srgbClr val="C00000"/>
                </a:solidFill>
                <a:latin typeface="Arial" panose="020B0604020202020204" pitchFamily="34" charset="0"/>
                <a:cs typeface="Arial" panose="020B0604020202020204" pitchFamily="34" charset="0"/>
              </a:rPr>
              <a:t>Physiology and Pathophysiology, Department of Basic Medical Sciences, Faculty of Medicine, Yarmouk University</a:t>
            </a:r>
            <a:endParaRPr lang="en-US" dirty="0">
              <a:solidFill>
                <a:srgbClr val="C0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Decussations</a:t>
            </a:r>
            <a:endParaRPr lang="en-GB" dirty="0"/>
          </a:p>
        </p:txBody>
      </p:sp>
      <p:sp>
        <p:nvSpPr>
          <p:cNvPr id="3" name="Content Placeholder 2"/>
          <p:cNvSpPr>
            <a:spLocks noGrp="1"/>
          </p:cNvSpPr>
          <p:nvPr>
            <p:ph idx="1"/>
          </p:nvPr>
        </p:nvSpPr>
        <p:spPr>
          <a:xfrm>
            <a:off x="990600" y="1219200"/>
            <a:ext cx="7943088" cy="5486400"/>
          </a:xfrm>
        </p:spPr>
        <p:txBody>
          <a:bodyPr>
            <a:normAutofit/>
          </a:bodyPr>
          <a:lstStyle/>
          <a:p>
            <a:pPr>
              <a:lnSpc>
                <a:spcPts val="4000"/>
              </a:lnSpc>
            </a:pPr>
            <a:r>
              <a:rPr lang="en-GB" dirty="0" smtClean="0"/>
              <a:t> Areas of the brain that contain </a:t>
            </a:r>
            <a:r>
              <a:rPr lang="en-GB" dirty="0" smtClean="0"/>
              <a:t>decussating </a:t>
            </a:r>
            <a:r>
              <a:rPr lang="en-GB" dirty="0" smtClean="0"/>
              <a:t>axons are called </a:t>
            </a:r>
            <a:r>
              <a:rPr lang="en-GB" b="1" dirty="0" smtClean="0"/>
              <a:t>commissures</a:t>
            </a:r>
            <a:r>
              <a:rPr lang="en-GB" dirty="0" smtClean="0"/>
              <a:t> (ex.: corpus callosum).</a:t>
            </a:r>
          </a:p>
          <a:p>
            <a:pPr>
              <a:lnSpc>
                <a:spcPts val="4000"/>
              </a:lnSpc>
              <a:buNone/>
            </a:pPr>
            <a:endParaRPr lang="en-GB" dirty="0" smtClean="0"/>
          </a:p>
          <a:p>
            <a:pPr marL="266700" indent="-266700">
              <a:lnSpc>
                <a:spcPts val="4000"/>
              </a:lnSpc>
            </a:pPr>
            <a:r>
              <a:rPr lang="en-GB" dirty="0" smtClean="0"/>
              <a:t>Some systems are mixed, having both crossed and  uncrossed pathways. </a:t>
            </a:r>
          </a:p>
          <a:p>
            <a:pPr lvl="1">
              <a:lnSpc>
                <a:spcPts val="4000"/>
              </a:lnSpc>
            </a:pPr>
            <a:r>
              <a:rPr lang="en-GB" dirty="0" smtClean="0">
                <a:solidFill>
                  <a:schemeClr val="accent3">
                    <a:lumMod val="75000"/>
                  </a:schemeClr>
                </a:solidFill>
              </a:rPr>
              <a:t>For example, in the visual system, half of the axons from each retina cross to the contralateral side and half remain ipsilateral. Visual </a:t>
            </a:r>
            <a:r>
              <a:rPr lang="en-GB" dirty="0" err="1" smtClean="0">
                <a:solidFill>
                  <a:schemeClr val="accent3">
                    <a:lumMod val="75000"/>
                  </a:schemeClr>
                </a:solidFill>
              </a:rPr>
              <a:t>fibers</a:t>
            </a:r>
            <a:r>
              <a:rPr lang="en-GB" dirty="0" smtClean="0">
                <a:solidFill>
                  <a:schemeClr val="accent3">
                    <a:lumMod val="75000"/>
                  </a:schemeClr>
                </a:solidFill>
              </a:rPr>
              <a:t> that cross do so in the </a:t>
            </a:r>
            <a:r>
              <a:rPr lang="en-GB" b="1" dirty="0" smtClean="0">
                <a:solidFill>
                  <a:schemeClr val="accent3">
                    <a:lumMod val="75000"/>
                  </a:schemeClr>
                </a:solidFill>
              </a:rPr>
              <a:t>optic chiasm.</a:t>
            </a:r>
            <a:endParaRPr lang="en-GB" dirty="0">
              <a:solidFill>
                <a:schemeClr val="accent3">
                  <a:lumMod val="75000"/>
                </a:schemeClr>
              </a:solidFill>
            </a:endParaRPr>
          </a:p>
        </p:txBody>
      </p:sp>
      <p:sp>
        <p:nvSpPr>
          <p:cNvPr id="4" name="Slide Number Placeholder 3"/>
          <p:cNvSpPr>
            <a:spLocks noGrp="1"/>
          </p:cNvSpPr>
          <p:nvPr>
            <p:ph type="sldNum" sz="quarter" idx="12"/>
          </p:nvPr>
        </p:nvSpPr>
        <p:spPr/>
        <p:txBody>
          <a:bodyPr/>
          <a:lstStyle/>
          <a:p>
            <a:fld id="{5CFD0AA0-7829-4368-90FD-8FF297E1E8C9}"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Types of nerve </a:t>
            </a:r>
            <a:r>
              <a:rPr lang="en-GB" dirty="0" err="1" smtClean="0"/>
              <a:t>fibers</a:t>
            </a:r>
            <a:endParaRPr lang="en-GB" dirty="0"/>
          </a:p>
        </p:txBody>
      </p:sp>
      <p:sp>
        <p:nvSpPr>
          <p:cNvPr id="3" name="Content Placeholder 2"/>
          <p:cNvSpPr>
            <a:spLocks noGrp="1"/>
          </p:cNvSpPr>
          <p:nvPr>
            <p:ph idx="1"/>
          </p:nvPr>
        </p:nvSpPr>
        <p:spPr>
          <a:xfrm>
            <a:off x="990600" y="1219200"/>
            <a:ext cx="7943088" cy="5181600"/>
          </a:xfrm>
        </p:spPr>
        <p:txBody>
          <a:bodyPr/>
          <a:lstStyle/>
          <a:p>
            <a:pPr marL="361950" indent="-361950">
              <a:lnSpc>
                <a:spcPts val="3800"/>
              </a:lnSpc>
            </a:pPr>
            <a:r>
              <a:rPr lang="en-GB" dirty="0" smtClean="0"/>
              <a:t>Nerve </a:t>
            </a:r>
            <a:r>
              <a:rPr lang="en-GB" dirty="0" err="1" smtClean="0"/>
              <a:t>fibers</a:t>
            </a:r>
            <a:r>
              <a:rPr lang="en-GB" dirty="0" smtClean="0"/>
              <a:t> are classified according to their </a:t>
            </a:r>
            <a:r>
              <a:rPr lang="en-GB" i="1" dirty="0" smtClean="0"/>
              <a:t>conduction velocity</a:t>
            </a:r>
            <a:r>
              <a:rPr lang="en-GB" dirty="0" smtClean="0"/>
              <a:t>, which depends on:</a:t>
            </a:r>
          </a:p>
          <a:p>
            <a:pPr lvl="1">
              <a:lnSpc>
                <a:spcPts val="3800"/>
              </a:lnSpc>
            </a:pPr>
            <a:r>
              <a:rPr lang="en-GB" dirty="0" smtClean="0"/>
              <a:t>the size of the </a:t>
            </a:r>
            <a:r>
              <a:rPr lang="en-GB" dirty="0" err="1" smtClean="0"/>
              <a:t>fibers</a:t>
            </a:r>
            <a:r>
              <a:rPr lang="en-GB" dirty="0" smtClean="0"/>
              <a:t>, and </a:t>
            </a:r>
          </a:p>
          <a:p>
            <a:pPr lvl="1">
              <a:lnSpc>
                <a:spcPts val="3800"/>
              </a:lnSpc>
            </a:pPr>
            <a:r>
              <a:rPr lang="en-GB" dirty="0" smtClean="0"/>
              <a:t>the presence or absence of </a:t>
            </a:r>
            <a:r>
              <a:rPr lang="en-GB" dirty="0" err="1" smtClean="0"/>
              <a:t>myelination</a:t>
            </a:r>
            <a:r>
              <a:rPr lang="en-GB" dirty="0" smtClean="0"/>
              <a:t>.</a:t>
            </a:r>
          </a:p>
          <a:p>
            <a:pPr lvl="1">
              <a:lnSpc>
                <a:spcPts val="3800"/>
              </a:lnSpc>
              <a:buNone/>
            </a:pPr>
            <a:endParaRPr lang="en-GB" dirty="0" smtClean="0"/>
          </a:p>
          <a:p>
            <a:pPr marL="361950" indent="-361950">
              <a:lnSpc>
                <a:spcPts val="3800"/>
              </a:lnSpc>
              <a:buFont typeface="Wingdings" pitchFamily="2" charset="2"/>
              <a:buChar char="Ø"/>
            </a:pPr>
            <a:r>
              <a:rPr lang="en-GB" dirty="0" smtClean="0"/>
              <a:t>The larger the </a:t>
            </a:r>
            <a:r>
              <a:rPr lang="en-GB" dirty="0" err="1" smtClean="0"/>
              <a:t>fiber</a:t>
            </a:r>
            <a:r>
              <a:rPr lang="en-GB" dirty="0" smtClean="0"/>
              <a:t>, the higher the conduction velocity.</a:t>
            </a:r>
          </a:p>
          <a:p>
            <a:pPr marL="361950" indent="-361950">
              <a:lnSpc>
                <a:spcPts val="3800"/>
              </a:lnSpc>
              <a:buFont typeface="Wingdings" pitchFamily="2" charset="2"/>
              <a:buChar char="Ø"/>
            </a:pPr>
            <a:r>
              <a:rPr lang="en-GB" dirty="0" smtClean="0"/>
              <a:t>Conduction velocity also is increased by the presence of a myelin sheath around the nerve </a:t>
            </a:r>
            <a:r>
              <a:rPr lang="en-GB" dirty="0" err="1" smtClean="0"/>
              <a:t>fiber</a:t>
            </a:r>
            <a:r>
              <a:rPr lang="en-GB" dirty="0" smtClean="0"/>
              <a:t>.</a:t>
            </a:r>
            <a:endParaRPr lang="en-GB" dirty="0"/>
          </a:p>
        </p:txBody>
      </p:sp>
      <p:sp>
        <p:nvSpPr>
          <p:cNvPr id="4" name="Slide Number Placeholder 3"/>
          <p:cNvSpPr>
            <a:spLocks noGrp="1"/>
          </p:cNvSpPr>
          <p:nvPr>
            <p:ph type="sldNum" sz="quarter" idx="12"/>
          </p:nvPr>
        </p:nvSpPr>
        <p:spPr/>
        <p:txBody>
          <a:bodyPr/>
          <a:lstStyle/>
          <a:p>
            <a:fld id="{5CFD0AA0-7829-4368-90FD-8FF297E1E8C9}" type="slidenum">
              <a:rPr lang="en-US" smtClean="0"/>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a:lnSpc>
                <a:spcPct val="150000"/>
              </a:lnSpc>
            </a:pPr>
            <a:r>
              <a:rPr lang="en-GB" dirty="0" smtClean="0"/>
              <a:t>There are two classification systems for nerve </a:t>
            </a:r>
            <a:r>
              <a:rPr lang="en-GB" dirty="0" err="1" smtClean="0"/>
              <a:t>fibers</a:t>
            </a:r>
            <a:r>
              <a:rPr lang="en-GB" dirty="0" smtClean="0"/>
              <a:t> according to their conduction velocities.</a:t>
            </a:r>
          </a:p>
          <a:p>
            <a:pPr marL="628650" indent="-361950">
              <a:lnSpc>
                <a:spcPct val="150000"/>
              </a:lnSpc>
              <a:buFont typeface="+mj-lt"/>
              <a:buAutoNum type="arabicPeriod"/>
            </a:pPr>
            <a:r>
              <a:rPr lang="en-GB" dirty="0" smtClean="0"/>
              <a:t>A, B and C nomenclature </a:t>
            </a:r>
            <a:r>
              <a:rPr lang="en-GB" dirty="0" smtClean="0">
                <a:sym typeface="Wingdings" pitchFamily="2" charset="2"/>
              </a:rPr>
              <a:t> </a:t>
            </a:r>
            <a:r>
              <a:rPr lang="en-GB" dirty="0" smtClean="0"/>
              <a:t>applies to both sensory (afferent) and motor (efferent) nerve </a:t>
            </a:r>
            <a:r>
              <a:rPr lang="en-GB" dirty="0" err="1" smtClean="0"/>
              <a:t>fibers</a:t>
            </a:r>
            <a:r>
              <a:rPr lang="en-GB" dirty="0" smtClean="0"/>
              <a:t>. </a:t>
            </a:r>
          </a:p>
          <a:p>
            <a:pPr marL="628650" indent="-361950">
              <a:lnSpc>
                <a:spcPct val="150000"/>
              </a:lnSpc>
              <a:buFont typeface="+mj-lt"/>
              <a:buAutoNum type="arabicPeriod"/>
            </a:pPr>
            <a:r>
              <a:rPr lang="en-GB" dirty="0" smtClean="0"/>
              <a:t>I, II, III, IV nomenclature </a:t>
            </a:r>
            <a:r>
              <a:rPr lang="en-GB" dirty="0" smtClean="0">
                <a:sym typeface="Wingdings" pitchFamily="2" charset="2"/>
              </a:rPr>
              <a:t> applies only to sensory nerve </a:t>
            </a:r>
            <a:r>
              <a:rPr lang="en-GB" dirty="0" err="1" smtClean="0">
                <a:sym typeface="Wingdings" pitchFamily="2" charset="2"/>
              </a:rPr>
              <a:t>fibers</a:t>
            </a:r>
            <a:r>
              <a:rPr lang="en-GB" dirty="0" smtClean="0">
                <a:sym typeface="Wingdings" pitchFamily="2" charset="2"/>
              </a:rPr>
              <a:t>.</a:t>
            </a:r>
            <a:endParaRPr lang="en-GB" dirty="0"/>
          </a:p>
        </p:txBody>
      </p:sp>
      <p:sp>
        <p:nvSpPr>
          <p:cNvPr id="4" name="Slide Number Placeholder 3"/>
          <p:cNvSpPr>
            <a:spLocks noGrp="1"/>
          </p:cNvSpPr>
          <p:nvPr>
            <p:ph type="sldNum" sz="quarter" idx="12"/>
          </p:nvPr>
        </p:nvSpPr>
        <p:spPr/>
        <p:txBody>
          <a:bodyPr/>
          <a:lstStyle/>
          <a:p>
            <a:fld id="{5CFD0AA0-7829-4368-90FD-8FF297E1E8C9}"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Fiber types and conduction velocity</a:t>
            </a:r>
            <a:endParaRPr lang="ar-JO" dirty="0"/>
          </a:p>
        </p:txBody>
      </p:sp>
      <p:sp>
        <p:nvSpPr>
          <p:cNvPr id="4" name="Slide Number Placeholder 3"/>
          <p:cNvSpPr>
            <a:spLocks noGrp="1"/>
          </p:cNvSpPr>
          <p:nvPr>
            <p:ph type="sldNum" sz="quarter" idx="12"/>
          </p:nvPr>
        </p:nvSpPr>
        <p:spPr>
          <a:xfrm>
            <a:off x="8534400" y="6305550"/>
            <a:ext cx="536448" cy="476250"/>
          </a:xfrm>
        </p:spPr>
        <p:txBody>
          <a:bodyPr/>
          <a:lstStyle/>
          <a:p>
            <a:fld id="{5CFD0AA0-7829-4368-90FD-8FF297E1E8C9}" type="slidenum">
              <a:rPr lang="en-US" smtClean="0"/>
              <a:pPr/>
              <a:t>13</a:t>
            </a:fld>
            <a:endParaRPr lang="en-US" dirty="0"/>
          </a:p>
        </p:txBody>
      </p:sp>
      <p:pic>
        <p:nvPicPr>
          <p:cNvPr id="9" name="Content Placeholder 8" descr="52.jpg"/>
          <p:cNvPicPr>
            <a:picLocks noGrp="1" noChangeAspect="1"/>
          </p:cNvPicPr>
          <p:nvPr>
            <p:ph idx="1"/>
          </p:nvPr>
        </p:nvPicPr>
        <p:blipFill>
          <a:blip r:embed="rId2" cstate="print">
            <a:lum bright="-3000" contrast="6000"/>
          </a:blip>
          <a:stretch>
            <a:fillRect/>
          </a:stretch>
        </p:blipFill>
        <p:spPr>
          <a:xfrm>
            <a:off x="0" y="1087677"/>
            <a:ext cx="9144000" cy="5160723"/>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905000"/>
            <a:ext cx="7848600" cy="838200"/>
          </a:xfrm>
        </p:spPr>
        <p:txBody>
          <a:bodyPr>
            <a:normAutofit/>
          </a:bodyPr>
          <a:lstStyle/>
          <a:p>
            <a:pPr algn="ctr"/>
            <a:r>
              <a:rPr lang="en-GB" sz="4800" u="none" dirty="0" smtClean="0"/>
              <a:t>Sensory systems</a:t>
            </a:r>
            <a:endParaRPr lang="en-GB" sz="4800" u="none" dirty="0"/>
          </a:p>
        </p:txBody>
      </p:sp>
      <p:sp>
        <p:nvSpPr>
          <p:cNvPr id="4" name="Slide Number Placeholder 3"/>
          <p:cNvSpPr>
            <a:spLocks noGrp="1"/>
          </p:cNvSpPr>
          <p:nvPr>
            <p:ph type="sldNum" sz="quarter" idx="12"/>
          </p:nvPr>
        </p:nvSpPr>
        <p:spPr/>
        <p:txBody>
          <a:bodyPr/>
          <a:lstStyle/>
          <a:p>
            <a:fld id="{5CFD0AA0-7829-4368-90FD-8FF297E1E8C9}"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
            <a:ext cx="7848600" cy="1066800"/>
          </a:xfrm>
        </p:spPr>
        <p:txBody>
          <a:bodyPr>
            <a:normAutofit/>
          </a:bodyPr>
          <a:lstStyle/>
          <a:p>
            <a:r>
              <a:rPr lang="en-US" dirty="0" smtClean="0"/>
              <a:t>Sensory pathways from the sensory receptor to the cerebral cortex</a:t>
            </a:r>
            <a:endParaRPr lang="ar-JO" dirty="0"/>
          </a:p>
        </p:txBody>
      </p:sp>
      <p:sp>
        <p:nvSpPr>
          <p:cNvPr id="3" name="Content Placeholder 2"/>
          <p:cNvSpPr>
            <a:spLocks noGrp="1"/>
          </p:cNvSpPr>
          <p:nvPr>
            <p:ph idx="1"/>
          </p:nvPr>
        </p:nvSpPr>
        <p:spPr>
          <a:xfrm>
            <a:off x="990600" y="1447800"/>
            <a:ext cx="7943088" cy="5181600"/>
          </a:xfrm>
        </p:spPr>
        <p:txBody>
          <a:bodyPr/>
          <a:lstStyle/>
          <a:p>
            <a:pPr marL="514350" indent="-342900">
              <a:buFont typeface="+mj-lt"/>
              <a:buAutoNum type="arabicPeriod"/>
            </a:pPr>
            <a:endParaRPr lang="en-US" dirty="0" smtClean="0"/>
          </a:p>
          <a:p>
            <a:pPr marL="514350" indent="-342900">
              <a:lnSpc>
                <a:spcPts val="3800"/>
              </a:lnSpc>
              <a:buFont typeface="+mj-lt"/>
              <a:buAutoNum type="arabicPeriod"/>
            </a:pPr>
            <a:r>
              <a:rPr lang="en-US" dirty="0" smtClean="0"/>
              <a:t>Sensory receptors</a:t>
            </a:r>
          </a:p>
          <a:p>
            <a:pPr marL="514350" indent="-342900">
              <a:lnSpc>
                <a:spcPts val="3800"/>
              </a:lnSpc>
              <a:buFont typeface="+mj-lt"/>
              <a:buAutoNum type="arabicPeriod"/>
            </a:pPr>
            <a:r>
              <a:rPr lang="en-US" dirty="0" smtClean="0"/>
              <a:t>First-order neurons</a:t>
            </a:r>
          </a:p>
          <a:p>
            <a:pPr marL="514350" indent="-342900">
              <a:lnSpc>
                <a:spcPts val="3800"/>
              </a:lnSpc>
              <a:buFont typeface="+mj-lt"/>
              <a:buAutoNum type="arabicPeriod"/>
            </a:pPr>
            <a:r>
              <a:rPr lang="en-US" dirty="0" smtClean="0"/>
              <a:t>Second-order neurons</a:t>
            </a:r>
          </a:p>
          <a:p>
            <a:pPr marL="514350" indent="-342900">
              <a:lnSpc>
                <a:spcPts val="3800"/>
              </a:lnSpc>
              <a:buFont typeface="+mj-lt"/>
              <a:buAutoNum type="arabicPeriod"/>
            </a:pPr>
            <a:r>
              <a:rPr lang="en-US" dirty="0" smtClean="0"/>
              <a:t>Third-order neurons</a:t>
            </a:r>
          </a:p>
          <a:p>
            <a:pPr marL="514350" indent="-342900">
              <a:lnSpc>
                <a:spcPts val="3800"/>
              </a:lnSpc>
              <a:buFont typeface="+mj-lt"/>
              <a:buAutoNum type="arabicPeriod"/>
            </a:pPr>
            <a:r>
              <a:rPr lang="en-US" dirty="0" smtClean="0"/>
              <a:t>Fourth-order neurons</a:t>
            </a:r>
            <a:endParaRPr lang="ar-JO" dirty="0"/>
          </a:p>
        </p:txBody>
      </p:sp>
      <p:sp>
        <p:nvSpPr>
          <p:cNvPr id="4" name="Slide Number Placeholder 3"/>
          <p:cNvSpPr>
            <a:spLocks noGrp="1"/>
          </p:cNvSpPr>
          <p:nvPr>
            <p:ph type="sldNum" sz="quarter" idx="12"/>
          </p:nvPr>
        </p:nvSpPr>
        <p:spPr/>
        <p:txBody>
          <a:bodyPr/>
          <a:lstStyle/>
          <a:p>
            <a:fld id="{5CFD0AA0-7829-4368-90FD-8FF297E1E8C9}" type="slidenum">
              <a:rPr lang="en-US" smtClean="0"/>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15400" cy="1219200"/>
          </a:xfrm>
          <a:solidFill>
            <a:schemeClr val="bg1"/>
          </a:solidFill>
        </p:spPr>
        <p:txBody>
          <a:bodyPr>
            <a:normAutofit/>
          </a:bodyPr>
          <a:lstStyle/>
          <a:p>
            <a:r>
              <a:rPr lang="en-US" sz="3000" dirty="0" smtClean="0"/>
              <a:t>Sensory pathways from the sensory receptor to the cerebral cortex</a:t>
            </a:r>
            <a:endParaRPr lang="ar-JO" sz="3000" dirty="0"/>
          </a:p>
        </p:txBody>
      </p:sp>
      <p:sp>
        <p:nvSpPr>
          <p:cNvPr id="4" name="Slide Number Placeholder 3"/>
          <p:cNvSpPr>
            <a:spLocks noGrp="1"/>
          </p:cNvSpPr>
          <p:nvPr>
            <p:ph type="sldNum" sz="quarter" idx="12"/>
          </p:nvPr>
        </p:nvSpPr>
        <p:spPr>
          <a:xfrm>
            <a:off x="8455152" y="6019800"/>
            <a:ext cx="536448" cy="552450"/>
          </a:xfrm>
        </p:spPr>
        <p:txBody>
          <a:bodyPr/>
          <a:lstStyle/>
          <a:p>
            <a:fld id="{5CFD0AA0-7829-4368-90FD-8FF297E1E8C9}" type="slidenum">
              <a:rPr lang="en-US" smtClean="0"/>
              <a:pPr/>
              <a:t>16</a:t>
            </a:fld>
            <a:endParaRPr lang="en-US" dirty="0"/>
          </a:p>
        </p:txBody>
      </p:sp>
      <p:pic>
        <p:nvPicPr>
          <p:cNvPr id="6" name="Content Placeholder 5" descr="53.jpg"/>
          <p:cNvPicPr>
            <a:picLocks noGrp="1" noChangeAspect="1"/>
          </p:cNvPicPr>
          <p:nvPr>
            <p:ph idx="1"/>
          </p:nvPr>
        </p:nvPicPr>
        <p:blipFill>
          <a:blip r:embed="rId2" cstate="print">
            <a:lum bright="-3000" contrast="6000"/>
          </a:blip>
          <a:stretch>
            <a:fillRect/>
          </a:stretch>
        </p:blipFill>
        <p:spPr>
          <a:xfrm>
            <a:off x="2438400" y="990600"/>
            <a:ext cx="5867400" cy="586740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
            <a:ext cx="7848600" cy="1066800"/>
          </a:xfrm>
        </p:spPr>
        <p:txBody>
          <a:bodyPr>
            <a:normAutofit/>
          </a:bodyPr>
          <a:lstStyle/>
          <a:p>
            <a:r>
              <a:rPr lang="en-US" dirty="0" smtClean="0"/>
              <a:t>Sensory pathways from the sensory receptor to the cerebral cortex</a:t>
            </a:r>
            <a:endParaRPr lang="ar-JO" dirty="0"/>
          </a:p>
        </p:txBody>
      </p:sp>
      <p:sp>
        <p:nvSpPr>
          <p:cNvPr id="3" name="Content Placeholder 2"/>
          <p:cNvSpPr>
            <a:spLocks noGrp="1"/>
          </p:cNvSpPr>
          <p:nvPr>
            <p:ph idx="1"/>
          </p:nvPr>
        </p:nvSpPr>
        <p:spPr>
          <a:xfrm>
            <a:off x="990600" y="1676400"/>
            <a:ext cx="7943088" cy="4953000"/>
          </a:xfrm>
        </p:spPr>
        <p:txBody>
          <a:bodyPr/>
          <a:lstStyle/>
          <a:p>
            <a:pPr marL="400050" indent="-400050">
              <a:buFont typeface="+mj-lt"/>
              <a:buAutoNum type="arabicPeriod"/>
            </a:pPr>
            <a:r>
              <a:rPr lang="af-ZA" b="1" dirty="0" smtClean="0"/>
              <a:t>Sensory receptors</a:t>
            </a:r>
          </a:p>
          <a:p>
            <a:pPr marL="400050" indent="-400050">
              <a:buFont typeface="+mj-lt"/>
              <a:buAutoNum type="arabicPeriod"/>
            </a:pPr>
            <a:endParaRPr lang="af-ZA" b="1" dirty="0" smtClean="0"/>
          </a:p>
          <a:p>
            <a:pPr marL="514350" lvl="1" indent="-228600"/>
            <a:r>
              <a:rPr lang="en-US" dirty="0" smtClean="0"/>
              <a:t>are activated by environmental stimuli.</a:t>
            </a:r>
          </a:p>
          <a:p>
            <a:pPr marL="514350" lvl="1" indent="-228600"/>
            <a:r>
              <a:rPr lang="en-US" dirty="0" smtClean="0"/>
              <a:t>may be specialized epithelial cells (e.g., photoreceptors, taste receptors, auditory </a:t>
            </a:r>
            <a:r>
              <a:rPr lang="af-ZA" dirty="0" smtClean="0"/>
              <a:t>hair cells).</a:t>
            </a:r>
          </a:p>
          <a:p>
            <a:pPr marL="514350" lvl="1" indent="-228600"/>
            <a:r>
              <a:rPr lang="en-US" dirty="0" smtClean="0"/>
              <a:t>may be primary afferent neurons (e.g., olfactory </a:t>
            </a:r>
            <a:r>
              <a:rPr lang="en-US" dirty="0" err="1" smtClean="0"/>
              <a:t>chemoreceptors</a:t>
            </a:r>
            <a:r>
              <a:rPr lang="en-US" dirty="0" smtClean="0"/>
              <a:t>).</a:t>
            </a:r>
          </a:p>
          <a:p>
            <a:pPr marL="514350" lvl="1" indent="-228600"/>
            <a:r>
              <a:rPr lang="en-US" b="1" dirty="0" err="1" smtClean="0"/>
              <a:t>transduce</a:t>
            </a:r>
            <a:r>
              <a:rPr lang="en-US" b="1" dirty="0" smtClean="0"/>
              <a:t> </a:t>
            </a:r>
            <a:r>
              <a:rPr lang="en-US" dirty="0" smtClean="0"/>
              <a:t>the stimulus into </a:t>
            </a:r>
            <a:r>
              <a:rPr lang="en-US" b="1" dirty="0" smtClean="0"/>
              <a:t>electrochemical energy </a:t>
            </a:r>
            <a:r>
              <a:rPr lang="en-US" dirty="0" smtClean="0"/>
              <a:t>(i.e., receptor potential).</a:t>
            </a:r>
          </a:p>
        </p:txBody>
      </p:sp>
      <p:sp>
        <p:nvSpPr>
          <p:cNvPr id="4" name="Slide Number Placeholder 3"/>
          <p:cNvSpPr>
            <a:spLocks noGrp="1"/>
          </p:cNvSpPr>
          <p:nvPr>
            <p:ph type="sldNum" sz="quarter" idx="12"/>
          </p:nvPr>
        </p:nvSpPr>
        <p:spPr/>
        <p:txBody>
          <a:bodyPr/>
          <a:lstStyle/>
          <a:p>
            <a:fld id="{5CFD0AA0-7829-4368-90FD-8FF297E1E8C9}" type="slidenum">
              <a:rPr lang="en-US" smtClean="0"/>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
            <a:ext cx="7848600" cy="1066800"/>
          </a:xfrm>
        </p:spPr>
        <p:txBody>
          <a:bodyPr>
            <a:normAutofit/>
          </a:bodyPr>
          <a:lstStyle/>
          <a:p>
            <a:r>
              <a:rPr lang="en-US" sz="3000" dirty="0" smtClean="0"/>
              <a:t>Sensory pathways from the sensory receptor to the cerebral cortex</a:t>
            </a:r>
            <a:endParaRPr lang="ar-JO" sz="3000" dirty="0"/>
          </a:p>
        </p:txBody>
      </p:sp>
      <p:sp>
        <p:nvSpPr>
          <p:cNvPr id="3" name="Content Placeholder 2"/>
          <p:cNvSpPr>
            <a:spLocks noGrp="1"/>
          </p:cNvSpPr>
          <p:nvPr>
            <p:ph idx="1"/>
          </p:nvPr>
        </p:nvSpPr>
        <p:spPr>
          <a:xfrm>
            <a:off x="990600" y="1524000"/>
            <a:ext cx="7943088" cy="5181600"/>
          </a:xfrm>
        </p:spPr>
        <p:txBody>
          <a:bodyPr>
            <a:normAutofit/>
          </a:bodyPr>
          <a:lstStyle/>
          <a:p>
            <a:pPr marL="400050" indent="-400050">
              <a:buFont typeface="+mj-lt"/>
              <a:buAutoNum type="arabicPeriod" startAt="2"/>
            </a:pPr>
            <a:r>
              <a:rPr lang="af-ZA" b="1" dirty="0" smtClean="0"/>
              <a:t>First-order neurons</a:t>
            </a:r>
          </a:p>
          <a:p>
            <a:pPr marL="514350" indent="-514350">
              <a:buFont typeface="+mj-lt"/>
              <a:buAutoNum type="arabicPeriod" startAt="2"/>
            </a:pPr>
            <a:endParaRPr lang="af-ZA" b="1" dirty="0" smtClean="0"/>
          </a:p>
          <a:p>
            <a:pPr lvl="1">
              <a:lnSpc>
                <a:spcPts val="3600"/>
              </a:lnSpc>
            </a:pPr>
            <a:r>
              <a:rPr lang="en-US" dirty="0" smtClean="0"/>
              <a:t> are the </a:t>
            </a:r>
            <a:r>
              <a:rPr lang="en-US" b="1" dirty="0" smtClean="0"/>
              <a:t>primary sensory afferent neurons</a:t>
            </a:r>
            <a:r>
              <a:rPr lang="en-US" dirty="0" smtClean="0"/>
              <a:t> that receive the </a:t>
            </a:r>
            <a:r>
              <a:rPr lang="en-US" dirty="0" err="1" smtClean="0"/>
              <a:t>transduced</a:t>
            </a:r>
            <a:r>
              <a:rPr lang="en-US" dirty="0" smtClean="0"/>
              <a:t> signal and send the information to the CNS.</a:t>
            </a:r>
          </a:p>
          <a:p>
            <a:pPr lvl="1"/>
            <a:r>
              <a:rPr lang="en-US" dirty="0" smtClean="0"/>
              <a:t>Cell </a:t>
            </a:r>
            <a:r>
              <a:rPr lang="en-US" dirty="0" smtClean="0"/>
              <a:t>bodies of the primary afferent neurons are usually in a </a:t>
            </a:r>
            <a:r>
              <a:rPr lang="en-US" b="1" dirty="0" smtClean="0"/>
              <a:t>dorsal root or </a:t>
            </a:r>
            <a:r>
              <a:rPr lang="af-ZA" b="1" dirty="0" smtClean="0"/>
              <a:t>spinal cord ganglion.</a:t>
            </a:r>
            <a:r>
              <a:rPr lang="en-GB" dirty="0" smtClean="0"/>
              <a:t> (Exceptions are the auditory, olfactory, and visual systems.)</a:t>
            </a:r>
            <a:endParaRPr lang="en-US" dirty="0" smtClean="0"/>
          </a:p>
        </p:txBody>
      </p:sp>
      <p:sp>
        <p:nvSpPr>
          <p:cNvPr id="4" name="Slide Number Placeholder 3"/>
          <p:cNvSpPr>
            <a:spLocks noGrp="1"/>
          </p:cNvSpPr>
          <p:nvPr>
            <p:ph type="sldNum" sz="quarter" idx="12"/>
          </p:nvPr>
        </p:nvSpPr>
        <p:spPr/>
        <p:txBody>
          <a:bodyPr/>
          <a:lstStyle/>
          <a:p>
            <a:fld id="{5CFD0AA0-7829-4368-90FD-8FF297E1E8C9}"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7848600" cy="1066800"/>
          </a:xfrm>
        </p:spPr>
        <p:txBody>
          <a:bodyPr>
            <a:normAutofit/>
          </a:bodyPr>
          <a:lstStyle/>
          <a:p>
            <a:r>
              <a:rPr lang="en-US" dirty="0" smtClean="0"/>
              <a:t>Sensory pathways from the sensory receptor to the cerebral cortex</a:t>
            </a:r>
            <a:endParaRPr lang="ar-JO" dirty="0"/>
          </a:p>
        </p:txBody>
      </p:sp>
      <p:sp>
        <p:nvSpPr>
          <p:cNvPr id="3" name="Content Placeholder 2"/>
          <p:cNvSpPr>
            <a:spLocks noGrp="1"/>
          </p:cNvSpPr>
          <p:nvPr>
            <p:ph idx="1"/>
          </p:nvPr>
        </p:nvSpPr>
        <p:spPr>
          <a:xfrm>
            <a:off x="990600" y="1371600"/>
            <a:ext cx="8153400" cy="5486400"/>
          </a:xfrm>
        </p:spPr>
        <p:txBody>
          <a:bodyPr>
            <a:normAutofit/>
          </a:bodyPr>
          <a:lstStyle/>
          <a:p>
            <a:pPr marL="342900" indent="-342900">
              <a:buFont typeface="+mj-lt"/>
              <a:buAutoNum type="arabicPeriod" startAt="3"/>
            </a:pPr>
            <a:r>
              <a:rPr lang="af-ZA" b="1" dirty="0" smtClean="0"/>
              <a:t>Second-order neurons</a:t>
            </a:r>
          </a:p>
          <a:p>
            <a:pPr marL="342900" indent="-342900">
              <a:buFont typeface="+mj-lt"/>
              <a:buAutoNum type="arabicPeriod" startAt="3"/>
            </a:pPr>
            <a:endParaRPr lang="af-ZA" b="1" dirty="0" smtClean="0"/>
          </a:p>
          <a:p>
            <a:pPr marL="400050" lvl="1" indent="-285750"/>
            <a:r>
              <a:rPr lang="en-US" dirty="0" smtClean="0"/>
              <a:t>are located in the spinal cord or brain stem.</a:t>
            </a:r>
          </a:p>
          <a:p>
            <a:pPr marL="400050" lvl="1" indent="-285750"/>
            <a:r>
              <a:rPr lang="en-US" dirty="0" smtClean="0"/>
              <a:t>receive information from one or more primary afferent neurons in </a:t>
            </a:r>
            <a:r>
              <a:rPr lang="en-US" b="1" dirty="0" smtClean="0"/>
              <a:t>relay nuclei and </a:t>
            </a:r>
            <a:r>
              <a:rPr lang="en-US" dirty="0" smtClean="0"/>
              <a:t>transmit it to the </a:t>
            </a:r>
            <a:r>
              <a:rPr lang="en-US" b="1" dirty="0" smtClean="0"/>
              <a:t>thalamus.</a:t>
            </a:r>
          </a:p>
          <a:p>
            <a:pPr marL="400050" lvl="1" indent="-285750"/>
            <a:r>
              <a:rPr lang="en-US" dirty="0" smtClean="0"/>
              <a:t>Axons of second-order neurons may </a:t>
            </a:r>
            <a:r>
              <a:rPr lang="en-US" b="1" dirty="0" smtClean="0"/>
              <a:t>cross the midline in a relay nucleus in the spinal </a:t>
            </a:r>
            <a:r>
              <a:rPr lang="en-US" dirty="0" smtClean="0"/>
              <a:t>cord before they ascend to the thalamus. </a:t>
            </a:r>
          </a:p>
          <a:p>
            <a:pPr marL="400050" lvl="1" indent="-285750">
              <a:buFont typeface="Wingdings" pitchFamily="2" charset="2"/>
              <a:buChar char="Ø"/>
            </a:pPr>
            <a:r>
              <a:rPr lang="en-US" dirty="0" smtClean="0"/>
              <a:t>Therefore, sensory </a:t>
            </a:r>
            <a:r>
              <a:rPr lang="en-US" b="1" dirty="0" smtClean="0"/>
              <a:t>information originating on one side of the body ascends to the </a:t>
            </a:r>
            <a:r>
              <a:rPr lang="en-US" b="1" dirty="0" err="1" smtClean="0"/>
              <a:t>contralateral</a:t>
            </a:r>
            <a:r>
              <a:rPr lang="en-US" b="1" dirty="0" smtClean="0"/>
              <a:t> thalamus.</a:t>
            </a:r>
            <a:endParaRPr lang="en-US" dirty="0" smtClean="0"/>
          </a:p>
        </p:txBody>
      </p:sp>
      <p:sp>
        <p:nvSpPr>
          <p:cNvPr id="4" name="Slide Number Placeholder 3"/>
          <p:cNvSpPr>
            <a:spLocks noGrp="1"/>
          </p:cNvSpPr>
          <p:nvPr>
            <p:ph type="sldNum" sz="quarter" idx="12"/>
          </p:nvPr>
        </p:nvSpPr>
        <p:spPr/>
        <p:txBody>
          <a:bodyPr/>
          <a:lstStyle/>
          <a:p>
            <a:fld id="{5CFD0AA0-7829-4368-90FD-8FF297E1E8C9}" type="slidenum">
              <a:rPr lang="en-US" smtClean="0"/>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0"/>
            <a:ext cx="7848600" cy="1981200"/>
          </a:xfrm>
        </p:spPr>
        <p:txBody>
          <a:bodyPr>
            <a:normAutofit/>
          </a:bodyPr>
          <a:lstStyle/>
          <a:p>
            <a:pPr algn="ctr"/>
            <a:r>
              <a:rPr lang="en-GB" sz="4000" u="none" dirty="0" smtClean="0"/>
              <a:t>General features of </a:t>
            </a:r>
            <a:br>
              <a:rPr lang="en-GB" sz="4000" u="none" dirty="0" smtClean="0"/>
            </a:br>
            <a:r>
              <a:rPr lang="en-GB" sz="4000" u="none" dirty="0" smtClean="0"/>
              <a:t>sensory and motor systems</a:t>
            </a:r>
            <a:endParaRPr lang="en-GB" sz="4000" u="none" dirty="0"/>
          </a:p>
        </p:txBody>
      </p:sp>
      <p:sp>
        <p:nvSpPr>
          <p:cNvPr id="4" name="Slide Number Placeholder 3"/>
          <p:cNvSpPr>
            <a:spLocks noGrp="1"/>
          </p:cNvSpPr>
          <p:nvPr>
            <p:ph type="sldNum" sz="quarter" idx="12"/>
          </p:nvPr>
        </p:nvSpPr>
        <p:spPr/>
        <p:txBody>
          <a:bodyPr/>
          <a:lstStyle/>
          <a:p>
            <a:fld id="{5CFD0AA0-7829-4368-90FD-8FF297E1E8C9}"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
            <a:ext cx="7848600" cy="1066800"/>
          </a:xfrm>
        </p:spPr>
        <p:txBody>
          <a:bodyPr>
            <a:normAutofit/>
          </a:bodyPr>
          <a:lstStyle/>
          <a:p>
            <a:r>
              <a:rPr lang="en-US" dirty="0" smtClean="0"/>
              <a:t>Sensory pathways from the sensory receptor to the cerebral cortex</a:t>
            </a:r>
            <a:endParaRPr lang="ar-JO" dirty="0"/>
          </a:p>
        </p:txBody>
      </p:sp>
      <p:sp>
        <p:nvSpPr>
          <p:cNvPr id="3" name="Content Placeholder 2"/>
          <p:cNvSpPr>
            <a:spLocks noGrp="1"/>
          </p:cNvSpPr>
          <p:nvPr>
            <p:ph idx="1"/>
          </p:nvPr>
        </p:nvSpPr>
        <p:spPr>
          <a:xfrm>
            <a:off x="990600" y="1524000"/>
            <a:ext cx="7943088" cy="5029200"/>
          </a:xfrm>
        </p:spPr>
        <p:txBody>
          <a:bodyPr>
            <a:normAutofit/>
          </a:bodyPr>
          <a:lstStyle/>
          <a:p>
            <a:pPr marL="342900" indent="-342900">
              <a:buFont typeface="+mj-lt"/>
              <a:buAutoNum type="arabicPeriod" startAt="4"/>
            </a:pPr>
            <a:r>
              <a:rPr lang="af-ZA" b="1" dirty="0" smtClean="0"/>
              <a:t>Third-order neurons</a:t>
            </a:r>
          </a:p>
          <a:p>
            <a:endParaRPr lang="af-ZA" b="1" dirty="0" smtClean="0"/>
          </a:p>
          <a:p>
            <a:pPr lvl="1"/>
            <a:r>
              <a:rPr lang="en-US" dirty="0" smtClean="0"/>
              <a:t>are located in the relay nuclei of the </a:t>
            </a:r>
            <a:r>
              <a:rPr lang="en-US" b="1" dirty="0" smtClean="0"/>
              <a:t>thalamus</a:t>
            </a:r>
            <a:r>
              <a:rPr lang="en-US" dirty="0" smtClean="0"/>
              <a:t>. From there, encoded sensory information ascends to the cerebral cortex.</a:t>
            </a:r>
          </a:p>
        </p:txBody>
      </p:sp>
      <p:sp>
        <p:nvSpPr>
          <p:cNvPr id="4" name="Slide Number Placeholder 3"/>
          <p:cNvSpPr>
            <a:spLocks noGrp="1"/>
          </p:cNvSpPr>
          <p:nvPr>
            <p:ph type="sldNum" sz="quarter" idx="12"/>
          </p:nvPr>
        </p:nvSpPr>
        <p:spPr/>
        <p:txBody>
          <a:bodyPr/>
          <a:lstStyle/>
          <a:p>
            <a:fld id="{5CFD0AA0-7829-4368-90FD-8FF297E1E8C9}" type="slidenum">
              <a:rPr lang="en-US" smtClean="0"/>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
            <a:ext cx="7848600" cy="1066800"/>
          </a:xfrm>
        </p:spPr>
        <p:txBody>
          <a:bodyPr>
            <a:normAutofit/>
          </a:bodyPr>
          <a:lstStyle/>
          <a:p>
            <a:r>
              <a:rPr lang="en-US" dirty="0" smtClean="0"/>
              <a:t>Sensory pathways from the sensory receptor to the cerebral cortex</a:t>
            </a:r>
            <a:endParaRPr lang="ar-JO" dirty="0"/>
          </a:p>
        </p:txBody>
      </p:sp>
      <p:sp>
        <p:nvSpPr>
          <p:cNvPr id="3" name="Content Placeholder 2"/>
          <p:cNvSpPr>
            <a:spLocks noGrp="1"/>
          </p:cNvSpPr>
          <p:nvPr>
            <p:ph idx="1"/>
          </p:nvPr>
        </p:nvSpPr>
        <p:spPr>
          <a:xfrm>
            <a:off x="990600" y="1676400"/>
            <a:ext cx="7943088" cy="4876800"/>
          </a:xfrm>
        </p:spPr>
        <p:txBody>
          <a:bodyPr>
            <a:normAutofit/>
          </a:bodyPr>
          <a:lstStyle/>
          <a:p>
            <a:pPr marL="342900" indent="-342900">
              <a:buFont typeface="+mj-lt"/>
              <a:buAutoNum type="arabicPeriod" startAt="5"/>
            </a:pPr>
            <a:r>
              <a:rPr lang="af-ZA" b="1" dirty="0" smtClean="0"/>
              <a:t>Fourth-order neurons</a:t>
            </a:r>
          </a:p>
          <a:p>
            <a:endParaRPr lang="af-ZA" b="1" dirty="0" smtClean="0"/>
          </a:p>
          <a:p>
            <a:pPr lvl="1"/>
            <a:r>
              <a:rPr lang="en-US" dirty="0" smtClean="0"/>
              <a:t>are located in the appropriate sensory area of the cerebral cortex. The information received results in a </a:t>
            </a:r>
            <a:r>
              <a:rPr lang="en-US" b="1" dirty="0" smtClean="0"/>
              <a:t>conscious perception </a:t>
            </a:r>
            <a:r>
              <a:rPr lang="en-US" dirty="0" smtClean="0"/>
              <a:t>of the stimulus.</a:t>
            </a:r>
          </a:p>
        </p:txBody>
      </p:sp>
      <p:sp>
        <p:nvSpPr>
          <p:cNvPr id="4" name="Slide Number Placeholder 3"/>
          <p:cNvSpPr>
            <a:spLocks noGrp="1"/>
          </p:cNvSpPr>
          <p:nvPr>
            <p:ph type="sldNum" sz="quarter" idx="12"/>
          </p:nvPr>
        </p:nvSpPr>
        <p:spPr/>
        <p:txBody>
          <a:bodyPr/>
          <a:lstStyle/>
          <a:p>
            <a:fld id="{5CFD0AA0-7829-4368-90FD-8FF297E1E8C9}" type="slidenum">
              <a:rPr lang="en-US" smtClean="0"/>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Sensory receptors</a:t>
            </a:r>
            <a:endParaRPr lang="ar-JO" dirty="0"/>
          </a:p>
        </p:txBody>
      </p:sp>
      <p:sp>
        <p:nvSpPr>
          <p:cNvPr id="3" name="Content Placeholder 2"/>
          <p:cNvSpPr>
            <a:spLocks noGrp="1"/>
          </p:cNvSpPr>
          <p:nvPr>
            <p:ph idx="1"/>
          </p:nvPr>
        </p:nvSpPr>
        <p:spPr>
          <a:xfrm>
            <a:off x="1124712" y="1066800"/>
            <a:ext cx="7943088" cy="5410200"/>
          </a:xfrm>
        </p:spPr>
        <p:txBody>
          <a:bodyPr>
            <a:normAutofit/>
          </a:bodyPr>
          <a:lstStyle/>
          <a:p>
            <a:r>
              <a:rPr lang="en-US" dirty="0" smtClean="0"/>
              <a:t>are specialized epithelial cells or neurons that </a:t>
            </a:r>
            <a:r>
              <a:rPr lang="en-US" b="1" dirty="0" err="1" smtClean="0"/>
              <a:t>transduce</a:t>
            </a:r>
            <a:r>
              <a:rPr lang="en-US" b="1" dirty="0" smtClean="0"/>
              <a:t> environmental signals </a:t>
            </a:r>
            <a:r>
              <a:rPr lang="en-US" dirty="0" smtClean="0"/>
              <a:t>into neural </a:t>
            </a:r>
            <a:r>
              <a:rPr lang="af-ZA" dirty="0" smtClean="0"/>
              <a:t>signals.</a:t>
            </a:r>
          </a:p>
          <a:p>
            <a:endParaRPr lang="af-ZA" dirty="0" smtClean="0"/>
          </a:p>
          <a:p>
            <a:r>
              <a:rPr lang="en-US" dirty="0" smtClean="0"/>
              <a:t>The environmental signals that can be detected include </a:t>
            </a:r>
          </a:p>
          <a:p>
            <a:pPr lvl="1"/>
            <a:r>
              <a:rPr lang="en-US" b="1" dirty="0" smtClean="0"/>
              <a:t>mechanical force</a:t>
            </a:r>
          </a:p>
          <a:p>
            <a:pPr lvl="1"/>
            <a:r>
              <a:rPr lang="en-US" b="1" dirty="0" smtClean="0"/>
              <a:t>light</a:t>
            </a:r>
          </a:p>
          <a:p>
            <a:pPr lvl="1"/>
            <a:r>
              <a:rPr lang="en-US" b="1" dirty="0" smtClean="0"/>
              <a:t>sound</a:t>
            </a:r>
          </a:p>
          <a:p>
            <a:pPr lvl="1"/>
            <a:r>
              <a:rPr lang="af-ZA" b="1" dirty="0" smtClean="0"/>
              <a:t>chemicals</a:t>
            </a:r>
          </a:p>
          <a:p>
            <a:pPr lvl="1"/>
            <a:r>
              <a:rPr lang="af-ZA" b="1" dirty="0" smtClean="0"/>
              <a:t>temperature</a:t>
            </a:r>
            <a:endParaRPr lang="ar-JO" dirty="0"/>
          </a:p>
        </p:txBody>
      </p:sp>
      <p:sp>
        <p:nvSpPr>
          <p:cNvPr id="4" name="Slide Number Placeholder 3"/>
          <p:cNvSpPr>
            <a:spLocks noGrp="1"/>
          </p:cNvSpPr>
          <p:nvPr>
            <p:ph type="sldNum" sz="quarter" idx="12"/>
          </p:nvPr>
        </p:nvSpPr>
        <p:spPr/>
        <p:txBody>
          <a:bodyPr/>
          <a:lstStyle/>
          <a:p>
            <a:fld id="{5CFD0AA0-7829-4368-90FD-8FF297E1E8C9}" type="slidenum">
              <a:rPr lang="en-US" smtClean="0"/>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sensory transducers</a:t>
            </a:r>
            <a:endParaRPr lang="ar-JO" dirty="0"/>
          </a:p>
        </p:txBody>
      </p:sp>
      <p:sp>
        <p:nvSpPr>
          <p:cNvPr id="3" name="Content Placeholder 2"/>
          <p:cNvSpPr>
            <a:spLocks noGrp="1"/>
          </p:cNvSpPr>
          <p:nvPr>
            <p:ph idx="1"/>
          </p:nvPr>
        </p:nvSpPr>
        <p:spPr>
          <a:xfrm>
            <a:off x="1124712" y="1219200"/>
            <a:ext cx="7943088" cy="5181600"/>
          </a:xfrm>
        </p:spPr>
        <p:txBody>
          <a:bodyPr>
            <a:normAutofit fontScale="85000" lnSpcReduction="10000"/>
          </a:bodyPr>
          <a:lstStyle/>
          <a:p>
            <a:pPr marL="400050" indent="-400050">
              <a:lnSpc>
                <a:spcPts val="3800"/>
              </a:lnSpc>
              <a:buFont typeface="+mj-lt"/>
              <a:buAutoNum type="arabicPeriod"/>
            </a:pPr>
            <a:r>
              <a:rPr lang="af-ZA" b="1" dirty="0" smtClean="0"/>
              <a:t>Mechanoreceptors</a:t>
            </a:r>
          </a:p>
          <a:p>
            <a:pPr lvl="1">
              <a:lnSpc>
                <a:spcPts val="3800"/>
              </a:lnSpc>
            </a:pPr>
            <a:r>
              <a:rPr lang="af-ZA" dirty="0" smtClean="0"/>
              <a:t>Pacinian </a:t>
            </a:r>
            <a:r>
              <a:rPr lang="af-ZA" dirty="0" smtClean="0"/>
              <a:t>corpuscles (Glabrous skin)</a:t>
            </a:r>
            <a:endParaRPr lang="af-ZA" dirty="0" smtClean="0"/>
          </a:p>
          <a:p>
            <a:pPr lvl="1">
              <a:lnSpc>
                <a:spcPts val="3800"/>
              </a:lnSpc>
            </a:pPr>
            <a:r>
              <a:rPr lang="af-ZA" dirty="0" smtClean="0"/>
              <a:t> Joint receptors</a:t>
            </a:r>
          </a:p>
          <a:p>
            <a:pPr lvl="1">
              <a:lnSpc>
                <a:spcPts val="3800"/>
              </a:lnSpc>
            </a:pPr>
            <a:r>
              <a:rPr lang="af-ZA" dirty="0" smtClean="0"/>
              <a:t>Stretch receptors in muscle</a:t>
            </a:r>
          </a:p>
          <a:p>
            <a:pPr lvl="1">
              <a:lnSpc>
                <a:spcPts val="3800"/>
              </a:lnSpc>
            </a:pPr>
            <a:r>
              <a:rPr lang="en-US" dirty="0" smtClean="0"/>
              <a:t>Hair cells in auditory and vestibular systems</a:t>
            </a:r>
          </a:p>
          <a:p>
            <a:pPr lvl="1">
              <a:lnSpc>
                <a:spcPts val="3800"/>
              </a:lnSpc>
            </a:pPr>
            <a:r>
              <a:rPr lang="af-ZA" dirty="0" smtClean="0"/>
              <a:t>Baroreceptors in carotid sinus</a:t>
            </a:r>
          </a:p>
          <a:p>
            <a:pPr lvl="1">
              <a:buNone/>
            </a:pPr>
            <a:endParaRPr lang="af-ZA" dirty="0" smtClean="0"/>
          </a:p>
          <a:p>
            <a:pPr marL="514350" indent="-514350">
              <a:lnSpc>
                <a:spcPct val="150000"/>
              </a:lnSpc>
              <a:buFont typeface="+mj-lt"/>
              <a:buAutoNum type="arabicPeriod"/>
            </a:pPr>
            <a:r>
              <a:rPr lang="af-ZA" b="1" dirty="0" smtClean="0"/>
              <a:t>Photoreceptors</a:t>
            </a:r>
          </a:p>
          <a:p>
            <a:pPr lvl="1">
              <a:lnSpc>
                <a:spcPct val="150000"/>
              </a:lnSpc>
            </a:pPr>
            <a:r>
              <a:rPr lang="en-US" dirty="0" smtClean="0"/>
              <a:t>Rods (low light levels ) </a:t>
            </a:r>
            <a:r>
              <a:rPr lang="en-US" dirty="0" smtClean="0"/>
              <a:t>and cones </a:t>
            </a:r>
            <a:r>
              <a:rPr lang="en-US" dirty="0" smtClean="0"/>
              <a:t>(high light levels) of </a:t>
            </a:r>
            <a:r>
              <a:rPr lang="en-US" dirty="0" smtClean="0"/>
              <a:t>the retina</a:t>
            </a:r>
            <a:endParaRPr lang="ar-JO" dirty="0"/>
          </a:p>
        </p:txBody>
      </p:sp>
      <p:sp>
        <p:nvSpPr>
          <p:cNvPr id="4" name="Slide Number Placeholder 3"/>
          <p:cNvSpPr>
            <a:spLocks noGrp="1"/>
          </p:cNvSpPr>
          <p:nvPr>
            <p:ph type="sldNum" sz="quarter" idx="12"/>
          </p:nvPr>
        </p:nvSpPr>
        <p:spPr/>
        <p:txBody>
          <a:bodyPr/>
          <a:lstStyle/>
          <a:p>
            <a:fld id="{5CFD0AA0-7829-4368-90FD-8FF297E1E8C9}" type="slidenum">
              <a:rPr lang="en-US" smtClean="0"/>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sensory transducers</a:t>
            </a:r>
            <a:endParaRPr lang="ar-JO" dirty="0"/>
          </a:p>
        </p:txBody>
      </p:sp>
      <p:sp>
        <p:nvSpPr>
          <p:cNvPr id="3" name="Content Placeholder 2"/>
          <p:cNvSpPr>
            <a:spLocks noGrp="1"/>
          </p:cNvSpPr>
          <p:nvPr>
            <p:ph idx="1"/>
          </p:nvPr>
        </p:nvSpPr>
        <p:spPr>
          <a:xfrm>
            <a:off x="1124712" y="1066800"/>
            <a:ext cx="7943088" cy="5181600"/>
          </a:xfrm>
        </p:spPr>
        <p:txBody>
          <a:bodyPr/>
          <a:lstStyle/>
          <a:p>
            <a:pPr marL="342900" indent="-342900">
              <a:lnSpc>
                <a:spcPts val="4000"/>
              </a:lnSpc>
              <a:buFont typeface="+mj-lt"/>
              <a:buAutoNum type="arabicPeriod" startAt="3"/>
            </a:pPr>
            <a:r>
              <a:rPr lang="af-ZA" b="1" dirty="0" smtClean="0"/>
              <a:t>Chemoreceptors</a:t>
            </a:r>
          </a:p>
          <a:p>
            <a:pPr lvl="1">
              <a:lnSpc>
                <a:spcPts val="4000"/>
              </a:lnSpc>
            </a:pPr>
            <a:r>
              <a:rPr lang="af-ZA" dirty="0" smtClean="0"/>
              <a:t>Olfactory receptors</a:t>
            </a:r>
          </a:p>
          <a:p>
            <a:pPr lvl="1">
              <a:lnSpc>
                <a:spcPts val="4000"/>
              </a:lnSpc>
            </a:pPr>
            <a:r>
              <a:rPr lang="af-ZA" dirty="0" smtClean="0"/>
              <a:t>Taste receptors</a:t>
            </a:r>
          </a:p>
          <a:p>
            <a:pPr lvl="1">
              <a:lnSpc>
                <a:spcPts val="4000"/>
              </a:lnSpc>
            </a:pPr>
            <a:r>
              <a:rPr lang="af-ZA" dirty="0" smtClean="0"/>
              <a:t>Osmoreceptors</a:t>
            </a:r>
          </a:p>
          <a:p>
            <a:pPr lvl="1">
              <a:lnSpc>
                <a:spcPts val="4000"/>
              </a:lnSpc>
            </a:pPr>
            <a:r>
              <a:rPr lang="af-ZA" dirty="0" smtClean="0"/>
              <a:t>Carotid body O</a:t>
            </a:r>
            <a:r>
              <a:rPr lang="af-ZA" baseline="-25000" dirty="0" smtClean="0"/>
              <a:t>2</a:t>
            </a:r>
            <a:r>
              <a:rPr lang="af-ZA" dirty="0" smtClean="0"/>
              <a:t> receptors</a:t>
            </a:r>
          </a:p>
          <a:p>
            <a:pPr>
              <a:lnSpc>
                <a:spcPts val="4000"/>
              </a:lnSpc>
              <a:buNone/>
            </a:pPr>
            <a:endParaRPr lang="af-ZA" dirty="0" smtClean="0"/>
          </a:p>
          <a:p>
            <a:pPr marL="342900" indent="-342900">
              <a:lnSpc>
                <a:spcPts val="4000"/>
              </a:lnSpc>
              <a:buFont typeface="+mj-lt"/>
              <a:buAutoNum type="arabicPeriod" startAt="4"/>
            </a:pPr>
            <a:r>
              <a:rPr lang="en-US" b="1" dirty="0" smtClean="0"/>
              <a:t>Extremes of temperature and pain</a:t>
            </a:r>
          </a:p>
          <a:p>
            <a:pPr lvl="1">
              <a:lnSpc>
                <a:spcPts val="4000"/>
              </a:lnSpc>
            </a:pPr>
            <a:r>
              <a:rPr lang="af-ZA" dirty="0" smtClean="0"/>
              <a:t>Nociceptors</a:t>
            </a:r>
            <a:endParaRPr lang="ar-JO" dirty="0"/>
          </a:p>
        </p:txBody>
      </p:sp>
      <p:sp>
        <p:nvSpPr>
          <p:cNvPr id="4" name="Slide Number Placeholder 3"/>
          <p:cNvSpPr>
            <a:spLocks noGrp="1"/>
          </p:cNvSpPr>
          <p:nvPr>
            <p:ph type="sldNum" sz="quarter" idx="12"/>
          </p:nvPr>
        </p:nvSpPr>
        <p:spPr/>
        <p:txBody>
          <a:bodyPr/>
          <a:lstStyle/>
          <a:p>
            <a:fld id="{5CFD0AA0-7829-4368-90FD-8FF297E1E8C9}" type="slidenum">
              <a:rPr lang="en-US" smtClean="0"/>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Receptive field</a:t>
            </a:r>
            <a:endParaRPr lang="ar-JO" dirty="0"/>
          </a:p>
        </p:txBody>
      </p:sp>
      <p:sp>
        <p:nvSpPr>
          <p:cNvPr id="3" name="Content Placeholder 2"/>
          <p:cNvSpPr>
            <a:spLocks noGrp="1"/>
          </p:cNvSpPr>
          <p:nvPr>
            <p:ph idx="1"/>
          </p:nvPr>
        </p:nvSpPr>
        <p:spPr>
          <a:xfrm>
            <a:off x="990600" y="1066800"/>
            <a:ext cx="7943088" cy="5334000"/>
          </a:xfrm>
        </p:spPr>
        <p:txBody>
          <a:bodyPr>
            <a:normAutofit lnSpcReduction="10000"/>
          </a:bodyPr>
          <a:lstStyle/>
          <a:p>
            <a:pPr>
              <a:lnSpc>
                <a:spcPct val="150000"/>
              </a:lnSpc>
            </a:pPr>
            <a:r>
              <a:rPr lang="en-US" dirty="0" smtClean="0"/>
              <a:t>Is an area of the body that, when stimulated, changes the firing rate of a sensory neuron.</a:t>
            </a:r>
          </a:p>
          <a:p>
            <a:pPr>
              <a:lnSpc>
                <a:spcPct val="150000"/>
              </a:lnSpc>
            </a:pPr>
            <a:endParaRPr lang="en-US" dirty="0" smtClean="0"/>
          </a:p>
          <a:p>
            <a:pPr>
              <a:lnSpc>
                <a:spcPct val="150000"/>
              </a:lnSpc>
            </a:pPr>
            <a:r>
              <a:rPr lang="en-US" dirty="0" smtClean="0"/>
              <a:t>If the firing rate of the sensory neuron is increased, the receptive field is </a:t>
            </a:r>
            <a:r>
              <a:rPr lang="en-US" b="1" dirty="0" smtClean="0"/>
              <a:t>excitatory.</a:t>
            </a:r>
          </a:p>
          <a:p>
            <a:pPr>
              <a:lnSpc>
                <a:spcPct val="150000"/>
              </a:lnSpc>
            </a:pPr>
            <a:endParaRPr lang="en-US" b="1" dirty="0" smtClean="0"/>
          </a:p>
          <a:p>
            <a:pPr>
              <a:lnSpc>
                <a:spcPct val="150000"/>
              </a:lnSpc>
            </a:pPr>
            <a:r>
              <a:rPr lang="en-US" dirty="0" smtClean="0"/>
              <a:t>If the firing rate of the sensory neuron is decreased, the receptive field is </a:t>
            </a:r>
            <a:r>
              <a:rPr lang="en-US" b="1" dirty="0" smtClean="0"/>
              <a:t>inhibitory.</a:t>
            </a:r>
            <a:endParaRPr lang="ar-JO" dirty="0"/>
          </a:p>
        </p:txBody>
      </p:sp>
      <p:sp>
        <p:nvSpPr>
          <p:cNvPr id="4" name="Slide Number Placeholder 3"/>
          <p:cNvSpPr>
            <a:spLocks noGrp="1"/>
          </p:cNvSpPr>
          <p:nvPr>
            <p:ph type="sldNum" sz="quarter" idx="12"/>
          </p:nvPr>
        </p:nvSpPr>
        <p:spPr/>
        <p:txBody>
          <a:bodyPr/>
          <a:lstStyle/>
          <a:p>
            <a:fld id="{5CFD0AA0-7829-4368-90FD-8FF297E1E8C9}" type="slidenum">
              <a:rPr lang="en-US" smtClean="0"/>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Receptive field</a:t>
            </a:r>
            <a:endParaRPr lang="ar-JO" dirty="0"/>
          </a:p>
        </p:txBody>
      </p:sp>
      <p:pic>
        <p:nvPicPr>
          <p:cNvPr id="5" name="Content Placeholder 4" descr="receptive field.png"/>
          <p:cNvPicPr>
            <a:picLocks noGrp="1" noChangeAspect="1"/>
          </p:cNvPicPr>
          <p:nvPr>
            <p:ph idx="1"/>
          </p:nvPr>
        </p:nvPicPr>
        <p:blipFill>
          <a:blip r:embed="rId2" cstate="print">
            <a:lum bright="-5000" contrast="16000"/>
          </a:blip>
          <a:stretch>
            <a:fillRect/>
          </a:stretch>
        </p:blipFill>
        <p:spPr>
          <a:xfrm>
            <a:off x="640724" y="1371600"/>
            <a:ext cx="8503276" cy="4343400"/>
          </a:xfrm>
        </p:spPr>
      </p:pic>
      <p:sp>
        <p:nvSpPr>
          <p:cNvPr id="4" name="Slide Number Placeholder 3"/>
          <p:cNvSpPr>
            <a:spLocks noGrp="1"/>
          </p:cNvSpPr>
          <p:nvPr>
            <p:ph type="sldNum" sz="quarter" idx="12"/>
          </p:nvPr>
        </p:nvSpPr>
        <p:spPr/>
        <p:txBody>
          <a:bodyPr/>
          <a:lstStyle/>
          <a:p>
            <a:fld id="{5CFD0AA0-7829-4368-90FD-8FF297E1E8C9}" type="slidenum">
              <a:rPr lang="en-US" smtClean="0"/>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in sensory transduction</a:t>
            </a:r>
            <a:endParaRPr lang="ar-JO" dirty="0"/>
          </a:p>
        </p:txBody>
      </p:sp>
      <p:sp>
        <p:nvSpPr>
          <p:cNvPr id="3" name="Content Placeholder 2"/>
          <p:cNvSpPr>
            <a:spLocks noGrp="1"/>
          </p:cNvSpPr>
          <p:nvPr>
            <p:ph idx="1"/>
          </p:nvPr>
        </p:nvSpPr>
        <p:spPr>
          <a:xfrm>
            <a:off x="1048512" y="1066800"/>
            <a:ext cx="7943088" cy="5791200"/>
          </a:xfrm>
        </p:spPr>
        <p:txBody>
          <a:bodyPr>
            <a:normAutofit/>
          </a:bodyPr>
          <a:lstStyle/>
          <a:p>
            <a:pPr marL="342900" indent="-342900">
              <a:buFont typeface="+mj-lt"/>
              <a:buAutoNum type="arabicPeriod"/>
            </a:pPr>
            <a:r>
              <a:rPr lang="en-US" b="1" dirty="0" smtClean="0"/>
              <a:t>Stimulus arrives at the sensory receptor. </a:t>
            </a:r>
          </a:p>
          <a:p>
            <a:pPr marL="457200" lvl="1" indent="-279400"/>
            <a:r>
              <a:rPr lang="en-US" dirty="0" smtClean="0"/>
              <a:t>The stimulus may be a photon of light on the retina, a molecule of </a:t>
            </a:r>
            <a:r>
              <a:rPr lang="en-US" dirty="0" err="1" smtClean="0"/>
              <a:t>NaCl</a:t>
            </a:r>
            <a:r>
              <a:rPr lang="en-US" dirty="0" smtClean="0"/>
              <a:t> on the tongue, a depression of the skin, and so forth.</a:t>
            </a:r>
          </a:p>
          <a:p>
            <a:pPr marL="692150" lvl="1" indent="-514350">
              <a:buFont typeface="+mj-lt"/>
              <a:buAutoNum type="arabicPeriod"/>
            </a:pPr>
            <a:endParaRPr lang="en-US" dirty="0" smtClean="0"/>
          </a:p>
          <a:p>
            <a:pPr marL="342900" indent="-342900">
              <a:buFont typeface="+mj-lt"/>
              <a:buAutoNum type="arabicPeriod"/>
            </a:pPr>
            <a:r>
              <a:rPr lang="en-US" b="1" dirty="0" smtClean="0"/>
              <a:t>Ion channels are opened in the sensory receptor, </a:t>
            </a:r>
            <a:r>
              <a:rPr lang="en-US" dirty="0" smtClean="0"/>
              <a:t>allowing current to flow. </a:t>
            </a:r>
          </a:p>
          <a:p>
            <a:pPr marL="457200" lvl="1" indent="-279400"/>
            <a:r>
              <a:rPr lang="en-US" dirty="0" smtClean="0"/>
              <a:t>Usually, the current is inward, which produces </a:t>
            </a:r>
            <a:r>
              <a:rPr lang="en-US" b="1" dirty="0" smtClean="0"/>
              <a:t>depolarization </a:t>
            </a:r>
            <a:r>
              <a:rPr lang="en-US" dirty="0" smtClean="0"/>
              <a:t>of the receptor.</a:t>
            </a:r>
          </a:p>
          <a:p>
            <a:pPr marL="457200" lvl="1" indent="-279400"/>
            <a:r>
              <a:rPr lang="en-US" dirty="0" smtClean="0"/>
              <a:t>The exception is in the </a:t>
            </a:r>
            <a:r>
              <a:rPr lang="en-US" b="1" dirty="0" smtClean="0"/>
              <a:t>photoreceptor, where light causes decreased inward current </a:t>
            </a:r>
            <a:r>
              <a:rPr lang="af-ZA" dirty="0" smtClean="0"/>
              <a:t>and </a:t>
            </a:r>
            <a:r>
              <a:rPr lang="af-ZA" b="1" dirty="0" smtClean="0"/>
              <a:t>hyperpolarization.</a:t>
            </a:r>
            <a:endParaRPr lang="en-US" dirty="0" smtClean="0"/>
          </a:p>
          <a:p>
            <a:pPr lvl="1"/>
            <a:endParaRPr lang="ar-JO" dirty="0"/>
          </a:p>
        </p:txBody>
      </p:sp>
      <p:sp>
        <p:nvSpPr>
          <p:cNvPr id="4" name="Slide Number Placeholder 3"/>
          <p:cNvSpPr>
            <a:spLocks noGrp="1"/>
          </p:cNvSpPr>
          <p:nvPr>
            <p:ph type="sldNum" sz="quarter" idx="12"/>
          </p:nvPr>
        </p:nvSpPr>
        <p:spPr/>
        <p:txBody>
          <a:bodyPr/>
          <a:lstStyle/>
          <a:p>
            <a:fld id="{5CFD0AA0-7829-4368-90FD-8FF297E1E8C9}" type="slidenum">
              <a:rPr lang="en-US" smtClean="0"/>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in sensory transduction</a:t>
            </a:r>
            <a:endParaRPr lang="ar-JO" dirty="0"/>
          </a:p>
        </p:txBody>
      </p:sp>
      <p:sp>
        <p:nvSpPr>
          <p:cNvPr id="3" name="Content Placeholder 2"/>
          <p:cNvSpPr>
            <a:spLocks noGrp="1"/>
          </p:cNvSpPr>
          <p:nvPr>
            <p:ph idx="1"/>
          </p:nvPr>
        </p:nvSpPr>
        <p:spPr>
          <a:xfrm>
            <a:off x="1048512" y="1066800"/>
            <a:ext cx="7943088" cy="5791200"/>
          </a:xfrm>
        </p:spPr>
        <p:txBody>
          <a:bodyPr>
            <a:normAutofit/>
          </a:bodyPr>
          <a:lstStyle/>
          <a:p>
            <a:r>
              <a:rPr lang="en-US" dirty="0" smtClean="0"/>
              <a:t>The change in membrane potential </a:t>
            </a:r>
            <a:r>
              <a:rPr lang="en-US" dirty="0" smtClean="0"/>
              <a:t>of the receptor produced </a:t>
            </a:r>
            <a:r>
              <a:rPr lang="en-US" dirty="0" smtClean="0"/>
              <a:t>by the stimulus is the </a:t>
            </a:r>
            <a:r>
              <a:rPr lang="en-US" b="1" dirty="0" smtClean="0"/>
              <a:t>receptor potential, </a:t>
            </a:r>
            <a:r>
              <a:rPr lang="en-US" dirty="0" smtClean="0"/>
              <a:t>or </a:t>
            </a:r>
            <a:r>
              <a:rPr lang="en-US" b="1" dirty="0" smtClean="0"/>
              <a:t>generator potential.</a:t>
            </a:r>
          </a:p>
          <a:p>
            <a:endParaRPr lang="en-US" b="1" dirty="0" smtClean="0"/>
          </a:p>
          <a:p>
            <a:pPr lvl="1"/>
            <a:r>
              <a:rPr lang="en-US" dirty="0" smtClean="0"/>
              <a:t>If the receptor potential is depolarizing, it brings the membrane potential closer to threshold. If the receptor potential is large enough, the membrane potential will exceed threshold, and an action potential will fire in the sensory neuron.</a:t>
            </a:r>
          </a:p>
          <a:p>
            <a:pPr lvl="1"/>
            <a:endParaRPr lang="en-US" dirty="0" smtClean="0"/>
          </a:p>
          <a:p>
            <a:pPr lvl="1"/>
            <a:r>
              <a:rPr lang="en-US" dirty="0" smtClean="0"/>
              <a:t>Receptor potentials </a:t>
            </a:r>
            <a:r>
              <a:rPr lang="en-US" b="1" dirty="0" smtClean="0"/>
              <a:t>size depend </a:t>
            </a:r>
            <a:r>
              <a:rPr lang="en-US" b="1" dirty="0" smtClean="0"/>
              <a:t>on the size of the stimulus.</a:t>
            </a:r>
            <a:endParaRPr lang="ar-JO" dirty="0"/>
          </a:p>
        </p:txBody>
      </p:sp>
      <p:sp>
        <p:nvSpPr>
          <p:cNvPr id="4" name="Slide Number Placeholder 3"/>
          <p:cNvSpPr>
            <a:spLocks noGrp="1"/>
          </p:cNvSpPr>
          <p:nvPr>
            <p:ph type="sldNum" sz="quarter" idx="12"/>
          </p:nvPr>
        </p:nvSpPr>
        <p:spPr/>
        <p:txBody>
          <a:bodyPr/>
          <a:lstStyle/>
          <a:p>
            <a:fld id="{5CFD0AA0-7829-4368-90FD-8FF297E1E8C9}" type="slidenum">
              <a:rPr lang="en-US" smtClean="0"/>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in sensory transduction</a:t>
            </a:r>
            <a:endParaRPr lang="ar-JO" dirty="0"/>
          </a:p>
        </p:txBody>
      </p:sp>
      <p:sp>
        <p:nvSpPr>
          <p:cNvPr id="4" name="Slide Number Placeholder 3"/>
          <p:cNvSpPr>
            <a:spLocks noGrp="1"/>
          </p:cNvSpPr>
          <p:nvPr>
            <p:ph type="sldNum" sz="quarter" idx="12"/>
          </p:nvPr>
        </p:nvSpPr>
        <p:spPr/>
        <p:txBody>
          <a:bodyPr/>
          <a:lstStyle/>
          <a:p>
            <a:fld id="{5CFD0AA0-7829-4368-90FD-8FF297E1E8C9}" type="slidenum">
              <a:rPr lang="en-US" smtClean="0"/>
              <a:pPr/>
              <a:t>29</a:t>
            </a:fld>
            <a:endParaRPr lang="en-US" dirty="0"/>
          </a:p>
        </p:txBody>
      </p:sp>
      <p:pic>
        <p:nvPicPr>
          <p:cNvPr id="6" name="Content Placeholder 5"/>
          <p:cNvPicPr>
            <a:picLocks noGrp="1" noChangeAspect="1"/>
          </p:cNvPicPr>
          <p:nvPr>
            <p:ph idx="1"/>
          </p:nvPr>
        </p:nvPicPr>
        <p:blipFill>
          <a:blip r:embed="rId2" cstate="print">
            <a:extLst>
              <a:ext uri="{BEBA8EAE-BF5A-486C-A8C5-ECC9F3942E4B}">
                <a14:imgProps xmlns:a14="http://schemas.microsoft.com/office/drawing/2010/main">
                  <a14:imgLayer r:embed="rId3">
                    <a14:imgEffect>
                      <a14:brightnessContrast bright="-3000" contrast="6000"/>
                    </a14:imgEffect>
                  </a14:imgLayer>
                </a14:imgProps>
              </a:ext>
              <a:ext uri="{28A0092B-C50C-407E-A947-70E740481C1C}">
                <a14:useLocalDpi xmlns:a14="http://schemas.microsoft.com/office/drawing/2010/main" val="0"/>
              </a:ext>
            </a:extLst>
          </a:blip>
          <a:stretch>
            <a:fillRect/>
          </a:stretch>
        </p:blipFill>
        <p:spPr>
          <a:xfrm>
            <a:off x="0" y="990600"/>
            <a:ext cx="9166664" cy="5316665"/>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a:t>
            </a:r>
            <a:endParaRPr lang="en-US" dirty="0"/>
          </a:p>
        </p:txBody>
      </p:sp>
      <p:sp>
        <p:nvSpPr>
          <p:cNvPr id="3" name="Content Placeholder 2"/>
          <p:cNvSpPr>
            <a:spLocks noGrp="1"/>
          </p:cNvSpPr>
          <p:nvPr>
            <p:ph idx="1"/>
          </p:nvPr>
        </p:nvSpPr>
        <p:spPr/>
        <p:txBody>
          <a:bodyPr>
            <a:normAutofit lnSpcReduction="10000"/>
          </a:bodyPr>
          <a:lstStyle/>
          <a:p>
            <a:r>
              <a:rPr lang="en-US" dirty="0"/>
              <a:t>The somatosensory system provides information to the central nervous system (CNS) about the state of the body and its contact with the world. </a:t>
            </a:r>
            <a:endParaRPr lang="en-US" dirty="0" smtClean="0"/>
          </a:p>
          <a:p>
            <a:r>
              <a:rPr lang="en-US" dirty="0" smtClean="0"/>
              <a:t>It </a:t>
            </a:r>
            <a:r>
              <a:rPr lang="en-US" dirty="0"/>
              <a:t>does so by using a variety of sensory receptors that transduce mechanical (pressure, stretch, and vibrations) and thermal energies into electrical signals. </a:t>
            </a:r>
            <a:endParaRPr lang="en-US" dirty="0" smtClean="0"/>
          </a:p>
          <a:p>
            <a:r>
              <a:rPr lang="en-US" dirty="0" smtClean="0"/>
              <a:t>These </a:t>
            </a:r>
            <a:r>
              <a:rPr lang="en-US" dirty="0"/>
              <a:t>electrical signals, called generator potentials, occur in the distal ends of axons of first-order somatosensory neurons and trigger action potential trains that reflect information about the characteristics of the stimulus. </a:t>
            </a:r>
          </a:p>
        </p:txBody>
      </p:sp>
      <p:sp>
        <p:nvSpPr>
          <p:cNvPr id="4" name="Slide Number Placeholder 3"/>
          <p:cNvSpPr>
            <a:spLocks noGrp="1"/>
          </p:cNvSpPr>
          <p:nvPr>
            <p:ph type="sldNum" sz="quarter" idx="12"/>
          </p:nvPr>
        </p:nvSpPr>
        <p:spPr/>
        <p:txBody>
          <a:bodyPr/>
          <a:lstStyle/>
          <a:p>
            <a:fld id="{5CFD0AA0-7829-4368-90FD-8FF297E1E8C9}" type="slidenum">
              <a:rPr lang="en-US" smtClean="0"/>
              <a:pPr/>
              <a:t>3</a:t>
            </a:fld>
            <a:endParaRPr lang="en-US" dirty="0"/>
          </a:p>
        </p:txBody>
      </p:sp>
    </p:spTree>
    <p:extLst>
      <p:ext uri="{BB962C8B-B14F-4D97-AF65-F5344CB8AC3E}">
        <p14:creationId xmlns:p14="http://schemas.microsoft.com/office/powerpoint/2010/main" val="5940410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Sensory encoding </a:t>
            </a:r>
            <a:endParaRPr lang="ar-JO" dirty="0"/>
          </a:p>
        </p:txBody>
      </p:sp>
      <p:sp>
        <p:nvSpPr>
          <p:cNvPr id="3" name="Content Placeholder 2"/>
          <p:cNvSpPr>
            <a:spLocks noGrp="1"/>
          </p:cNvSpPr>
          <p:nvPr>
            <p:ph idx="1"/>
          </p:nvPr>
        </p:nvSpPr>
        <p:spPr>
          <a:xfrm>
            <a:off x="990600" y="1219200"/>
            <a:ext cx="7943088" cy="5410200"/>
          </a:xfrm>
        </p:spPr>
        <p:txBody>
          <a:bodyPr>
            <a:normAutofit lnSpcReduction="10000"/>
          </a:bodyPr>
          <a:lstStyle/>
          <a:p>
            <a:pPr>
              <a:lnSpc>
                <a:spcPct val="150000"/>
              </a:lnSpc>
            </a:pPr>
            <a:r>
              <a:rPr lang="en-US" dirty="0"/>
              <a:t>Sensory neurons are responsible for encoding </a:t>
            </a:r>
            <a:r>
              <a:rPr lang="en-US" dirty="0" smtClean="0"/>
              <a:t>stimuli in </a:t>
            </a:r>
            <a:r>
              <a:rPr lang="en-US" dirty="0"/>
              <a:t>the environment. </a:t>
            </a:r>
            <a:endParaRPr lang="en-US" dirty="0" smtClean="0"/>
          </a:p>
          <a:p>
            <a:pPr>
              <a:lnSpc>
                <a:spcPct val="150000"/>
              </a:lnSpc>
            </a:pPr>
            <a:r>
              <a:rPr lang="en-US" dirty="0" smtClean="0"/>
              <a:t>Coding </a:t>
            </a:r>
            <a:r>
              <a:rPr lang="en-US" dirty="0"/>
              <a:t>begins </a:t>
            </a:r>
            <a:r>
              <a:rPr lang="en-US" dirty="0" smtClean="0"/>
              <a:t>with a stimulus </a:t>
            </a:r>
            <a:r>
              <a:rPr lang="en-US" dirty="0"/>
              <a:t>and continues as </a:t>
            </a:r>
            <a:r>
              <a:rPr lang="en-US" dirty="0" smtClean="0"/>
              <a:t>the information </a:t>
            </a:r>
            <a:r>
              <a:rPr lang="en-US" dirty="0"/>
              <a:t>is transmitted to progressively higher </a:t>
            </a:r>
            <a:r>
              <a:rPr lang="en-US" dirty="0" smtClean="0"/>
              <a:t>levels of </a:t>
            </a:r>
            <a:r>
              <a:rPr lang="en-US" dirty="0"/>
              <a:t>the CNS</a:t>
            </a:r>
            <a:r>
              <a:rPr lang="en-US" dirty="0" smtClean="0"/>
              <a:t>.</a:t>
            </a:r>
          </a:p>
          <a:p>
            <a:pPr>
              <a:lnSpc>
                <a:spcPct val="150000"/>
              </a:lnSpc>
            </a:pPr>
            <a:endParaRPr lang="en-US" dirty="0"/>
          </a:p>
          <a:p>
            <a:pPr>
              <a:lnSpc>
                <a:spcPct val="150000"/>
              </a:lnSpc>
            </a:pPr>
            <a:r>
              <a:rPr lang="en-US" dirty="0" smtClean="0"/>
              <a:t>Example,: in </a:t>
            </a:r>
            <a:r>
              <a:rPr lang="en-US" dirty="0"/>
              <a:t>seeing a </a:t>
            </a:r>
            <a:r>
              <a:rPr lang="en-US" dirty="0" smtClean="0"/>
              <a:t>red ball</a:t>
            </a:r>
            <a:r>
              <a:rPr lang="en-US" dirty="0"/>
              <a:t>, its </a:t>
            </a:r>
            <a:r>
              <a:rPr lang="en-US" b="1" dirty="0"/>
              <a:t>size</a:t>
            </a:r>
            <a:r>
              <a:rPr lang="en-US" dirty="0"/>
              <a:t>, </a:t>
            </a:r>
            <a:r>
              <a:rPr lang="en-US" b="1" dirty="0"/>
              <a:t>location</a:t>
            </a:r>
            <a:r>
              <a:rPr lang="en-US" dirty="0"/>
              <a:t>, </a:t>
            </a:r>
            <a:r>
              <a:rPr lang="en-US" b="1" dirty="0"/>
              <a:t>color</a:t>
            </a:r>
            <a:r>
              <a:rPr lang="en-US" dirty="0"/>
              <a:t>, and </a:t>
            </a:r>
            <a:r>
              <a:rPr lang="en-US" b="1" dirty="0"/>
              <a:t>depth</a:t>
            </a:r>
            <a:r>
              <a:rPr lang="en-US" dirty="0"/>
              <a:t> all are encoded</a:t>
            </a:r>
            <a:endParaRPr lang="ar-JO" dirty="0"/>
          </a:p>
        </p:txBody>
      </p:sp>
      <p:sp>
        <p:nvSpPr>
          <p:cNvPr id="4" name="Slide Number Placeholder 3"/>
          <p:cNvSpPr>
            <a:spLocks noGrp="1"/>
          </p:cNvSpPr>
          <p:nvPr>
            <p:ph type="sldNum" sz="quarter" idx="12"/>
          </p:nvPr>
        </p:nvSpPr>
        <p:spPr/>
        <p:txBody>
          <a:bodyPr/>
          <a:lstStyle/>
          <a:p>
            <a:fld id="{5CFD0AA0-7829-4368-90FD-8FF297E1E8C9}" type="slidenum">
              <a:rPr lang="en-US" smtClean="0"/>
              <a:pPr/>
              <a:t>30</a:t>
            </a:fld>
            <a:endParaRPr lang="en-US" dirty="0"/>
          </a:p>
        </p:txBody>
      </p:sp>
    </p:spTree>
    <p:extLst>
      <p:ext uri="{BB962C8B-B14F-4D97-AF65-F5344CB8AC3E}">
        <p14:creationId xmlns:p14="http://schemas.microsoft.com/office/powerpoint/2010/main" val="12442178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Sensory encoding</a:t>
            </a:r>
            <a:endParaRPr lang="ar-JO" dirty="0"/>
          </a:p>
        </p:txBody>
      </p:sp>
      <p:sp>
        <p:nvSpPr>
          <p:cNvPr id="3" name="Content Placeholder 2"/>
          <p:cNvSpPr>
            <a:spLocks noGrp="1"/>
          </p:cNvSpPr>
          <p:nvPr>
            <p:ph idx="1"/>
          </p:nvPr>
        </p:nvSpPr>
        <p:spPr>
          <a:xfrm>
            <a:off x="990600" y="1066800"/>
            <a:ext cx="7943088" cy="5638800"/>
          </a:xfrm>
        </p:spPr>
        <p:txBody>
          <a:bodyPr/>
          <a:lstStyle/>
          <a:p>
            <a:r>
              <a:rPr lang="en-US" sz="2600" b="1" dirty="0" smtClean="0"/>
              <a:t>Modality</a:t>
            </a:r>
            <a:r>
              <a:rPr lang="en-US" sz="2600" dirty="0" smtClean="0"/>
              <a:t> </a:t>
            </a:r>
            <a:r>
              <a:rPr lang="en-US" sz="2600" dirty="0" smtClean="0">
                <a:sym typeface="Wingdings" pitchFamily="2" charset="2"/>
              </a:rPr>
              <a:t> </a:t>
            </a:r>
            <a:r>
              <a:rPr lang="en-US" sz="2600" dirty="0" smtClean="0">
                <a:sym typeface="Wingdings" pitchFamily="2" charset="2"/>
              </a:rPr>
              <a:t>consist </a:t>
            </a:r>
            <a:r>
              <a:rPr lang="en-US" sz="2600" dirty="0" smtClean="0">
                <a:sym typeface="Wingdings" pitchFamily="2" charset="2"/>
              </a:rPr>
              <a:t>of pathways of sensory neurons dedicated to that modality.</a:t>
            </a:r>
          </a:p>
          <a:p>
            <a:r>
              <a:rPr lang="en-US" sz="2600" b="1" dirty="0" smtClean="0">
                <a:sym typeface="Wingdings" pitchFamily="2" charset="2"/>
              </a:rPr>
              <a:t>Location</a:t>
            </a:r>
            <a:r>
              <a:rPr lang="en-US" sz="2600" dirty="0" smtClean="0">
                <a:sym typeface="Wingdings" pitchFamily="2" charset="2"/>
              </a:rPr>
              <a:t>  encoded by the </a:t>
            </a:r>
            <a:r>
              <a:rPr lang="en-US" sz="2600" i="1" dirty="0" smtClean="0">
                <a:sym typeface="Wingdings" pitchFamily="2" charset="2"/>
              </a:rPr>
              <a:t>receptive field </a:t>
            </a:r>
            <a:r>
              <a:rPr lang="en-US" sz="2600" dirty="0" smtClean="0">
                <a:sym typeface="Wingdings" pitchFamily="2" charset="2"/>
              </a:rPr>
              <a:t>of sensory neurons.</a:t>
            </a:r>
          </a:p>
          <a:p>
            <a:r>
              <a:rPr lang="en-US" sz="2600" b="1" dirty="0" smtClean="0">
                <a:sym typeface="Wingdings" pitchFamily="2" charset="2"/>
              </a:rPr>
              <a:t>Threshold</a:t>
            </a:r>
            <a:r>
              <a:rPr lang="en-US" sz="2600" dirty="0" smtClean="0">
                <a:sym typeface="Wingdings" pitchFamily="2" charset="2"/>
              </a:rPr>
              <a:t>  is the minimum stimulus that can be detected.</a:t>
            </a:r>
          </a:p>
          <a:p>
            <a:r>
              <a:rPr lang="en-US" sz="2600" b="1" dirty="0" smtClean="0">
                <a:sym typeface="Wingdings" pitchFamily="2" charset="2"/>
              </a:rPr>
              <a:t>Intensity</a:t>
            </a:r>
            <a:r>
              <a:rPr lang="en-US" sz="2600" dirty="0" smtClean="0">
                <a:sym typeface="Wingdings" pitchFamily="2" charset="2"/>
              </a:rPr>
              <a:t>  encoded in:</a:t>
            </a:r>
          </a:p>
          <a:p>
            <a:pPr lvl="1"/>
            <a:r>
              <a:rPr lang="en-US" dirty="0" smtClean="0">
                <a:solidFill>
                  <a:schemeClr val="accent5">
                    <a:lumMod val="75000"/>
                  </a:schemeClr>
                </a:solidFill>
                <a:sym typeface="Wingdings" pitchFamily="2" charset="2"/>
              </a:rPr>
              <a:t>Number of receptors activated</a:t>
            </a:r>
          </a:p>
          <a:p>
            <a:pPr lvl="1"/>
            <a:r>
              <a:rPr lang="en-US" dirty="0" smtClean="0">
                <a:solidFill>
                  <a:schemeClr val="accent5">
                    <a:lumMod val="75000"/>
                  </a:schemeClr>
                </a:solidFill>
                <a:sym typeface="Wingdings" pitchFamily="2" charset="2"/>
              </a:rPr>
              <a:t>Differences in firing rates of sensory neurons in the pathway</a:t>
            </a:r>
          </a:p>
          <a:p>
            <a:pPr lvl="1"/>
            <a:r>
              <a:rPr lang="en-US" dirty="0" smtClean="0">
                <a:solidFill>
                  <a:schemeClr val="accent5">
                    <a:lumMod val="75000"/>
                  </a:schemeClr>
                </a:solidFill>
                <a:sym typeface="Wingdings" pitchFamily="2" charset="2"/>
              </a:rPr>
              <a:t>Activating different types of receptors.</a:t>
            </a:r>
          </a:p>
          <a:p>
            <a:pPr lvl="1"/>
            <a:endParaRPr lang="en-US" dirty="0" smtClean="0">
              <a:sym typeface="Wingdings" pitchFamily="2" charset="2"/>
            </a:endParaRPr>
          </a:p>
          <a:p>
            <a:endParaRPr lang="ar-JO" dirty="0"/>
          </a:p>
        </p:txBody>
      </p:sp>
      <p:sp>
        <p:nvSpPr>
          <p:cNvPr id="4" name="Slide Number Placeholder 3"/>
          <p:cNvSpPr>
            <a:spLocks noGrp="1"/>
          </p:cNvSpPr>
          <p:nvPr>
            <p:ph type="sldNum" sz="quarter" idx="12"/>
          </p:nvPr>
        </p:nvSpPr>
        <p:spPr/>
        <p:txBody>
          <a:bodyPr/>
          <a:lstStyle/>
          <a:p>
            <a:fld id="{5CFD0AA0-7829-4368-90FD-8FF297E1E8C9}" type="slidenum">
              <a:rPr lang="en-US" smtClean="0"/>
              <a:pPr/>
              <a:t>31</a:t>
            </a:fld>
            <a:endParaRPr lang="en-US" dirty="0"/>
          </a:p>
        </p:txBody>
      </p:sp>
    </p:spTree>
    <p:extLst>
      <p:ext uri="{BB962C8B-B14F-4D97-AF65-F5344CB8AC3E}">
        <p14:creationId xmlns:p14="http://schemas.microsoft.com/office/powerpoint/2010/main" val="17532471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533400"/>
            <a:ext cx="7943088" cy="5791200"/>
          </a:xfrm>
        </p:spPr>
        <p:txBody>
          <a:bodyPr>
            <a:normAutofit/>
          </a:bodyPr>
          <a:lstStyle/>
          <a:p>
            <a:pPr>
              <a:lnSpc>
                <a:spcPct val="150000"/>
              </a:lnSpc>
            </a:pPr>
            <a:r>
              <a:rPr lang="en-US" sz="2600" dirty="0"/>
              <a:t>Stimulus information also is encoded in </a:t>
            </a:r>
            <a:r>
              <a:rPr lang="en-US" sz="2600" b="1" dirty="0" smtClean="0"/>
              <a:t>neural maps </a:t>
            </a:r>
            <a:r>
              <a:rPr lang="en-US" sz="2600" b="1" dirty="0" smtClean="0">
                <a:sym typeface="Wingdings" pitchFamily="2" charset="2"/>
              </a:rPr>
              <a:t> </a:t>
            </a:r>
            <a:r>
              <a:rPr lang="en-US" sz="2600" b="1" dirty="0" smtClean="0"/>
              <a:t> </a:t>
            </a:r>
            <a:r>
              <a:rPr lang="en-US" sz="2600" dirty="0"/>
              <a:t>formed by </a:t>
            </a:r>
            <a:r>
              <a:rPr lang="en-US" sz="2600" i="1" dirty="0"/>
              <a:t>arrays of neurons </a:t>
            </a:r>
            <a:r>
              <a:rPr lang="en-US" sz="2600" dirty="0"/>
              <a:t>receiving </a:t>
            </a:r>
            <a:r>
              <a:rPr lang="en-US" sz="2600" dirty="0" smtClean="0"/>
              <a:t>information from </a:t>
            </a:r>
            <a:r>
              <a:rPr lang="en-US" sz="2600" dirty="0"/>
              <a:t>different locations on the </a:t>
            </a:r>
            <a:r>
              <a:rPr lang="en-US" sz="2600" dirty="0" smtClean="0"/>
              <a:t>body.</a:t>
            </a:r>
          </a:p>
          <a:p>
            <a:pPr lvl="1">
              <a:lnSpc>
                <a:spcPct val="150000"/>
              </a:lnSpc>
            </a:pPr>
            <a:r>
              <a:rPr lang="en-US" dirty="0" smtClean="0">
                <a:solidFill>
                  <a:schemeClr val="accent5">
                    <a:lumMod val="75000"/>
                  </a:schemeClr>
                </a:solidFill>
                <a:sym typeface="Wingdings" pitchFamily="2" charset="2"/>
              </a:rPr>
              <a:t>However</a:t>
            </a:r>
            <a:r>
              <a:rPr lang="en-US" dirty="0" smtClean="0">
                <a:solidFill>
                  <a:schemeClr val="accent5">
                    <a:lumMod val="75000"/>
                  </a:schemeClr>
                </a:solidFill>
                <a:sym typeface="Wingdings" pitchFamily="2" charset="2"/>
              </a:rPr>
              <a:t>, receptors may </a:t>
            </a:r>
            <a:r>
              <a:rPr lang="en-US" b="1" dirty="0" smtClean="0">
                <a:solidFill>
                  <a:schemeClr val="accent5">
                    <a:lumMod val="75000"/>
                  </a:schemeClr>
                </a:solidFill>
                <a:sym typeface="Wingdings" pitchFamily="2" charset="2"/>
              </a:rPr>
              <a:t>adapt</a:t>
            </a:r>
            <a:r>
              <a:rPr lang="en-US" dirty="0" smtClean="0">
                <a:solidFill>
                  <a:schemeClr val="accent5">
                    <a:lumMod val="75000"/>
                  </a:schemeClr>
                </a:solidFill>
                <a:sym typeface="Wingdings" pitchFamily="2" charset="2"/>
              </a:rPr>
              <a:t> to stimulus and change their firing rates.</a:t>
            </a:r>
          </a:p>
          <a:p>
            <a:endParaRPr lang="ar-JO" dirty="0"/>
          </a:p>
        </p:txBody>
      </p:sp>
      <p:sp>
        <p:nvSpPr>
          <p:cNvPr id="4" name="Slide Number Placeholder 3"/>
          <p:cNvSpPr>
            <a:spLocks noGrp="1"/>
          </p:cNvSpPr>
          <p:nvPr>
            <p:ph type="sldNum" sz="quarter" idx="12"/>
          </p:nvPr>
        </p:nvSpPr>
        <p:spPr/>
        <p:txBody>
          <a:bodyPr/>
          <a:lstStyle/>
          <a:p>
            <a:fld id="{5CFD0AA0-7829-4368-90FD-8FF297E1E8C9}" type="slidenum">
              <a:rPr lang="en-US" smtClean="0"/>
              <a:pPr/>
              <a:t>32</a:t>
            </a:fld>
            <a:endParaRPr lang="en-US" dirty="0"/>
          </a:p>
        </p:txBody>
      </p:sp>
    </p:spTree>
    <p:extLst>
      <p:ext uri="{BB962C8B-B14F-4D97-AF65-F5344CB8AC3E}">
        <p14:creationId xmlns:p14="http://schemas.microsoft.com/office/powerpoint/2010/main" val="13241444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Adaptation of sensory receptors</a:t>
            </a:r>
            <a:endParaRPr lang="ar-JO" dirty="0"/>
          </a:p>
        </p:txBody>
      </p:sp>
      <p:sp>
        <p:nvSpPr>
          <p:cNvPr id="3" name="Content Placeholder 2"/>
          <p:cNvSpPr>
            <a:spLocks noGrp="1"/>
          </p:cNvSpPr>
          <p:nvPr>
            <p:ph idx="1"/>
          </p:nvPr>
        </p:nvSpPr>
        <p:spPr>
          <a:xfrm>
            <a:off x="990600" y="1143000"/>
            <a:ext cx="7943088" cy="5486400"/>
          </a:xfrm>
        </p:spPr>
        <p:txBody>
          <a:bodyPr>
            <a:normAutofit/>
          </a:bodyPr>
          <a:lstStyle/>
          <a:p>
            <a:pPr marL="400050" indent="-400050">
              <a:lnSpc>
                <a:spcPts val="3800"/>
              </a:lnSpc>
              <a:buFont typeface="+mj-lt"/>
              <a:buAutoNum type="arabicPeriod"/>
            </a:pPr>
            <a:r>
              <a:rPr lang="en-US" b="1" dirty="0" smtClean="0"/>
              <a:t>Slowly adapting, or tonic, receptors (muscle spindle; pressure; slow pain)</a:t>
            </a:r>
          </a:p>
          <a:p>
            <a:pPr marL="514350" lvl="1" indent="-228600">
              <a:lnSpc>
                <a:spcPts val="3800"/>
              </a:lnSpc>
            </a:pPr>
            <a:r>
              <a:rPr lang="en-US" dirty="0" smtClean="0"/>
              <a:t>respond repetitively to a prolonged stimulus.</a:t>
            </a:r>
          </a:p>
          <a:p>
            <a:pPr marL="514350" lvl="1" indent="-228600">
              <a:lnSpc>
                <a:spcPts val="3800"/>
              </a:lnSpc>
            </a:pPr>
            <a:r>
              <a:rPr lang="af-ZA" dirty="0" smtClean="0"/>
              <a:t>detect a </a:t>
            </a:r>
            <a:r>
              <a:rPr lang="af-ZA" b="1" dirty="0" smtClean="0"/>
              <a:t>steady stimulus.</a:t>
            </a:r>
          </a:p>
          <a:p>
            <a:pPr marL="514350" indent="-514350">
              <a:lnSpc>
                <a:spcPts val="3800"/>
              </a:lnSpc>
              <a:buFont typeface="+mj-lt"/>
              <a:buAutoNum type="arabicPeriod"/>
            </a:pPr>
            <a:endParaRPr lang="af-ZA" b="1" dirty="0" smtClean="0"/>
          </a:p>
          <a:p>
            <a:pPr marL="400050" indent="-400050">
              <a:lnSpc>
                <a:spcPts val="3800"/>
              </a:lnSpc>
              <a:buFont typeface="+mj-lt"/>
              <a:buAutoNum type="arabicPeriod"/>
            </a:pPr>
            <a:r>
              <a:rPr lang="en-US" b="1" dirty="0" smtClean="0"/>
              <a:t>Rapidly adapting, or </a:t>
            </a:r>
            <a:r>
              <a:rPr lang="en-US" b="1" dirty="0" err="1" smtClean="0"/>
              <a:t>phasic</a:t>
            </a:r>
            <a:r>
              <a:rPr lang="en-US" b="1" dirty="0" smtClean="0"/>
              <a:t>, receptors (</a:t>
            </a:r>
            <a:r>
              <a:rPr lang="en-US" b="1" dirty="0" err="1" smtClean="0"/>
              <a:t>pacinian</a:t>
            </a:r>
            <a:r>
              <a:rPr lang="en-US" b="1" dirty="0" smtClean="0"/>
              <a:t> corpuscle; light touch)</a:t>
            </a:r>
          </a:p>
          <a:p>
            <a:pPr marL="285750" lvl="1" indent="0">
              <a:lnSpc>
                <a:spcPts val="3800"/>
              </a:lnSpc>
              <a:buNone/>
            </a:pPr>
            <a:r>
              <a:rPr lang="en-US" dirty="0"/>
              <a:t> respond maximally but briefly to stimuli; their response decreases if the stimulus is maintained.</a:t>
            </a:r>
            <a:endParaRPr lang="ar-JO" dirty="0"/>
          </a:p>
        </p:txBody>
      </p:sp>
      <p:sp>
        <p:nvSpPr>
          <p:cNvPr id="4" name="Slide Number Placeholder 3"/>
          <p:cNvSpPr>
            <a:spLocks noGrp="1"/>
          </p:cNvSpPr>
          <p:nvPr>
            <p:ph type="sldNum" sz="quarter" idx="12"/>
          </p:nvPr>
        </p:nvSpPr>
        <p:spPr/>
        <p:txBody>
          <a:bodyPr/>
          <a:lstStyle/>
          <a:p>
            <a:fld id="{5CFD0AA0-7829-4368-90FD-8FF297E1E8C9}" type="slidenum">
              <a:rPr lang="en-US" smtClean="0"/>
              <a:pPr/>
              <a:t>33</a:t>
            </a:fld>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BEBA8EAE-BF5A-486C-A8C5-ECC9F3942E4B}">
                <a14:imgProps xmlns:a14="http://schemas.microsoft.com/office/drawing/2010/main">
                  <a14:imgLayer r:embed="rId3">
                    <a14:imgEffect>
                      <a14:brightnessContrast bright="-3000" contrast="6000"/>
                    </a14:imgEffect>
                  </a14:imgLayer>
                </a14:imgProps>
              </a:ext>
              <a:ext uri="{28A0092B-C50C-407E-A947-70E740481C1C}">
                <a14:useLocalDpi xmlns:a14="http://schemas.microsoft.com/office/drawing/2010/main" val="0"/>
              </a:ext>
            </a:extLst>
          </a:blip>
          <a:stretch>
            <a:fillRect/>
          </a:stretch>
        </p:blipFill>
        <p:spPr>
          <a:xfrm>
            <a:off x="0" y="0"/>
            <a:ext cx="9144000" cy="6667313"/>
          </a:xfrm>
        </p:spPr>
      </p:pic>
      <p:sp>
        <p:nvSpPr>
          <p:cNvPr id="4" name="Slide Number Placeholder 3"/>
          <p:cNvSpPr>
            <a:spLocks noGrp="1"/>
          </p:cNvSpPr>
          <p:nvPr>
            <p:ph type="sldNum" sz="quarter" idx="12"/>
          </p:nvPr>
        </p:nvSpPr>
        <p:spPr>
          <a:xfrm>
            <a:off x="8534400" y="6305550"/>
            <a:ext cx="536448" cy="476250"/>
          </a:xfrm>
        </p:spPr>
        <p:txBody>
          <a:bodyPr/>
          <a:lstStyle/>
          <a:p>
            <a:fld id="{5CFD0AA0-7829-4368-90FD-8FF297E1E8C9}" type="slidenum">
              <a:rPr lang="en-US" smtClean="0"/>
              <a:pPr/>
              <a:t>34</a:t>
            </a:fld>
            <a:endParaRPr lang="en-US" dirty="0"/>
          </a:p>
        </p:txBody>
      </p:sp>
    </p:spTree>
    <p:extLst>
      <p:ext uri="{BB962C8B-B14F-4D97-AF65-F5344CB8AC3E}">
        <p14:creationId xmlns:p14="http://schemas.microsoft.com/office/powerpoint/2010/main" val="7987856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
            <a:ext cx="7848600" cy="838200"/>
          </a:xfrm>
        </p:spPr>
        <p:txBody>
          <a:bodyPr/>
          <a:lstStyle/>
          <a:p>
            <a:r>
              <a:rPr lang="en-US" dirty="0" err="1" smtClean="0"/>
              <a:t>Somatosensory</a:t>
            </a:r>
            <a:r>
              <a:rPr lang="en-US" dirty="0" smtClean="0"/>
              <a:t> system</a:t>
            </a:r>
            <a:endParaRPr lang="ar-JO" dirty="0"/>
          </a:p>
        </p:txBody>
      </p:sp>
      <p:sp>
        <p:nvSpPr>
          <p:cNvPr id="3" name="Content Placeholder 2"/>
          <p:cNvSpPr>
            <a:spLocks noGrp="1"/>
          </p:cNvSpPr>
          <p:nvPr>
            <p:ph idx="1"/>
          </p:nvPr>
        </p:nvSpPr>
        <p:spPr>
          <a:xfrm>
            <a:off x="1048512" y="1219200"/>
            <a:ext cx="7943088" cy="5410200"/>
          </a:xfrm>
        </p:spPr>
        <p:txBody>
          <a:bodyPr/>
          <a:lstStyle/>
          <a:p>
            <a:r>
              <a:rPr lang="en-US" dirty="0" smtClean="0"/>
              <a:t>includes the sensations of:</a:t>
            </a:r>
          </a:p>
          <a:p>
            <a:pPr>
              <a:buNone/>
            </a:pPr>
            <a:endParaRPr lang="en-US" dirty="0" smtClean="0"/>
          </a:p>
          <a:p>
            <a:pPr lvl="1"/>
            <a:r>
              <a:rPr lang="en-US" sz="2800" dirty="0" smtClean="0"/>
              <a:t>touch</a:t>
            </a:r>
          </a:p>
          <a:p>
            <a:pPr lvl="1"/>
            <a:r>
              <a:rPr lang="en-US" sz="2800" dirty="0" smtClean="0"/>
              <a:t>movement</a:t>
            </a:r>
          </a:p>
          <a:p>
            <a:pPr lvl="1"/>
            <a:r>
              <a:rPr lang="en-US" sz="2800" dirty="0" smtClean="0"/>
              <a:t>temperature</a:t>
            </a:r>
          </a:p>
          <a:p>
            <a:pPr lvl="1"/>
            <a:r>
              <a:rPr lang="en-US" sz="2800" dirty="0" smtClean="0"/>
              <a:t>pain</a:t>
            </a:r>
            <a:endParaRPr lang="ar-JO" dirty="0"/>
          </a:p>
        </p:txBody>
      </p:sp>
      <p:sp>
        <p:nvSpPr>
          <p:cNvPr id="4" name="Slide Number Placeholder 3"/>
          <p:cNvSpPr>
            <a:spLocks noGrp="1"/>
          </p:cNvSpPr>
          <p:nvPr>
            <p:ph type="sldNum" sz="quarter" idx="12"/>
          </p:nvPr>
        </p:nvSpPr>
        <p:spPr/>
        <p:txBody>
          <a:bodyPr/>
          <a:lstStyle/>
          <a:p>
            <a:fld id="{5CFD0AA0-7829-4368-90FD-8FF297E1E8C9}" type="slidenum">
              <a:rPr lang="en-US" smtClean="0"/>
              <a:pPr/>
              <a:t>35</a:t>
            </a:fld>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
            <a:ext cx="7848600" cy="1066800"/>
          </a:xfrm>
        </p:spPr>
        <p:txBody>
          <a:bodyPr>
            <a:normAutofit/>
          </a:bodyPr>
          <a:lstStyle/>
          <a:p>
            <a:r>
              <a:rPr lang="en-US" dirty="0" smtClean="0"/>
              <a:t>Mechanoreceptors for touch and pressure</a:t>
            </a:r>
            <a:endParaRPr lang="ar-JO" dirty="0"/>
          </a:p>
        </p:txBody>
      </p:sp>
      <p:sp>
        <p:nvSpPr>
          <p:cNvPr id="4" name="Slide Number Placeholder 3"/>
          <p:cNvSpPr>
            <a:spLocks noGrp="1"/>
          </p:cNvSpPr>
          <p:nvPr>
            <p:ph type="sldNum" sz="quarter" idx="12"/>
          </p:nvPr>
        </p:nvSpPr>
        <p:spPr/>
        <p:txBody>
          <a:bodyPr/>
          <a:lstStyle/>
          <a:p>
            <a:fld id="{5CFD0AA0-7829-4368-90FD-8FF297E1E8C9}" type="slidenum">
              <a:rPr lang="en-US" smtClean="0"/>
              <a:pPr/>
              <a:t>36</a:t>
            </a:fld>
            <a:endParaRPr lang="en-US" dirty="0"/>
          </a:p>
        </p:txBody>
      </p:sp>
      <p:pic>
        <p:nvPicPr>
          <p:cNvPr id="6" name="Content Placeholder 5"/>
          <p:cNvPicPr>
            <a:picLocks noGrp="1" noChangeAspect="1"/>
          </p:cNvPicPr>
          <p:nvPr>
            <p:ph idx="1"/>
          </p:nvPr>
        </p:nvPicPr>
        <p:blipFill>
          <a:blip r:embed="rId2" cstate="print">
            <a:extLst>
              <a:ext uri="{BEBA8EAE-BF5A-486C-A8C5-ECC9F3942E4B}">
                <a14:imgProps xmlns:a14="http://schemas.microsoft.com/office/drawing/2010/main">
                  <a14:imgLayer r:embed="rId3">
                    <a14:imgEffect>
                      <a14:brightnessContrast bright="-3000" contrast="6000"/>
                    </a14:imgEffect>
                  </a14:imgLayer>
                </a14:imgProps>
              </a:ext>
              <a:ext uri="{28A0092B-C50C-407E-A947-70E740481C1C}">
                <a14:useLocalDpi xmlns:a14="http://schemas.microsoft.com/office/drawing/2010/main" val="0"/>
              </a:ext>
            </a:extLst>
          </a:blip>
          <a:stretch>
            <a:fillRect/>
          </a:stretch>
        </p:blipFill>
        <p:spPr>
          <a:xfrm>
            <a:off x="-1" y="2667000"/>
            <a:ext cx="9161715" cy="2209800"/>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mechanoreceptors figure.png"/>
          <p:cNvPicPr>
            <a:picLocks noGrp="1" noChangeAspect="1"/>
          </p:cNvPicPr>
          <p:nvPr>
            <p:ph idx="1"/>
          </p:nvPr>
        </p:nvPicPr>
        <p:blipFill>
          <a:blip r:embed="rId2" cstate="print">
            <a:lum bright="-5000" contrast="20000"/>
          </a:blip>
          <a:stretch>
            <a:fillRect/>
          </a:stretch>
        </p:blipFill>
        <p:spPr>
          <a:xfrm>
            <a:off x="1143001" y="1066801"/>
            <a:ext cx="7696742" cy="5562600"/>
          </a:xfrm>
        </p:spPr>
      </p:pic>
      <p:sp>
        <p:nvSpPr>
          <p:cNvPr id="4" name="Slide Number Placeholder 3"/>
          <p:cNvSpPr>
            <a:spLocks noGrp="1"/>
          </p:cNvSpPr>
          <p:nvPr>
            <p:ph type="sldNum" sz="quarter" idx="12"/>
          </p:nvPr>
        </p:nvSpPr>
        <p:spPr/>
        <p:txBody>
          <a:bodyPr/>
          <a:lstStyle/>
          <a:p>
            <a:fld id="{5CFD0AA0-7829-4368-90FD-8FF297E1E8C9}" type="slidenum">
              <a:rPr lang="en-US" smtClean="0"/>
              <a:pPr/>
              <a:t>37</a:t>
            </a:fld>
            <a:endParaRPr lang="en-US" dirty="0"/>
          </a:p>
        </p:txBody>
      </p:sp>
      <p:sp>
        <p:nvSpPr>
          <p:cNvPr id="5" name="Title 1"/>
          <p:cNvSpPr>
            <a:spLocks noGrp="1"/>
          </p:cNvSpPr>
          <p:nvPr>
            <p:ph type="title"/>
          </p:nvPr>
        </p:nvSpPr>
        <p:spPr>
          <a:xfrm>
            <a:off x="1066800" y="0"/>
            <a:ext cx="7848600" cy="1066800"/>
          </a:xfrm>
        </p:spPr>
        <p:txBody>
          <a:bodyPr>
            <a:normAutofit/>
          </a:bodyPr>
          <a:lstStyle/>
          <a:p>
            <a:r>
              <a:rPr lang="en-US" sz="2800" dirty="0" smtClean="0"/>
              <a:t>Mechanoreceptors for touch and pressure</a:t>
            </a:r>
            <a:endParaRPr lang="ar-JO" sz="28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Thermoreceptors</a:t>
            </a:r>
            <a:endParaRPr lang="ar-JO" dirty="0"/>
          </a:p>
        </p:txBody>
      </p:sp>
      <p:sp>
        <p:nvSpPr>
          <p:cNvPr id="3" name="Content Placeholder 2"/>
          <p:cNvSpPr>
            <a:spLocks noGrp="1"/>
          </p:cNvSpPr>
          <p:nvPr>
            <p:ph idx="1"/>
          </p:nvPr>
        </p:nvSpPr>
        <p:spPr>
          <a:xfrm>
            <a:off x="1048512" y="914400"/>
            <a:ext cx="7943088" cy="5943600"/>
          </a:xfrm>
        </p:spPr>
        <p:txBody>
          <a:bodyPr>
            <a:normAutofit/>
          </a:bodyPr>
          <a:lstStyle/>
          <a:p>
            <a:r>
              <a:rPr lang="en-US" sz="2600" dirty="0" err="1"/>
              <a:t>Thermoreceptors</a:t>
            </a:r>
            <a:r>
              <a:rPr lang="en-US" sz="2600" dirty="0"/>
              <a:t> are </a:t>
            </a:r>
            <a:r>
              <a:rPr lang="en-US" sz="2600" i="1" dirty="0"/>
              <a:t>slowly</a:t>
            </a:r>
            <a:r>
              <a:rPr lang="en-US" sz="2600" dirty="0"/>
              <a:t> adapting receptors </a:t>
            </a:r>
            <a:r>
              <a:rPr lang="en-US" sz="2600" dirty="0" smtClean="0"/>
              <a:t>that detect </a:t>
            </a:r>
            <a:r>
              <a:rPr lang="en-US" sz="2600" dirty="0"/>
              <a:t>changes in skin temperature. </a:t>
            </a:r>
          </a:p>
          <a:p>
            <a:pPr lvl="1"/>
            <a:r>
              <a:rPr lang="en-US" dirty="0" smtClean="0">
                <a:solidFill>
                  <a:schemeClr val="accent3">
                    <a:lumMod val="75000"/>
                  </a:schemeClr>
                </a:solidFill>
              </a:rPr>
              <a:t>cold </a:t>
            </a:r>
            <a:r>
              <a:rPr lang="en-US" dirty="0">
                <a:solidFill>
                  <a:schemeClr val="accent3">
                    <a:lumMod val="75000"/>
                  </a:schemeClr>
                </a:solidFill>
              </a:rPr>
              <a:t>receptors </a:t>
            </a:r>
            <a:endParaRPr lang="en-US" dirty="0" smtClean="0">
              <a:solidFill>
                <a:schemeClr val="accent3">
                  <a:lumMod val="75000"/>
                </a:schemeClr>
              </a:solidFill>
            </a:endParaRPr>
          </a:p>
          <a:p>
            <a:pPr lvl="1"/>
            <a:r>
              <a:rPr lang="en-US" dirty="0" smtClean="0">
                <a:solidFill>
                  <a:schemeClr val="accent3">
                    <a:lumMod val="75000"/>
                  </a:schemeClr>
                </a:solidFill>
              </a:rPr>
              <a:t>warm receptors</a:t>
            </a:r>
          </a:p>
          <a:p>
            <a:pPr lvl="1"/>
            <a:endParaRPr lang="en-US" dirty="0" smtClean="0"/>
          </a:p>
          <a:p>
            <a:r>
              <a:rPr lang="en-GB" sz="2600" dirty="0" smtClean="0"/>
              <a:t>Each type of receptor functions over a broad range of temperatures, with some overlap in the moderate temperature range (e.g., at 36°C, both receptors are active). </a:t>
            </a:r>
          </a:p>
          <a:p>
            <a:pPr lvl="1"/>
            <a:r>
              <a:rPr lang="en-GB" dirty="0" smtClean="0">
                <a:solidFill>
                  <a:schemeClr val="accent3">
                    <a:lumMod val="75000"/>
                  </a:schemeClr>
                </a:solidFill>
              </a:rPr>
              <a:t>When the skin is warmed above 36°C, the cold receptors become quiescent, and when the skin is cooled below 36°C, the warm receptors become quiescent.</a:t>
            </a:r>
            <a:endParaRPr lang="en-US" dirty="0" smtClean="0">
              <a:solidFill>
                <a:schemeClr val="accent3">
                  <a:lumMod val="75000"/>
                </a:schemeClr>
              </a:solidFill>
            </a:endParaRPr>
          </a:p>
          <a:p>
            <a:pPr marL="177800" lvl="1" indent="0">
              <a:buNone/>
            </a:pPr>
            <a:endParaRPr lang="en-US" dirty="0" smtClean="0"/>
          </a:p>
        </p:txBody>
      </p:sp>
      <p:sp>
        <p:nvSpPr>
          <p:cNvPr id="4" name="Slide Number Placeholder 3"/>
          <p:cNvSpPr>
            <a:spLocks noGrp="1"/>
          </p:cNvSpPr>
          <p:nvPr>
            <p:ph type="sldNum" sz="quarter" idx="12"/>
          </p:nvPr>
        </p:nvSpPr>
        <p:spPr/>
        <p:txBody>
          <a:bodyPr/>
          <a:lstStyle/>
          <a:p>
            <a:fld id="{5CFD0AA0-7829-4368-90FD-8FF297E1E8C9}" type="slidenum">
              <a:rPr lang="en-US" smtClean="0"/>
              <a:pPr/>
              <a:t>38</a:t>
            </a:fld>
            <a:endParaRPr lang="en-US" dirty="0"/>
          </a:p>
        </p:txBody>
      </p:sp>
    </p:spTree>
    <p:extLst>
      <p:ext uri="{BB962C8B-B14F-4D97-AF65-F5344CB8AC3E}">
        <p14:creationId xmlns:p14="http://schemas.microsoft.com/office/powerpoint/2010/main" val="12668782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Thermoreceptors</a:t>
            </a:r>
            <a:endParaRPr lang="ar-JO" dirty="0"/>
          </a:p>
        </p:txBody>
      </p:sp>
      <p:sp>
        <p:nvSpPr>
          <p:cNvPr id="3" name="Content Placeholder 2"/>
          <p:cNvSpPr>
            <a:spLocks noGrp="1"/>
          </p:cNvSpPr>
          <p:nvPr>
            <p:ph idx="1"/>
          </p:nvPr>
        </p:nvSpPr>
        <p:spPr>
          <a:xfrm>
            <a:off x="990600" y="1295400"/>
            <a:ext cx="7924800" cy="5334000"/>
          </a:xfrm>
        </p:spPr>
        <p:txBody>
          <a:bodyPr>
            <a:normAutofit/>
          </a:bodyPr>
          <a:lstStyle/>
          <a:p>
            <a:pPr lvl="1">
              <a:lnSpc>
                <a:spcPct val="150000"/>
              </a:lnSpc>
            </a:pPr>
            <a:r>
              <a:rPr lang="en-GB" dirty="0" smtClean="0">
                <a:solidFill>
                  <a:schemeClr val="accent3">
                    <a:lumMod val="75000"/>
                  </a:schemeClr>
                </a:solidFill>
              </a:rPr>
              <a:t>If skin temperature rises to damaging levels (above 45°C), warm receptors become inactive; thus warm receptors do not signal pain from extreme heat.  </a:t>
            </a:r>
          </a:p>
          <a:p>
            <a:pPr lvl="1">
              <a:lnSpc>
                <a:spcPct val="150000"/>
              </a:lnSpc>
            </a:pPr>
            <a:r>
              <a:rPr lang="en-GB" dirty="0" smtClean="0">
                <a:solidFill>
                  <a:schemeClr val="accent3">
                    <a:lumMod val="75000"/>
                  </a:schemeClr>
                </a:solidFill>
              </a:rPr>
              <a:t>At temperatures above 45°C, </a:t>
            </a:r>
            <a:r>
              <a:rPr lang="en-GB" dirty="0" err="1" smtClean="0">
                <a:solidFill>
                  <a:schemeClr val="accent3">
                    <a:lumMod val="75000"/>
                  </a:schemeClr>
                </a:solidFill>
              </a:rPr>
              <a:t>polymodal</a:t>
            </a:r>
            <a:r>
              <a:rPr lang="en-GB" dirty="0" smtClean="0">
                <a:solidFill>
                  <a:schemeClr val="accent3">
                    <a:lumMod val="75000"/>
                  </a:schemeClr>
                </a:solidFill>
              </a:rPr>
              <a:t> </a:t>
            </a:r>
            <a:r>
              <a:rPr lang="en-GB" dirty="0" err="1" smtClean="0">
                <a:solidFill>
                  <a:schemeClr val="accent3">
                    <a:lumMod val="75000"/>
                  </a:schemeClr>
                </a:solidFill>
              </a:rPr>
              <a:t>nociceptors</a:t>
            </a:r>
            <a:r>
              <a:rPr lang="en-GB" dirty="0" smtClean="0">
                <a:solidFill>
                  <a:schemeClr val="accent3">
                    <a:lumMod val="75000"/>
                  </a:schemeClr>
                </a:solidFill>
              </a:rPr>
              <a:t> will be activated. Likewise, extremely cold (freezing) temperatures also activate </a:t>
            </a:r>
            <a:r>
              <a:rPr lang="en-GB" dirty="0" err="1" smtClean="0">
                <a:solidFill>
                  <a:schemeClr val="accent3">
                    <a:lumMod val="75000"/>
                  </a:schemeClr>
                </a:solidFill>
              </a:rPr>
              <a:t>nociceptors</a:t>
            </a:r>
            <a:r>
              <a:rPr lang="en-GB" dirty="0" smtClean="0">
                <a:solidFill>
                  <a:schemeClr val="accent3">
                    <a:lumMod val="75000"/>
                  </a:schemeClr>
                </a:solidFill>
              </a:rPr>
              <a:t>.</a:t>
            </a:r>
            <a:endParaRPr lang="en-US" dirty="0" smtClean="0">
              <a:solidFill>
                <a:schemeClr val="accent3">
                  <a:lumMod val="75000"/>
                </a:schemeClr>
              </a:solidFill>
            </a:endParaRPr>
          </a:p>
          <a:p>
            <a:pPr>
              <a:lnSpc>
                <a:spcPts val="3600"/>
              </a:lnSpc>
            </a:pPr>
            <a:endParaRPr lang="en-US" sz="2600" dirty="0" smtClean="0"/>
          </a:p>
        </p:txBody>
      </p:sp>
      <p:sp>
        <p:nvSpPr>
          <p:cNvPr id="4" name="Slide Number Placeholder 3"/>
          <p:cNvSpPr>
            <a:spLocks noGrp="1"/>
          </p:cNvSpPr>
          <p:nvPr>
            <p:ph type="sldNum" sz="quarter" idx="12"/>
          </p:nvPr>
        </p:nvSpPr>
        <p:spPr/>
        <p:txBody>
          <a:bodyPr/>
          <a:lstStyle/>
          <a:p>
            <a:fld id="{5CFD0AA0-7829-4368-90FD-8FF297E1E8C9}" type="slidenum">
              <a:rPr lang="en-US" smtClean="0"/>
              <a:pPr/>
              <a:t>39</a:t>
            </a:fld>
            <a:endParaRPr lang="en-US" dirty="0"/>
          </a:p>
        </p:txBody>
      </p:sp>
    </p:spTree>
    <p:extLst>
      <p:ext uri="{BB962C8B-B14F-4D97-AF65-F5344CB8AC3E}">
        <p14:creationId xmlns:p14="http://schemas.microsoft.com/office/powerpoint/2010/main" val="12668782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Synaptic relays</a:t>
            </a:r>
            <a:endParaRPr lang="en-GB" dirty="0"/>
          </a:p>
        </p:txBody>
      </p:sp>
      <p:sp>
        <p:nvSpPr>
          <p:cNvPr id="3" name="Content Placeholder 2"/>
          <p:cNvSpPr>
            <a:spLocks noGrp="1"/>
          </p:cNvSpPr>
          <p:nvPr>
            <p:ph idx="1"/>
          </p:nvPr>
        </p:nvSpPr>
        <p:spPr/>
        <p:txBody>
          <a:bodyPr>
            <a:normAutofit lnSpcReduction="10000"/>
          </a:bodyPr>
          <a:lstStyle/>
          <a:p>
            <a:pPr>
              <a:lnSpc>
                <a:spcPct val="150000"/>
              </a:lnSpc>
            </a:pPr>
            <a:r>
              <a:rPr lang="en-GB" dirty="0" smtClean="0"/>
              <a:t>The simplest synapses are one-to-one connections consisting of a </a:t>
            </a:r>
            <a:r>
              <a:rPr lang="en-GB" dirty="0" err="1" smtClean="0"/>
              <a:t>presynaptic</a:t>
            </a:r>
            <a:r>
              <a:rPr lang="en-GB" dirty="0" smtClean="0"/>
              <a:t> element and a postsynaptic element.</a:t>
            </a:r>
          </a:p>
          <a:p>
            <a:pPr>
              <a:lnSpc>
                <a:spcPct val="150000"/>
              </a:lnSpc>
            </a:pPr>
            <a:r>
              <a:rPr lang="en-GB" dirty="0" smtClean="0"/>
              <a:t>However, many synapses are more complicated and use synapses in </a:t>
            </a:r>
            <a:r>
              <a:rPr lang="en-GB" b="1" dirty="0" smtClean="0"/>
              <a:t>relay nuclei </a:t>
            </a:r>
            <a:r>
              <a:rPr lang="en-GB" dirty="0" smtClean="0"/>
              <a:t>to integrate converging information. </a:t>
            </a:r>
          </a:p>
          <a:p>
            <a:pPr>
              <a:lnSpc>
                <a:spcPct val="150000"/>
              </a:lnSpc>
            </a:pPr>
            <a:r>
              <a:rPr lang="en-GB" dirty="0" smtClean="0"/>
              <a:t>Relay nuclei are found throughout the CNS, but they are especially prominent in the </a:t>
            </a:r>
            <a:r>
              <a:rPr lang="en-GB" i="1" dirty="0" smtClean="0"/>
              <a:t>thalamus</a:t>
            </a:r>
            <a:r>
              <a:rPr lang="en-GB" dirty="0" smtClean="0"/>
              <a:t>.</a:t>
            </a:r>
          </a:p>
          <a:p>
            <a:endParaRPr lang="en-GB" dirty="0"/>
          </a:p>
        </p:txBody>
      </p:sp>
      <p:sp>
        <p:nvSpPr>
          <p:cNvPr id="4" name="Slide Number Placeholder 3"/>
          <p:cNvSpPr>
            <a:spLocks noGrp="1"/>
          </p:cNvSpPr>
          <p:nvPr>
            <p:ph type="sldNum" sz="quarter" idx="12"/>
          </p:nvPr>
        </p:nvSpPr>
        <p:spPr/>
        <p:txBody>
          <a:bodyPr/>
          <a:lstStyle/>
          <a:p>
            <a:fld id="{5CFD0AA0-7829-4368-90FD-8FF297E1E8C9}" type="slidenum">
              <a:rPr lang="en-US" smtClean="0"/>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Thermoreceptors</a:t>
            </a:r>
            <a:endParaRPr lang="ar-JO" dirty="0"/>
          </a:p>
        </p:txBody>
      </p:sp>
      <p:sp>
        <p:nvSpPr>
          <p:cNvPr id="3" name="Content Placeholder 2"/>
          <p:cNvSpPr>
            <a:spLocks noGrp="1"/>
          </p:cNvSpPr>
          <p:nvPr>
            <p:ph idx="1"/>
          </p:nvPr>
        </p:nvSpPr>
        <p:spPr>
          <a:xfrm>
            <a:off x="990600" y="1143000"/>
            <a:ext cx="7943088" cy="5791200"/>
          </a:xfrm>
        </p:spPr>
        <p:txBody>
          <a:bodyPr>
            <a:normAutofit/>
          </a:bodyPr>
          <a:lstStyle/>
          <a:p>
            <a:pPr>
              <a:lnSpc>
                <a:spcPts val="3600"/>
              </a:lnSpc>
            </a:pPr>
            <a:r>
              <a:rPr lang="en-US" dirty="0" smtClean="0"/>
              <a:t>Transduction of </a:t>
            </a:r>
            <a:r>
              <a:rPr lang="en-US" dirty="0" smtClean="0"/>
              <a:t>temperatures </a:t>
            </a:r>
            <a:r>
              <a:rPr lang="en-US" dirty="0" smtClean="0"/>
              <a:t>involves </a:t>
            </a:r>
            <a:r>
              <a:rPr lang="en-US" b="1" dirty="0" smtClean="0"/>
              <a:t>transient receptor potential (TRP) channels </a:t>
            </a:r>
            <a:r>
              <a:rPr lang="en-US" dirty="0" smtClean="0"/>
              <a:t>in the family of </a:t>
            </a:r>
            <a:r>
              <a:rPr lang="en-US" dirty="0" err="1" smtClean="0"/>
              <a:t>vanilloid</a:t>
            </a:r>
            <a:r>
              <a:rPr lang="en-US" dirty="0" smtClean="0"/>
              <a:t> receptors (i.e., TRPV). </a:t>
            </a:r>
            <a:endParaRPr lang="en-US" dirty="0" smtClean="0"/>
          </a:p>
          <a:p>
            <a:pPr>
              <a:lnSpc>
                <a:spcPts val="3600"/>
              </a:lnSpc>
            </a:pPr>
            <a:endParaRPr lang="en-US" dirty="0" smtClean="0"/>
          </a:p>
          <a:p>
            <a:pPr lvl="1">
              <a:lnSpc>
                <a:spcPts val="3600"/>
              </a:lnSpc>
            </a:pPr>
            <a:r>
              <a:rPr lang="en-US" dirty="0" smtClean="0">
                <a:solidFill>
                  <a:schemeClr val="accent3">
                    <a:lumMod val="75000"/>
                  </a:schemeClr>
                </a:solidFill>
              </a:rPr>
              <a:t>compounds </a:t>
            </a:r>
            <a:r>
              <a:rPr lang="en-US" dirty="0" smtClean="0">
                <a:solidFill>
                  <a:schemeClr val="accent3">
                    <a:lumMod val="75000"/>
                  </a:schemeClr>
                </a:solidFill>
              </a:rPr>
              <a:t>in the </a:t>
            </a:r>
            <a:r>
              <a:rPr lang="en-US" dirty="0" err="1" smtClean="0">
                <a:solidFill>
                  <a:schemeClr val="accent3">
                    <a:lumMod val="75000"/>
                  </a:schemeClr>
                </a:solidFill>
              </a:rPr>
              <a:t>vanilloid</a:t>
            </a:r>
            <a:r>
              <a:rPr lang="en-US" dirty="0" smtClean="0">
                <a:solidFill>
                  <a:schemeClr val="accent3">
                    <a:lumMod val="75000"/>
                  </a:schemeClr>
                </a:solidFill>
              </a:rPr>
              <a:t> class, which includes </a:t>
            </a:r>
            <a:r>
              <a:rPr lang="en-US" i="1" dirty="0" smtClean="0">
                <a:solidFill>
                  <a:schemeClr val="accent3">
                    <a:lumMod val="75000"/>
                  </a:schemeClr>
                </a:solidFill>
              </a:rPr>
              <a:t>capsaicin</a:t>
            </a:r>
            <a:r>
              <a:rPr lang="en-US" dirty="0" smtClean="0">
                <a:solidFill>
                  <a:schemeClr val="accent3">
                    <a:lumMod val="75000"/>
                  </a:schemeClr>
                </a:solidFill>
              </a:rPr>
              <a:t>, an ingredient in spicy </a:t>
            </a:r>
            <a:r>
              <a:rPr lang="en-US" dirty="0" smtClean="0">
                <a:solidFill>
                  <a:schemeClr val="accent3">
                    <a:lumMod val="75000"/>
                  </a:schemeClr>
                </a:solidFill>
              </a:rPr>
              <a:t>foods gives warm sensation. </a:t>
            </a:r>
            <a:endParaRPr lang="ar-JO" dirty="0" smtClean="0">
              <a:solidFill>
                <a:schemeClr val="accent3">
                  <a:lumMod val="75000"/>
                </a:schemeClr>
              </a:solidFill>
            </a:endParaRPr>
          </a:p>
          <a:p>
            <a:pPr>
              <a:lnSpc>
                <a:spcPct val="150000"/>
              </a:lnSpc>
            </a:pPr>
            <a:endParaRPr lang="en-US" dirty="0" smtClean="0"/>
          </a:p>
          <a:p>
            <a:pPr lvl="1">
              <a:lnSpc>
                <a:spcPct val="150000"/>
              </a:lnSpc>
            </a:pPr>
            <a:r>
              <a:rPr lang="en-US" dirty="0" smtClean="0">
                <a:solidFill>
                  <a:schemeClr val="accent3">
                    <a:lumMod val="75000"/>
                  </a:schemeClr>
                </a:solidFill>
              </a:rPr>
              <a:t>compounds </a:t>
            </a:r>
            <a:r>
              <a:rPr lang="en-US" dirty="0">
                <a:solidFill>
                  <a:schemeClr val="accent3">
                    <a:lumMod val="75000"/>
                  </a:schemeClr>
                </a:solidFill>
              </a:rPr>
              <a:t>like menthol (which gives a cold sensation).</a:t>
            </a:r>
            <a:endParaRPr lang="ar-JO" dirty="0">
              <a:solidFill>
                <a:schemeClr val="accent3">
                  <a:lumMod val="75000"/>
                </a:schemeClr>
              </a:solidFill>
            </a:endParaRPr>
          </a:p>
        </p:txBody>
      </p:sp>
      <p:sp>
        <p:nvSpPr>
          <p:cNvPr id="4" name="Slide Number Placeholder 3"/>
          <p:cNvSpPr>
            <a:spLocks noGrp="1"/>
          </p:cNvSpPr>
          <p:nvPr>
            <p:ph type="sldNum" sz="quarter" idx="12"/>
          </p:nvPr>
        </p:nvSpPr>
        <p:spPr/>
        <p:txBody>
          <a:bodyPr/>
          <a:lstStyle/>
          <a:p>
            <a:fld id="{5CFD0AA0-7829-4368-90FD-8FF297E1E8C9}" type="slidenum">
              <a:rPr lang="en-US" smtClean="0"/>
              <a:pPr/>
              <a:t>40</a:t>
            </a:fld>
            <a:endParaRPr lang="en-US" dirty="0"/>
          </a:p>
        </p:txBody>
      </p:sp>
    </p:spTree>
    <p:extLst>
      <p:ext uri="{BB962C8B-B14F-4D97-AF65-F5344CB8AC3E}">
        <p14:creationId xmlns:p14="http://schemas.microsoft.com/office/powerpoint/2010/main" val="41427909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CFD0AA0-7829-4368-90FD-8FF297E1E8C9}" type="slidenum">
              <a:rPr lang="en-US" smtClean="0"/>
              <a:pPr/>
              <a:t>41</a:t>
            </a:fld>
            <a:endParaRPr lang="en-US" dirty="0"/>
          </a:p>
        </p:txBody>
      </p:sp>
      <p:pic>
        <p:nvPicPr>
          <p:cNvPr id="5" name="Picture 4"/>
          <p:cNvPicPr>
            <a:picLocks noChangeAspect="1"/>
          </p:cNvPicPr>
          <p:nvPr/>
        </p:nvPicPr>
        <p:blipFill>
          <a:blip r:embed="rId2"/>
          <a:stretch>
            <a:fillRect/>
          </a:stretch>
        </p:blipFill>
        <p:spPr>
          <a:xfrm>
            <a:off x="1295400" y="914400"/>
            <a:ext cx="7672387" cy="5168499"/>
          </a:xfrm>
          <a:prstGeom prst="rect">
            <a:avLst/>
          </a:prstGeom>
        </p:spPr>
      </p:pic>
    </p:spTree>
    <p:extLst>
      <p:ext uri="{BB962C8B-B14F-4D97-AF65-F5344CB8AC3E}">
        <p14:creationId xmlns:p14="http://schemas.microsoft.com/office/powerpoint/2010/main" val="7166668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Nociceptors</a:t>
            </a:r>
            <a:endParaRPr lang="ar-JO" dirty="0"/>
          </a:p>
        </p:txBody>
      </p:sp>
      <p:sp>
        <p:nvSpPr>
          <p:cNvPr id="3" name="Content Placeholder 2"/>
          <p:cNvSpPr>
            <a:spLocks noGrp="1"/>
          </p:cNvSpPr>
          <p:nvPr>
            <p:ph idx="1"/>
          </p:nvPr>
        </p:nvSpPr>
        <p:spPr>
          <a:xfrm>
            <a:off x="990600" y="1371600"/>
            <a:ext cx="7943088" cy="5181600"/>
          </a:xfrm>
        </p:spPr>
        <p:txBody>
          <a:bodyPr/>
          <a:lstStyle/>
          <a:p>
            <a:pPr>
              <a:lnSpc>
                <a:spcPct val="150000"/>
              </a:lnSpc>
            </a:pPr>
            <a:r>
              <a:rPr lang="en-US" dirty="0" err="1"/>
              <a:t>Nociceptors</a:t>
            </a:r>
            <a:r>
              <a:rPr lang="en-US" dirty="0"/>
              <a:t> respond to noxious stimuli that can </a:t>
            </a:r>
            <a:r>
              <a:rPr lang="en-US" dirty="0" smtClean="0"/>
              <a:t>produce tissue damage.</a:t>
            </a:r>
            <a:endParaRPr lang="ar-JO" dirty="0"/>
          </a:p>
        </p:txBody>
      </p:sp>
      <p:sp>
        <p:nvSpPr>
          <p:cNvPr id="4" name="Slide Number Placeholder 3"/>
          <p:cNvSpPr>
            <a:spLocks noGrp="1"/>
          </p:cNvSpPr>
          <p:nvPr>
            <p:ph type="sldNum" sz="quarter" idx="12"/>
          </p:nvPr>
        </p:nvSpPr>
        <p:spPr/>
        <p:txBody>
          <a:bodyPr/>
          <a:lstStyle/>
          <a:p>
            <a:fld id="{5CFD0AA0-7829-4368-90FD-8FF297E1E8C9}" type="slidenum">
              <a:rPr lang="en-US" smtClean="0"/>
              <a:pPr/>
              <a:t>42</a:t>
            </a:fld>
            <a:endParaRPr lang="en-US" dirty="0"/>
          </a:p>
        </p:txBody>
      </p:sp>
    </p:spTree>
    <p:extLst>
      <p:ext uri="{BB962C8B-B14F-4D97-AF65-F5344CB8AC3E}">
        <p14:creationId xmlns:p14="http://schemas.microsoft.com/office/powerpoint/2010/main" val="40775697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Synaptic relays</a:t>
            </a:r>
            <a:endParaRPr lang="en-GB" dirty="0"/>
          </a:p>
        </p:txBody>
      </p:sp>
      <p:sp>
        <p:nvSpPr>
          <p:cNvPr id="3" name="Content Placeholder 2"/>
          <p:cNvSpPr>
            <a:spLocks noGrp="1"/>
          </p:cNvSpPr>
          <p:nvPr>
            <p:ph idx="1"/>
          </p:nvPr>
        </p:nvSpPr>
        <p:spPr>
          <a:xfrm>
            <a:off x="990600" y="1066800"/>
            <a:ext cx="7943088" cy="5791200"/>
          </a:xfrm>
        </p:spPr>
        <p:txBody>
          <a:bodyPr>
            <a:normAutofit lnSpcReduction="10000"/>
          </a:bodyPr>
          <a:lstStyle/>
          <a:p>
            <a:pPr>
              <a:lnSpc>
                <a:spcPct val="150000"/>
              </a:lnSpc>
            </a:pPr>
            <a:r>
              <a:rPr lang="en-GB" dirty="0" smtClean="0"/>
              <a:t>Relay nuclei contain several different types of neurons including local </a:t>
            </a:r>
            <a:r>
              <a:rPr lang="en-GB" b="1" dirty="0" err="1" smtClean="0"/>
              <a:t>interneurons</a:t>
            </a:r>
            <a:r>
              <a:rPr lang="en-GB" b="1" dirty="0" smtClean="0"/>
              <a:t> and projection neurons. </a:t>
            </a:r>
          </a:p>
          <a:p>
            <a:pPr lvl="1">
              <a:lnSpc>
                <a:spcPct val="150000"/>
              </a:lnSpc>
            </a:pPr>
            <a:r>
              <a:rPr lang="en-GB" dirty="0" smtClean="0">
                <a:solidFill>
                  <a:schemeClr val="accent3">
                    <a:lumMod val="75000"/>
                  </a:schemeClr>
                </a:solidFill>
              </a:rPr>
              <a:t>The projection neurons extend long axons out of the nuclei to synapse in other relay nuclei or in the cerebral cortex. </a:t>
            </a:r>
          </a:p>
          <a:p>
            <a:pPr>
              <a:lnSpc>
                <a:spcPct val="150000"/>
              </a:lnSpc>
            </a:pPr>
            <a:r>
              <a:rPr lang="en-GB" dirty="0" smtClean="0"/>
              <a:t>Almost all information going to and coming from the cerebral cortex is processed in thalamic relay nuclei.</a:t>
            </a:r>
            <a:endParaRPr lang="en-GB" dirty="0"/>
          </a:p>
        </p:txBody>
      </p:sp>
      <p:sp>
        <p:nvSpPr>
          <p:cNvPr id="4" name="Slide Number Placeholder 3"/>
          <p:cNvSpPr>
            <a:spLocks noGrp="1"/>
          </p:cNvSpPr>
          <p:nvPr>
            <p:ph type="sldNum" sz="quarter" idx="12"/>
          </p:nvPr>
        </p:nvSpPr>
        <p:spPr/>
        <p:txBody>
          <a:bodyPr/>
          <a:lstStyle/>
          <a:p>
            <a:fld id="{5CFD0AA0-7829-4368-90FD-8FF297E1E8C9}" type="slidenum">
              <a:rPr lang="en-US" smtClean="0"/>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Topographic Organization</a:t>
            </a:r>
            <a:endParaRPr lang="en-GB" dirty="0"/>
          </a:p>
        </p:txBody>
      </p:sp>
      <p:sp>
        <p:nvSpPr>
          <p:cNvPr id="3" name="Content Placeholder 2"/>
          <p:cNvSpPr>
            <a:spLocks noGrp="1"/>
          </p:cNvSpPr>
          <p:nvPr>
            <p:ph idx="1"/>
          </p:nvPr>
        </p:nvSpPr>
        <p:spPr>
          <a:xfrm>
            <a:off x="1048512" y="1295400"/>
            <a:ext cx="7943088" cy="5486400"/>
          </a:xfrm>
        </p:spPr>
        <p:txBody>
          <a:bodyPr>
            <a:normAutofit/>
          </a:bodyPr>
          <a:lstStyle/>
          <a:p>
            <a:pPr>
              <a:lnSpc>
                <a:spcPts val="3600"/>
              </a:lnSpc>
            </a:pPr>
            <a:r>
              <a:rPr lang="en-GB" dirty="0" smtClean="0"/>
              <a:t>Information of sensory and motor systems is encoded in </a:t>
            </a:r>
            <a:r>
              <a:rPr lang="en-GB" b="1" dirty="0" smtClean="0"/>
              <a:t>neural maps.</a:t>
            </a:r>
          </a:p>
          <a:p>
            <a:pPr>
              <a:lnSpc>
                <a:spcPts val="3600"/>
              </a:lnSpc>
            </a:pPr>
            <a:endParaRPr lang="en-GB" b="1" dirty="0" smtClean="0"/>
          </a:p>
        </p:txBody>
      </p:sp>
      <p:sp>
        <p:nvSpPr>
          <p:cNvPr id="4" name="Slide Number Placeholder 3"/>
          <p:cNvSpPr>
            <a:spLocks noGrp="1"/>
          </p:cNvSpPr>
          <p:nvPr>
            <p:ph type="sldNum" sz="quarter" idx="12"/>
          </p:nvPr>
        </p:nvSpPr>
        <p:spPr/>
        <p:txBody>
          <a:bodyPr/>
          <a:lstStyle/>
          <a:p>
            <a:fld id="{5CFD0AA0-7829-4368-90FD-8FF297E1E8C9}" type="slidenum">
              <a:rPr lang="en-US" smtClean="0"/>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Topographic Organization</a:t>
            </a:r>
            <a:endParaRPr lang="en-GB" dirty="0"/>
          </a:p>
        </p:txBody>
      </p:sp>
      <p:sp>
        <p:nvSpPr>
          <p:cNvPr id="3" name="Content Placeholder 2"/>
          <p:cNvSpPr>
            <a:spLocks noGrp="1"/>
          </p:cNvSpPr>
          <p:nvPr>
            <p:ph idx="1"/>
          </p:nvPr>
        </p:nvSpPr>
        <p:spPr>
          <a:xfrm>
            <a:off x="1048512" y="1143000"/>
            <a:ext cx="7943088" cy="5486400"/>
          </a:xfrm>
        </p:spPr>
        <p:txBody>
          <a:bodyPr>
            <a:normAutofit/>
          </a:bodyPr>
          <a:lstStyle/>
          <a:p>
            <a:pPr>
              <a:lnSpc>
                <a:spcPts val="3600"/>
              </a:lnSpc>
            </a:pPr>
            <a:r>
              <a:rPr lang="en-GB" dirty="0" smtClean="0"/>
              <a:t>The topographic coding is preserved at each level of the nervous system, even as high as the cerebral cortex.</a:t>
            </a:r>
          </a:p>
          <a:p>
            <a:pPr lvl="1">
              <a:lnSpc>
                <a:spcPts val="3600"/>
              </a:lnSpc>
              <a:buFont typeface="Wingdings" pitchFamily="2" charset="2"/>
              <a:buChar char="Ø"/>
            </a:pPr>
            <a:r>
              <a:rPr lang="en-GB" dirty="0" smtClean="0">
                <a:solidFill>
                  <a:schemeClr val="accent3">
                    <a:lumMod val="75000"/>
                  </a:schemeClr>
                </a:solidFill>
              </a:rPr>
              <a:t>Thus in the </a:t>
            </a:r>
            <a:r>
              <a:rPr lang="en-GB" dirty="0" err="1" smtClean="0">
                <a:solidFill>
                  <a:schemeClr val="accent3">
                    <a:lumMod val="75000"/>
                  </a:schemeClr>
                </a:solidFill>
              </a:rPr>
              <a:t>somatosensory</a:t>
            </a:r>
            <a:r>
              <a:rPr lang="en-GB" dirty="0" smtClean="0">
                <a:solidFill>
                  <a:schemeClr val="accent3">
                    <a:lumMod val="75000"/>
                  </a:schemeClr>
                </a:solidFill>
              </a:rPr>
              <a:t> system, the topographic information is represented as a </a:t>
            </a:r>
            <a:r>
              <a:rPr lang="en-GB" b="1" dirty="0" smtClean="0">
                <a:solidFill>
                  <a:schemeClr val="accent3">
                    <a:lumMod val="75000"/>
                  </a:schemeClr>
                </a:solidFill>
              </a:rPr>
              <a:t>sensory homunculus </a:t>
            </a:r>
            <a:r>
              <a:rPr lang="en-GB" dirty="0" smtClean="0">
                <a:solidFill>
                  <a:schemeClr val="accent3">
                    <a:lumMod val="75000"/>
                  </a:schemeClr>
                </a:solidFill>
              </a:rPr>
              <a:t>in the cerebral cortex.</a:t>
            </a:r>
          </a:p>
          <a:p>
            <a:pPr lvl="1">
              <a:lnSpc>
                <a:spcPts val="3600"/>
              </a:lnSpc>
              <a:buNone/>
            </a:pPr>
            <a:endParaRPr lang="en-GB" dirty="0" smtClean="0">
              <a:solidFill>
                <a:schemeClr val="accent3">
                  <a:lumMod val="75000"/>
                </a:schemeClr>
              </a:solidFill>
            </a:endParaRPr>
          </a:p>
          <a:p>
            <a:r>
              <a:rPr lang="en-GB" dirty="0" smtClean="0"/>
              <a:t>In the visual system, the topographic representation is called </a:t>
            </a:r>
            <a:r>
              <a:rPr lang="en-GB" b="1" dirty="0" err="1" smtClean="0"/>
              <a:t>retinotopic</a:t>
            </a:r>
            <a:r>
              <a:rPr lang="en-GB" b="1" dirty="0" smtClean="0"/>
              <a:t>.</a:t>
            </a:r>
          </a:p>
          <a:p>
            <a:r>
              <a:rPr lang="en-GB" b="1" dirty="0" smtClean="0"/>
              <a:t>In the auditory system </a:t>
            </a:r>
            <a:r>
              <a:rPr lang="en-GB" dirty="0" smtClean="0"/>
              <a:t>it is called </a:t>
            </a:r>
            <a:r>
              <a:rPr lang="en-GB" b="1" dirty="0" err="1" smtClean="0"/>
              <a:t>tonotopic</a:t>
            </a:r>
            <a:r>
              <a:rPr lang="en-GB" b="1" dirty="0" smtClean="0"/>
              <a:t>.</a:t>
            </a:r>
            <a:endParaRPr lang="en-GB" dirty="0" smtClean="0"/>
          </a:p>
          <a:p>
            <a:pPr>
              <a:lnSpc>
                <a:spcPts val="3600"/>
              </a:lnSpc>
            </a:pPr>
            <a:endParaRPr lang="en-GB" dirty="0">
              <a:solidFill>
                <a:schemeClr val="accent3">
                  <a:lumMod val="75000"/>
                </a:schemeClr>
              </a:solidFill>
            </a:endParaRPr>
          </a:p>
        </p:txBody>
      </p:sp>
      <p:sp>
        <p:nvSpPr>
          <p:cNvPr id="4" name="Slide Number Placeholder 3"/>
          <p:cNvSpPr>
            <a:spLocks noGrp="1"/>
          </p:cNvSpPr>
          <p:nvPr>
            <p:ph type="sldNum" sz="quarter" idx="12"/>
          </p:nvPr>
        </p:nvSpPr>
        <p:spPr/>
        <p:txBody>
          <a:bodyPr/>
          <a:lstStyle/>
          <a:p>
            <a:fld id="{5CFD0AA0-7829-4368-90FD-8FF297E1E8C9}" type="slidenum">
              <a:rPr lang="en-US"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019800"/>
            <a:ext cx="4953000" cy="838200"/>
          </a:xfrm>
          <a:solidFill>
            <a:schemeClr val="bg1"/>
          </a:solidFill>
        </p:spPr>
        <p:txBody>
          <a:bodyPr>
            <a:normAutofit/>
          </a:bodyPr>
          <a:lstStyle/>
          <a:p>
            <a:r>
              <a:rPr lang="en-GB" sz="2400" b="0" u="none" dirty="0" smtClean="0">
                <a:solidFill>
                  <a:schemeClr val="accent3">
                    <a:lumMod val="75000"/>
                  </a:schemeClr>
                </a:solidFill>
              </a:rPr>
              <a:t>   Sensory homunculus</a:t>
            </a:r>
            <a:endParaRPr lang="en-GB" sz="2400" b="0" u="none" dirty="0">
              <a:solidFill>
                <a:schemeClr val="accent3">
                  <a:lumMod val="75000"/>
                </a:schemeClr>
              </a:solidFill>
            </a:endParaRPr>
          </a:p>
        </p:txBody>
      </p:sp>
      <p:sp>
        <p:nvSpPr>
          <p:cNvPr id="4" name="Slide Number Placeholder 3"/>
          <p:cNvSpPr>
            <a:spLocks noGrp="1"/>
          </p:cNvSpPr>
          <p:nvPr>
            <p:ph type="sldNum" sz="quarter" idx="12"/>
          </p:nvPr>
        </p:nvSpPr>
        <p:spPr/>
        <p:txBody>
          <a:bodyPr/>
          <a:lstStyle/>
          <a:p>
            <a:fld id="{5CFD0AA0-7829-4368-90FD-8FF297E1E8C9}" type="slidenum">
              <a:rPr lang="en-US" smtClean="0"/>
              <a:pPr/>
              <a:t>8</a:t>
            </a:fld>
            <a:endParaRPr lang="en-US" dirty="0"/>
          </a:p>
        </p:txBody>
      </p:sp>
      <p:pic>
        <p:nvPicPr>
          <p:cNvPr id="7" name="Content Placeholder 5" descr="Sensory_Homunculus.jpg"/>
          <p:cNvPicPr>
            <a:picLocks noChangeAspect="1"/>
          </p:cNvPicPr>
          <p:nvPr/>
        </p:nvPicPr>
        <p:blipFill>
          <a:blip r:embed="rId2" cstate="print"/>
          <a:stretch>
            <a:fillRect/>
          </a:stretch>
        </p:blipFill>
        <p:spPr>
          <a:xfrm>
            <a:off x="4203389" y="838200"/>
            <a:ext cx="4895168" cy="4876800"/>
          </a:xfrm>
          <a:prstGeom prst="rect">
            <a:avLst/>
          </a:prstGeom>
        </p:spPr>
      </p:pic>
      <p:sp>
        <p:nvSpPr>
          <p:cNvPr id="3" name="Rectangle 2"/>
          <p:cNvSpPr/>
          <p:nvPr/>
        </p:nvSpPr>
        <p:spPr>
          <a:xfrm>
            <a:off x="88900" y="394692"/>
            <a:ext cx="4089089" cy="6186309"/>
          </a:xfrm>
          <a:prstGeom prst="rect">
            <a:avLst/>
          </a:prstGeom>
        </p:spPr>
        <p:txBody>
          <a:bodyPr wrap="square">
            <a:spAutoFit/>
          </a:bodyPr>
          <a:lstStyle/>
          <a:p>
            <a:endParaRPr lang="en-US" u="sng" dirty="0">
              <a:solidFill>
                <a:srgbClr val="C00000"/>
              </a:solidFill>
              <a:latin typeface="Arial" panose="020B0604020202020204" pitchFamily="34" charset="0"/>
              <a:cs typeface="Arial" panose="020B0604020202020204" pitchFamily="34" charset="0"/>
            </a:endParaRPr>
          </a:p>
          <a:p>
            <a:r>
              <a:rPr lang="en-US" u="sng" dirty="0">
                <a:solidFill>
                  <a:srgbClr val="C00000"/>
                </a:solidFill>
                <a:latin typeface="Arial" panose="020B0604020202020204" pitchFamily="34" charset="0"/>
                <a:cs typeface="Arial" panose="020B0604020202020204" pitchFamily="34" charset="0"/>
              </a:rPr>
              <a:t>A motor homunculus </a:t>
            </a:r>
            <a:r>
              <a:rPr lang="en-US" dirty="0">
                <a:solidFill>
                  <a:srgbClr val="C00000"/>
                </a:solidFill>
                <a:latin typeface="Arial" panose="020B0604020202020204" pitchFamily="34" charset="0"/>
                <a:cs typeface="Arial" panose="020B0604020202020204" pitchFamily="34" charset="0"/>
              </a:rPr>
              <a:t>represents a map of brain areas dedicated to motor </a:t>
            </a:r>
            <a:r>
              <a:rPr lang="en-US" dirty="0" smtClean="0">
                <a:solidFill>
                  <a:srgbClr val="C00000"/>
                </a:solidFill>
                <a:latin typeface="Arial" panose="020B0604020202020204" pitchFamily="34" charset="0"/>
                <a:cs typeface="Arial" panose="020B0604020202020204" pitchFamily="34" charset="0"/>
              </a:rPr>
              <a:t>processing. </a:t>
            </a:r>
            <a:r>
              <a:rPr lang="en-US" dirty="0">
                <a:solidFill>
                  <a:srgbClr val="C00000"/>
                </a:solidFill>
                <a:latin typeface="Arial" panose="020B0604020202020204" pitchFamily="34" charset="0"/>
                <a:cs typeface="Arial" panose="020B0604020202020204" pitchFamily="34" charset="0"/>
              </a:rPr>
              <a:t>The primary motor cortex is located in the precentral </a:t>
            </a:r>
            <a:r>
              <a:rPr lang="en-US" dirty="0" smtClean="0">
                <a:solidFill>
                  <a:srgbClr val="C00000"/>
                </a:solidFill>
                <a:latin typeface="Arial" panose="020B0604020202020204" pitchFamily="34" charset="0"/>
                <a:cs typeface="Arial" panose="020B0604020202020204" pitchFamily="34" charset="0"/>
              </a:rPr>
              <a:t>gyrus (anterior to central sulcus), </a:t>
            </a:r>
            <a:r>
              <a:rPr lang="en-US" dirty="0">
                <a:solidFill>
                  <a:srgbClr val="C00000"/>
                </a:solidFill>
                <a:latin typeface="Arial" panose="020B0604020202020204" pitchFamily="34" charset="0"/>
                <a:cs typeface="Arial" panose="020B0604020202020204" pitchFamily="34" charset="0"/>
              </a:rPr>
              <a:t>and handles signals coming from the premotor area of the frontal </a:t>
            </a:r>
            <a:r>
              <a:rPr lang="en-US" dirty="0" smtClean="0">
                <a:solidFill>
                  <a:srgbClr val="C00000"/>
                </a:solidFill>
                <a:latin typeface="Arial" panose="020B0604020202020204" pitchFamily="34" charset="0"/>
                <a:cs typeface="Arial" panose="020B0604020202020204" pitchFamily="34" charset="0"/>
              </a:rPr>
              <a:t>lobes</a:t>
            </a:r>
            <a:endParaRPr lang="en-US" dirty="0">
              <a:solidFill>
                <a:srgbClr val="C00000"/>
              </a:solidFill>
              <a:latin typeface="Arial" panose="020B0604020202020204" pitchFamily="34" charset="0"/>
              <a:cs typeface="Arial" panose="020B0604020202020204" pitchFamily="34" charset="0"/>
            </a:endParaRPr>
          </a:p>
          <a:p>
            <a:endParaRPr lang="en-US" dirty="0">
              <a:solidFill>
                <a:srgbClr val="C00000"/>
              </a:solidFill>
              <a:latin typeface="Arial" panose="020B0604020202020204" pitchFamily="34" charset="0"/>
              <a:cs typeface="Arial" panose="020B0604020202020204" pitchFamily="34" charset="0"/>
            </a:endParaRPr>
          </a:p>
          <a:p>
            <a:r>
              <a:rPr lang="en-US" u="sng" dirty="0">
                <a:solidFill>
                  <a:srgbClr val="C00000"/>
                </a:solidFill>
                <a:latin typeface="Arial" panose="020B0604020202020204" pitchFamily="34" charset="0"/>
                <a:cs typeface="Arial" panose="020B0604020202020204" pitchFamily="34" charset="0"/>
              </a:rPr>
              <a:t>A sensory homunculus </a:t>
            </a:r>
            <a:r>
              <a:rPr lang="en-US" dirty="0">
                <a:solidFill>
                  <a:srgbClr val="C00000"/>
                </a:solidFill>
                <a:latin typeface="Arial" panose="020B0604020202020204" pitchFamily="34" charset="0"/>
                <a:cs typeface="Arial" panose="020B0604020202020204" pitchFamily="34" charset="0"/>
              </a:rPr>
              <a:t>represents a map of brain areas dedicated to sensory </a:t>
            </a:r>
            <a:r>
              <a:rPr lang="en-US" dirty="0" smtClean="0">
                <a:solidFill>
                  <a:srgbClr val="C00000"/>
                </a:solidFill>
                <a:latin typeface="Arial" panose="020B0604020202020204" pitchFamily="34" charset="0"/>
                <a:cs typeface="Arial" panose="020B0604020202020204" pitchFamily="34" charset="0"/>
              </a:rPr>
              <a:t>processing. </a:t>
            </a:r>
            <a:r>
              <a:rPr lang="en-US" dirty="0">
                <a:solidFill>
                  <a:srgbClr val="C00000"/>
                </a:solidFill>
                <a:latin typeface="Arial" panose="020B0604020202020204" pitchFamily="34" charset="0"/>
                <a:cs typeface="Arial" panose="020B0604020202020204" pitchFamily="34" charset="0"/>
              </a:rPr>
              <a:t>The primary sensory cortex is located in the postcentral </a:t>
            </a:r>
            <a:r>
              <a:rPr lang="en-US" dirty="0" smtClean="0">
                <a:solidFill>
                  <a:srgbClr val="C00000"/>
                </a:solidFill>
                <a:latin typeface="Arial" panose="020B0604020202020204" pitchFamily="34" charset="0"/>
                <a:cs typeface="Arial" panose="020B0604020202020204" pitchFamily="34" charset="0"/>
              </a:rPr>
              <a:t>gyrus (posterior to central sulcus) , </a:t>
            </a:r>
            <a:r>
              <a:rPr lang="en-US" dirty="0">
                <a:solidFill>
                  <a:srgbClr val="C00000"/>
                </a:solidFill>
                <a:latin typeface="Arial" panose="020B0604020202020204" pitchFamily="34" charset="0"/>
                <a:cs typeface="Arial" panose="020B0604020202020204" pitchFamily="34" charset="0"/>
              </a:rPr>
              <a:t>and handles signals coming from the thalamus</a:t>
            </a:r>
            <a:endParaRPr lang="en-US" dirty="0" smtClean="0">
              <a:solidFill>
                <a:srgbClr val="C00000"/>
              </a:solidFill>
              <a:latin typeface="Arial" panose="020B0604020202020204" pitchFamily="34" charset="0"/>
              <a:cs typeface="Arial" panose="020B0604020202020204" pitchFamily="34" charset="0"/>
            </a:endParaRPr>
          </a:p>
          <a:p>
            <a:endParaRPr lang="en-US" dirty="0">
              <a:solidFill>
                <a:srgbClr val="C00000"/>
              </a:solidFill>
              <a:latin typeface="Arial" panose="020B0604020202020204" pitchFamily="34" charset="0"/>
              <a:cs typeface="Arial" panose="020B0604020202020204" pitchFamily="34" charset="0"/>
            </a:endParaRPr>
          </a:p>
          <a:p>
            <a:endParaRPr lang="en-US" dirty="0" smtClean="0">
              <a:solidFill>
                <a:srgbClr val="C00000"/>
              </a:solidFill>
              <a:latin typeface="Arial" panose="020B0604020202020204" pitchFamily="34" charset="0"/>
              <a:cs typeface="Arial" panose="020B0604020202020204" pitchFamily="34" charset="0"/>
            </a:endParaRPr>
          </a:p>
          <a:p>
            <a:endParaRPr lang="en-US" dirty="0" smtClean="0">
              <a:solidFill>
                <a:srgbClr val="C00000"/>
              </a:solidFill>
              <a:latin typeface="Arial" panose="020B0604020202020204" pitchFamily="34" charset="0"/>
              <a:cs typeface="Arial" panose="020B0604020202020204" pitchFamily="34" charset="0"/>
            </a:endParaRPr>
          </a:p>
          <a:p>
            <a:endParaRPr lang="en-US" dirty="0" smtClean="0">
              <a:solidFill>
                <a:srgbClr val="C00000"/>
              </a:solidFill>
              <a:latin typeface="Arial" panose="020B0604020202020204" pitchFamily="34" charset="0"/>
              <a:cs typeface="Arial" panose="020B0604020202020204" pitchFamily="34" charset="0"/>
            </a:endParaRPr>
          </a:p>
          <a:p>
            <a:endParaRPr lang="en-US" dirty="0" smtClean="0">
              <a:solidFill>
                <a:srgbClr val="C00000"/>
              </a:solidFill>
              <a:latin typeface="Arial" panose="020B0604020202020204" pitchFamily="34" charset="0"/>
              <a:cs typeface="Arial" panose="020B0604020202020204" pitchFamily="34" charset="0"/>
            </a:endParaRPr>
          </a:p>
          <a:p>
            <a:r>
              <a:rPr lang="en-US" dirty="0" smtClean="0">
                <a:solidFill>
                  <a:srgbClr val="C00000"/>
                </a:solidFill>
                <a:latin typeface="Arial" panose="020B0604020202020204" pitchFamily="34" charset="0"/>
                <a:cs typeface="Arial" panose="020B0604020202020204" pitchFamily="34" charset="0"/>
              </a:rPr>
              <a:t> </a:t>
            </a:r>
            <a:endParaRPr lang="en-US" dirty="0">
              <a:solidFill>
                <a:srgbClr val="C0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Decussations</a:t>
            </a:r>
            <a:endParaRPr lang="en-GB" dirty="0"/>
          </a:p>
        </p:txBody>
      </p:sp>
      <p:sp>
        <p:nvSpPr>
          <p:cNvPr id="3" name="Content Placeholder 2"/>
          <p:cNvSpPr>
            <a:spLocks noGrp="1"/>
          </p:cNvSpPr>
          <p:nvPr>
            <p:ph idx="1"/>
          </p:nvPr>
        </p:nvSpPr>
        <p:spPr>
          <a:xfrm>
            <a:off x="990600" y="1066800"/>
            <a:ext cx="7943088" cy="5486400"/>
          </a:xfrm>
        </p:spPr>
        <p:txBody>
          <a:bodyPr>
            <a:normAutofit/>
          </a:bodyPr>
          <a:lstStyle/>
          <a:p>
            <a:pPr>
              <a:lnSpc>
                <a:spcPct val="150000"/>
              </a:lnSpc>
            </a:pPr>
            <a:r>
              <a:rPr lang="en-GB" dirty="0" smtClean="0"/>
              <a:t>Almost all sensory and motor pathways are bilaterally symmetric, and information crosses from one side (</a:t>
            </a:r>
            <a:r>
              <a:rPr lang="en-GB" dirty="0" err="1" smtClean="0"/>
              <a:t>ipsilateral</a:t>
            </a:r>
            <a:r>
              <a:rPr lang="en-GB" dirty="0" smtClean="0"/>
              <a:t>) to the other (</a:t>
            </a:r>
            <a:r>
              <a:rPr lang="en-GB" dirty="0" err="1" smtClean="0"/>
              <a:t>contralateral</a:t>
            </a:r>
            <a:r>
              <a:rPr lang="en-GB" dirty="0" smtClean="0"/>
              <a:t>) side of the brain or spinal cord.</a:t>
            </a:r>
          </a:p>
          <a:p>
            <a:pPr>
              <a:lnSpc>
                <a:spcPct val="150000"/>
              </a:lnSpc>
            </a:pPr>
            <a:r>
              <a:rPr lang="en-GB" dirty="0" smtClean="0"/>
              <a:t>All pathways do not cross at the same level of the CNS. Some pathways cross in the spinal cord (e.g., pain), and many cross in the brain stem.</a:t>
            </a:r>
          </a:p>
          <a:p>
            <a:pPr>
              <a:lnSpc>
                <a:spcPct val="150000"/>
              </a:lnSpc>
            </a:pPr>
            <a:r>
              <a:rPr lang="en-GB" dirty="0" smtClean="0"/>
              <a:t>These crossings are called </a:t>
            </a:r>
            <a:r>
              <a:rPr lang="en-GB" b="1" dirty="0" smtClean="0"/>
              <a:t>decussations.</a:t>
            </a:r>
            <a:endParaRPr lang="en-GB" dirty="0"/>
          </a:p>
        </p:txBody>
      </p:sp>
      <p:sp>
        <p:nvSpPr>
          <p:cNvPr id="4" name="Slide Number Placeholder 3"/>
          <p:cNvSpPr>
            <a:spLocks noGrp="1"/>
          </p:cNvSpPr>
          <p:nvPr>
            <p:ph type="sldNum" sz="quarter" idx="12"/>
          </p:nvPr>
        </p:nvSpPr>
        <p:spPr/>
        <p:txBody>
          <a:bodyPr/>
          <a:lstStyle/>
          <a:p>
            <a:fld id="{5CFD0AA0-7829-4368-90FD-8FF297E1E8C9}" type="slidenum">
              <a:rPr lang="en-US" smtClean="0"/>
              <a:pPr/>
              <a:t>9</a:t>
            </a:fld>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6215</TotalTime>
  <Words>1654</Words>
  <Application>Microsoft Office PowerPoint</Application>
  <PresentationFormat>On-screen Show (4:3)</PresentationFormat>
  <Paragraphs>231</Paragraphs>
  <Slides>42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Arial</vt:lpstr>
      <vt:lpstr>Calibri</vt:lpstr>
      <vt:lpstr>Gill Sans MT</vt:lpstr>
      <vt:lpstr>Majalla UI</vt:lpstr>
      <vt:lpstr>Verdana</vt:lpstr>
      <vt:lpstr>Wingdings</vt:lpstr>
      <vt:lpstr>Wingdings 2</vt:lpstr>
      <vt:lpstr>Solstice</vt:lpstr>
      <vt:lpstr>Somatic sensation -  Sensory systems (Part 1)</vt:lpstr>
      <vt:lpstr>General features of  sensory and motor systems</vt:lpstr>
      <vt:lpstr>Definition</vt:lpstr>
      <vt:lpstr>Synaptic relays</vt:lpstr>
      <vt:lpstr>Synaptic relays</vt:lpstr>
      <vt:lpstr>Topographic Organization</vt:lpstr>
      <vt:lpstr>Topographic Organization</vt:lpstr>
      <vt:lpstr>   Sensory homunculus</vt:lpstr>
      <vt:lpstr>Decussations</vt:lpstr>
      <vt:lpstr>Decussations</vt:lpstr>
      <vt:lpstr>Types of nerve fibers</vt:lpstr>
      <vt:lpstr>PowerPoint Presentation</vt:lpstr>
      <vt:lpstr>Fiber types and conduction velocity</vt:lpstr>
      <vt:lpstr>Sensory systems</vt:lpstr>
      <vt:lpstr>Sensory pathways from the sensory receptor to the cerebral cortex</vt:lpstr>
      <vt:lpstr>Sensory pathways from the sensory receptor to the cerebral cortex</vt:lpstr>
      <vt:lpstr>Sensory pathways from the sensory receptor to the cerebral cortex</vt:lpstr>
      <vt:lpstr>Sensory pathways from the sensory receptor to the cerebral cortex</vt:lpstr>
      <vt:lpstr>Sensory pathways from the sensory receptor to the cerebral cortex</vt:lpstr>
      <vt:lpstr>Sensory pathways from the sensory receptor to the cerebral cortex</vt:lpstr>
      <vt:lpstr>Sensory pathways from the sensory receptor to the cerebral cortex</vt:lpstr>
      <vt:lpstr>Sensory receptors</vt:lpstr>
      <vt:lpstr>Types of sensory transducers</vt:lpstr>
      <vt:lpstr>Types of sensory transducers</vt:lpstr>
      <vt:lpstr>Receptive field</vt:lpstr>
      <vt:lpstr>Receptive field</vt:lpstr>
      <vt:lpstr>Steps in sensory transduction</vt:lpstr>
      <vt:lpstr>Steps in sensory transduction</vt:lpstr>
      <vt:lpstr>Steps in sensory transduction</vt:lpstr>
      <vt:lpstr>Sensory encoding </vt:lpstr>
      <vt:lpstr>Sensory encoding</vt:lpstr>
      <vt:lpstr>PowerPoint Presentation</vt:lpstr>
      <vt:lpstr>Adaptation of sensory receptors</vt:lpstr>
      <vt:lpstr>PowerPoint Presentation</vt:lpstr>
      <vt:lpstr>Somatosensory system</vt:lpstr>
      <vt:lpstr>Mechanoreceptors for touch and pressure</vt:lpstr>
      <vt:lpstr>Mechanoreceptors for touch and pressure</vt:lpstr>
      <vt:lpstr>Thermoreceptors</vt:lpstr>
      <vt:lpstr>Thermoreceptors</vt:lpstr>
      <vt:lpstr>Thermoreceptors</vt:lpstr>
      <vt:lpstr>PowerPoint Presentation</vt:lpstr>
      <vt:lpstr>Nociceptors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One:  Introduction to Physiology:  The Cell and General Physiology</dc:title>
  <dc:creator>rstinson</dc:creator>
  <cp:lastModifiedBy>lenovo</cp:lastModifiedBy>
  <cp:revision>274</cp:revision>
  <dcterms:created xsi:type="dcterms:W3CDTF">2010-10-14T16:13:00Z</dcterms:created>
  <dcterms:modified xsi:type="dcterms:W3CDTF">2021-03-02T08:03:05Z</dcterms:modified>
</cp:coreProperties>
</file>