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sldIdLst>
    <p:sldId id="272" r:id="rId2"/>
    <p:sldId id="257" r:id="rId3"/>
    <p:sldId id="291" r:id="rId4"/>
    <p:sldId id="284" r:id="rId5"/>
    <p:sldId id="292" r:id="rId6"/>
    <p:sldId id="258" r:id="rId7"/>
    <p:sldId id="259" r:id="rId8"/>
    <p:sldId id="261" r:id="rId9"/>
    <p:sldId id="286" r:id="rId10"/>
    <p:sldId id="285" r:id="rId11"/>
    <p:sldId id="262" r:id="rId12"/>
    <p:sldId id="287" r:id="rId13"/>
    <p:sldId id="263" r:id="rId14"/>
    <p:sldId id="288" r:id="rId15"/>
    <p:sldId id="270" r:id="rId16"/>
    <p:sldId id="271" r:id="rId17"/>
    <p:sldId id="273" r:id="rId18"/>
    <p:sldId id="274" r:id="rId19"/>
    <p:sldId id="264" r:id="rId20"/>
    <p:sldId id="275" r:id="rId21"/>
    <p:sldId id="293" r:id="rId22"/>
    <p:sldId id="265" r:id="rId23"/>
    <p:sldId id="294" r:id="rId24"/>
    <p:sldId id="276" r:id="rId25"/>
    <p:sldId id="289" r:id="rId26"/>
    <p:sldId id="266" r:id="rId27"/>
    <p:sldId id="290" r:id="rId28"/>
    <p:sldId id="295" r:id="rId29"/>
    <p:sldId id="267" r:id="rId30"/>
    <p:sldId id="277" r:id="rId31"/>
    <p:sldId id="278" r:id="rId32"/>
    <p:sldId id="279" r:id="rId33"/>
    <p:sldId id="280" r:id="rId34"/>
    <p:sldId id="281" r:id="rId35"/>
    <p:sldId id="28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619" y="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B24270-ADD3-4C22-8B8A-BCC45EFB66EC}" type="datetimeFigureOut">
              <a:rPr lang="en-GB" smtClean="0"/>
              <a:pPr/>
              <a:t>23/02/2021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22D4C5-6652-4AED-A465-43573EDB06B6}"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F22D4C5-6652-4AED-A465-43573EDB06B6}" type="slidenum">
              <a:rPr lang="en-GB" smtClean="0"/>
              <a:pPr/>
              <a:t>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22D4C5-6652-4AED-A465-43573EDB06B6}" type="slidenum">
              <a:rPr lang="en-GB" smtClean="0"/>
              <a:pPr/>
              <a:t>21</a:t>
            </a:fld>
            <a:endParaRPr lang="en-GB"/>
          </a:p>
        </p:txBody>
      </p:sp>
    </p:spTree>
    <p:extLst>
      <p:ext uri="{BB962C8B-B14F-4D97-AF65-F5344CB8AC3E}">
        <p14:creationId xmlns:p14="http://schemas.microsoft.com/office/powerpoint/2010/main" val="2230598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22D4C5-6652-4AED-A465-43573EDB06B6}" type="slidenum">
              <a:rPr lang="en-GB" smtClean="0"/>
              <a:pPr/>
              <a:t>28</a:t>
            </a:fld>
            <a:endParaRPr lang="en-GB"/>
          </a:p>
        </p:txBody>
      </p:sp>
    </p:spTree>
    <p:extLst>
      <p:ext uri="{BB962C8B-B14F-4D97-AF65-F5344CB8AC3E}">
        <p14:creationId xmlns:p14="http://schemas.microsoft.com/office/powerpoint/2010/main" val="3682549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lgn="l" rtl="0">
              <a:defRPr sz="4400">
                <a:solidFill>
                  <a:schemeClr val="bg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899938"/>
            <a:ext cx="4953000" cy="1752600"/>
          </a:xfrm>
        </p:spPr>
        <p:txBody>
          <a:bodyPr/>
          <a:lstStyle>
            <a:lvl1pPr marL="64008" indent="0" algn="l" rtl="0">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9" name="Slide Number Placeholder 28"/>
          <p:cNvSpPr>
            <a:spLocks noGrp="1"/>
          </p:cNvSpPr>
          <p:nvPr>
            <p:ph type="sldNum" sz="quarter" idx="12"/>
          </p:nvPr>
        </p:nvSpPr>
        <p:spPr>
          <a:xfrm>
            <a:off x="8228995" y="6248400"/>
            <a:ext cx="747712" cy="365760"/>
          </a:xfrm>
        </p:spPr>
        <p:txBody>
          <a:bodyPr/>
          <a:lstStyle>
            <a:lvl1pPr algn="r">
              <a:defRPr sz="1800">
                <a:solidFill>
                  <a:schemeClr val="accent6">
                    <a:lumMod val="50000"/>
                  </a:schemeClr>
                </a:solidFill>
              </a:defRPr>
            </a:lvl1pPr>
          </a:lstStyle>
          <a:p>
            <a:fld id="{5CFD0AA0-7829-4368-90FD-8FF297E1E8C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1FF757-5C5A-4EE8-9071-87F1168E2941}" type="datetimeFigureOut">
              <a:rPr lang="en-US" smtClean="0"/>
              <a:pPr/>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D0AA0-7829-4368-90FD-8FF297E1E8C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1FF757-5C5A-4EE8-9071-87F1168E2941}" type="datetimeFigureOut">
              <a:rPr lang="en-US" smtClean="0"/>
              <a:pPr/>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D0AA0-7829-4368-90FD-8FF297E1E8C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458200" cy="1066800"/>
          </a:xfrm>
        </p:spPr>
        <p:txBody>
          <a:bodyPr>
            <a:normAutofit/>
          </a:bodyPr>
          <a:lstStyle>
            <a:lvl1pPr algn="l" rtl="0">
              <a:defRPr sz="3200" b="0" u="sng"/>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152400" y="1828800"/>
            <a:ext cx="8458200" cy="4745736"/>
          </a:xfrm>
        </p:spPr>
        <p:txBody>
          <a:bodyPr>
            <a:normAutofit/>
          </a:bodyPr>
          <a:lstStyle>
            <a:lvl1pPr algn="l" rtl="0">
              <a:defRPr sz="2400"/>
            </a:lvl1pPr>
            <a:lvl2pPr algn="l" rtl="0">
              <a:defRPr sz="2400"/>
            </a:lvl2pPr>
            <a:lvl3pPr algn="l" rtl="0">
              <a:defRPr sz="2200"/>
            </a:lvl3pPr>
            <a:lvl4pPr algn="l" rtl="0">
              <a:defRPr sz="2000"/>
            </a:lvl4pPr>
            <a:lvl5pPr algn="l" rtl="0">
              <a:defRPr sz="20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a:xfrm>
            <a:off x="8229600" y="6324600"/>
            <a:ext cx="762000" cy="365760"/>
          </a:xfrm>
        </p:spPr>
        <p:txBody>
          <a:bodyPr/>
          <a:lstStyle>
            <a:lvl1pPr>
              <a:defRPr>
                <a:solidFill>
                  <a:schemeClr val="accent6">
                    <a:lumMod val="75000"/>
                  </a:schemeClr>
                </a:solidFill>
              </a:defRPr>
            </a:lvl1pPr>
          </a:lstStyle>
          <a:p>
            <a:fld id="{5CFD0AA0-7829-4368-90FD-8FF297E1E8C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C1FF757-5C5A-4EE8-9071-87F1168E2941}" type="datetimeFigureOut">
              <a:rPr lang="en-US" smtClean="0"/>
              <a:pPr/>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D0AA0-7829-4368-90FD-8FF297E1E8C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C1FF757-5C5A-4EE8-9071-87F1168E2941}" type="datetimeFigureOut">
              <a:rPr lang="en-US" smtClean="0"/>
              <a:pPr/>
              <a:t>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D0AA0-7829-4368-90FD-8FF297E1E8C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FC1FF757-5C5A-4EE8-9071-87F1168E2941}" type="datetimeFigureOut">
              <a:rPr lang="en-US" smtClean="0"/>
              <a:pPr/>
              <a:t>2/23/2021</a:t>
            </a:fld>
            <a:endParaRPr lang="en-US"/>
          </a:p>
        </p:txBody>
      </p:sp>
      <p:sp>
        <p:nvSpPr>
          <p:cNvPr id="27" name="Slide Number Placeholder 26"/>
          <p:cNvSpPr>
            <a:spLocks noGrp="1"/>
          </p:cNvSpPr>
          <p:nvPr>
            <p:ph type="sldNum" sz="quarter" idx="11"/>
          </p:nvPr>
        </p:nvSpPr>
        <p:spPr/>
        <p:txBody>
          <a:bodyPr rtlCol="0"/>
          <a:lstStyle/>
          <a:p>
            <a:fld id="{5CFD0AA0-7829-4368-90FD-8FF297E1E8C9}"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FC1FF757-5C5A-4EE8-9071-87F1168E2941}" type="datetimeFigureOut">
              <a:rPr lang="en-US" smtClean="0"/>
              <a:pPr/>
              <a:t>2/23/2021</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5CFD0AA0-7829-4368-90FD-8FF297E1E8C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1FF757-5C5A-4EE8-9071-87F1168E2941}" type="datetimeFigureOut">
              <a:rPr lang="en-US" smtClean="0"/>
              <a:pPr/>
              <a:t>2/23/2021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FD0AA0-7829-4368-90FD-8FF297E1E8C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C1FF757-5C5A-4EE8-9071-87F1168E2941}" type="datetimeFigureOut">
              <a:rPr lang="en-US" smtClean="0"/>
              <a:pPr/>
              <a:t>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D0AA0-7829-4368-90FD-8FF297E1E8C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C1FF757-5C5A-4EE8-9071-87F1168E2941}" type="datetimeFigureOut">
              <a:rPr lang="en-US" smtClean="0"/>
              <a:pPr/>
              <a:t>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D0AA0-7829-4368-90FD-8FF297E1E8C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C1FF757-5C5A-4EE8-9071-87F1168E2941}" type="datetimeFigureOut">
              <a:rPr lang="en-US" smtClean="0"/>
              <a:pPr/>
              <a:t>2/23/2021</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5CFD0AA0-7829-4368-90FD-8FF297E1E8C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4.wd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2057400"/>
            <a:ext cx="8458200" cy="1066800"/>
          </a:xfrm>
        </p:spPr>
        <p:txBody>
          <a:bodyPr>
            <a:normAutofit/>
          </a:bodyPr>
          <a:lstStyle/>
          <a:p>
            <a:pPr algn="ctr"/>
            <a:r>
              <a:rPr lang="en-US" sz="4400" b="1" u="none" dirty="0" smtClean="0"/>
              <a:t>Cerebral blood flow</a:t>
            </a:r>
            <a:endParaRPr lang="ar-JO" sz="4400" b="1" u="none" dirty="0"/>
          </a:p>
        </p:txBody>
      </p:sp>
      <p:sp>
        <p:nvSpPr>
          <p:cNvPr id="2" name="TextBox 1"/>
          <p:cNvSpPr txBox="1"/>
          <p:nvPr/>
        </p:nvSpPr>
        <p:spPr>
          <a:xfrm>
            <a:off x="533400" y="4953000"/>
            <a:ext cx="4998719" cy="1015663"/>
          </a:xfrm>
          <a:prstGeom prst="rect">
            <a:avLst/>
          </a:prstGeom>
          <a:noFill/>
        </p:spPr>
        <p:txBody>
          <a:bodyPr wrap="square" rtlCol="0">
            <a:spAutoFit/>
          </a:bodyPr>
          <a:lstStyle/>
          <a:p>
            <a:r>
              <a:rPr lang="en-US" sz="2000" dirty="0" smtClean="0">
                <a:solidFill>
                  <a:srgbClr val="FF0000"/>
                </a:solidFill>
                <a:latin typeface="Arial" panose="020B0604020202020204" pitchFamily="34" charset="0"/>
                <a:cs typeface="Arial" panose="020B0604020202020204" pitchFamily="34" charset="0"/>
              </a:rPr>
              <a:t>Dr. </a:t>
            </a:r>
            <a:r>
              <a:rPr lang="en-US" sz="2000" dirty="0" err="1" smtClean="0">
                <a:solidFill>
                  <a:srgbClr val="FF0000"/>
                </a:solidFill>
                <a:latin typeface="Arial" panose="020B0604020202020204" pitchFamily="34" charset="0"/>
                <a:cs typeface="Arial" panose="020B0604020202020204" pitchFamily="34" charset="0"/>
              </a:rPr>
              <a:t>Ejlal</a:t>
            </a:r>
            <a:r>
              <a:rPr lang="en-US" sz="2000" dirty="0" smtClean="0">
                <a:solidFill>
                  <a:srgbClr val="FF0000"/>
                </a:solidFill>
                <a:latin typeface="Arial" panose="020B0604020202020204" pitchFamily="34" charset="0"/>
                <a:cs typeface="Arial" panose="020B0604020202020204" pitchFamily="34" charset="0"/>
              </a:rPr>
              <a:t> Abu-El-Rub, </a:t>
            </a:r>
            <a:r>
              <a:rPr lang="en-US" sz="2000" dirty="0" err="1" smtClean="0">
                <a:solidFill>
                  <a:srgbClr val="FF0000"/>
                </a:solidFill>
                <a:latin typeface="Arial" panose="020B0604020202020204" pitchFamily="34" charset="0"/>
                <a:cs typeface="Arial" panose="020B0604020202020204" pitchFamily="34" charset="0"/>
              </a:rPr>
              <a:t>Pharm.D</a:t>
            </a:r>
            <a:r>
              <a:rPr lang="en-US" sz="2000" dirty="0" smtClean="0">
                <a:solidFill>
                  <a:srgbClr val="FF0000"/>
                </a:solidFill>
                <a:latin typeface="Arial" panose="020B0604020202020204" pitchFamily="34" charset="0"/>
                <a:cs typeface="Arial" panose="020B0604020202020204" pitchFamily="34" charset="0"/>
              </a:rPr>
              <a:t>, PhD</a:t>
            </a:r>
          </a:p>
          <a:p>
            <a:r>
              <a:rPr lang="en-US" sz="2000" dirty="0" smtClean="0">
                <a:solidFill>
                  <a:srgbClr val="FF0000"/>
                </a:solidFill>
                <a:latin typeface="Arial" panose="020B0604020202020204" pitchFamily="34" charset="0"/>
                <a:cs typeface="Arial" panose="020B0604020202020204" pitchFamily="34" charset="0"/>
              </a:rPr>
              <a:t>Department of Basic Medical Sciences</a:t>
            </a:r>
          </a:p>
          <a:p>
            <a:r>
              <a:rPr lang="en-US" sz="2000" dirty="0" smtClean="0">
                <a:solidFill>
                  <a:srgbClr val="FF0000"/>
                </a:solidFill>
                <a:latin typeface="Arial" panose="020B0604020202020204" pitchFamily="34" charset="0"/>
                <a:cs typeface="Arial" panose="020B0604020202020204" pitchFamily="34" charset="0"/>
              </a:rPr>
              <a:t>Faculty of Medicine, Yarmouk University</a:t>
            </a:r>
            <a:endParaRPr lang="en-US" sz="2000"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52400" y="685800"/>
            <a:ext cx="8610600" cy="6172200"/>
          </a:xfrm>
        </p:spPr>
        <p:txBody>
          <a:bodyPr>
            <a:normAutofit/>
          </a:bodyPr>
          <a:lstStyle/>
          <a:p>
            <a:pPr marL="92075" indent="0">
              <a:lnSpc>
                <a:spcPts val="3400"/>
              </a:lnSpc>
              <a:buNone/>
            </a:pPr>
            <a:r>
              <a:rPr lang="en-US" sz="2600" b="1" dirty="0">
                <a:solidFill>
                  <a:srgbClr val="002060"/>
                </a:solidFill>
              </a:rPr>
              <a:t>Importance of Control by Carbon Dioxide and Hydrogen Ions</a:t>
            </a:r>
          </a:p>
          <a:p>
            <a:pPr marL="530225" lvl="1" indent="-347663">
              <a:lnSpc>
                <a:spcPts val="3200"/>
              </a:lnSpc>
              <a:buNone/>
            </a:pPr>
            <a:endParaRPr lang="en-US" sz="2300" dirty="0"/>
          </a:p>
          <a:p>
            <a:pPr marL="530225" lvl="1" indent="-347663">
              <a:lnSpc>
                <a:spcPts val="3800"/>
              </a:lnSpc>
            </a:pPr>
            <a:r>
              <a:rPr lang="en-US" sz="2300" dirty="0" smtClean="0"/>
              <a:t>Increased </a:t>
            </a:r>
            <a:r>
              <a:rPr lang="en-US" sz="2300" dirty="0"/>
              <a:t>blood </a:t>
            </a:r>
            <a:r>
              <a:rPr lang="en-US" sz="2300" dirty="0" smtClean="0"/>
              <a:t>flow carries </a:t>
            </a:r>
            <a:r>
              <a:rPr lang="en-US" sz="2300" dirty="0"/>
              <a:t>H</a:t>
            </a:r>
            <a:r>
              <a:rPr lang="en-US" sz="2300" baseline="30000" dirty="0"/>
              <a:t>+ </a:t>
            </a:r>
            <a:r>
              <a:rPr lang="en-US" sz="2300" dirty="0"/>
              <a:t>, CO</a:t>
            </a:r>
            <a:r>
              <a:rPr lang="en-US" sz="2300" baseline="-25000" dirty="0"/>
              <a:t>2</a:t>
            </a:r>
            <a:r>
              <a:rPr lang="en-US" sz="2300" dirty="0"/>
              <a:t>, and other acids away from the brain </a:t>
            </a:r>
            <a:r>
              <a:rPr lang="en-US" sz="2300" dirty="0" smtClean="0"/>
              <a:t>tissues.</a:t>
            </a:r>
            <a:endParaRPr lang="en-US" sz="2300" dirty="0"/>
          </a:p>
          <a:p>
            <a:pPr marL="530225" lvl="1" indent="-347663">
              <a:lnSpc>
                <a:spcPts val="3800"/>
              </a:lnSpc>
              <a:buFont typeface="+mj-lt"/>
              <a:buAutoNum type="alphaLcPeriod"/>
            </a:pPr>
            <a:endParaRPr lang="en-US" sz="2300" dirty="0"/>
          </a:p>
          <a:p>
            <a:pPr marL="530225" lvl="1" indent="-347663">
              <a:lnSpc>
                <a:spcPts val="3800"/>
              </a:lnSpc>
            </a:pPr>
            <a:r>
              <a:rPr lang="en-US" sz="2300" dirty="0"/>
              <a:t>Loss of </a:t>
            </a:r>
            <a:r>
              <a:rPr lang="en-US" sz="2300" dirty="0" smtClean="0"/>
              <a:t>CO</a:t>
            </a:r>
            <a:r>
              <a:rPr lang="en-US" sz="2300" baseline="-25000" dirty="0" smtClean="0"/>
              <a:t>2</a:t>
            </a:r>
            <a:r>
              <a:rPr lang="en-US" sz="2300" dirty="0" smtClean="0"/>
              <a:t> removes </a:t>
            </a:r>
            <a:r>
              <a:rPr lang="en-US" sz="2300" dirty="0"/>
              <a:t>carbonic acid from the tissues and reduces the </a:t>
            </a:r>
            <a:r>
              <a:rPr lang="en-US" sz="2300" dirty="0" smtClean="0"/>
              <a:t>H</a:t>
            </a:r>
            <a:r>
              <a:rPr lang="en-US" sz="2300" baseline="30000" dirty="0" smtClean="0"/>
              <a:t>+</a:t>
            </a:r>
            <a:r>
              <a:rPr lang="en-US" sz="2300" dirty="0" smtClean="0"/>
              <a:t> concentration </a:t>
            </a:r>
            <a:r>
              <a:rPr lang="en-US" sz="2300" dirty="0"/>
              <a:t>back toward </a:t>
            </a:r>
            <a:r>
              <a:rPr lang="en-US" sz="2300" dirty="0" smtClean="0"/>
              <a:t>normal.</a:t>
            </a:r>
          </a:p>
          <a:p>
            <a:pPr marL="530225" lvl="1" indent="-347663">
              <a:lnSpc>
                <a:spcPts val="3800"/>
              </a:lnSpc>
              <a:buFont typeface="+mj-lt"/>
              <a:buAutoNum type="alphaLcPeriod"/>
            </a:pPr>
            <a:endParaRPr lang="en-US" sz="2300" dirty="0" smtClean="0"/>
          </a:p>
          <a:p>
            <a:pPr marL="895350" lvl="1" indent="-365125">
              <a:lnSpc>
                <a:spcPts val="3800"/>
              </a:lnSpc>
              <a:buNone/>
            </a:pPr>
            <a:r>
              <a:rPr lang="en-US" sz="2300" dirty="0" smtClean="0">
                <a:solidFill>
                  <a:schemeClr val="accent3">
                    <a:lumMod val="75000"/>
                  </a:schemeClr>
                </a:solidFill>
                <a:sym typeface="Wingdings" pitchFamily="2" charset="2"/>
              </a:rPr>
              <a:t> </a:t>
            </a:r>
            <a:r>
              <a:rPr lang="en-GB" sz="2300" dirty="0" smtClean="0">
                <a:solidFill>
                  <a:schemeClr val="accent3">
                    <a:lumMod val="75000"/>
                  </a:schemeClr>
                </a:solidFill>
                <a:sym typeface="Wingdings" pitchFamily="2" charset="2"/>
              </a:rPr>
              <a:t>a constant H</a:t>
            </a:r>
            <a:r>
              <a:rPr lang="en-GB" sz="2300" baseline="30000" dirty="0" smtClean="0">
                <a:solidFill>
                  <a:schemeClr val="accent3">
                    <a:lumMod val="75000"/>
                  </a:schemeClr>
                </a:solidFill>
                <a:sym typeface="Wingdings" pitchFamily="2" charset="2"/>
              </a:rPr>
              <a:t>+</a:t>
            </a:r>
            <a:r>
              <a:rPr lang="en-GB" sz="2300" dirty="0" smtClean="0">
                <a:solidFill>
                  <a:schemeClr val="accent3">
                    <a:lumMod val="75000"/>
                  </a:schemeClr>
                </a:solidFill>
                <a:sym typeface="Wingdings" pitchFamily="2" charset="2"/>
              </a:rPr>
              <a:t> concentration in the cerebral fluids is maintained  maintain a normal, constant level of neuronal activity.</a:t>
            </a:r>
            <a:endParaRPr lang="ar-JO" sz="2300"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8458200" cy="1066800"/>
          </a:xfrm>
        </p:spPr>
        <p:txBody>
          <a:bodyPr>
            <a:normAutofit/>
          </a:bodyPr>
          <a:lstStyle/>
          <a:p>
            <a:pPr marL="274638">
              <a:lnSpc>
                <a:spcPts val="3400"/>
              </a:lnSpc>
              <a:buClr>
                <a:schemeClr val="accent3">
                  <a:lumMod val="75000"/>
                </a:schemeClr>
              </a:buClr>
            </a:pPr>
            <a:r>
              <a:rPr lang="en-US" sz="2600" b="1" u="none" dirty="0" smtClean="0">
                <a:solidFill>
                  <a:schemeClr val="accent1">
                    <a:lumMod val="75000"/>
                  </a:schemeClr>
                </a:solidFill>
                <a:latin typeface="+mn-lt"/>
              </a:rPr>
              <a:t>Oxygen </a:t>
            </a:r>
            <a:r>
              <a:rPr lang="en-US" sz="2600" b="1" u="none" dirty="0">
                <a:solidFill>
                  <a:schemeClr val="accent1">
                    <a:lumMod val="75000"/>
                  </a:schemeClr>
                </a:solidFill>
                <a:latin typeface="+mn-lt"/>
              </a:rPr>
              <a:t>Deficiency as a </a:t>
            </a:r>
            <a:r>
              <a:rPr lang="en-US" sz="2600" b="1" u="none" dirty="0" smtClean="0">
                <a:solidFill>
                  <a:schemeClr val="accent1">
                    <a:lumMod val="75000"/>
                  </a:schemeClr>
                </a:solidFill>
                <a:latin typeface="+mn-lt"/>
              </a:rPr>
              <a:t>Regulator of Cerebral Blood Flow</a:t>
            </a:r>
            <a:endParaRPr lang="en-US" sz="2600" b="1" u="none" dirty="0">
              <a:solidFill>
                <a:schemeClr val="accent1">
                  <a:lumMod val="75000"/>
                </a:schemeClr>
              </a:solidFill>
              <a:latin typeface="+mn-lt"/>
            </a:endParaRPr>
          </a:p>
        </p:txBody>
      </p:sp>
      <p:sp>
        <p:nvSpPr>
          <p:cNvPr id="4" name="Content Placeholder 3"/>
          <p:cNvSpPr>
            <a:spLocks noGrp="1"/>
          </p:cNvSpPr>
          <p:nvPr>
            <p:ph idx="1"/>
          </p:nvPr>
        </p:nvSpPr>
        <p:spPr>
          <a:xfrm>
            <a:off x="76200" y="2133600"/>
            <a:ext cx="8763000" cy="4648200"/>
          </a:xfrm>
        </p:spPr>
        <p:txBody>
          <a:bodyPr>
            <a:normAutofit/>
          </a:bodyPr>
          <a:lstStyle/>
          <a:p>
            <a:pPr marL="439738" lvl="1" indent="-254000">
              <a:lnSpc>
                <a:spcPct val="150000"/>
              </a:lnSpc>
              <a:buFont typeface="Arial" pitchFamily="34" charset="0"/>
              <a:buChar char="•"/>
            </a:pPr>
            <a:r>
              <a:rPr lang="en-US" dirty="0" smtClean="0">
                <a:solidFill>
                  <a:srgbClr val="C00000"/>
                </a:solidFill>
              </a:rPr>
              <a:t>The rate </a:t>
            </a:r>
            <a:r>
              <a:rPr lang="en-US" dirty="0">
                <a:solidFill>
                  <a:srgbClr val="C00000"/>
                </a:solidFill>
              </a:rPr>
              <a:t>of utilization of oxygen by the brain tissue </a:t>
            </a:r>
            <a:r>
              <a:rPr lang="en-US" dirty="0" smtClean="0">
                <a:solidFill>
                  <a:srgbClr val="C00000"/>
                </a:solidFill>
              </a:rPr>
              <a:t>remains almost always within </a:t>
            </a:r>
            <a:r>
              <a:rPr lang="en-US" dirty="0">
                <a:solidFill>
                  <a:srgbClr val="C00000"/>
                </a:solidFill>
              </a:rPr>
              <a:t>narrow </a:t>
            </a:r>
            <a:r>
              <a:rPr lang="en-US" dirty="0" smtClean="0">
                <a:solidFill>
                  <a:srgbClr val="C00000"/>
                </a:solidFill>
              </a:rPr>
              <a:t>limits — 3.5 </a:t>
            </a:r>
            <a:r>
              <a:rPr lang="en-US" dirty="0">
                <a:solidFill>
                  <a:srgbClr val="C00000"/>
                </a:solidFill>
              </a:rPr>
              <a:t>(±0.2) milliliters </a:t>
            </a:r>
            <a:r>
              <a:rPr lang="en-US" dirty="0" smtClean="0">
                <a:solidFill>
                  <a:srgbClr val="C00000"/>
                </a:solidFill>
              </a:rPr>
              <a:t>of oxygen </a:t>
            </a:r>
            <a:r>
              <a:rPr lang="en-US" dirty="0">
                <a:solidFill>
                  <a:srgbClr val="C00000"/>
                </a:solidFill>
              </a:rPr>
              <a:t>per 100 grams of brain tissue per </a:t>
            </a:r>
            <a:r>
              <a:rPr lang="en-US" dirty="0" smtClean="0">
                <a:solidFill>
                  <a:srgbClr val="C00000"/>
                </a:solidFill>
              </a:rPr>
              <a:t>minute.</a:t>
            </a:r>
          </a:p>
          <a:p>
            <a:pPr marL="439738" lvl="1" indent="-254000">
              <a:lnSpc>
                <a:spcPct val="150000"/>
              </a:lnSpc>
              <a:buFont typeface="Arial" pitchFamily="34" charset="0"/>
              <a:buChar char="•"/>
            </a:pPr>
            <a:endParaRPr lang="en-US" dirty="0" smtClean="0">
              <a:solidFill>
                <a:srgbClr val="C00000"/>
              </a:solidFill>
            </a:endParaRPr>
          </a:p>
          <a:p>
            <a:pPr marL="439738" lvl="1" indent="-254000">
              <a:lnSpc>
                <a:spcPct val="150000"/>
              </a:lnSpc>
              <a:buFont typeface="Arial" pitchFamily="34" charset="0"/>
              <a:buChar char="•"/>
            </a:pPr>
            <a:r>
              <a:rPr lang="en-US" dirty="0" smtClean="0">
                <a:solidFill>
                  <a:srgbClr val="C00000"/>
                </a:solidFill>
              </a:rPr>
              <a:t>If </a:t>
            </a:r>
            <a:r>
              <a:rPr lang="en-US" dirty="0">
                <a:solidFill>
                  <a:srgbClr val="C00000"/>
                </a:solidFill>
              </a:rPr>
              <a:t>blood flow to the brain becomes insufficient to supply the needed amount of oxygen, </a:t>
            </a:r>
            <a:r>
              <a:rPr lang="en-US" b="1" dirty="0">
                <a:solidFill>
                  <a:srgbClr val="C00000"/>
                </a:solidFill>
              </a:rPr>
              <a:t>vasodilation</a:t>
            </a:r>
            <a:r>
              <a:rPr lang="en-US" dirty="0">
                <a:solidFill>
                  <a:srgbClr val="C00000"/>
                </a:solidFill>
              </a:rPr>
              <a:t> occurs returning the brain blood flow and transport of oxygen to the </a:t>
            </a:r>
            <a:r>
              <a:rPr lang="en-US" dirty="0" smtClean="0">
                <a:solidFill>
                  <a:srgbClr val="C00000"/>
                </a:solidFill>
              </a:rPr>
              <a:t>brain to near normal.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891"/>
            <a:ext cx="8458200" cy="1066800"/>
          </a:xfrm>
        </p:spPr>
        <p:txBody>
          <a:bodyPr>
            <a:normAutofit/>
          </a:bodyPr>
          <a:lstStyle/>
          <a:p>
            <a:pPr marL="274638">
              <a:lnSpc>
                <a:spcPts val="3400"/>
              </a:lnSpc>
              <a:buClr>
                <a:schemeClr val="accent3">
                  <a:lumMod val="75000"/>
                </a:schemeClr>
              </a:buClr>
            </a:pPr>
            <a:r>
              <a:rPr lang="en-US" sz="2600" b="1" u="none" dirty="0" smtClean="0">
                <a:solidFill>
                  <a:schemeClr val="accent1">
                    <a:lumMod val="75000"/>
                  </a:schemeClr>
                </a:solidFill>
                <a:latin typeface="+mn-lt"/>
              </a:rPr>
              <a:t>Oxygen </a:t>
            </a:r>
            <a:r>
              <a:rPr lang="en-US" sz="2600" b="1" u="none" dirty="0">
                <a:solidFill>
                  <a:schemeClr val="accent1">
                    <a:lumMod val="75000"/>
                  </a:schemeClr>
                </a:solidFill>
                <a:latin typeface="+mn-lt"/>
              </a:rPr>
              <a:t>Deficiency as a </a:t>
            </a:r>
            <a:r>
              <a:rPr lang="en-US" sz="2600" b="1" u="none" dirty="0" smtClean="0">
                <a:solidFill>
                  <a:schemeClr val="accent1">
                    <a:lumMod val="75000"/>
                  </a:schemeClr>
                </a:solidFill>
                <a:latin typeface="+mn-lt"/>
              </a:rPr>
              <a:t>Regulator of Cerebral Blood Flow</a:t>
            </a:r>
            <a:endParaRPr lang="en-US" sz="2600" b="1" u="none" dirty="0">
              <a:solidFill>
                <a:schemeClr val="accent1">
                  <a:lumMod val="75000"/>
                </a:schemeClr>
              </a:solidFill>
              <a:latin typeface="+mn-lt"/>
            </a:endParaRPr>
          </a:p>
        </p:txBody>
      </p:sp>
      <p:sp>
        <p:nvSpPr>
          <p:cNvPr id="4" name="Content Placeholder 3"/>
          <p:cNvSpPr>
            <a:spLocks noGrp="1"/>
          </p:cNvSpPr>
          <p:nvPr>
            <p:ph idx="1"/>
          </p:nvPr>
        </p:nvSpPr>
        <p:spPr>
          <a:xfrm>
            <a:off x="76200" y="1981200"/>
            <a:ext cx="8915400" cy="4876800"/>
          </a:xfrm>
        </p:spPr>
        <p:txBody>
          <a:bodyPr>
            <a:normAutofit/>
          </a:bodyPr>
          <a:lstStyle/>
          <a:p>
            <a:pPr marL="439738" lvl="1" indent="-254000">
              <a:lnSpc>
                <a:spcPct val="150000"/>
              </a:lnSpc>
              <a:buFont typeface="Arial" pitchFamily="34" charset="0"/>
              <a:buChar char="•"/>
            </a:pPr>
            <a:r>
              <a:rPr lang="en-GB" dirty="0" smtClean="0">
                <a:solidFill>
                  <a:srgbClr val="C00000"/>
                </a:solidFill>
              </a:rPr>
              <a:t>A decrease in cerebral tissue P</a:t>
            </a:r>
            <a:r>
              <a:rPr lang="en-GB" baseline="-25000" dirty="0" smtClean="0">
                <a:solidFill>
                  <a:srgbClr val="C00000"/>
                </a:solidFill>
              </a:rPr>
              <a:t>O2 </a:t>
            </a:r>
            <a:r>
              <a:rPr lang="en-GB" dirty="0" smtClean="0">
                <a:solidFill>
                  <a:srgbClr val="C00000"/>
                </a:solidFill>
              </a:rPr>
              <a:t>below about 30 mm Hg (normal value is 35 to 40 mm Hg) immediately begins to increase cerebral blood flow.</a:t>
            </a:r>
          </a:p>
          <a:p>
            <a:pPr marL="439738" lvl="1" indent="-254000">
              <a:lnSpc>
                <a:spcPct val="150000"/>
              </a:lnSpc>
              <a:buFont typeface="Arial" pitchFamily="34" charset="0"/>
              <a:buChar char="•"/>
            </a:pPr>
            <a:endParaRPr lang="en-US" dirty="0" smtClean="0">
              <a:solidFill>
                <a:srgbClr val="C00000"/>
              </a:solidFill>
            </a:endParaRPr>
          </a:p>
          <a:p>
            <a:pPr marL="439738" lvl="1" indent="-254000">
              <a:lnSpc>
                <a:spcPct val="150000"/>
              </a:lnSpc>
              <a:buFont typeface="Arial" pitchFamily="34" charset="0"/>
              <a:buChar char="•"/>
            </a:pPr>
            <a:r>
              <a:rPr lang="en-US" dirty="0" smtClean="0">
                <a:solidFill>
                  <a:srgbClr val="C00000"/>
                </a:solidFill>
              </a:rPr>
              <a:t>At </a:t>
            </a:r>
            <a:r>
              <a:rPr lang="en-US" dirty="0">
                <a:solidFill>
                  <a:srgbClr val="C00000"/>
                </a:solidFill>
              </a:rPr>
              <a:t>lower values of </a:t>
            </a:r>
            <a:r>
              <a:rPr lang="en-US" dirty="0" smtClean="0">
                <a:solidFill>
                  <a:srgbClr val="C00000"/>
                </a:solidFill>
              </a:rPr>
              <a:t>P</a:t>
            </a:r>
            <a:r>
              <a:rPr lang="en-US" baseline="-25000" dirty="0" smtClean="0">
                <a:solidFill>
                  <a:srgbClr val="C00000"/>
                </a:solidFill>
              </a:rPr>
              <a:t>O2</a:t>
            </a:r>
            <a:r>
              <a:rPr lang="en-US" dirty="0">
                <a:solidFill>
                  <a:srgbClr val="C00000"/>
                </a:solidFill>
              </a:rPr>
              <a:t>, especially so at </a:t>
            </a:r>
            <a:r>
              <a:rPr lang="en-US" dirty="0" smtClean="0">
                <a:solidFill>
                  <a:srgbClr val="C00000"/>
                </a:solidFill>
              </a:rPr>
              <a:t>P</a:t>
            </a:r>
            <a:r>
              <a:rPr lang="en-US" baseline="-25000" dirty="0" smtClean="0">
                <a:solidFill>
                  <a:srgbClr val="C00000"/>
                </a:solidFill>
              </a:rPr>
              <a:t>O2</a:t>
            </a:r>
            <a:r>
              <a:rPr lang="en-US" dirty="0" smtClean="0">
                <a:solidFill>
                  <a:srgbClr val="C00000"/>
                </a:solidFill>
              </a:rPr>
              <a:t> </a:t>
            </a:r>
            <a:r>
              <a:rPr lang="en-US" dirty="0">
                <a:solidFill>
                  <a:srgbClr val="C00000"/>
                </a:solidFill>
              </a:rPr>
              <a:t>levels below </a:t>
            </a:r>
            <a:r>
              <a:rPr lang="en-US" dirty="0" smtClean="0">
                <a:solidFill>
                  <a:srgbClr val="C00000"/>
                </a:solidFill>
              </a:rPr>
              <a:t>20 mm Hg, brain functions become deranged (even </a:t>
            </a:r>
            <a:r>
              <a:rPr lang="en-US" dirty="0">
                <a:solidFill>
                  <a:srgbClr val="C00000"/>
                </a:solidFill>
              </a:rPr>
              <a:t>coma can result at these low </a:t>
            </a:r>
            <a:r>
              <a:rPr lang="en-US" dirty="0" smtClean="0">
                <a:solidFill>
                  <a:srgbClr val="C00000"/>
                </a:solidFill>
              </a:rPr>
              <a:t>levels). </a:t>
            </a:r>
            <a:endParaRPr lang="ar-JO" dirty="0">
              <a:solidFill>
                <a:srgbClr val="C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81000"/>
            <a:ext cx="8458200" cy="1066800"/>
          </a:xfrm>
        </p:spPr>
        <p:txBody>
          <a:bodyPr>
            <a:normAutofit/>
          </a:bodyPr>
          <a:lstStyle/>
          <a:p>
            <a:pPr rtl="0">
              <a:buClr>
                <a:schemeClr val="accent3">
                  <a:lumMod val="50000"/>
                </a:schemeClr>
              </a:buClr>
            </a:pPr>
            <a:r>
              <a:rPr lang="en-US" sz="2600" b="1" u="none" dirty="0" smtClean="0">
                <a:solidFill>
                  <a:schemeClr val="accent6">
                    <a:lumMod val="50000"/>
                  </a:schemeClr>
                </a:solidFill>
                <a:latin typeface="+mn-lt"/>
              </a:rPr>
              <a:t>Substances </a:t>
            </a:r>
            <a:r>
              <a:rPr lang="en-US" sz="2600" b="1" u="none" dirty="0">
                <a:solidFill>
                  <a:schemeClr val="accent6">
                    <a:lumMod val="50000"/>
                  </a:schemeClr>
                </a:solidFill>
                <a:latin typeface="+mn-lt"/>
              </a:rPr>
              <a:t>Released from </a:t>
            </a:r>
            <a:r>
              <a:rPr lang="en-US" sz="2600" b="1" u="none" dirty="0" smtClean="0">
                <a:solidFill>
                  <a:schemeClr val="accent6">
                    <a:lumMod val="50000"/>
                  </a:schemeClr>
                </a:solidFill>
                <a:latin typeface="+mn-lt"/>
              </a:rPr>
              <a:t>Astrocytes</a:t>
            </a:r>
            <a:endParaRPr lang="ar-JO" sz="2600" b="1" u="none" dirty="0">
              <a:solidFill>
                <a:schemeClr val="accent6">
                  <a:lumMod val="50000"/>
                </a:schemeClr>
              </a:solidFill>
              <a:latin typeface="+mn-lt"/>
            </a:endParaRPr>
          </a:p>
        </p:txBody>
      </p:sp>
      <p:sp>
        <p:nvSpPr>
          <p:cNvPr id="5" name="Content Placeholder 4"/>
          <p:cNvSpPr>
            <a:spLocks noGrp="1"/>
          </p:cNvSpPr>
          <p:nvPr>
            <p:ph idx="1"/>
          </p:nvPr>
        </p:nvSpPr>
        <p:spPr>
          <a:xfrm>
            <a:off x="76200" y="1371600"/>
            <a:ext cx="8458200" cy="1143000"/>
          </a:xfrm>
        </p:spPr>
        <p:txBody>
          <a:bodyPr/>
          <a:lstStyle/>
          <a:p>
            <a:pPr>
              <a:lnSpc>
                <a:spcPts val="3200"/>
              </a:lnSpc>
            </a:pPr>
            <a:r>
              <a:rPr lang="en-US" dirty="0" smtClean="0">
                <a:solidFill>
                  <a:schemeClr val="accent6">
                    <a:lumMod val="75000"/>
                  </a:schemeClr>
                </a:solidFill>
              </a:rPr>
              <a:t>They are a series </a:t>
            </a:r>
            <a:r>
              <a:rPr lang="en-US" dirty="0">
                <a:solidFill>
                  <a:schemeClr val="accent6">
                    <a:lumMod val="75000"/>
                  </a:schemeClr>
                </a:solidFill>
              </a:rPr>
              <a:t>of metabolites </a:t>
            </a:r>
            <a:r>
              <a:rPr lang="en-US" dirty="0" smtClean="0">
                <a:solidFill>
                  <a:schemeClr val="accent6">
                    <a:lumMod val="75000"/>
                  </a:schemeClr>
                </a:solidFill>
              </a:rPr>
              <a:t>that mediate </a:t>
            </a:r>
            <a:r>
              <a:rPr lang="en-US" dirty="0">
                <a:solidFill>
                  <a:schemeClr val="accent6">
                    <a:lumMod val="75000"/>
                  </a:schemeClr>
                </a:solidFill>
              </a:rPr>
              <a:t>local </a:t>
            </a:r>
            <a:r>
              <a:rPr lang="en-US" dirty="0" err="1" smtClean="0">
                <a:solidFill>
                  <a:schemeClr val="accent6">
                    <a:lumMod val="75000"/>
                  </a:schemeClr>
                </a:solidFill>
              </a:rPr>
              <a:t>vasodilation</a:t>
            </a:r>
            <a:r>
              <a:rPr lang="en-US" dirty="0" smtClean="0">
                <a:solidFill>
                  <a:schemeClr val="accent6">
                    <a:lumMod val="75000"/>
                  </a:schemeClr>
                </a:solidFill>
              </a:rPr>
              <a:t>.</a:t>
            </a:r>
          </a:p>
          <a:p>
            <a:endParaRPr lang="en-US" dirty="0" smtClean="0">
              <a:solidFill>
                <a:schemeClr val="accent6">
                  <a:lumMod val="75000"/>
                </a:schemeClr>
              </a:solidFill>
            </a:endParaRPr>
          </a:p>
          <a:p>
            <a:endParaRPr lang="ar-JO" dirty="0"/>
          </a:p>
        </p:txBody>
      </p:sp>
      <p:sp>
        <p:nvSpPr>
          <p:cNvPr id="7" name="TextBox 6"/>
          <p:cNvSpPr txBox="1"/>
          <p:nvPr/>
        </p:nvSpPr>
        <p:spPr>
          <a:xfrm>
            <a:off x="228600" y="2590800"/>
            <a:ext cx="3962400" cy="4473019"/>
          </a:xfrm>
          <a:prstGeom prst="rect">
            <a:avLst/>
          </a:prstGeom>
          <a:noFill/>
        </p:spPr>
        <p:txBody>
          <a:bodyPr wrap="square" rtlCol="1">
            <a:spAutoFit/>
          </a:bodyPr>
          <a:lstStyle/>
          <a:p>
            <a:pPr>
              <a:lnSpc>
                <a:spcPts val="3200"/>
              </a:lnSpc>
            </a:pPr>
            <a:r>
              <a:rPr lang="en-US" sz="2000" b="1" dirty="0" err="1" smtClean="0"/>
              <a:t>Astrocytes</a:t>
            </a:r>
            <a:r>
              <a:rPr lang="en-US" sz="2000" dirty="0" smtClean="0"/>
              <a:t> are star-shaped </a:t>
            </a:r>
            <a:r>
              <a:rPr lang="en-US" sz="2000" i="1" dirty="0" smtClean="0"/>
              <a:t>non-neuronal cells </a:t>
            </a:r>
            <a:r>
              <a:rPr lang="en-US" sz="2000" dirty="0" smtClean="0"/>
              <a:t>that support and protect neurons, as well as provide nutrition. They have numerous projections that make contact with neurons and the surrounding blood vessels, providing a potential mechanism for neurovascular communication.</a:t>
            </a:r>
            <a:endParaRPr lang="en-US" sz="2000" dirty="0" smtClean="0">
              <a:solidFill>
                <a:schemeClr val="accent6">
                  <a:lumMod val="75000"/>
                </a:schemeClr>
              </a:solidFill>
            </a:endParaRPr>
          </a:p>
          <a:p>
            <a:endParaRPr lang="ar-JO" dirty="0"/>
          </a:p>
        </p:txBody>
      </p:sp>
      <p:pic>
        <p:nvPicPr>
          <p:cNvPr id="8" name="Picture 7" descr="46.jpg"/>
          <p:cNvPicPr>
            <a:picLocks noChangeAspect="1"/>
          </p:cNvPicPr>
          <p:nvPr/>
        </p:nvPicPr>
        <p:blipFill>
          <a:blip r:embed="rId2" cstate="print"/>
          <a:stretch>
            <a:fillRect/>
          </a:stretch>
        </p:blipFill>
        <p:spPr>
          <a:xfrm>
            <a:off x="4333875" y="2209800"/>
            <a:ext cx="4733925" cy="451485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50000"/>
              </a:lnSpc>
            </a:pPr>
            <a:r>
              <a:rPr lang="en-GB" dirty="0" smtClean="0"/>
              <a:t>Electrical stimulation of excitatory </a:t>
            </a:r>
            <a:r>
              <a:rPr lang="en-GB" dirty="0" err="1" smtClean="0"/>
              <a:t>glutaminergic</a:t>
            </a:r>
            <a:r>
              <a:rPr lang="en-GB" dirty="0" smtClean="0"/>
              <a:t> neurons </a:t>
            </a:r>
            <a:r>
              <a:rPr lang="en-GB" dirty="0" smtClean="0">
                <a:sym typeface="Wingdings" pitchFamily="2" charset="2"/>
              </a:rPr>
              <a:t></a:t>
            </a:r>
            <a:r>
              <a:rPr lang="en-GB" dirty="0" smtClean="0"/>
              <a:t> </a:t>
            </a:r>
            <a:r>
              <a:rPr lang="en-GB" sz="2800" b="1" dirty="0" smtClean="0">
                <a:latin typeface="Cambria"/>
                <a:ea typeface="Cambria"/>
              </a:rPr>
              <a:t>↑</a:t>
            </a:r>
            <a:r>
              <a:rPr lang="en-GB" dirty="0" smtClean="0">
                <a:latin typeface="Cambria"/>
                <a:ea typeface="Cambria"/>
              </a:rPr>
              <a:t> </a:t>
            </a:r>
            <a:r>
              <a:rPr lang="en-GB" dirty="0" smtClean="0"/>
              <a:t>in intracellular Ca</a:t>
            </a:r>
            <a:r>
              <a:rPr lang="en-GB" baseline="30000" dirty="0" smtClean="0"/>
              <a:t>2+</a:t>
            </a:r>
            <a:r>
              <a:rPr lang="en-GB" dirty="0" smtClean="0"/>
              <a:t> concentration in </a:t>
            </a:r>
            <a:r>
              <a:rPr lang="en-GB" dirty="0" err="1" smtClean="0"/>
              <a:t>astrocyte</a:t>
            </a:r>
            <a:r>
              <a:rPr lang="en-GB" dirty="0" smtClean="0"/>
              <a:t> foot processes </a:t>
            </a:r>
            <a:r>
              <a:rPr lang="en-GB" dirty="0" smtClean="0">
                <a:sym typeface="Wingdings" pitchFamily="2" charset="2"/>
              </a:rPr>
              <a:t></a:t>
            </a:r>
            <a:r>
              <a:rPr lang="en-GB" dirty="0" smtClean="0"/>
              <a:t> </a:t>
            </a:r>
            <a:r>
              <a:rPr lang="en-GB" dirty="0" err="1" smtClean="0"/>
              <a:t>vasodilation</a:t>
            </a:r>
            <a:r>
              <a:rPr lang="en-GB" dirty="0" smtClean="0"/>
              <a:t> of nearby arterioles. </a:t>
            </a:r>
          </a:p>
          <a:p>
            <a:pPr>
              <a:lnSpc>
                <a:spcPct val="150000"/>
              </a:lnSpc>
            </a:pPr>
            <a:endParaRPr lang="en-GB" dirty="0" smtClean="0"/>
          </a:p>
          <a:p>
            <a:pPr>
              <a:lnSpc>
                <a:spcPct val="150000"/>
              </a:lnSpc>
            </a:pPr>
            <a:r>
              <a:rPr lang="en-GB" dirty="0" smtClean="0"/>
              <a:t>Vasodilation is mediated by several vasoactive metabolites released from astrocytes, such as nitric oxide, metabolites of arachidonic acid, potassium ions and </a:t>
            </a:r>
            <a:r>
              <a:rPr lang="en-GB" dirty="0" smtClean="0"/>
              <a:t>adenosine</a:t>
            </a:r>
            <a:endParaRPr lang="en-GB" dirty="0"/>
          </a:p>
        </p:txBody>
      </p:sp>
      <p:sp>
        <p:nvSpPr>
          <p:cNvPr id="4" name="Title 3"/>
          <p:cNvSpPr>
            <a:spLocks noGrp="1"/>
          </p:cNvSpPr>
          <p:nvPr>
            <p:ph type="title"/>
          </p:nvPr>
        </p:nvSpPr>
        <p:spPr/>
        <p:txBody>
          <a:bodyPr>
            <a:normAutofit/>
          </a:bodyPr>
          <a:lstStyle/>
          <a:p>
            <a:pPr rtl="0">
              <a:buClr>
                <a:schemeClr val="accent3">
                  <a:lumMod val="50000"/>
                </a:schemeClr>
              </a:buClr>
            </a:pPr>
            <a:r>
              <a:rPr lang="en-US" sz="2600" b="1" u="none" dirty="0" smtClean="0">
                <a:solidFill>
                  <a:schemeClr val="accent6">
                    <a:lumMod val="50000"/>
                  </a:schemeClr>
                </a:solidFill>
                <a:latin typeface="+mn-lt"/>
              </a:rPr>
              <a:t>Substances </a:t>
            </a:r>
            <a:r>
              <a:rPr lang="en-US" sz="2600" b="1" u="none" dirty="0">
                <a:solidFill>
                  <a:schemeClr val="accent6">
                    <a:lumMod val="50000"/>
                  </a:schemeClr>
                </a:solidFill>
                <a:latin typeface="+mn-lt"/>
              </a:rPr>
              <a:t>Released from </a:t>
            </a:r>
            <a:r>
              <a:rPr lang="en-US" sz="2600" b="1" u="none" dirty="0" smtClean="0">
                <a:solidFill>
                  <a:schemeClr val="accent6">
                    <a:lumMod val="50000"/>
                  </a:schemeClr>
                </a:solidFill>
                <a:latin typeface="+mn-lt"/>
              </a:rPr>
              <a:t>Astrocytes</a:t>
            </a:r>
            <a:endParaRPr lang="ar-JO" sz="2600" b="1" u="none" dirty="0">
              <a:solidFill>
                <a:schemeClr val="accent6">
                  <a:lumMod val="50000"/>
                </a:schemeClr>
              </a:solidFill>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533400"/>
            <a:ext cx="8458200" cy="1066800"/>
          </a:xfrm>
        </p:spPr>
        <p:txBody>
          <a:bodyPr>
            <a:normAutofit/>
          </a:bodyPr>
          <a:lstStyle/>
          <a:p>
            <a:pPr rtl="0"/>
            <a:r>
              <a:rPr lang="en-US" sz="2800" b="1" u="sng" dirty="0" smtClean="0">
                <a:solidFill>
                  <a:schemeClr val="accent6">
                    <a:lumMod val="50000"/>
                  </a:schemeClr>
                </a:solidFill>
                <a:latin typeface="+mn-lt"/>
              </a:rPr>
              <a:t>Effect of brain activity on cerebral blood flow</a:t>
            </a:r>
            <a:endParaRPr lang="ar-JO" sz="2800" b="1" u="sng" dirty="0">
              <a:solidFill>
                <a:schemeClr val="accent6">
                  <a:lumMod val="50000"/>
                </a:schemeClr>
              </a:solidFill>
              <a:latin typeface="+mn-lt"/>
            </a:endParaRPr>
          </a:p>
        </p:txBody>
      </p:sp>
      <p:sp>
        <p:nvSpPr>
          <p:cNvPr id="5" name="Content Placeholder 4"/>
          <p:cNvSpPr>
            <a:spLocks noGrp="1"/>
          </p:cNvSpPr>
          <p:nvPr>
            <p:ph idx="1"/>
          </p:nvPr>
        </p:nvSpPr>
        <p:spPr>
          <a:xfrm>
            <a:off x="152400" y="1752600"/>
            <a:ext cx="8686800" cy="4953000"/>
          </a:xfrm>
        </p:spPr>
        <p:txBody>
          <a:bodyPr>
            <a:normAutofit/>
          </a:bodyPr>
          <a:lstStyle/>
          <a:p>
            <a:pPr>
              <a:lnSpc>
                <a:spcPts val="3600"/>
              </a:lnSpc>
            </a:pPr>
            <a:r>
              <a:rPr lang="af-ZA" sz="2600" dirty="0" smtClean="0"/>
              <a:t>Blood flow </a:t>
            </a:r>
            <a:r>
              <a:rPr lang="en-US" sz="2600" dirty="0" smtClean="0"/>
              <a:t>in each individual segment of the brain changes as much as 100 to 150 percent within seconds in response to changes </a:t>
            </a:r>
            <a:r>
              <a:rPr lang="af-ZA" sz="2600" dirty="0" smtClean="0"/>
              <a:t>in local neuronal activity.</a:t>
            </a:r>
          </a:p>
          <a:p>
            <a:pPr>
              <a:lnSpc>
                <a:spcPts val="3600"/>
              </a:lnSpc>
            </a:pPr>
            <a:endParaRPr lang="af-ZA" sz="2600" dirty="0" smtClean="0">
              <a:solidFill>
                <a:srgbClr val="00B050"/>
              </a:solidFill>
            </a:endParaRPr>
          </a:p>
          <a:p>
            <a:pPr marL="533400" lvl="1" indent="-266700">
              <a:lnSpc>
                <a:spcPts val="3600"/>
              </a:lnSpc>
            </a:pPr>
            <a:r>
              <a:rPr lang="af-ZA" dirty="0" smtClean="0">
                <a:solidFill>
                  <a:srgbClr val="00B050"/>
                </a:solidFill>
              </a:rPr>
              <a:t>Examples: making a fist </a:t>
            </a:r>
            <a:r>
              <a:rPr lang="en-US" dirty="0" smtClean="0">
                <a:solidFill>
                  <a:srgbClr val="00B050"/>
                </a:solidFill>
              </a:rPr>
              <a:t>of the hand causes an immediate increase in blood flow in the motor cortex of the opposite side of the brain.</a:t>
            </a:r>
          </a:p>
          <a:p>
            <a:pPr marL="533400" lvl="1" indent="-266700">
              <a:lnSpc>
                <a:spcPts val="3600"/>
              </a:lnSpc>
              <a:buNone/>
            </a:pPr>
            <a:r>
              <a:rPr lang="en-US" dirty="0" smtClean="0">
                <a:solidFill>
                  <a:srgbClr val="00B050"/>
                </a:solidFill>
              </a:rPr>
              <a:t>    Reading a book: </a:t>
            </a:r>
            <a:r>
              <a:rPr lang="en-GB" dirty="0" smtClean="0">
                <a:solidFill>
                  <a:srgbClr val="00B050"/>
                </a:solidFill>
              </a:rPr>
              <a:t>especially in the visual areas of the occipital cortex and in the language perception areas of the temporal cortex.</a:t>
            </a:r>
            <a:endParaRPr lang="en-US" dirty="0">
              <a:solidFill>
                <a:srgbClr val="00B050"/>
              </a:solidFill>
            </a:endParaRPr>
          </a:p>
          <a:p>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609600"/>
            <a:ext cx="8458200" cy="1219200"/>
          </a:xfrm>
        </p:spPr>
        <p:txBody>
          <a:bodyPr>
            <a:noAutofit/>
          </a:bodyPr>
          <a:lstStyle/>
          <a:p>
            <a:r>
              <a:rPr lang="en-US" sz="2800" dirty="0" smtClean="0"/>
              <a:t>Cerebral blood flow </a:t>
            </a:r>
            <a:r>
              <a:rPr lang="en-US" sz="2800" dirty="0" err="1" smtClean="0"/>
              <a:t>autoregulation</a:t>
            </a:r>
            <a:r>
              <a:rPr lang="en-US" sz="2800" dirty="0" smtClean="0"/>
              <a:t> protects the brain from fluctuations in arterial pressure changes</a:t>
            </a:r>
            <a:endParaRPr lang="en-US" sz="2800" dirty="0"/>
          </a:p>
        </p:txBody>
      </p:sp>
      <p:sp>
        <p:nvSpPr>
          <p:cNvPr id="5" name="Content Placeholder 4"/>
          <p:cNvSpPr>
            <a:spLocks noGrp="1"/>
          </p:cNvSpPr>
          <p:nvPr>
            <p:ph idx="1"/>
          </p:nvPr>
        </p:nvSpPr>
        <p:spPr>
          <a:xfrm>
            <a:off x="-76200" y="2112264"/>
            <a:ext cx="4343400" cy="4593336"/>
          </a:xfrm>
        </p:spPr>
        <p:txBody>
          <a:bodyPr>
            <a:normAutofit/>
          </a:bodyPr>
          <a:lstStyle/>
          <a:p>
            <a:pPr marL="365125" indent="0">
              <a:lnSpc>
                <a:spcPts val="3800"/>
              </a:lnSpc>
              <a:buNone/>
            </a:pPr>
            <a:r>
              <a:rPr lang="en-US" dirty="0" smtClean="0"/>
              <a:t>Despite the significant </a:t>
            </a:r>
            <a:r>
              <a:rPr lang="en-US" dirty="0" err="1" smtClean="0"/>
              <a:t>flactuations</a:t>
            </a:r>
            <a:r>
              <a:rPr lang="en-US" dirty="0" smtClean="0"/>
              <a:t> in arterial blood pressure during the day, cerebral blood flow is “</a:t>
            </a:r>
            <a:r>
              <a:rPr lang="en-US" dirty="0" err="1" smtClean="0"/>
              <a:t>autoregulated</a:t>
            </a:r>
            <a:r>
              <a:rPr lang="en-US" dirty="0" smtClean="0"/>
              <a:t>” extremely well between mean arterial pressure limits of </a:t>
            </a:r>
            <a:r>
              <a:rPr lang="en-US" dirty="0" smtClean="0"/>
              <a:t>50 </a:t>
            </a:r>
            <a:r>
              <a:rPr lang="en-US" dirty="0" smtClean="0"/>
              <a:t>and </a:t>
            </a:r>
            <a:r>
              <a:rPr lang="en-US" dirty="0" smtClean="0"/>
              <a:t>150 </a:t>
            </a:r>
            <a:r>
              <a:rPr lang="en-US" dirty="0" smtClean="0"/>
              <a:t>mm Hg (160-180 in HTN).</a:t>
            </a:r>
          </a:p>
          <a:p>
            <a:endParaRPr lang="ar-JO" dirty="0"/>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bright="-14000" contrast="44000"/>
                    </a14:imgEffect>
                  </a14:imgLayer>
                </a14:imgProps>
              </a:ext>
            </a:extLst>
          </a:blip>
          <a:stretch>
            <a:fillRect/>
          </a:stretch>
        </p:blipFill>
        <p:spPr>
          <a:xfrm>
            <a:off x="4073538" y="2286000"/>
            <a:ext cx="4899589" cy="35052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458200" cy="1066800"/>
          </a:xfrm>
        </p:spPr>
        <p:txBody>
          <a:bodyPr>
            <a:normAutofit/>
          </a:bodyPr>
          <a:lstStyle/>
          <a:p>
            <a:pPr>
              <a:lnSpc>
                <a:spcPts val="3600"/>
              </a:lnSpc>
            </a:pPr>
            <a:r>
              <a:rPr lang="en-US" sz="2800" dirty="0" smtClean="0"/>
              <a:t>Role of the Sympathetic Nervous System in Controlling </a:t>
            </a:r>
            <a:r>
              <a:rPr lang="af-ZA" sz="2800" dirty="0" smtClean="0"/>
              <a:t>Cerebral Blood Flow</a:t>
            </a:r>
            <a:endParaRPr lang="ar-JO" sz="2800" dirty="0"/>
          </a:p>
        </p:txBody>
      </p:sp>
      <p:sp>
        <p:nvSpPr>
          <p:cNvPr id="3" name="Content Placeholder 2"/>
          <p:cNvSpPr>
            <a:spLocks noGrp="1"/>
          </p:cNvSpPr>
          <p:nvPr>
            <p:ph idx="1"/>
          </p:nvPr>
        </p:nvSpPr>
        <p:spPr>
          <a:xfrm>
            <a:off x="0" y="1981200"/>
            <a:ext cx="8839200" cy="4800600"/>
          </a:xfrm>
        </p:spPr>
        <p:txBody>
          <a:bodyPr>
            <a:normAutofit/>
          </a:bodyPr>
          <a:lstStyle/>
          <a:p>
            <a:pPr>
              <a:lnSpc>
                <a:spcPts val="3600"/>
              </a:lnSpc>
            </a:pPr>
            <a:r>
              <a:rPr lang="en-US" dirty="0" smtClean="0"/>
              <a:t>The cerebral circulatory system has </a:t>
            </a:r>
            <a:r>
              <a:rPr lang="af-ZA" dirty="0" smtClean="0"/>
              <a:t>strong </a:t>
            </a:r>
            <a:r>
              <a:rPr lang="af-ZA" b="1" dirty="0" smtClean="0"/>
              <a:t>sympathetic</a:t>
            </a:r>
            <a:r>
              <a:rPr lang="af-ZA" dirty="0" smtClean="0"/>
              <a:t> innervation.</a:t>
            </a:r>
          </a:p>
          <a:p>
            <a:pPr lvl="1">
              <a:lnSpc>
                <a:spcPts val="3600"/>
              </a:lnSpc>
            </a:pPr>
            <a:r>
              <a:rPr lang="af-ZA" dirty="0" smtClean="0">
                <a:solidFill>
                  <a:srgbClr val="00B050"/>
                </a:solidFill>
              </a:rPr>
              <a:t>But usually, the blood </a:t>
            </a:r>
            <a:r>
              <a:rPr lang="en-US" dirty="0" smtClean="0">
                <a:solidFill>
                  <a:srgbClr val="00B050"/>
                </a:solidFill>
              </a:rPr>
              <a:t>flow </a:t>
            </a:r>
            <a:r>
              <a:rPr lang="en-US" dirty="0" err="1" smtClean="0">
                <a:solidFill>
                  <a:srgbClr val="00B050"/>
                </a:solidFill>
              </a:rPr>
              <a:t>autoregulation</a:t>
            </a:r>
            <a:r>
              <a:rPr lang="en-US" dirty="0" smtClean="0">
                <a:solidFill>
                  <a:srgbClr val="00B050"/>
                </a:solidFill>
              </a:rPr>
              <a:t> mechanism overrides the nervous </a:t>
            </a:r>
            <a:r>
              <a:rPr lang="af-ZA" dirty="0" smtClean="0">
                <a:solidFill>
                  <a:srgbClr val="00B050"/>
                </a:solidFill>
              </a:rPr>
              <a:t>effects</a:t>
            </a:r>
            <a:r>
              <a:rPr lang="af-ZA" dirty="0" smtClean="0"/>
              <a:t>.</a:t>
            </a:r>
          </a:p>
          <a:p>
            <a:pPr>
              <a:lnSpc>
                <a:spcPts val="3600"/>
              </a:lnSpc>
            </a:pPr>
            <a:endParaRPr lang="af-ZA" dirty="0" smtClean="0"/>
          </a:p>
          <a:p>
            <a:pPr>
              <a:lnSpc>
                <a:spcPts val="3600"/>
              </a:lnSpc>
            </a:pPr>
            <a:r>
              <a:rPr lang="af-ZA" dirty="0" smtClean="0"/>
              <a:t>However, when MAP rises acutely to exceptionally high level </a:t>
            </a:r>
            <a:r>
              <a:rPr lang="af-ZA" dirty="0" smtClean="0">
                <a:sym typeface="Wingdings" pitchFamily="2" charset="2"/>
              </a:rPr>
              <a:t> </a:t>
            </a:r>
            <a:r>
              <a:rPr lang="af-ZA" dirty="0" smtClean="0"/>
              <a:t>the sympathetic </a:t>
            </a:r>
            <a:r>
              <a:rPr lang="en-US" dirty="0" smtClean="0"/>
              <a:t>nervous system constricts the large- and intermediate-sized brain arteries to prevent the high pressure from reaching the smaller brain blood vessels </a:t>
            </a:r>
            <a:r>
              <a:rPr lang="en-US" dirty="0" smtClean="0">
                <a:sym typeface="Wingdings" pitchFamily="2" charset="2"/>
              </a:rPr>
              <a:t> prevents vascular hemorrhages. </a:t>
            </a:r>
            <a:endParaRPr lang="ar-JO"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458200" cy="1371600"/>
          </a:xfrm>
        </p:spPr>
        <p:txBody>
          <a:bodyPr>
            <a:normAutofit/>
          </a:bodyPr>
          <a:lstStyle/>
          <a:p>
            <a:r>
              <a:rPr lang="en-US" sz="2800" b="1" dirty="0" smtClean="0"/>
              <a:t>Cerebral “Stroke” Occurs When Cerebral Blood</a:t>
            </a:r>
            <a:br>
              <a:rPr lang="en-US" sz="2800" b="1" dirty="0" smtClean="0"/>
            </a:br>
            <a:r>
              <a:rPr lang="af-ZA" sz="2800" b="1" dirty="0" smtClean="0"/>
              <a:t>Vessels Are Blocked</a:t>
            </a:r>
            <a:endParaRPr lang="ar-JO" sz="2800" dirty="0"/>
          </a:p>
        </p:txBody>
      </p:sp>
      <p:sp>
        <p:nvSpPr>
          <p:cNvPr id="3" name="Content Placeholder 2"/>
          <p:cNvSpPr>
            <a:spLocks noGrp="1"/>
          </p:cNvSpPr>
          <p:nvPr>
            <p:ph idx="1"/>
          </p:nvPr>
        </p:nvSpPr>
        <p:spPr>
          <a:xfrm>
            <a:off x="152400" y="2264664"/>
            <a:ext cx="8686800" cy="4517136"/>
          </a:xfrm>
        </p:spPr>
        <p:txBody>
          <a:bodyPr/>
          <a:lstStyle/>
          <a:p>
            <a:pPr>
              <a:lnSpc>
                <a:spcPct val="150000"/>
              </a:lnSpc>
            </a:pPr>
            <a:r>
              <a:rPr lang="en-US" dirty="0" smtClean="0"/>
              <a:t>Most strokes are caused by arteriosclerotic plaques that occur in one or more of the feeder arteries to the brain </a:t>
            </a:r>
            <a:r>
              <a:rPr lang="en-US" dirty="0" smtClean="0">
                <a:sym typeface="Wingdings" pitchFamily="2" charset="2"/>
              </a:rPr>
              <a:t> clotting mechanisms  clot blocks blood flow  acute loss of brain function.</a:t>
            </a:r>
          </a:p>
          <a:p>
            <a:endParaRPr lang="en-US" dirty="0" smtClean="0">
              <a:sym typeface="Wingdings" pitchFamily="2" charset="2"/>
            </a:endParaRPr>
          </a:p>
          <a:p>
            <a:endParaRPr lang="en-US" dirty="0" smtClean="0">
              <a:sym typeface="Wingdings" pitchFamily="2" charset="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1752600"/>
            <a:ext cx="7467600" cy="1200329"/>
          </a:xfrm>
          <a:prstGeom prst="rect">
            <a:avLst/>
          </a:prstGeom>
          <a:noFill/>
        </p:spPr>
        <p:txBody>
          <a:bodyPr wrap="square" rtlCol="0">
            <a:spAutoFit/>
          </a:bodyPr>
          <a:lstStyle/>
          <a:p>
            <a:pPr marL="457200" indent="-457200">
              <a:buFont typeface="Arial" pitchFamily="34" charset="0"/>
              <a:buChar char="•"/>
            </a:pPr>
            <a:endParaRPr lang="en-US" sz="2400" dirty="0" smtClean="0"/>
          </a:p>
          <a:p>
            <a:pPr marL="457200" indent="-457200">
              <a:buFont typeface="Arial" pitchFamily="34" charset="0"/>
              <a:buChar char="•"/>
            </a:pPr>
            <a:endParaRPr lang="en-US" sz="2400" b="1" dirty="0" smtClean="0">
              <a:solidFill>
                <a:srgbClr val="002060"/>
              </a:solidFill>
            </a:endParaRPr>
          </a:p>
          <a:p>
            <a:pPr marL="457200" indent="-457200"/>
            <a:r>
              <a:rPr lang="en-US" sz="2400" dirty="0" smtClean="0"/>
              <a:t>	</a:t>
            </a:r>
            <a:endParaRPr lang="en-US" sz="2400" dirty="0"/>
          </a:p>
        </p:txBody>
      </p:sp>
      <p:sp>
        <p:nvSpPr>
          <p:cNvPr id="4" name="Title 3"/>
          <p:cNvSpPr>
            <a:spLocks noGrp="1"/>
          </p:cNvSpPr>
          <p:nvPr>
            <p:ph type="title"/>
          </p:nvPr>
        </p:nvSpPr>
        <p:spPr>
          <a:xfrm>
            <a:off x="152400" y="304800"/>
            <a:ext cx="8458200" cy="1066800"/>
          </a:xfrm>
        </p:spPr>
        <p:txBody>
          <a:bodyPr>
            <a:normAutofit/>
          </a:bodyPr>
          <a:lstStyle/>
          <a:p>
            <a:r>
              <a:rPr lang="en-US" sz="3000" b="1" u="sng" dirty="0" smtClean="0">
                <a:solidFill>
                  <a:srgbClr val="002060"/>
                </a:solidFill>
              </a:rPr>
              <a:t>Cerebral Microcirculation</a:t>
            </a:r>
            <a:endParaRPr lang="ar-JO" sz="3000" u="sng" dirty="0"/>
          </a:p>
        </p:txBody>
      </p:sp>
      <p:sp>
        <p:nvSpPr>
          <p:cNvPr id="5" name="Content Placeholder 4"/>
          <p:cNvSpPr>
            <a:spLocks noGrp="1"/>
          </p:cNvSpPr>
          <p:nvPr>
            <p:ph idx="1"/>
          </p:nvPr>
        </p:nvSpPr>
        <p:spPr>
          <a:xfrm>
            <a:off x="76200" y="1524000"/>
            <a:ext cx="8839200" cy="5562600"/>
          </a:xfrm>
        </p:spPr>
        <p:txBody>
          <a:bodyPr>
            <a:normAutofit/>
          </a:bodyPr>
          <a:lstStyle/>
          <a:p>
            <a:pPr marL="292100" indent="-233363">
              <a:lnSpc>
                <a:spcPts val="3400"/>
              </a:lnSpc>
            </a:pPr>
            <a:r>
              <a:rPr lang="en-US" sz="2300" dirty="0" smtClean="0"/>
              <a:t>The number of capillaries is greatest where the metabolic needs are the greatest </a:t>
            </a:r>
            <a:endParaRPr lang="en-US" sz="2300" dirty="0" smtClean="0"/>
          </a:p>
          <a:p>
            <a:pPr marL="292100" indent="-233363">
              <a:lnSpc>
                <a:spcPts val="3400"/>
              </a:lnSpc>
            </a:pPr>
            <a:r>
              <a:rPr lang="en-US" sz="2300" dirty="0" smtClean="0"/>
              <a:t>Less </a:t>
            </a:r>
            <a:r>
              <a:rPr lang="en-US" sz="2300" dirty="0" smtClean="0"/>
              <a:t>leaky than the blood capillaries in almost any other tissue of the body.</a:t>
            </a:r>
          </a:p>
          <a:p>
            <a:pPr marL="681038" lvl="1" indent="-388938">
              <a:lnSpc>
                <a:spcPts val="3400"/>
              </a:lnSpc>
              <a:buFont typeface="Wingdings" pitchFamily="2" charset="2"/>
              <a:buChar char="Ø"/>
            </a:pPr>
            <a:r>
              <a:rPr lang="en-US" sz="2300" dirty="0" smtClean="0"/>
              <a:t>Supported on all sides by </a:t>
            </a:r>
            <a:r>
              <a:rPr lang="en-US" sz="2300" i="1" dirty="0" smtClean="0"/>
              <a:t>glial </a:t>
            </a:r>
            <a:r>
              <a:rPr lang="en-US" sz="2300" i="1" dirty="0" smtClean="0">
                <a:solidFill>
                  <a:schemeClr val="accent6">
                    <a:lumMod val="75000"/>
                  </a:schemeClr>
                </a:solidFill>
              </a:rPr>
              <a:t>cells </a:t>
            </a:r>
            <a:r>
              <a:rPr lang="en-US" sz="2300" i="1" dirty="0" smtClean="0">
                <a:solidFill>
                  <a:schemeClr val="accent6">
                    <a:lumMod val="75000"/>
                  </a:schemeClr>
                </a:solidFill>
              </a:rPr>
              <a:t>that</a:t>
            </a:r>
            <a:r>
              <a:rPr lang="en-US" sz="2300" dirty="0" smtClean="0">
                <a:solidFill>
                  <a:schemeClr val="accent6">
                    <a:lumMod val="75000"/>
                  </a:schemeClr>
                </a:solidFill>
              </a:rPr>
              <a:t> </a:t>
            </a:r>
            <a:r>
              <a:rPr lang="en-US" sz="2300" dirty="0" smtClean="0">
                <a:solidFill>
                  <a:schemeClr val="accent6">
                    <a:lumMod val="75000"/>
                  </a:schemeClr>
                </a:solidFill>
              </a:rPr>
              <a:t>prevent overstretching of the capillaries in case of high capillary BP.</a:t>
            </a:r>
          </a:p>
          <a:p>
            <a:pPr marL="681038" lvl="1" indent="-388938">
              <a:lnSpc>
                <a:spcPts val="3400"/>
              </a:lnSpc>
              <a:buNone/>
            </a:pPr>
            <a:endParaRPr lang="en-US" sz="2300" dirty="0" smtClean="0">
              <a:solidFill>
                <a:schemeClr val="accent6">
                  <a:lumMod val="75000"/>
                </a:schemeClr>
              </a:solidFill>
            </a:endParaRPr>
          </a:p>
          <a:p>
            <a:pPr>
              <a:lnSpc>
                <a:spcPts val="3400"/>
              </a:lnSpc>
            </a:pPr>
            <a:r>
              <a:rPr lang="en-US" sz="2300" dirty="0" smtClean="0"/>
              <a:t>The walls of the small arterioles leading to the brain capillaries become greatly thickened in people who develop high BP, and they remain significantly </a:t>
            </a:r>
            <a:r>
              <a:rPr lang="af-ZA" sz="2300" dirty="0" smtClean="0"/>
              <a:t>constricted all the time.</a:t>
            </a:r>
            <a:endParaRPr lang="en-US" sz="2300" dirty="0" smtClean="0">
              <a:solidFill>
                <a:schemeClr val="accent6">
                  <a:lumMod val="75000"/>
                </a:schemeClr>
              </a:solidFill>
            </a:endParaRPr>
          </a:p>
          <a:p>
            <a:pPr marL="914400" lvl="1" indent="-457200"/>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458200" cy="1066800"/>
          </a:xfrm>
        </p:spPr>
        <p:txBody>
          <a:bodyPr>
            <a:normAutofit/>
          </a:bodyPr>
          <a:lstStyle/>
          <a:p>
            <a:r>
              <a:rPr lang="en-US" b="1" dirty="0" smtClean="0">
                <a:solidFill>
                  <a:srgbClr val="002060"/>
                </a:solidFill>
              </a:rPr>
              <a:t>Cerebral </a:t>
            </a:r>
            <a:r>
              <a:rPr lang="en-US" b="1" dirty="0">
                <a:solidFill>
                  <a:srgbClr val="002060"/>
                </a:solidFill>
              </a:rPr>
              <a:t>Blood Flow</a:t>
            </a:r>
            <a:endParaRPr lang="en-US" sz="2800" b="1" dirty="0"/>
          </a:p>
        </p:txBody>
      </p:sp>
      <p:sp>
        <p:nvSpPr>
          <p:cNvPr id="3" name="Content Placeholder 2"/>
          <p:cNvSpPr>
            <a:spLocks noGrp="1"/>
          </p:cNvSpPr>
          <p:nvPr>
            <p:ph idx="1"/>
          </p:nvPr>
        </p:nvSpPr>
        <p:spPr>
          <a:xfrm>
            <a:off x="0" y="1219200"/>
            <a:ext cx="5029200" cy="5410200"/>
          </a:xfrm>
        </p:spPr>
        <p:txBody>
          <a:bodyPr>
            <a:normAutofit lnSpcReduction="10000"/>
          </a:bodyPr>
          <a:lstStyle/>
          <a:p>
            <a:pPr>
              <a:buFont typeface="Arial" pitchFamily="34" charset="0"/>
              <a:buChar char="•"/>
            </a:pPr>
            <a:endParaRPr lang="en-US" b="1" dirty="0">
              <a:solidFill>
                <a:srgbClr val="002060"/>
              </a:solidFill>
            </a:endParaRPr>
          </a:p>
          <a:p>
            <a:pPr marL="457200" indent="-274638">
              <a:lnSpc>
                <a:spcPct val="110000"/>
              </a:lnSpc>
            </a:pPr>
            <a:r>
              <a:rPr lang="en-US" sz="2600" dirty="0"/>
              <a:t>Blood flow to the brain is supplied by four large arteries:</a:t>
            </a:r>
          </a:p>
          <a:p>
            <a:pPr marL="457200" lvl="1" indent="0">
              <a:lnSpc>
                <a:spcPct val="110000"/>
              </a:lnSpc>
              <a:buNone/>
            </a:pPr>
            <a:r>
              <a:rPr lang="en-US" sz="2600" dirty="0" smtClean="0">
                <a:solidFill>
                  <a:srgbClr val="FF0000"/>
                </a:solidFill>
              </a:rPr>
              <a:t>Two  </a:t>
            </a:r>
            <a:r>
              <a:rPr lang="en-US" sz="2600" dirty="0">
                <a:solidFill>
                  <a:srgbClr val="FF0000"/>
                </a:solidFill>
              </a:rPr>
              <a:t>vertebral arteries unite to form the basilar artery, and the basilar artery </a:t>
            </a:r>
            <a:r>
              <a:rPr lang="en-US" sz="2600" dirty="0" smtClean="0">
                <a:solidFill>
                  <a:srgbClr val="FF0000"/>
                </a:solidFill>
              </a:rPr>
              <a:t>merge with two carotids arteries to </a:t>
            </a:r>
            <a:r>
              <a:rPr lang="en-US" sz="2600" dirty="0">
                <a:solidFill>
                  <a:srgbClr val="FF0000"/>
                </a:solidFill>
              </a:rPr>
              <a:t>form the </a:t>
            </a:r>
            <a:r>
              <a:rPr lang="en-US" sz="2600" u="sng" dirty="0">
                <a:solidFill>
                  <a:srgbClr val="FF0000"/>
                </a:solidFill>
              </a:rPr>
              <a:t>circle of Willis </a:t>
            </a:r>
            <a:r>
              <a:rPr lang="en-US" sz="2600" dirty="0">
                <a:solidFill>
                  <a:srgbClr val="FF0000"/>
                </a:solidFill>
              </a:rPr>
              <a:t>below the hypothalamus</a:t>
            </a:r>
            <a:endParaRPr lang="en-US" sz="2600" dirty="0">
              <a:solidFill>
                <a:srgbClr val="FF0000"/>
              </a:solidFill>
            </a:endParaRPr>
          </a:p>
          <a:p>
            <a:pPr marL="438150" indent="-274638">
              <a:lnSpc>
                <a:spcPct val="110000"/>
              </a:lnSpc>
            </a:pPr>
            <a:r>
              <a:rPr lang="en-US" sz="2600" dirty="0"/>
              <a:t>Arteries then travel along </a:t>
            </a:r>
            <a:r>
              <a:rPr lang="en-US" sz="2600" dirty="0" smtClean="0"/>
              <a:t>the brain surface </a:t>
            </a:r>
            <a:r>
              <a:rPr lang="en-US" sz="2600" dirty="0"/>
              <a:t>and </a:t>
            </a:r>
            <a:r>
              <a:rPr lang="en-US" sz="2600" dirty="0" smtClean="0"/>
              <a:t>branch extensively.</a:t>
            </a:r>
            <a:endParaRPr lang="en-US" sz="2600" dirty="0"/>
          </a:p>
          <a:p>
            <a:endParaRPr lang="ar-JO" sz="2600" dirty="0"/>
          </a:p>
        </p:txBody>
      </p:sp>
      <p:pic>
        <p:nvPicPr>
          <p:cNvPr id="4" name="Picture 3" descr="Circle_of_Willis.jpg"/>
          <p:cNvPicPr>
            <a:picLocks noChangeAspect="1"/>
          </p:cNvPicPr>
          <p:nvPr/>
        </p:nvPicPr>
        <p:blipFill>
          <a:blip r:embed="rId2" cstate="print"/>
          <a:stretch>
            <a:fillRect/>
          </a:stretch>
        </p:blipFill>
        <p:spPr>
          <a:xfrm>
            <a:off x="5434584" y="712093"/>
            <a:ext cx="3557016" cy="5993507"/>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38400"/>
            <a:ext cx="8458200" cy="1066800"/>
          </a:xfrm>
        </p:spPr>
        <p:txBody>
          <a:bodyPr>
            <a:normAutofit/>
          </a:bodyPr>
          <a:lstStyle/>
          <a:p>
            <a:pPr algn="ctr"/>
            <a:r>
              <a:rPr lang="en-US" sz="4400" b="1" u="none" dirty="0" smtClean="0"/>
              <a:t>Cerebrospinal fluid system</a:t>
            </a:r>
            <a:endParaRPr lang="ar-JO" sz="4400" b="1" u="none"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45" y="1295400"/>
            <a:ext cx="8991600" cy="4745736"/>
          </a:xfrm>
        </p:spPr>
        <p:txBody>
          <a:bodyPr>
            <a:noAutofit/>
          </a:bodyPr>
          <a:lstStyle/>
          <a:p>
            <a:r>
              <a:rPr lang="en-US" sz="2000" dirty="0">
                <a:solidFill>
                  <a:srgbClr val="00B050"/>
                </a:solidFill>
                <a:latin typeface="Arial" panose="020B0604020202020204" pitchFamily="34" charset="0"/>
                <a:cs typeface="Arial" panose="020B0604020202020204" pitchFamily="34" charset="0"/>
              </a:rPr>
              <a:t>CSF fills the ventricles and subarachnoid space. </a:t>
            </a:r>
            <a:endParaRPr lang="en-US" sz="2000" dirty="0" smtClean="0">
              <a:solidFill>
                <a:srgbClr val="00B050"/>
              </a:solidFill>
              <a:latin typeface="Arial" panose="020B0604020202020204" pitchFamily="34" charset="0"/>
              <a:cs typeface="Arial" panose="020B0604020202020204" pitchFamily="34" charset="0"/>
            </a:endParaRPr>
          </a:p>
          <a:p>
            <a:r>
              <a:rPr lang="en-US" sz="2000" dirty="0" smtClean="0">
                <a:solidFill>
                  <a:srgbClr val="FF0000"/>
                </a:solidFill>
                <a:latin typeface="Arial" panose="020B0604020202020204" pitchFamily="34" charset="0"/>
                <a:cs typeface="Arial" panose="020B0604020202020204" pitchFamily="34" charset="0"/>
              </a:rPr>
              <a:t>In </a:t>
            </a:r>
            <a:r>
              <a:rPr lang="en-US" sz="2000" dirty="0">
                <a:solidFill>
                  <a:srgbClr val="FF0000"/>
                </a:solidFill>
                <a:latin typeface="Arial" panose="020B0604020202020204" pitchFamily="34" charset="0"/>
                <a:cs typeface="Arial" panose="020B0604020202020204" pitchFamily="34" charset="0"/>
              </a:rPr>
              <a:t>humans, the volume of CSF is about 150 mL and the rate of CSF production is about 550 mL/d. Thus the CSF turns over about 3.7 times a </a:t>
            </a:r>
            <a:r>
              <a:rPr lang="en-US" sz="2000" dirty="0" smtClean="0">
                <a:solidFill>
                  <a:srgbClr val="FF0000"/>
                </a:solidFill>
                <a:latin typeface="Arial" panose="020B0604020202020204" pitchFamily="34" charset="0"/>
                <a:cs typeface="Arial" panose="020B0604020202020204" pitchFamily="34" charset="0"/>
              </a:rPr>
              <a:t>day.</a:t>
            </a:r>
          </a:p>
          <a:p>
            <a:r>
              <a:rPr lang="en-US" sz="2000" dirty="0" smtClean="0">
                <a:solidFill>
                  <a:srgbClr val="0070C0"/>
                </a:solidFill>
                <a:latin typeface="Arial" panose="020B0604020202020204" pitchFamily="34" charset="0"/>
                <a:cs typeface="Arial" panose="020B0604020202020204" pitchFamily="34" charset="0"/>
              </a:rPr>
              <a:t>The </a:t>
            </a:r>
            <a:r>
              <a:rPr lang="en-US" sz="2000" dirty="0">
                <a:solidFill>
                  <a:srgbClr val="0070C0"/>
                </a:solidFill>
                <a:latin typeface="Arial" panose="020B0604020202020204" pitchFamily="34" charset="0"/>
                <a:cs typeface="Arial" panose="020B0604020202020204" pitchFamily="34" charset="0"/>
              </a:rPr>
              <a:t>CSF in the ventricles flows through the foramens of Magendie and </a:t>
            </a:r>
            <a:r>
              <a:rPr lang="en-US" sz="2000" dirty="0" err="1">
                <a:solidFill>
                  <a:srgbClr val="0070C0"/>
                </a:solidFill>
                <a:latin typeface="Arial" panose="020B0604020202020204" pitchFamily="34" charset="0"/>
                <a:cs typeface="Arial" panose="020B0604020202020204" pitchFamily="34" charset="0"/>
              </a:rPr>
              <a:t>Luschka</a:t>
            </a:r>
            <a:r>
              <a:rPr lang="en-US" sz="2000" dirty="0">
                <a:solidFill>
                  <a:srgbClr val="0070C0"/>
                </a:solidFill>
                <a:latin typeface="Arial" panose="020B0604020202020204" pitchFamily="34" charset="0"/>
                <a:cs typeface="Arial" panose="020B0604020202020204" pitchFamily="34" charset="0"/>
              </a:rPr>
              <a:t> to the subarachnoid space and is absorbed through the arachnoid villi into veins, primarily the cerebral venous sinuses</a:t>
            </a:r>
            <a:r>
              <a:rPr lang="en-US" sz="2000" dirty="0" smtClean="0">
                <a:solidFill>
                  <a:srgbClr val="0070C0"/>
                </a:solidFill>
                <a:latin typeface="Arial" panose="020B0604020202020204" pitchFamily="34" charset="0"/>
                <a:cs typeface="Arial" panose="020B0604020202020204" pitchFamily="34" charset="0"/>
              </a:rPr>
              <a:t>.</a:t>
            </a:r>
          </a:p>
          <a:p>
            <a:r>
              <a:rPr lang="en-US" sz="2000" dirty="0" smtClean="0">
                <a:solidFill>
                  <a:srgbClr val="00B050"/>
                </a:solidFill>
                <a:latin typeface="Arial" panose="020B0604020202020204" pitchFamily="34" charset="0"/>
                <a:cs typeface="Arial" panose="020B0604020202020204" pitchFamily="34" charset="0"/>
              </a:rPr>
              <a:t> </a:t>
            </a:r>
            <a:r>
              <a:rPr lang="en-US" sz="2000" dirty="0">
                <a:solidFill>
                  <a:srgbClr val="00B050"/>
                </a:solidFill>
                <a:latin typeface="Arial" panose="020B0604020202020204" pitchFamily="34" charset="0"/>
                <a:cs typeface="Arial" panose="020B0604020202020204" pitchFamily="34" charset="0"/>
              </a:rPr>
              <a:t>The villi consist of projections of the fused arachnoid membrane and endothelium of the sinuses into the venous </a:t>
            </a:r>
            <a:r>
              <a:rPr lang="en-US" sz="2000" dirty="0" smtClean="0">
                <a:solidFill>
                  <a:srgbClr val="00B050"/>
                </a:solidFill>
                <a:latin typeface="Arial" panose="020B0604020202020204" pitchFamily="34" charset="0"/>
                <a:cs typeface="Arial" panose="020B0604020202020204" pitchFamily="34" charset="0"/>
              </a:rPr>
              <a:t>sinuses. </a:t>
            </a:r>
          </a:p>
          <a:p>
            <a:r>
              <a:rPr lang="en-US" sz="2000" dirty="0" smtClean="0">
                <a:solidFill>
                  <a:srgbClr val="FF0000"/>
                </a:solidFill>
                <a:latin typeface="Arial" panose="020B0604020202020204" pitchFamily="34" charset="0"/>
                <a:cs typeface="Arial" panose="020B0604020202020204" pitchFamily="34" charset="0"/>
              </a:rPr>
              <a:t>These </a:t>
            </a:r>
            <a:r>
              <a:rPr lang="en-US" sz="2000" dirty="0">
                <a:solidFill>
                  <a:srgbClr val="FF0000"/>
                </a:solidFill>
                <a:latin typeface="Arial" panose="020B0604020202020204" pitchFamily="34" charset="0"/>
                <a:cs typeface="Arial" panose="020B0604020202020204" pitchFamily="34" charset="0"/>
              </a:rPr>
              <a:t>projections may contribute to the outflow of CSF into venous blood by a process known as bulk flow, which is unidirectional. </a:t>
            </a:r>
            <a:endParaRPr lang="en-US" sz="2000" dirty="0" smtClean="0">
              <a:solidFill>
                <a:srgbClr val="FF0000"/>
              </a:solidFill>
              <a:latin typeface="Arial" panose="020B0604020202020204" pitchFamily="34" charset="0"/>
              <a:cs typeface="Arial" panose="020B0604020202020204" pitchFamily="34" charset="0"/>
            </a:endParaRPr>
          </a:p>
          <a:p>
            <a:r>
              <a:rPr lang="en-US" sz="2000" dirty="0" smtClean="0">
                <a:solidFill>
                  <a:srgbClr val="002060"/>
                </a:solidFill>
                <a:latin typeface="Arial" panose="020B0604020202020204" pitchFamily="34" charset="0"/>
                <a:cs typeface="Arial" panose="020B0604020202020204" pitchFamily="34" charset="0"/>
              </a:rPr>
              <a:t>The reabsorption </a:t>
            </a:r>
            <a:r>
              <a:rPr lang="en-US" sz="2000" dirty="0">
                <a:solidFill>
                  <a:srgbClr val="002060"/>
                </a:solidFill>
                <a:latin typeface="Arial" panose="020B0604020202020204" pitchFamily="34" charset="0"/>
                <a:cs typeface="Arial" panose="020B0604020202020204" pitchFamily="34" charset="0"/>
              </a:rPr>
              <a:t>via one-way valves (of uncertain structural basis) in the arachnoid villi may assume a greater role if CSF pressure is elevated. Likewise, when CSF builds up abnormally, aquaporin water channels may be expressed in the choroid plexus and brain </a:t>
            </a:r>
            <a:r>
              <a:rPr lang="en-US" sz="2000" dirty="0" err="1">
                <a:solidFill>
                  <a:srgbClr val="002060"/>
                </a:solidFill>
                <a:latin typeface="Arial" panose="020B0604020202020204" pitchFamily="34" charset="0"/>
                <a:cs typeface="Arial" panose="020B0604020202020204" pitchFamily="34" charset="0"/>
              </a:rPr>
              <a:t>microvessels</a:t>
            </a:r>
            <a:r>
              <a:rPr lang="en-US" sz="2000" dirty="0">
                <a:solidFill>
                  <a:srgbClr val="002060"/>
                </a:solidFill>
                <a:latin typeface="Arial" panose="020B0604020202020204" pitchFamily="34" charset="0"/>
                <a:cs typeface="Arial" panose="020B0604020202020204" pitchFamily="34" charset="0"/>
              </a:rPr>
              <a:t> as a compensatory adaptation.</a:t>
            </a:r>
          </a:p>
        </p:txBody>
      </p:sp>
      <p:sp>
        <p:nvSpPr>
          <p:cNvPr id="5" name="Rectangle 4"/>
          <p:cNvSpPr/>
          <p:nvPr/>
        </p:nvSpPr>
        <p:spPr>
          <a:xfrm>
            <a:off x="304800" y="533400"/>
            <a:ext cx="7170553" cy="584775"/>
          </a:xfrm>
          <a:prstGeom prst="rect">
            <a:avLst/>
          </a:prstGeom>
        </p:spPr>
        <p:txBody>
          <a:bodyPr wrap="none">
            <a:spAutoFit/>
          </a:bodyPr>
          <a:lstStyle/>
          <a:p>
            <a:r>
              <a:rPr lang="en-US" sz="3200" b="1" u="sng" dirty="0">
                <a:solidFill>
                  <a:srgbClr val="002060"/>
                </a:solidFill>
              </a:rPr>
              <a:t>Cerebrospinal fluid (CSF) system</a:t>
            </a:r>
            <a:endParaRPr lang="en-US" sz="3200" dirty="0"/>
          </a:p>
        </p:txBody>
      </p:sp>
    </p:spTree>
    <p:extLst>
      <p:ext uri="{BB962C8B-B14F-4D97-AF65-F5344CB8AC3E}">
        <p14:creationId xmlns:p14="http://schemas.microsoft.com/office/powerpoint/2010/main" val="42005935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609600"/>
            <a:ext cx="8458200" cy="1066800"/>
          </a:xfrm>
        </p:spPr>
        <p:txBody>
          <a:bodyPr>
            <a:normAutofit fontScale="90000"/>
          </a:bodyPr>
          <a:lstStyle/>
          <a:p>
            <a:pPr rtl="0"/>
            <a:r>
              <a:rPr lang="en-US" sz="3600" b="1" u="sng" dirty="0" smtClean="0">
                <a:solidFill>
                  <a:srgbClr val="002060"/>
                </a:solidFill>
              </a:rPr>
              <a:t>Cerebrospinal fluid (CSF) system</a:t>
            </a:r>
            <a:r>
              <a:rPr lang="en-US" b="1" dirty="0" smtClean="0">
                <a:solidFill>
                  <a:srgbClr val="002060"/>
                </a:solidFill>
              </a:rPr>
              <a:t/>
            </a:r>
            <a:br>
              <a:rPr lang="en-US" b="1" dirty="0" smtClean="0">
                <a:solidFill>
                  <a:srgbClr val="002060"/>
                </a:solidFill>
              </a:rPr>
            </a:br>
            <a:endParaRPr lang="ar-JO" dirty="0"/>
          </a:p>
        </p:txBody>
      </p:sp>
      <p:sp>
        <p:nvSpPr>
          <p:cNvPr id="5" name="Content Placeholder 4"/>
          <p:cNvSpPr>
            <a:spLocks noGrp="1"/>
          </p:cNvSpPr>
          <p:nvPr>
            <p:ph idx="1"/>
          </p:nvPr>
        </p:nvSpPr>
        <p:spPr>
          <a:xfrm>
            <a:off x="152400" y="1600200"/>
            <a:ext cx="8686800" cy="1219200"/>
          </a:xfrm>
        </p:spPr>
        <p:txBody>
          <a:bodyPr/>
          <a:lstStyle/>
          <a:p>
            <a:r>
              <a:rPr lang="en-US" dirty="0" smtClean="0"/>
              <a:t>Cerebral cavity = 1600-1700 ml</a:t>
            </a:r>
          </a:p>
          <a:p>
            <a:r>
              <a:rPr lang="en-US" dirty="0" smtClean="0"/>
              <a:t>CSF = 150 ml</a:t>
            </a:r>
          </a:p>
          <a:p>
            <a:endParaRPr lang="ar-JO" dirty="0"/>
          </a:p>
        </p:txBody>
      </p:sp>
      <p:pic>
        <p:nvPicPr>
          <p:cNvPr id="6" name="Picture 5" descr="CSF.jpg"/>
          <p:cNvPicPr>
            <a:picLocks noChangeAspect="1"/>
          </p:cNvPicPr>
          <p:nvPr/>
        </p:nvPicPr>
        <p:blipFill>
          <a:blip r:embed="rId2" cstate="print"/>
          <a:stretch>
            <a:fillRect/>
          </a:stretch>
        </p:blipFill>
        <p:spPr>
          <a:xfrm>
            <a:off x="4038600" y="1981200"/>
            <a:ext cx="4972050" cy="3753998"/>
          </a:xfrm>
          <a:prstGeom prst="rect">
            <a:avLst/>
          </a:prstGeom>
        </p:spPr>
      </p:pic>
      <p:sp>
        <p:nvSpPr>
          <p:cNvPr id="7" name="TextBox 6"/>
          <p:cNvSpPr txBox="1"/>
          <p:nvPr/>
        </p:nvSpPr>
        <p:spPr>
          <a:xfrm>
            <a:off x="152400" y="2839854"/>
            <a:ext cx="3962400" cy="2875146"/>
          </a:xfrm>
          <a:prstGeom prst="rect">
            <a:avLst/>
          </a:prstGeom>
          <a:noFill/>
        </p:spPr>
        <p:txBody>
          <a:bodyPr wrap="square" rtlCol="1">
            <a:spAutoFit/>
          </a:bodyPr>
          <a:lstStyle/>
          <a:p>
            <a:pPr>
              <a:lnSpc>
                <a:spcPts val="3100"/>
              </a:lnSpc>
            </a:pPr>
            <a:r>
              <a:rPr lang="en-US" sz="2300" dirty="0" smtClean="0"/>
              <a:t>Present in the </a:t>
            </a:r>
            <a:r>
              <a:rPr lang="en-US" sz="2300" b="1" dirty="0" smtClean="0"/>
              <a:t>ventricles</a:t>
            </a:r>
            <a:r>
              <a:rPr lang="en-US" sz="2300" dirty="0" smtClean="0"/>
              <a:t> </a:t>
            </a:r>
          </a:p>
          <a:p>
            <a:pPr>
              <a:lnSpc>
                <a:spcPts val="3100"/>
              </a:lnSpc>
            </a:pPr>
            <a:r>
              <a:rPr lang="en-US" sz="2300" dirty="0" smtClean="0"/>
              <a:t>of the brain, in the </a:t>
            </a:r>
            <a:r>
              <a:rPr lang="en-US" sz="2300" b="1" dirty="0" smtClean="0"/>
              <a:t>cisterns</a:t>
            </a:r>
            <a:r>
              <a:rPr lang="en-US" sz="2300" dirty="0" smtClean="0"/>
              <a:t> </a:t>
            </a:r>
          </a:p>
          <a:p>
            <a:pPr>
              <a:lnSpc>
                <a:spcPts val="3100"/>
              </a:lnSpc>
            </a:pPr>
            <a:r>
              <a:rPr lang="en-US" sz="2300" dirty="0" smtClean="0"/>
              <a:t>around the outside of the </a:t>
            </a:r>
          </a:p>
          <a:p>
            <a:pPr>
              <a:lnSpc>
                <a:spcPts val="3100"/>
              </a:lnSpc>
            </a:pPr>
            <a:r>
              <a:rPr lang="en-US" sz="2300" dirty="0" smtClean="0"/>
              <a:t>brain, and in the </a:t>
            </a:r>
            <a:r>
              <a:rPr lang="en-US" sz="2300" b="1" dirty="0" smtClean="0"/>
              <a:t>subarachnoid space </a:t>
            </a:r>
            <a:r>
              <a:rPr lang="en-US" sz="2300" dirty="0" smtClean="0"/>
              <a:t>around both the brain and </a:t>
            </a:r>
          </a:p>
          <a:p>
            <a:pPr>
              <a:lnSpc>
                <a:spcPts val="3100"/>
              </a:lnSpc>
            </a:pPr>
            <a:r>
              <a:rPr lang="en-US" sz="2300" dirty="0" smtClean="0"/>
              <a:t>the spinal cord. </a:t>
            </a:r>
          </a:p>
        </p:txBody>
      </p:sp>
      <p:sp>
        <p:nvSpPr>
          <p:cNvPr id="8" name="TextBox 7"/>
          <p:cNvSpPr txBox="1"/>
          <p:nvPr/>
        </p:nvSpPr>
        <p:spPr>
          <a:xfrm>
            <a:off x="152400" y="5826204"/>
            <a:ext cx="8305800" cy="1190069"/>
          </a:xfrm>
          <a:prstGeom prst="rect">
            <a:avLst/>
          </a:prstGeom>
          <a:noFill/>
        </p:spPr>
        <p:txBody>
          <a:bodyPr wrap="square" rtlCol="0">
            <a:spAutoFit/>
          </a:bodyPr>
          <a:lstStyle/>
          <a:p>
            <a:pPr>
              <a:lnSpc>
                <a:spcPts val="3200"/>
              </a:lnSpc>
            </a:pPr>
            <a:r>
              <a:rPr lang="en-US" sz="2300" dirty="0" smtClean="0"/>
              <a:t>All these chambers are connected with one another, and the pressure of the fluid is maintained at a </a:t>
            </a:r>
            <a:r>
              <a:rPr lang="af-ZA" sz="2300" dirty="0" smtClean="0"/>
              <a:t>constant level.</a:t>
            </a:r>
            <a:endParaRPr lang="ar-JO" sz="2300" dirty="0" smtClean="0"/>
          </a:p>
          <a:p>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10000" contrast="40000"/>
                    </a14:imgEffect>
                  </a14:imgLayer>
                </a14:imgProps>
              </a:ext>
            </a:extLst>
          </a:blip>
          <a:stretch>
            <a:fillRect/>
          </a:stretch>
        </p:blipFill>
        <p:spPr>
          <a:xfrm>
            <a:off x="2438400" y="457200"/>
            <a:ext cx="4457700" cy="3199478"/>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rightnessContrast bright="-12000" contrast="38000"/>
                    </a14:imgEffect>
                  </a14:imgLayer>
                </a14:imgProps>
              </a:ext>
            </a:extLst>
          </a:blip>
          <a:stretch>
            <a:fillRect/>
          </a:stretch>
        </p:blipFill>
        <p:spPr>
          <a:xfrm>
            <a:off x="2438400" y="3656678"/>
            <a:ext cx="4457700" cy="3117569"/>
          </a:xfrm>
          <a:prstGeom prst="rect">
            <a:avLst/>
          </a:prstGeom>
        </p:spPr>
      </p:pic>
    </p:spTree>
    <p:extLst>
      <p:ext uri="{BB962C8B-B14F-4D97-AF65-F5344CB8AC3E}">
        <p14:creationId xmlns:p14="http://schemas.microsoft.com/office/powerpoint/2010/main" val="40705048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1752600"/>
            <a:ext cx="7467600" cy="1200329"/>
          </a:xfrm>
          <a:prstGeom prst="rect">
            <a:avLst/>
          </a:prstGeom>
          <a:noFill/>
        </p:spPr>
        <p:txBody>
          <a:bodyPr wrap="square" rtlCol="0">
            <a:spAutoFit/>
          </a:bodyPr>
          <a:lstStyle/>
          <a:p>
            <a:pPr marL="457200" indent="-457200">
              <a:buFont typeface="Arial" pitchFamily="34" charset="0"/>
              <a:buChar char="•"/>
            </a:pPr>
            <a:endParaRPr lang="en-US" sz="2400" b="1" dirty="0" smtClean="0">
              <a:solidFill>
                <a:srgbClr val="002060"/>
              </a:solidFill>
            </a:endParaRPr>
          </a:p>
          <a:p>
            <a:pPr marL="457200" indent="-457200">
              <a:buFont typeface="Arial" pitchFamily="34" charset="0"/>
              <a:buChar char="•"/>
            </a:pPr>
            <a:endParaRPr lang="en-US" sz="2400" b="1" dirty="0" smtClean="0">
              <a:solidFill>
                <a:srgbClr val="002060"/>
              </a:solidFill>
            </a:endParaRPr>
          </a:p>
          <a:p>
            <a:pPr marL="457200" indent="-457200"/>
            <a:r>
              <a:rPr lang="en-US" sz="2400" dirty="0" smtClean="0"/>
              <a:t>	</a:t>
            </a:r>
            <a:endParaRPr lang="en-US" sz="2400" dirty="0"/>
          </a:p>
        </p:txBody>
      </p:sp>
      <p:sp>
        <p:nvSpPr>
          <p:cNvPr id="5" name="Content Placeholder 4"/>
          <p:cNvSpPr>
            <a:spLocks noGrp="1"/>
          </p:cNvSpPr>
          <p:nvPr>
            <p:ph idx="1"/>
          </p:nvPr>
        </p:nvSpPr>
        <p:spPr>
          <a:xfrm>
            <a:off x="0" y="1828800"/>
            <a:ext cx="8763000" cy="5334000"/>
          </a:xfrm>
        </p:spPr>
        <p:txBody>
          <a:bodyPr>
            <a:normAutofit/>
          </a:bodyPr>
          <a:lstStyle/>
          <a:p>
            <a:pPr marL="621792" indent="-457200">
              <a:lnSpc>
                <a:spcPts val="3600"/>
              </a:lnSpc>
              <a:buFont typeface="+mj-lt"/>
              <a:buAutoNum type="arabicPeriod"/>
            </a:pPr>
            <a:r>
              <a:rPr lang="en-US" sz="2600" dirty="0" smtClean="0"/>
              <a:t>Cushioning function of the CSF</a:t>
            </a:r>
          </a:p>
          <a:p>
            <a:pPr marL="621792" indent="-457200">
              <a:lnSpc>
                <a:spcPts val="3600"/>
              </a:lnSpc>
              <a:buNone/>
            </a:pPr>
            <a:endParaRPr lang="en-US" sz="2600" dirty="0" smtClean="0"/>
          </a:p>
          <a:p>
            <a:pPr marL="628650" lvl="1" indent="-266700">
              <a:lnSpc>
                <a:spcPct val="150000"/>
              </a:lnSpc>
            </a:pPr>
            <a:r>
              <a:rPr lang="en-GB" dirty="0" smtClean="0"/>
              <a:t>The brain and the CSF have about the same specific gravity, so the brain simply floats in the fluid.</a:t>
            </a:r>
          </a:p>
          <a:p>
            <a:pPr marL="723900" lvl="1" indent="-361950">
              <a:lnSpc>
                <a:spcPct val="150000"/>
              </a:lnSpc>
              <a:buFont typeface="Wingdings" pitchFamily="2" charset="2"/>
              <a:buChar char="Ø"/>
            </a:pPr>
            <a:r>
              <a:rPr lang="en-GB" dirty="0" smtClean="0"/>
              <a:t>a blow to the head, if it is not too intense, moves the entire brain simultaneously with the skull </a:t>
            </a:r>
            <a:r>
              <a:rPr lang="en-GB" dirty="0" smtClean="0">
                <a:sym typeface="Wingdings" pitchFamily="2" charset="2"/>
              </a:rPr>
              <a:t> </a:t>
            </a:r>
            <a:r>
              <a:rPr lang="en-GB" dirty="0" smtClean="0"/>
              <a:t>no one portion of the brain is contorted by the blow.</a:t>
            </a:r>
            <a:endParaRPr lang="en-US" dirty="0" smtClean="0"/>
          </a:p>
        </p:txBody>
      </p:sp>
      <p:sp>
        <p:nvSpPr>
          <p:cNvPr id="7" name="Title 3"/>
          <p:cNvSpPr txBox="1">
            <a:spLocks/>
          </p:cNvSpPr>
          <p:nvPr/>
        </p:nvSpPr>
        <p:spPr>
          <a:xfrm>
            <a:off x="228600" y="609600"/>
            <a:ext cx="8458200" cy="1066800"/>
          </a:xfrm>
          <a:prstGeom prst="rect">
            <a:avLst/>
          </a:prstGeom>
        </p:spPr>
        <p:txBody>
          <a:bodyPr vert="horz" anchor="ctr">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sng" strike="noStrike" kern="1200" cap="none" spc="0" normalizeH="0" baseline="0" noProof="0" dirty="0" smtClean="0">
                <a:ln>
                  <a:noFill/>
                </a:ln>
                <a:solidFill>
                  <a:srgbClr val="002060"/>
                </a:solidFill>
                <a:effectLst/>
                <a:uLnTx/>
                <a:uFillTx/>
                <a:latin typeface="+mj-lt"/>
                <a:ea typeface="+mj-ea"/>
                <a:cs typeface="+mj-cs"/>
              </a:rPr>
              <a:t>Cerebrospinal fluid (CSF) system</a:t>
            </a:r>
            <a:r>
              <a:rPr kumimoji="0" lang="en-US" sz="3200" b="1" i="0" u="sng" strike="noStrike" kern="1200" cap="none" spc="0" normalizeH="0" baseline="0" noProof="0" dirty="0" smtClean="0">
                <a:ln>
                  <a:noFill/>
                </a:ln>
                <a:solidFill>
                  <a:srgbClr val="002060"/>
                </a:solidFill>
                <a:effectLst/>
                <a:uLnTx/>
                <a:uFillTx/>
                <a:latin typeface="+mj-lt"/>
                <a:ea typeface="+mj-ea"/>
                <a:cs typeface="+mj-cs"/>
              </a:rPr>
              <a:t/>
            </a:r>
            <a:br>
              <a:rPr kumimoji="0" lang="en-US" sz="3200" b="1" i="0" u="sng" strike="noStrike" kern="1200" cap="none" spc="0" normalizeH="0" baseline="0" noProof="0" dirty="0" smtClean="0">
                <a:ln>
                  <a:noFill/>
                </a:ln>
                <a:solidFill>
                  <a:srgbClr val="002060"/>
                </a:solidFill>
                <a:effectLst/>
                <a:uLnTx/>
                <a:uFillTx/>
                <a:latin typeface="+mj-lt"/>
                <a:ea typeface="+mj-ea"/>
                <a:cs typeface="+mj-cs"/>
              </a:rPr>
            </a:br>
            <a:endParaRPr kumimoji="0" lang="ar-JO" sz="3200" b="0" i="0" u="sng"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1752600"/>
            <a:ext cx="7467600" cy="1200329"/>
          </a:xfrm>
          <a:prstGeom prst="rect">
            <a:avLst/>
          </a:prstGeom>
          <a:noFill/>
        </p:spPr>
        <p:txBody>
          <a:bodyPr wrap="square" rtlCol="0">
            <a:spAutoFit/>
          </a:bodyPr>
          <a:lstStyle/>
          <a:p>
            <a:pPr marL="457200" indent="-457200">
              <a:buFont typeface="Arial" pitchFamily="34" charset="0"/>
              <a:buChar char="•"/>
            </a:pPr>
            <a:endParaRPr lang="en-US" sz="2400" b="1" dirty="0" smtClean="0">
              <a:solidFill>
                <a:srgbClr val="002060"/>
              </a:solidFill>
            </a:endParaRPr>
          </a:p>
          <a:p>
            <a:pPr marL="457200" indent="-457200">
              <a:buFont typeface="Arial" pitchFamily="34" charset="0"/>
              <a:buChar char="•"/>
            </a:pPr>
            <a:endParaRPr lang="en-US" sz="2400" b="1" dirty="0" smtClean="0">
              <a:solidFill>
                <a:srgbClr val="002060"/>
              </a:solidFill>
            </a:endParaRPr>
          </a:p>
          <a:p>
            <a:pPr marL="457200" indent="-457200"/>
            <a:r>
              <a:rPr lang="en-US" sz="2400" dirty="0" smtClean="0"/>
              <a:t>	</a:t>
            </a:r>
            <a:endParaRPr lang="en-US" sz="2400" dirty="0"/>
          </a:p>
        </p:txBody>
      </p:sp>
      <p:sp>
        <p:nvSpPr>
          <p:cNvPr id="5" name="Content Placeholder 4"/>
          <p:cNvSpPr>
            <a:spLocks noGrp="1"/>
          </p:cNvSpPr>
          <p:nvPr>
            <p:ph idx="1"/>
          </p:nvPr>
        </p:nvSpPr>
        <p:spPr>
          <a:xfrm>
            <a:off x="152400" y="1524000"/>
            <a:ext cx="8839200" cy="5334000"/>
          </a:xfrm>
        </p:spPr>
        <p:txBody>
          <a:bodyPr>
            <a:normAutofit/>
          </a:bodyPr>
          <a:lstStyle/>
          <a:p>
            <a:pPr marL="621792" indent="-457200">
              <a:lnSpc>
                <a:spcPts val="3800"/>
              </a:lnSpc>
              <a:buFont typeface="+mj-lt"/>
              <a:buAutoNum type="arabicPeriod" startAt="2"/>
            </a:pPr>
            <a:r>
              <a:rPr lang="en-US" sz="2600" dirty="0" smtClean="0"/>
              <a:t>Formation, flow, and absorption of CSF</a:t>
            </a:r>
          </a:p>
          <a:p>
            <a:pPr marL="914400" lvl="1" indent="-266700">
              <a:lnSpc>
                <a:spcPts val="3800"/>
              </a:lnSpc>
              <a:buFont typeface="Arial" pitchFamily="34" charset="0"/>
              <a:buChar char="•"/>
            </a:pPr>
            <a:r>
              <a:rPr lang="en-US" dirty="0" smtClean="0"/>
              <a:t>Mainly secretion from the choroid plexuses in the ventricles, mainly in the two lateral ventricles.</a:t>
            </a:r>
          </a:p>
          <a:p>
            <a:pPr marL="914400" lvl="1" indent="-266700">
              <a:lnSpc>
                <a:spcPts val="3800"/>
              </a:lnSpc>
              <a:buFont typeface="Arial" pitchFamily="34" charset="0"/>
              <a:buChar char="•"/>
            </a:pPr>
            <a:r>
              <a:rPr lang="en-US" dirty="0" smtClean="0"/>
              <a:t>Absorption through the </a:t>
            </a:r>
            <a:r>
              <a:rPr lang="en-US" dirty="0" err="1" smtClean="0"/>
              <a:t>arachnoidal</a:t>
            </a:r>
            <a:r>
              <a:rPr lang="en-US" dirty="0" smtClean="0"/>
              <a:t> </a:t>
            </a:r>
            <a:r>
              <a:rPr lang="en-US" dirty="0" err="1" smtClean="0"/>
              <a:t>villi</a:t>
            </a:r>
            <a:r>
              <a:rPr lang="en-US" dirty="0" smtClean="0"/>
              <a:t>.</a:t>
            </a:r>
          </a:p>
          <a:p>
            <a:pPr marL="621792" indent="-457200">
              <a:buFont typeface="+mj-lt"/>
              <a:buAutoNum type="arabicPeriod" startAt="2"/>
            </a:pPr>
            <a:endParaRPr lang="en-US" dirty="0" smtClean="0"/>
          </a:p>
          <a:p>
            <a:pPr marL="621792" indent="-457200">
              <a:lnSpc>
                <a:spcPts val="3600"/>
              </a:lnSpc>
              <a:buFont typeface="+mj-lt"/>
              <a:buAutoNum type="arabicPeriod" startAt="2"/>
            </a:pPr>
            <a:r>
              <a:rPr lang="en-US" dirty="0" err="1" smtClean="0"/>
              <a:t>Perivascular</a:t>
            </a:r>
            <a:r>
              <a:rPr lang="en-US" dirty="0" smtClean="0"/>
              <a:t> spaces have lymphatic functions</a:t>
            </a:r>
            <a:endParaRPr lang="en-US" sz="2600" dirty="0" smtClean="0"/>
          </a:p>
          <a:p>
            <a:pPr marL="723900" lvl="1" indent="-266700">
              <a:lnSpc>
                <a:spcPts val="3600"/>
              </a:lnSpc>
              <a:buFont typeface="Arial" pitchFamily="34" charset="0"/>
              <a:buChar char="•"/>
            </a:pPr>
            <a:r>
              <a:rPr lang="en-US" dirty="0" smtClean="0"/>
              <a:t>excess protein in the brain tissue leaves the tissue flowing with fluid through the </a:t>
            </a:r>
            <a:r>
              <a:rPr lang="en-US" dirty="0" err="1" smtClean="0"/>
              <a:t>perivascular</a:t>
            </a:r>
            <a:r>
              <a:rPr lang="en-US" dirty="0" smtClean="0"/>
              <a:t> spaces into the subarachnoid </a:t>
            </a:r>
            <a:r>
              <a:rPr lang="af-ZA" dirty="0" smtClean="0"/>
              <a:t>spaces </a:t>
            </a:r>
            <a:r>
              <a:rPr lang="af-ZA" dirty="0" smtClean="0">
                <a:sym typeface="Wingdings" pitchFamily="2" charset="2"/>
              </a:rPr>
              <a:t> protein flows with the CSF  absorbed through arachnoidal villi into large cerebral veins.</a:t>
            </a:r>
            <a:endParaRPr lang="en-US" sz="7200" dirty="0" smtClean="0"/>
          </a:p>
          <a:p>
            <a:endParaRPr lang="ar-JO" dirty="0"/>
          </a:p>
        </p:txBody>
      </p:sp>
      <p:sp>
        <p:nvSpPr>
          <p:cNvPr id="7" name="Title 3"/>
          <p:cNvSpPr txBox="1">
            <a:spLocks/>
          </p:cNvSpPr>
          <p:nvPr/>
        </p:nvSpPr>
        <p:spPr>
          <a:xfrm>
            <a:off x="228600" y="609600"/>
            <a:ext cx="8458200" cy="1066800"/>
          </a:xfrm>
          <a:prstGeom prst="rect">
            <a:avLst/>
          </a:prstGeom>
        </p:spPr>
        <p:txBody>
          <a:bodyPr vert="horz" anchor="ctr">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sng" strike="noStrike" kern="1200" cap="none" spc="0" normalizeH="0" baseline="0" noProof="0" dirty="0" smtClean="0">
                <a:ln>
                  <a:noFill/>
                </a:ln>
                <a:solidFill>
                  <a:srgbClr val="002060"/>
                </a:solidFill>
                <a:effectLst/>
                <a:uLnTx/>
                <a:uFillTx/>
                <a:latin typeface="+mj-lt"/>
                <a:ea typeface="+mj-ea"/>
                <a:cs typeface="+mj-cs"/>
              </a:rPr>
              <a:t>Cerebrospinal fluid (CSF) system</a:t>
            </a:r>
            <a:r>
              <a:rPr kumimoji="0" lang="en-US" sz="3200" b="1" i="0" u="sng" strike="noStrike" kern="1200" cap="none" spc="0" normalizeH="0" baseline="0" noProof="0" dirty="0" smtClean="0">
                <a:ln>
                  <a:noFill/>
                </a:ln>
                <a:solidFill>
                  <a:srgbClr val="002060"/>
                </a:solidFill>
                <a:effectLst/>
                <a:uLnTx/>
                <a:uFillTx/>
                <a:latin typeface="+mj-lt"/>
                <a:ea typeface="+mj-ea"/>
                <a:cs typeface="+mj-cs"/>
              </a:rPr>
              <a:t/>
            </a:r>
            <a:br>
              <a:rPr kumimoji="0" lang="en-US" sz="3200" b="1" i="0" u="sng" strike="noStrike" kern="1200" cap="none" spc="0" normalizeH="0" baseline="0" noProof="0" dirty="0" smtClean="0">
                <a:ln>
                  <a:noFill/>
                </a:ln>
                <a:solidFill>
                  <a:srgbClr val="002060"/>
                </a:solidFill>
                <a:effectLst/>
                <a:uLnTx/>
                <a:uFillTx/>
                <a:latin typeface="+mj-lt"/>
                <a:ea typeface="+mj-ea"/>
                <a:cs typeface="+mj-cs"/>
              </a:rPr>
            </a:br>
            <a:endParaRPr kumimoji="0" lang="ar-JO" sz="3200" b="0" i="0" u="sng"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9781416045748-061-f006.jpg"/>
          <p:cNvPicPr>
            <a:picLocks noChangeAspect="1"/>
          </p:cNvPicPr>
          <p:nvPr/>
        </p:nvPicPr>
        <p:blipFill>
          <a:blip r:embed="rId2" cstate="print"/>
          <a:stretch>
            <a:fillRect/>
          </a:stretch>
        </p:blipFill>
        <p:spPr>
          <a:xfrm>
            <a:off x="533400" y="1676400"/>
            <a:ext cx="3473087" cy="4272691"/>
          </a:xfrm>
          <a:prstGeom prst="rect">
            <a:avLst/>
          </a:prstGeom>
        </p:spPr>
      </p:pic>
      <p:pic>
        <p:nvPicPr>
          <p:cNvPr id="5" name="Picture 4" descr="S9781416045748-061-f007.jpg"/>
          <p:cNvPicPr>
            <a:picLocks noChangeAspect="1"/>
          </p:cNvPicPr>
          <p:nvPr/>
        </p:nvPicPr>
        <p:blipFill>
          <a:blip r:embed="rId3" cstate="print"/>
          <a:stretch>
            <a:fillRect/>
          </a:stretch>
        </p:blipFill>
        <p:spPr>
          <a:xfrm>
            <a:off x="4724400" y="2286000"/>
            <a:ext cx="3937000" cy="2834640"/>
          </a:xfrm>
          <a:prstGeom prst="rect">
            <a:avLst/>
          </a:prstGeom>
        </p:spPr>
      </p:pic>
      <p:sp>
        <p:nvSpPr>
          <p:cNvPr id="6" name="TextBox 5"/>
          <p:cNvSpPr txBox="1"/>
          <p:nvPr/>
        </p:nvSpPr>
        <p:spPr>
          <a:xfrm>
            <a:off x="4800600" y="5638800"/>
            <a:ext cx="3481979" cy="461665"/>
          </a:xfrm>
          <a:prstGeom prst="rect">
            <a:avLst/>
          </a:prstGeom>
          <a:noFill/>
        </p:spPr>
        <p:txBody>
          <a:bodyPr wrap="none" rtlCol="0">
            <a:spAutoFit/>
          </a:bodyPr>
          <a:lstStyle/>
          <a:p>
            <a:r>
              <a:rPr lang="en-US" sz="1200" dirty="0" smtClean="0"/>
              <a:t>Fig. 61.7  Drainage of a </a:t>
            </a:r>
            <a:r>
              <a:rPr lang="en-US" sz="1200" dirty="0" err="1" smtClean="0"/>
              <a:t>perivascular</a:t>
            </a:r>
            <a:r>
              <a:rPr lang="en-US" sz="1200" dirty="0" smtClean="0"/>
              <a:t> space into the </a:t>
            </a:r>
          </a:p>
          <a:p>
            <a:r>
              <a:rPr lang="en-US" sz="1200" dirty="0" smtClean="0"/>
              <a:t>                subarachnoid space</a:t>
            </a:r>
            <a:endParaRPr lang="en-US" sz="1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45.jpg"/>
          <p:cNvPicPr>
            <a:picLocks noGrp="1" noChangeAspect="1"/>
          </p:cNvPicPr>
          <p:nvPr>
            <p:ph idx="1"/>
          </p:nvPr>
        </p:nvPicPr>
        <p:blipFill>
          <a:blip r:embed="rId2" cstate="print"/>
          <a:stretch>
            <a:fillRect/>
          </a:stretch>
        </p:blipFill>
        <p:spPr>
          <a:xfrm>
            <a:off x="1143000" y="1600200"/>
            <a:ext cx="6679112" cy="4745038"/>
          </a:xfrm>
        </p:spPr>
      </p:pic>
      <p:sp>
        <p:nvSpPr>
          <p:cNvPr id="5" name="Title 3"/>
          <p:cNvSpPr txBox="1">
            <a:spLocks/>
          </p:cNvSpPr>
          <p:nvPr/>
        </p:nvSpPr>
        <p:spPr>
          <a:xfrm>
            <a:off x="228600" y="609600"/>
            <a:ext cx="8458200" cy="1066800"/>
          </a:xfrm>
          <a:prstGeom prst="rect">
            <a:avLst/>
          </a:prstGeom>
        </p:spPr>
        <p:txBody>
          <a:bodyPr vert="horz"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i="0" strike="noStrike" kern="1200" cap="none" spc="0" normalizeH="0" baseline="0" noProof="0" dirty="0" smtClean="0">
                <a:ln>
                  <a:noFill/>
                </a:ln>
                <a:solidFill>
                  <a:srgbClr val="002060"/>
                </a:solidFill>
                <a:effectLst/>
                <a:uLnTx/>
                <a:uFillTx/>
                <a:latin typeface="+mj-lt"/>
                <a:ea typeface="+mj-ea"/>
                <a:cs typeface="+mj-cs"/>
              </a:rPr>
              <a:t>CSF circulation</a:t>
            </a:r>
            <a:r>
              <a:rPr kumimoji="0" lang="en-US" sz="3200" b="1" i="0" u="sng" strike="noStrike" kern="1200" cap="none" spc="0" normalizeH="0" baseline="0" noProof="0" dirty="0" smtClean="0">
                <a:ln>
                  <a:noFill/>
                </a:ln>
                <a:solidFill>
                  <a:srgbClr val="002060"/>
                </a:solidFill>
                <a:effectLst/>
                <a:uLnTx/>
                <a:uFillTx/>
                <a:latin typeface="+mj-lt"/>
                <a:ea typeface="+mj-ea"/>
                <a:cs typeface="+mj-cs"/>
              </a:rPr>
              <a:t/>
            </a:r>
            <a:br>
              <a:rPr kumimoji="0" lang="en-US" sz="3200" b="1" i="0" u="sng" strike="noStrike" kern="1200" cap="none" spc="0" normalizeH="0" baseline="0" noProof="0" dirty="0" smtClean="0">
                <a:ln>
                  <a:noFill/>
                </a:ln>
                <a:solidFill>
                  <a:srgbClr val="002060"/>
                </a:solidFill>
                <a:effectLst/>
                <a:uLnTx/>
                <a:uFillTx/>
                <a:latin typeface="+mj-lt"/>
                <a:ea typeface="+mj-ea"/>
                <a:cs typeface="+mj-cs"/>
              </a:rPr>
            </a:br>
            <a:endParaRPr kumimoji="0" lang="ar-JO" sz="3200" b="0" i="0" u="sng"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458200" cy="1066800"/>
          </a:xfrm>
        </p:spPr>
        <p:txBody>
          <a:bodyPr/>
          <a:lstStyle/>
          <a:p>
            <a:r>
              <a:rPr lang="en-US" dirty="0"/>
              <a:t>Cerebrospinal Fluid Pressure</a:t>
            </a:r>
            <a:br>
              <a:rPr lang="en-US" dirty="0"/>
            </a:br>
            <a:endParaRPr lang="en-US" dirty="0"/>
          </a:p>
        </p:txBody>
      </p:sp>
      <p:sp>
        <p:nvSpPr>
          <p:cNvPr id="3" name="Content Placeholder 2"/>
          <p:cNvSpPr>
            <a:spLocks noGrp="1"/>
          </p:cNvSpPr>
          <p:nvPr>
            <p:ph idx="1"/>
          </p:nvPr>
        </p:nvSpPr>
        <p:spPr>
          <a:xfrm>
            <a:off x="-152400" y="1447800"/>
            <a:ext cx="5791200" cy="5562600"/>
          </a:xfrm>
        </p:spPr>
        <p:txBody>
          <a:bodyPr>
            <a:normAutofit fontScale="85000" lnSpcReduction="20000"/>
          </a:bodyPr>
          <a:lstStyle/>
          <a:p>
            <a:r>
              <a:rPr lang="en-US" dirty="0">
                <a:solidFill>
                  <a:srgbClr val="002060"/>
                </a:solidFill>
                <a:latin typeface="Arial" panose="020B0604020202020204" pitchFamily="34" charset="0"/>
                <a:cs typeface="Arial" panose="020B0604020202020204" pitchFamily="34" charset="0"/>
              </a:rPr>
              <a:t>Lumbar CSF pressure is normally 70–180 mm H2O. </a:t>
            </a:r>
            <a:endParaRPr lang="en-US" dirty="0" smtClean="0">
              <a:solidFill>
                <a:srgbClr val="002060"/>
              </a:solidFill>
              <a:latin typeface="Arial" panose="020B0604020202020204" pitchFamily="34" charset="0"/>
              <a:cs typeface="Arial" panose="020B0604020202020204" pitchFamily="34" charset="0"/>
            </a:endParaRPr>
          </a:p>
          <a:p>
            <a:r>
              <a:rPr lang="en-US" dirty="0" smtClean="0">
                <a:solidFill>
                  <a:srgbClr val="002060"/>
                </a:solidFill>
                <a:latin typeface="Arial" panose="020B0604020202020204" pitchFamily="34" charset="0"/>
                <a:cs typeface="Arial" panose="020B0604020202020204" pitchFamily="34" charset="0"/>
              </a:rPr>
              <a:t>The </a:t>
            </a:r>
            <a:r>
              <a:rPr lang="en-US" dirty="0">
                <a:solidFill>
                  <a:srgbClr val="002060"/>
                </a:solidFill>
                <a:latin typeface="Arial" panose="020B0604020202020204" pitchFamily="34" charset="0"/>
                <a:cs typeface="Arial" panose="020B0604020202020204" pitchFamily="34" charset="0"/>
              </a:rPr>
              <a:t>rate of CSF formation is independent of intraventricular pressure. </a:t>
            </a:r>
            <a:endParaRPr lang="en-US" dirty="0" smtClean="0">
              <a:solidFill>
                <a:srgbClr val="002060"/>
              </a:solidFill>
              <a:latin typeface="Arial" panose="020B0604020202020204" pitchFamily="34" charset="0"/>
              <a:cs typeface="Arial" panose="020B0604020202020204" pitchFamily="34" charset="0"/>
            </a:endParaRPr>
          </a:p>
          <a:p>
            <a:r>
              <a:rPr lang="en-US" dirty="0" smtClean="0">
                <a:solidFill>
                  <a:srgbClr val="002060"/>
                </a:solidFill>
                <a:latin typeface="Arial" panose="020B0604020202020204" pitchFamily="34" charset="0"/>
                <a:cs typeface="Arial" panose="020B0604020202020204" pitchFamily="34" charset="0"/>
              </a:rPr>
              <a:t>The absorption </a:t>
            </a:r>
            <a:r>
              <a:rPr lang="en-US" dirty="0">
                <a:solidFill>
                  <a:srgbClr val="002060"/>
                </a:solidFill>
                <a:latin typeface="Arial" panose="020B0604020202020204" pitchFamily="34" charset="0"/>
                <a:cs typeface="Arial" panose="020B0604020202020204" pitchFamily="34" charset="0"/>
              </a:rPr>
              <a:t>is proportional to the pressure </a:t>
            </a:r>
            <a:r>
              <a:rPr lang="en-US" dirty="0" smtClean="0">
                <a:solidFill>
                  <a:srgbClr val="002060"/>
                </a:solidFill>
                <a:latin typeface="Arial" panose="020B0604020202020204" pitchFamily="34" charset="0"/>
                <a:cs typeface="Arial" panose="020B0604020202020204" pitchFamily="34" charset="0"/>
              </a:rPr>
              <a:t>At </a:t>
            </a:r>
            <a:r>
              <a:rPr lang="en-US" dirty="0">
                <a:solidFill>
                  <a:srgbClr val="002060"/>
                </a:solidFill>
                <a:latin typeface="Arial" panose="020B0604020202020204" pitchFamily="34" charset="0"/>
                <a:cs typeface="Arial" panose="020B0604020202020204" pitchFamily="34" charset="0"/>
              </a:rPr>
              <a:t>a pressure of 112 mm H2O, which is the average normal CSF pressure, filtration and absorption are equal. </a:t>
            </a:r>
            <a:endParaRPr lang="en-US" dirty="0" smtClean="0">
              <a:solidFill>
                <a:srgbClr val="002060"/>
              </a:solidFill>
              <a:latin typeface="Arial" panose="020B0604020202020204" pitchFamily="34" charset="0"/>
              <a:cs typeface="Arial" panose="020B0604020202020204" pitchFamily="34" charset="0"/>
            </a:endParaRPr>
          </a:p>
          <a:p>
            <a:r>
              <a:rPr lang="en-US" dirty="0" smtClean="0">
                <a:solidFill>
                  <a:srgbClr val="002060"/>
                </a:solidFill>
                <a:latin typeface="Arial" panose="020B0604020202020204" pitchFamily="34" charset="0"/>
                <a:cs typeface="Arial" panose="020B0604020202020204" pitchFamily="34" charset="0"/>
              </a:rPr>
              <a:t>Below </a:t>
            </a:r>
            <a:r>
              <a:rPr lang="en-US" dirty="0">
                <a:solidFill>
                  <a:srgbClr val="002060"/>
                </a:solidFill>
                <a:latin typeface="Arial" panose="020B0604020202020204" pitchFamily="34" charset="0"/>
                <a:cs typeface="Arial" panose="020B0604020202020204" pitchFamily="34" charset="0"/>
              </a:rPr>
              <a:t>a pressure of approximately 68 mm H2O, absorption stops</a:t>
            </a:r>
            <a:r>
              <a:rPr lang="en-US" dirty="0" smtClean="0">
                <a:solidFill>
                  <a:srgbClr val="002060"/>
                </a:solidFill>
                <a:latin typeface="Arial" panose="020B0604020202020204" pitchFamily="34" charset="0"/>
                <a:cs typeface="Arial" panose="020B0604020202020204" pitchFamily="34" charset="0"/>
              </a:rPr>
              <a:t>.</a:t>
            </a:r>
          </a:p>
          <a:p>
            <a:r>
              <a:rPr lang="en-US" dirty="0" smtClean="0">
                <a:solidFill>
                  <a:srgbClr val="002060"/>
                </a:solidFill>
                <a:latin typeface="Arial" panose="020B0604020202020204" pitchFamily="34" charset="0"/>
                <a:cs typeface="Arial" panose="020B0604020202020204" pitchFamily="34" charset="0"/>
              </a:rPr>
              <a:t> </a:t>
            </a:r>
            <a:r>
              <a:rPr lang="en-US" dirty="0">
                <a:solidFill>
                  <a:srgbClr val="002060"/>
                </a:solidFill>
                <a:latin typeface="Arial" panose="020B0604020202020204" pitchFamily="34" charset="0"/>
                <a:cs typeface="Arial" panose="020B0604020202020204" pitchFamily="34" charset="0"/>
              </a:rPr>
              <a:t>Large amounts of fluid accumulate when the capacity for CSF reabsorption is decreased (external hydrocephalus, communicating hydrocephalus). </a:t>
            </a:r>
            <a:endParaRPr lang="en-US" dirty="0" smtClean="0">
              <a:solidFill>
                <a:srgbClr val="002060"/>
              </a:solidFill>
              <a:latin typeface="Arial" panose="020B0604020202020204" pitchFamily="34" charset="0"/>
              <a:cs typeface="Arial" panose="020B0604020202020204" pitchFamily="34" charset="0"/>
            </a:endParaRPr>
          </a:p>
          <a:p>
            <a:endParaRPr lang="en-US" dirty="0" smtClean="0">
              <a:solidFill>
                <a:srgbClr val="002060"/>
              </a:solidFill>
              <a:latin typeface="Arial" panose="020B0604020202020204" pitchFamily="34" charset="0"/>
              <a:cs typeface="Arial" panose="020B0604020202020204" pitchFamily="34" charset="0"/>
            </a:endParaRPr>
          </a:p>
          <a:p>
            <a:r>
              <a:rPr lang="en-US" dirty="0" smtClean="0">
                <a:solidFill>
                  <a:srgbClr val="002060"/>
                </a:solidFill>
                <a:latin typeface="Arial" panose="020B0604020202020204" pitchFamily="34" charset="0"/>
                <a:cs typeface="Arial" panose="020B0604020202020204" pitchFamily="34" charset="0"/>
              </a:rPr>
              <a:t>Fluid </a:t>
            </a:r>
            <a:r>
              <a:rPr lang="en-US" dirty="0">
                <a:solidFill>
                  <a:srgbClr val="002060"/>
                </a:solidFill>
                <a:latin typeface="Arial" panose="020B0604020202020204" pitchFamily="34" charset="0"/>
                <a:cs typeface="Arial" panose="020B0604020202020204" pitchFamily="34" charset="0"/>
              </a:rPr>
              <a:t>also accumulates proximal to the block and distends the ventricles when the foramens of </a:t>
            </a:r>
            <a:r>
              <a:rPr lang="en-US" dirty="0" err="1">
                <a:solidFill>
                  <a:srgbClr val="002060"/>
                </a:solidFill>
                <a:latin typeface="Arial" panose="020B0604020202020204" pitchFamily="34" charset="0"/>
                <a:cs typeface="Arial" panose="020B0604020202020204" pitchFamily="34" charset="0"/>
              </a:rPr>
              <a:t>Luschka</a:t>
            </a:r>
            <a:r>
              <a:rPr lang="en-US" dirty="0">
                <a:solidFill>
                  <a:srgbClr val="002060"/>
                </a:solidFill>
                <a:latin typeface="Arial" panose="020B0604020202020204" pitchFamily="34" charset="0"/>
                <a:cs typeface="Arial" panose="020B0604020202020204" pitchFamily="34" charset="0"/>
              </a:rPr>
              <a:t> and Magendie are blocked or there is obstruction within the ventricular system (internal hydrocephalus, </a:t>
            </a:r>
            <a:r>
              <a:rPr lang="en-US" dirty="0" err="1">
                <a:solidFill>
                  <a:srgbClr val="002060"/>
                </a:solidFill>
                <a:latin typeface="Arial" panose="020B0604020202020204" pitchFamily="34" charset="0"/>
                <a:cs typeface="Arial" panose="020B0604020202020204" pitchFamily="34" charset="0"/>
              </a:rPr>
              <a:t>noncommunicating</a:t>
            </a:r>
            <a:r>
              <a:rPr lang="en-US" dirty="0">
                <a:solidFill>
                  <a:srgbClr val="002060"/>
                </a:solidFill>
                <a:latin typeface="Arial" panose="020B0604020202020204" pitchFamily="34" charset="0"/>
                <a:cs typeface="Arial" panose="020B0604020202020204" pitchFamily="34" charset="0"/>
              </a:rPr>
              <a:t> hydrocephalus).</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bright="-8000" contrast="40000"/>
                    </a14:imgEffect>
                  </a14:imgLayer>
                </a14:imgProps>
              </a:ext>
            </a:extLst>
          </a:blip>
          <a:stretch>
            <a:fillRect/>
          </a:stretch>
        </p:blipFill>
        <p:spPr>
          <a:xfrm>
            <a:off x="5465185" y="2461491"/>
            <a:ext cx="3671888" cy="2781300"/>
          </a:xfrm>
          <a:prstGeom prst="rect">
            <a:avLst/>
          </a:prstGeom>
        </p:spPr>
      </p:pic>
    </p:spTree>
    <p:extLst>
      <p:ext uri="{BB962C8B-B14F-4D97-AF65-F5344CB8AC3E}">
        <p14:creationId xmlns:p14="http://schemas.microsoft.com/office/powerpoint/2010/main" val="15268118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00600" y="5638800"/>
            <a:ext cx="184731" cy="276999"/>
          </a:xfrm>
          <a:prstGeom prst="rect">
            <a:avLst/>
          </a:prstGeom>
          <a:noFill/>
        </p:spPr>
        <p:txBody>
          <a:bodyPr wrap="none" rtlCol="0">
            <a:spAutoFit/>
          </a:bodyPr>
          <a:lstStyle/>
          <a:p>
            <a:endParaRPr lang="en-US" sz="1200" dirty="0"/>
          </a:p>
        </p:txBody>
      </p:sp>
      <p:sp>
        <p:nvSpPr>
          <p:cNvPr id="9" name="Content Placeholder 8"/>
          <p:cNvSpPr>
            <a:spLocks noGrp="1"/>
          </p:cNvSpPr>
          <p:nvPr>
            <p:ph idx="1"/>
          </p:nvPr>
        </p:nvSpPr>
        <p:spPr>
          <a:xfrm>
            <a:off x="76200" y="609600"/>
            <a:ext cx="8458200" cy="6248400"/>
          </a:xfrm>
        </p:spPr>
        <p:txBody>
          <a:bodyPr>
            <a:normAutofit/>
          </a:bodyPr>
          <a:lstStyle/>
          <a:p>
            <a:pPr marL="365125" indent="-247650">
              <a:buNone/>
            </a:pPr>
            <a:r>
              <a:rPr lang="en-US" b="1" dirty="0" smtClean="0">
                <a:solidFill>
                  <a:srgbClr val="002060"/>
                </a:solidFill>
              </a:rPr>
              <a:t> </a:t>
            </a:r>
            <a:r>
              <a:rPr lang="en-US" sz="3200" b="1" u="sng" dirty="0" smtClean="0">
                <a:solidFill>
                  <a:srgbClr val="002060"/>
                </a:solidFill>
              </a:rPr>
              <a:t>Cerebrospinal Fluid Pressure</a:t>
            </a:r>
            <a:endParaRPr lang="en-US" b="1" u="sng" dirty="0" smtClean="0">
              <a:solidFill>
                <a:srgbClr val="002060"/>
              </a:solidFill>
            </a:endParaRPr>
          </a:p>
          <a:p>
            <a:pPr>
              <a:buFont typeface="Arial" pitchFamily="34" charset="0"/>
              <a:buChar char="•"/>
            </a:pPr>
            <a:endParaRPr lang="en-US" b="1" dirty="0" smtClean="0">
              <a:solidFill>
                <a:srgbClr val="002060"/>
              </a:solidFill>
            </a:endParaRPr>
          </a:p>
          <a:p>
            <a:pPr marL="506413" indent="-273050">
              <a:lnSpc>
                <a:spcPts val="3600"/>
              </a:lnSpc>
              <a:buFont typeface="Arial" pitchFamily="34" charset="0"/>
              <a:buChar char="•"/>
            </a:pPr>
            <a:r>
              <a:rPr lang="en-US" dirty="0" smtClean="0"/>
              <a:t>Regulation of CSF pressure by the </a:t>
            </a:r>
            <a:r>
              <a:rPr lang="en-US" dirty="0" err="1" smtClean="0"/>
              <a:t>arachnoid</a:t>
            </a:r>
            <a:r>
              <a:rPr lang="en-US" dirty="0" smtClean="0"/>
              <a:t> </a:t>
            </a:r>
            <a:r>
              <a:rPr lang="en-US" dirty="0" err="1" smtClean="0"/>
              <a:t>villi</a:t>
            </a:r>
            <a:endParaRPr lang="en-US" dirty="0" smtClean="0"/>
          </a:p>
          <a:p>
            <a:pPr marL="506413" indent="-273050">
              <a:lnSpc>
                <a:spcPts val="3600"/>
              </a:lnSpc>
              <a:buFont typeface="Arial" pitchFamily="34" charset="0"/>
              <a:buChar char="•"/>
            </a:pPr>
            <a:endParaRPr lang="en-US" dirty="0" smtClean="0"/>
          </a:p>
          <a:p>
            <a:pPr marL="506413" indent="-273050">
              <a:lnSpc>
                <a:spcPts val="3600"/>
              </a:lnSpc>
              <a:buFont typeface="Arial" pitchFamily="34" charset="0"/>
              <a:buChar char="•"/>
            </a:pPr>
            <a:r>
              <a:rPr lang="en-US" dirty="0" smtClean="0"/>
              <a:t>Pathological conditions produce high CSF pressure</a:t>
            </a:r>
          </a:p>
          <a:p>
            <a:pPr marL="739775" lvl="1" indent="-282575">
              <a:lnSpc>
                <a:spcPts val="3600"/>
              </a:lnSpc>
              <a:buFont typeface="Arial" pitchFamily="34" charset="0"/>
              <a:buChar char="•"/>
            </a:pPr>
            <a:r>
              <a:rPr lang="en-US" dirty="0" smtClean="0"/>
              <a:t>Ex: brain tumor, hemorrhage, infection</a:t>
            </a:r>
          </a:p>
          <a:p>
            <a:pPr marL="739775" lvl="1" indent="-282575">
              <a:lnSpc>
                <a:spcPts val="3600"/>
              </a:lnSpc>
              <a:buFont typeface="Arial" pitchFamily="34" charset="0"/>
              <a:buChar char="•"/>
            </a:pPr>
            <a:endParaRPr lang="en-US" dirty="0" smtClean="0"/>
          </a:p>
          <a:p>
            <a:pPr marL="506413" indent="-273050">
              <a:lnSpc>
                <a:spcPts val="3600"/>
              </a:lnSpc>
              <a:buFont typeface="Arial" pitchFamily="34" charset="0"/>
              <a:buChar char="•"/>
            </a:pPr>
            <a:r>
              <a:rPr lang="en-US" dirty="0" smtClean="0"/>
              <a:t>Obstruction can cause “hydrocephalus” = excess water in the cranial vault.</a:t>
            </a:r>
          </a:p>
          <a:p>
            <a:pPr marL="868363" lvl="1" indent="-401638">
              <a:lnSpc>
                <a:spcPts val="3600"/>
              </a:lnSpc>
              <a:buFont typeface="+mj-lt"/>
              <a:buAutoNum type="arabicPeriod"/>
            </a:pPr>
            <a:r>
              <a:rPr lang="af-ZA" i="1" dirty="0" smtClean="0"/>
              <a:t>Communicating hydrocephalus </a:t>
            </a:r>
          </a:p>
          <a:p>
            <a:pPr marL="868363" lvl="1" indent="-401638">
              <a:lnSpc>
                <a:spcPts val="3600"/>
              </a:lnSpc>
              <a:buFont typeface="+mj-lt"/>
              <a:buAutoNum type="arabicPeriod"/>
            </a:pPr>
            <a:r>
              <a:rPr lang="af-ZA" i="1" dirty="0" smtClean="0"/>
              <a:t>Noncommunicating hydrocephalus </a:t>
            </a:r>
            <a:r>
              <a:rPr lang="af-ZA" i="1" dirty="0" smtClean="0">
                <a:sym typeface="Wingdings" pitchFamily="2" charset="2"/>
              </a:rPr>
              <a:t> </a:t>
            </a:r>
            <a:r>
              <a:rPr lang="en-US" dirty="0" smtClean="0"/>
              <a:t>a </a:t>
            </a:r>
            <a:r>
              <a:rPr lang="en-US" i="1" dirty="0" smtClean="0"/>
              <a:t>block in the aqueduct of </a:t>
            </a:r>
            <a:r>
              <a:rPr lang="en-US" i="1" dirty="0" err="1" smtClean="0"/>
              <a:t>Sylvius</a:t>
            </a:r>
            <a:endParaRPr lang="en-US" dirty="0" smtClean="0"/>
          </a:p>
          <a:p>
            <a:pPr marL="914400" lvl="1" indent="-457200">
              <a:buNone/>
            </a:pP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Venous drainage from the brain by way of the deep veins and </a:t>
            </a:r>
            <a:r>
              <a:rPr lang="en-US" dirty="0" err="1"/>
              <a:t>dural</a:t>
            </a:r>
            <a:r>
              <a:rPr lang="en-US" dirty="0"/>
              <a:t> sinuses empties principally into the internal jugular veins in </a:t>
            </a:r>
            <a:r>
              <a:rPr lang="en-US" dirty="0" smtClean="0"/>
              <a:t>humans.</a:t>
            </a:r>
          </a:p>
          <a:p>
            <a:r>
              <a:rPr lang="en-US" dirty="0" smtClean="0"/>
              <a:t>Small </a:t>
            </a:r>
            <a:r>
              <a:rPr lang="en-US" dirty="0"/>
              <a:t>amount of venous blood drains through the ophthalmic and pterygoid venous plexuses, through emissary veins to the scalp, and down the system of paravertebral veins in the spinal canal.</a:t>
            </a:r>
          </a:p>
        </p:txBody>
      </p:sp>
    </p:spTree>
    <p:extLst>
      <p:ext uri="{BB962C8B-B14F-4D97-AF65-F5344CB8AC3E}">
        <p14:creationId xmlns:p14="http://schemas.microsoft.com/office/powerpoint/2010/main" val="1922825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00600" y="5638800"/>
            <a:ext cx="184731" cy="276999"/>
          </a:xfrm>
          <a:prstGeom prst="rect">
            <a:avLst/>
          </a:prstGeom>
          <a:noFill/>
        </p:spPr>
        <p:txBody>
          <a:bodyPr wrap="none" rtlCol="0">
            <a:spAutoFit/>
          </a:bodyPr>
          <a:lstStyle/>
          <a:p>
            <a:endParaRPr lang="en-US" sz="1200" dirty="0"/>
          </a:p>
        </p:txBody>
      </p:sp>
      <p:sp>
        <p:nvSpPr>
          <p:cNvPr id="9" name="Content Placeholder 8"/>
          <p:cNvSpPr>
            <a:spLocks noGrp="1"/>
          </p:cNvSpPr>
          <p:nvPr>
            <p:ph idx="1"/>
          </p:nvPr>
        </p:nvSpPr>
        <p:spPr>
          <a:xfrm>
            <a:off x="152400" y="304800"/>
            <a:ext cx="8610600" cy="6248400"/>
          </a:xfrm>
        </p:spPr>
        <p:txBody>
          <a:bodyPr>
            <a:normAutofit/>
          </a:bodyPr>
          <a:lstStyle/>
          <a:p>
            <a:pPr marL="914400" lvl="1" indent="-457200">
              <a:buNone/>
            </a:pPr>
            <a:endParaRPr lang="en-US" dirty="0" smtClean="0"/>
          </a:p>
          <a:p>
            <a:pPr marL="457200" indent="-339725">
              <a:buNone/>
            </a:pPr>
            <a:r>
              <a:rPr lang="en-US" sz="3200" b="1" dirty="0" smtClean="0">
                <a:solidFill>
                  <a:srgbClr val="002060"/>
                </a:solidFill>
              </a:rPr>
              <a:t>Blood-CSF and Blood-Brain Barriers</a:t>
            </a:r>
          </a:p>
          <a:p>
            <a:pPr marL="457200" indent="-457200">
              <a:buFont typeface="Arial" pitchFamily="34" charset="0"/>
              <a:buChar char="•"/>
            </a:pPr>
            <a:endParaRPr lang="en-US" b="1" dirty="0" smtClean="0">
              <a:solidFill>
                <a:srgbClr val="002060"/>
              </a:solidFill>
            </a:endParaRPr>
          </a:p>
          <a:p>
            <a:pPr>
              <a:lnSpc>
                <a:spcPts val="3600"/>
              </a:lnSpc>
            </a:pPr>
            <a:r>
              <a:rPr lang="af-ZA" dirty="0" smtClean="0"/>
              <a:t>The concentrations of </a:t>
            </a:r>
            <a:r>
              <a:rPr lang="en-US" dirty="0" smtClean="0"/>
              <a:t>constituents of CSF are not the same as in ECF elsewhere in the body.</a:t>
            </a:r>
          </a:p>
          <a:p>
            <a:pPr>
              <a:lnSpc>
                <a:spcPts val="3600"/>
              </a:lnSpc>
            </a:pPr>
            <a:r>
              <a:rPr lang="en-US" dirty="0" smtClean="0"/>
              <a:t>Large molecules hardly pass at all from the blood into the CSF or into the interstitial fluids of the brain, even though these same substances pass readily into the usual interstitial fluids of the </a:t>
            </a:r>
            <a:r>
              <a:rPr lang="af-ZA" dirty="0" smtClean="0"/>
              <a:t>body.</a:t>
            </a:r>
          </a:p>
          <a:p>
            <a:pPr>
              <a:lnSpc>
                <a:spcPts val="3600"/>
              </a:lnSpc>
            </a:pPr>
            <a:endParaRPr lang="en-US" dirty="0" smtClean="0"/>
          </a:p>
          <a:p>
            <a:pPr marL="407988" indent="-244475">
              <a:lnSpc>
                <a:spcPts val="3600"/>
              </a:lnSpc>
            </a:pPr>
            <a:r>
              <a:rPr lang="en-US" dirty="0" smtClean="0"/>
              <a:t>Barriers exist at the choroid plexus and at the tissue capillary membranes in all areas of the brain ,except:  hypothalamus,  pineal gland and a few others.</a:t>
            </a:r>
          </a:p>
          <a:p>
            <a:pPr marL="407988" indent="-244475">
              <a:lnSpc>
                <a:spcPts val="3600"/>
              </a:lnSpc>
            </a:pPr>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00600" y="5638800"/>
            <a:ext cx="184731" cy="276999"/>
          </a:xfrm>
          <a:prstGeom prst="rect">
            <a:avLst/>
          </a:prstGeom>
          <a:noFill/>
        </p:spPr>
        <p:txBody>
          <a:bodyPr wrap="none" rtlCol="0">
            <a:spAutoFit/>
          </a:bodyPr>
          <a:lstStyle/>
          <a:p>
            <a:endParaRPr lang="en-US" sz="1200" dirty="0"/>
          </a:p>
        </p:txBody>
      </p:sp>
      <p:sp>
        <p:nvSpPr>
          <p:cNvPr id="9" name="Content Placeholder 8"/>
          <p:cNvSpPr>
            <a:spLocks noGrp="1"/>
          </p:cNvSpPr>
          <p:nvPr>
            <p:ph idx="1"/>
          </p:nvPr>
        </p:nvSpPr>
        <p:spPr>
          <a:xfrm>
            <a:off x="152400" y="304800"/>
            <a:ext cx="8610600" cy="6248400"/>
          </a:xfrm>
        </p:spPr>
        <p:txBody>
          <a:bodyPr>
            <a:normAutofit/>
          </a:bodyPr>
          <a:lstStyle/>
          <a:p>
            <a:pPr marL="914400" lvl="1" indent="-457200">
              <a:buNone/>
            </a:pPr>
            <a:endParaRPr lang="en-US" dirty="0" smtClean="0"/>
          </a:p>
          <a:p>
            <a:pPr marL="457200" indent="-339725">
              <a:buNone/>
            </a:pPr>
            <a:r>
              <a:rPr lang="en-US" sz="3200" b="1" dirty="0" smtClean="0">
                <a:solidFill>
                  <a:srgbClr val="002060"/>
                </a:solidFill>
              </a:rPr>
              <a:t>Blood-CSF and Blood-Brain Barriers</a:t>
            </a:r>
          </a:p>
          <a:p>
            <a:pPr marL="457200" indent="-339725">
              <a:buNone/>
            </a:pPr>
            <a:endParaRPr lang="en-US" b="1" dirty="0" smtClean="0">
              <a:solidFill>
                <a:srgbClr val="002060"/>
              </a:solidFill>
            </a:endParaRPr>
          </a:p>
          <a:p>
            <a:pPr marL="407988" indent="-244475">
              <a:lnSpc>
                <a:spcPts val="3000"/>
              </a:lnSpc>
              <a:buFont typeface="Arial" pitchFamily="34" charset="0"/>
              <a:buChar char="•"/>
            </a:pPr>
            <a:r>
              <a:rPr lang="en-US" dirty="0" smtClean="0"/>
              <a:t>Exception areas:  have sensory function that respond to changes in the body, as well as hormone functions.</a:t>
            </a:r>
            <a:endParaRPr lang="ar-JO" dirty="0" smtClean="0"/>
          </a:p>
          <a:p>
            <a:pPr marL="407988" indent="-244475">
              <a:lnSpc>
                <a:spcPts val="3000"/>
              </a:lnSpc>
              <a:buFont typeface="Arial" pitchFamily="34" charset="0"/>
              <a:buChar char="•"/>
            </a:pPr>
            <a:endParaRPr lang="en-US" dirty="0" smtClean="0"/>
          </a:p>
          <a:p>
            <a:pPr marL="407988" indent="-244475">
              <a:lnSpc>
                <a:spcPts val="3000"/>
              </a:lnSpc>
              <a:buFont typeface="Arial" pitchFamily="34" charset="0"/>
              <a:buChar char="•"/>
            </a:pPr>
            <a:r>
              <a:rPr lang="en-US" dirty="0" smtClean="0"/>
              <a:t>Barriers are highly permeable to water, carbon dioxide, oxygen and most lipid soluble substances (alcohol and anesthetic).</a:t>
            </a:r>
          </a:p>
          <a:p>
            <a:pPr marL="407988" indent="-244475">
              <a:lnSpc>
                <a:spcPts val="3000"/>
              </a:lnSpc>
              <a:buFont typeface="Arial" pitchFamily="34" charset="0"/>
              <a:buChar char="•"/>
            </a:pPr>
            <a:endParaRPr lang="en-US" dirty="0" smtClean="0"/>
          </a:p>
          <a:p>
            <a:pPr marL="407988" indent="-244475">
              <a:lnSpc>
                <a:spcPts val="3000"/>
              </a:lnSpc>
              <a:buFont typeface="Arial" pitchFamily="34" charset="0"/>
              <a:buChar char="•"/>
            </a:pPr>
            <a:r>
              <a:rPr lang="en-US" dirty="0" smtClean="0"/>
              <a:t>Slightly permeable to electrolytes such as sodium, chloride, and potassium.</a:t>
            </a:r>
          </a:p>
          <a:p>
            <a:pPr marL="407988" indent="-244475">
              <a:lnSpc>
                <a:spcPts val="3000"/>
              </a:lnSpc>
              <a:buFont typeface="Arial" pitchFamily="34" charset="0"/>
              <a:buChar char="•"/>
            </a:pPr>
            <a:endParaRPr lang="en-US" dirty="0" smtClean="0"/>
          </a:p>
          <a:p>
            <a:pPr marL="407988" indent="-244475">
              <a:lnSpc>
                <a:spcPts val="3000"/>
              </a:lnSpc>
              <a:buFont typeface="Arial" pitchFamily="34" charset="0"/>
              <a:buChar char="•"/>
            </a:pPr>
            <a:r>
              <a:rPr lang="af-ZA" dirty="0" smtClean="0"/>
              <a:t>Almost totally impermeable </a:t>
            </a:r>
            <a:r>
              <a:rPr lang="en-US" dirty="0" smtClean="0"/>
              <a:t>to plasma proteins and most non-lipid-soluble large </a:t>
            </a:r>
            <a:r>
              <a:rPr lang="af-ZA" dirty="0" smtClean="0"/>
              <a:t>organic molecules.</a:t>
            </a:r>
            <a:endParaRPr lang="en-US" dirty="0" smtClean="0"/>
          </a:p>
          <a:p>
            <a:pPr marL="914400" lvl="1" indent="-457200"/>
            <a:endParaRPr lang="en-US" dirty="0" smtClean="0"/>
          </a:p>
          <a:p>
            <a:pPr marL="457200" indent="-457200">
              <a:buFont typeface="Arial" pitchFamily="34" charset="0"/>
              <a:buChar char="•"/>
            </a:pPr>
            <a:endParaRPr lang="en-US" b="1" dirty="0" smtClean="0">
              <a:solidFill>
                <a:srgbClr val="002060"/>
              </a:solidFill>
            </a:endParaRPr>
          </a:p>
          <a:p>
            <a:pPr marL="457200" indent="-457200"/>
            <a:endParaRPr lang="en-US" b="1" dirty="0" smtClean="0">
              <a:solidFill>
                <a:srgbClr val="002060"/>
              </a:solidFill>
            </a:endParaRPr>
          </a:p>
          <a:p>
            <a:pPr marL="457200" indent="-339725">
              <a:buNone/>
            </a:pPr>
            <a:endParaRPr lang="en-US" b="1" dirty="0" smtClean="0">
              <a:solidFill>
                <a:srgbClr val="002060"/>
              </a:solidFill>
            </a:endParaRPr>
          </a:p>
          <a:p>
            <a:pPr marL="407988" indent="-244475"/>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00600" y="5638800"/>
            <a:ext cx="184731" cy="276999"/>
          </a:xfrm>
          <a:prstGeom prst="rect">
            <a:avLst/>
          </a:prstGeom>
          <a:noFill/>
        </p:spPr>
        <p:txBody>
          <a:bodyPr wrap="none" rtlCol="0">
            <a:spAutoFit/>
          </a:bodyPr>
          <a:lstStyle/>
          <a:p>
            <a:endParaRPr lang="en-US" sz="1200" dirty="0"/>
          </a:p>
        </p:txBody>
      </p:sp>
      <p:sp>
        <p:nvSpPr>
          <p:cNvPr id="9" name="Content Placeholder 8"/>
          <p:cNvSpPr>
            <a:spLocks noGrp="1"/>
          </p:cNvSpPr>
          <p:nvPr>
            <p:ph idx="1"/>
          </p:nvPr>
        </p:nvSpPr>
        <p:spPr>
          <a:xfrm>
            <a:off x="152400" y="457200"/>
            <a:ext cx="8610600" cy="6248400"/>
          </a:xfrm>
        </p:spPr>
        <p:txBody>
          <a:bodyPr>
            <a:normAutofit lnSpcReduction="10000"/>
          </a:bodyPr>
          <a:lstStyle/>
          <a:p>
            <a:pPr marL="914400" lvl="1" indent="-457200">
              <a:buNone/>
            </a:pPr>
            <a:endParaRPr lang="en-US" dirty="0" smtClean="0"/>
          </a:p>
          <a:p>
            <a:pPr marL="457200" indent="-457200">
              <a:buNone/>
            </a:pPr>
            <a:r>
              <a:rPr lang="en-US" sz="2800" b="1" dirty="0" smtClean="0">
                <a:solidFill>
                  <a:srgbClr val="002060"/>
                </a:solidFill>
              </a:rPr>
              <a:t>Brain Edema</a:t>
            </a:r>
          </a:p>
          <a:p>
            <a:pPr marL="457200" indent="-457200">
              <a:buFont typeface="Arial" pitchFamily="34" charset="0"/>
              <a:buChar char="•"/>
            </a:pPr>
            <a:endParaRPr lang="en-US" b="1" dirty="0" smtClean="0"/>
          </a:p>
          <a:p>
            <a:pPr marL="563563" lvl="1" indent="-271463">
              <a:lnSpc>
                <a:spcPct val="150000"/>
              </a:lnSpc>
              <a:buFont typeface="Arial" pitchFamily="34" charset="0"/>
              <a:buChar char="•"/>
            </a:pPr>
            <a:r>
              <a:rPr lang="en-US" dirty="0" smtClean="0">
                <a:solidFill>
                  <a:schemeClr val="tx1"/>
                </a:solidFill>
              </a:rPr>
              <a:t>Most commonly caused by concussion (increased capillary pressure or leakiness to fluids).</a:t>
            </a:r>
          </a:p>
          <a:p>
            <a:pPr marL="563563" lvl="1" indent="-271463">
              <a:lnSpc>
                <a:spcPct val="150000"/>
              </a:lnSpc>
              <a:buFont typeface="Arial" pitchFamily="34" charset="0"/>
              <a:buChar char="•"/>
            </a:pPr>
            <a:endParaRPr lang="en-US" b="1" dirty="0" smtClean="0">
              <a:solidFill>
                <a:schemeClr val="tx1"/>
              </a:solidFill>
            </a:endParaRPr>
          </a:p>
          <a:p>
            <a:pPr marL="563563" lvl="1" indent="-271463">
              <a:lnSpc>
                <a:spcPct val="150000"/>
              </a:lnSpc>
              <a:buFont typeface="Arial" pitchFamily="34" charset="0"/>
              <a:buChar char="•"/>
            </a:pPr>
            <a:r>
              <a:rPr lang="en-US" dirty="0" smtClean="0">
                <a:solidFill>
                  <a:schemeClr val="tx1"/>
                </a:solidFill>
              </a:rPr>
              <a:t>Compresses the vasculature </a:t>
            </a:r>
            <a:r>
              <a:rPr lang="en-US" dirty="0" smtClean="0">
                <a:solidFill>
                  <a:schemeClr val="tx1"/>
                </a:solidFill>
                <a:sym typeface="Wingdings" pitchFamily="2" charset="2"/>
              </a:rPr>
              <a:t> </a:t>
            </a:r>
            <a:r>
              <a:rPr lang="en-US" dirty="0" smtClean="0">
                <a:solidFill>
                  <a:schemeClr val="tx1"/>
                </a:solidFill>
              </a:rPr>
              <a:t>decreases blood flow </a:t>
            </a:r>
            <a:r>
              <a:rPr lang="en-US" dirty="0" smtClean="0">
                <a:solidFill>
                  <a:schemeClr val="tx1"/>
                </a:solidFill>
                <a:sym typeface="Wingdings" pitchFamily="2" charset="2"/>
              </a:rPr>
              <a:t>  brain ischemia </a:t>
            </a:r>
            <a:r>
              <a:rPr lang="en-US" dirty="0" smtClean="0">
                <a:solidFill>
                  <a:schemeClr val="tx1"/>
                </a:solidFill>
                <a:sym typeface="Wingdings" pitchFamily="2" charset="2"/>
              </a:rPr>
              <a:t>[+ </a:t>
            </a:r>
            <a:r>
              <a:rPr lang="en-US" dirty="0" smtClean="0">
                <a:solidFill>
                  <a:schemeClr val="tx1"/>
                </a:solidFill>
                <a:sym typeface="Wingdings" pitchFamily="2" charset="2"/>
              </a:rPr>
              <a:t>destruction of brain tissue]  arteriolar dilation   </a:t>
            </a:r>
            <a:r>
              <a:rPr lang="en-US" b="1" dirty="0" smtClean="0">
                <a:solidFill>
                  <a:schemeClr val="tx1"/>
                </a:solidFill>
                <a:latin typeface="Yu Gothic Medium"/>
                <a:ea typeface="Yu Gothic Medium"/>
                <a:sym typeface="Wingdings" pitchFamily="2" charset="2"/>
              </a:rPr>
              <a:t>↑</a:t>
            </a:r>
            <a:r>
              <a:rPr lang="en-US" dirty="0" smtClean="0">
                <a:solidFill>
                  <a:schemeClr val="tx1"/>
                </a:solidFill>
                <a:sym typeface="Wingdings" pitchFamily="2" charset="2"/>
              </a:rPr>
              <a:t>capillary pressure.</a:t>
            </a:r>
            <a:endParaRPr lang="en-US" dirty="0" smtClean="0">
              <a:solidFill>
                <a:schemeClr val="tx1"/>
              </a:solidFill>
            </a:endParaRPr>
          </a:p>
          <a:p>
            <a:pPr marL="563563" lvl="1" indent="-271463">
              <a:lnSpc>
                <a:spcPct val="150000"/>
              </a:lnSpc>
              <a:buFont typeface="Arial" pitchFamily="34" charset="0"/>
              <a:buChar char="•"/>
            </a:pPr>
            <a:r>
              <a:rPr lang="en-US" dirty="0" smtClean="0">
                <a:solidFill>
                  <a:schemeClr val="tx1"/>
                </a:solidFill>
              </a:rPr>
              <a:t>Decreased cerebral flow </a:t>
            </a:r>
            <a:r>
              <a:rPr lang="en-US" dirty="0" smtClean="0">
                <a:solidFill>
                  <a:schemeClr val="tx1"/>
                </a:solidFill>
                <a:sym typeface="Wingdings" pitchFamily="2" charset="2"/>
              </a:rPr>
              <a:t> </a:t>
            </a:r>
            <a:r>
              <a:rPr lang="en-US" dirty="0" smtClean="0">
                <a:solidFill>
                  <a:schemeClr val="tx1"/>
                </a:solidFill>
              </a:rPr>
              <a:t>Decreases oxygen delivery </a:t>
            </a:r>
            <a:r>
              <a:rPr lang="en-US" dirty="0" smtClean="0">
                <a:solidFill>
                  <a:schemeClr val="tx1"/>
                </a:solidFill>
                <a:sym typeface="Wingdings" pitchFamily="2" charset="2"/>
              </a:rPr>
              <a:t> </a:t>
            </a:r>
            <a:r>
              <a:rPr lang="en-US" dirty="0" smtClean="0">
                <a:solidFill>
                  <a:schemeClr val="tx1"/>
                </a:solidFill>
              </a:rPr>
              <a:t>Increases permeability of capillaries, allowing more leakage.</a:t>
            </a:r>
          </a:p>
          <a:p>
            <a:pPr marL="457200" indent="-457200">
              <a:buFont typeface="Arial" pitchFamily="34" charset="0"/>
              <a:buChar char="•"/>
            </a:pPr>
            <a:endParaRPr lang="en-US" b="1" dirty="0" smtClean="0">
              <a:solidFill>
                <a:srgbClr val="002060"/>
              </a:solidFill>
            </a:endParaRPr>
          </a:p>
          <a:p>
            <a:pPr marL="457200" indent="-457200"/>
            <a:endParaRPr lang="en-US" b="1" dirty="0" smtClean="0">
              <a:solidFill>
                <a:srgbClr val="002060"/>
              </a:solidFill>
            </a:endParaRPr>
          </a:p>
          <a:p>
            <a:pPr marL="457200" indent="-339725">
              <a:buNone/>
            </a:pPr>
            <a:endParaRPr lang="en-US" b="1" dirty="0" smtClean="0">
              <a:solidFill>
                <a:srgbClr val="002060"/>
              </a:solidFill>
            </a:endParaRPr>
          </a:p>
          <a:p>
            <a:pPr marL="407988" indent="-244475"/>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00600" y="5638800"/>
            <a:ext cx="184731" cy="276999"/>
          </a:xfrm>
          <a:prstGeom prst="rect">
            <a:avLst/>
          </a:prstGeom>
          <a:noFill/>
        </p:spPr>
        <p:txBody>
          <a:bodyPr wrap="none" rtlCol="0">
            <a:spAutoFit/>
          </a:bodyPr>
          <a:lstStyle/>
          <a:p>
            <a:endParaRPr lang="en-US" sz="1200" dirty="0"/>
          </a:p>
        </p:txBody>
      </p:sp>
      <p:sp>
        <p:nvSpPr>
          <p:cNvPr id="9" name="Content Placeholder 8"/>
          <p:cNvSpPr>
            <a:spLocks noGrp="1"/>
          </p:cNvSpPr>
          <p:nvPr>
            <p:ph idx="1"/>
          </p:nvPr>
        </p:nvSpPr>
        <p:spPr>
          <a:xfrm>
            <a:off x="152400" y="2209800"/>
            <a:ext cx="8610600" cy="1219200"/>
          </a:xfrm>
        </p:spPr>
        <p:txBody>
          <a:bodyPr>
            <a:normAutofit/>
          </a:bodyPr>
          <a:lstStyle/>
          <a:p>
            <a:pPr marL="914400" lvl="1" indent="-457200">
              <a:buNone/>
            </a:pPr>
            <a:endParaRPr lang="en-US" dirty="0" smtClean="0"/>
          </a:p>
          <a:p>
            <a:pPr marL="457200" indent="-457200" algn="ctr">
              <a:buNone/>
            </a:pPr>
            <a:r>
              <a:rPr lang="en-US" sz="4000" b="1" dirty="0" smtClean="0">
                <a:solidFill>
                  <a:srgbClr val="002060"/>
                </a:solidFill>
              </a:rPr>
              <a:t>Brain metabolism</a:t>
            </a:r>
          </a:p>
          <a:p>
            <a:pPr marL="457200" indent="-457200">
              <a:buFont typeface="Arial" pitchFamily="34" charset="0"/>
              <a:buChar char="•"/>
            </a:pPr>
            <a:endParaRPr lang="en-US" b="1" dirty="0" smtClean="0"/>
          </a:p>
          <a:p>
            <a:pPr marL="457200" indent="-457200">
              <a:buFont typeface="Arial" pitchFamily="34" charset="0"/>
              <a:buChar char="•"/>
            </a:pPr>
            <a:endParaRPr lang="en-US" b="1" dirty="0" smtClean="0">
              <a:solidFill>
                <a:srgbClr val="002060"/>
              </a:solidFill>
            </a:endParaRPr>
          </a:p>
          <a:p>
            <a:pPr marL="457200" indent="-457200"/>
            <a:endParaRPr lang="en-US" b="1" dirty="0" smtClean="0">
              <a:solidFill>
                <a:srgbClr val="002060"/>
              </a:solidFill>
            </a:endParaRPr>
          </a:p>
          <a:p>
            <a:pPr marL="457200" indent="-339725">
              <a:buNone/>
            </a:pPr>
            <a:endParaRPr lang="en-US" b="1" dirty="0" smtClean="0">
              <a:solidFill>
                <a:srgbClr val="002060"/>
              </a:solidFill>
            </a:endParaRPr>
          </a:p>
          <a:p>
            <a:pPr marL="407988" indent="-244475"/>
            <a:endParaRPr 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00600" y="5638800"/>
            <a:ext cx="184731" cy="276999"/>
          </a:xfrm>
          <a:prstGeom prst="rect">
            <a:avLst/>
          </a:prstGeom>
          <a:noFill/>
        </p:spPr>
        <p:txBody>
          <a:bodyPr wrap="none" rtlCol="0">
            <a:spAutoFit/>
          </a:bodyPr>
          <a:lstStyle/>
          <a:p>
            <a:endParaRPr lang="en-US" sz="1200" dirty="0"/>
          </a:p>
        </p:txBody>
      </p:sp>
      <p:sp>
        <p:nvSpPr>
          <p:cNvPr id="4" name="Title 3"/>
          <p:cNvSpPr>
            <a:spLocks noGrp="1"/>
          </p:cNvSpPr>
          <p:nvPr>
            <p:ph type="title"/>
          </p:nvPr>
        </p:nvSpPr>
        <p:spPr>
          <a:xfrm>
            <a:off x="228600" y="762000"/>
            <a:ext cx="8458200" cy="1066800"/>
          </a:xfrm>
        </p:spPr>
        <p:txBody>
          <a:bodyPr>
            <a:normAutofit/>
          </a:bodyPr>
          <a:lstStyle/>
          <a:p>
            <a:r>
              <a:rPr lang="en-US" sz="2800" b="1" u="none" dirty="0" smtClean="0"/>
              <a:t>Total Brain Metabolic Rate and Metabolic Rate of </a:t>
            </a:r>
            <a:r>
              <a:rPr lang="af-ZA" sz="2800" b="1" u="none" dirty="0" smtClean="0"/>
              <a:t>Neurons</a:t>
            </a:r>
            <a:endParaRPr lang="ar-JO" sz="2800" u="none" dirty="0"/>
          </a:p>
        </p:txBody>
      </p:sp>
      <p:sp>
        <p:nvSpPr>
          <p:cNvPr id="9" name="Content Placeholder 8"/>
          <p:cNvSpPr>
            <a:spLocks noGrp="1"/>
          </p:cNvSpPr>
          <p:nvPr>
            <p:ph idx="1"/>
          </p:nvPr>
        </p:nvSpPr>
        <p:spPr>
          <a:xfrm>
            <a:off x="152400" y="2340864"/>
            <a:ext cx="8458200" cy="4745736"/>
          </a:xfrm>
        </p:spPr>
        <p:txBody>
          <a:bodyPr>
            <a:normAutofit/>
          </a:bodyPr>
          <a:lstStyle/>
          <a:p>
            <a:pPr>
              <a:lnSpc>
                <a:spcPct val="150000"/>
              </a:lnSpc>
            </a:pPr>
            <a:r>
              <a:rPr lang="af-ZA" dirty="0" smtClean="0"/>
              <a:t>Metabolism </a:t>
            </a:r>
            <a:r>
              <a:rPr lang="en-US" dirty="0" smtClean="0"/>
              <a:t>of the brain accounts for about 15 % of the total metabolism in the body, even though the mass of the brain is only 2% of the total body mass.</a:t>
            </a:r>
          </a:p>
          <a:p>
            <a:pPr>
              <a:lnSpc>
                <a:spcPct val="150000"/>
              </a:lnSpc>
            </a:pPr>
            <a:endParaRPr lang="en-US" dirty="0" smtClean="0"/>
          </a:p>
          <a:p>
            <a:pPr>
              <a:lnSpc>
                <a:spcPct val="150000"/>
              </a:lnSpc>
            </a:pPr>
            <a:r>
              <a:rPr lang="en-US" dirty="0" smtClean="0"/>
              <a:t>Most of this excess metabolism of the brain occurs in the neurons, mainly for pump functioning in action potentials.</a:t>
            </a:r>
          </a:p>
          <a:p>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4495800" cy="5583936"/>
          </a:xfrm>
        </p:spPr>
        <p:txBody>
          <a:bodyPr>
            <a:normAutofit fontScale="85000" lnSpcReduction="20000"/>
          </a:bodyPr>
          <a:lstStyle/>
          <a:p>
            <a:pPr>
              <a:lnSpc>
                <a:spcPct val="160000"/>
              </a:lnSpc>
              <a:buFont typeface="Arial" pitchFamily="34" charset="0"/>
              <a:buChar char="•"/>
            </a:pPr>
            <a:r>
              <a:rPr lang="en-US" sz="2600" dirty="0" smtClean="0"/>
              <a:t> Special requirement of the brain for oxygen</a:t>
            </a:r>
          </a:p>
          <a:p>
            <a:pPr lvl="1">
              <a:lnSpc>
                <a:spcPct val="160000"/>
              </a:lnSpc>
              <a:buFont typeface="Arial" pitchFamily="34" charset="0"/>
              <a:buChar char="•"/>
            </a:pPr>
            <a:r>
              <a:rPr lang="en-US" sz="2600" dirty="0" smtClean="0"/>
              <a:t>Lack of </a:t>
            </a:r>
            <a:r>
              <a:rPr lang="af-ZA" sz="2600" dirty="0" smtClean="0"/>
              <a:t>significant anaerobic metabolism</a:t>
            </a:r>
            <a:endParaRPr lang="en-US" sz="2600" dirty="0" smtClean="0"/>
          </a:p>
          <a:p>
            <a:pPr lvl="1">
              <a:lnSpc>
                <a:spcPct val="160000"/>
              </a:lnSpc>
              <a:buNone/>
            </a:pPr>
            <a:endParaRPr lang="en-US" sz="2600" dirty="0" smtClean="0"/>
          </a:p>
          <a:p>
            <a:pPr>
              <a:lnSpc>
                <a:spcPct val="160000"/>
              </a:lnSpc>
              <a:buFont typeface="Arial" pitchFamily="34" charset="0"/>
              <a:buChar char="•"/>
            </a:pPr>
            <a:r>
              <a:rPr lang="en-US" sz="2600" dirty="0" smtClean="0"/>
              <a:t>Under normal conditions, most brain energy is </a:t>
            </a:r>
            <a:r>
              <a:rPr lang="af-ZA" sz="2600" dirty="0" smtClean="0"/>
              <a:t>supplied by glucose.</a:t>
            </a:r>
          </a:p>
          <a:p>
            <a:pPr lvl="1">
              <a:lnSpc>
                <a:spcPct val="160000"/>
              </a:lnSpc>
              <a:buFont typeface="Arial" pitchFamily="34" charset="0"/>
              <a:buChar char="•"/>
            </a:pPr>
            <a:r>
              <a:rPr lang="af-ZA" sz="2600" dirty="0" smtClean="0"/>
              <a:t>Glucose delivery to brain cells is not dependent on insulin.</a:t>
            </a:r>
            <a:endParaRPr lang="ar-JO" sz="2600" dirty="0" smtClean="0"/>
          </a:p>
          <a:p>
            <a:endParaRPr lang="ar-JO" dirty="0"/>
          </a:p>
        </p:txBody>
      </p:sp>
      <p:sp>
        <p:nvSpPr>
          <p:cNvPr id="4" name="Title 1"/>
          <p:cNvSpPr txBox="1">
            <a:spLocks/>
          </p:cNvSpPr>
          <p:nvPr/>
        </p:nvSpPr>
        <p:spPr>
          <a:xfrm>
            <a:off x="228600" y="1828800"/>
            <a:ext cx="8458200" cy="1219200"/>
          </a:xfrm>
          <a:prstGeom prst="rect">
            <a:avLst/>
          </a:prstGeom>
        </p:spPr>
        <p:txBody>
          <a:bodyPr vert="horz" anchor="ctr">
            <a:normAutofit/>
          </a:bodyPr>
          <a:lstStyle/>
          <a:p>
            <a:pPr>
              <a:buFont typeface="Arial" pitchFamily="34" charset="0"/>
              <a:buChar char="•"/>
            </a:pPr>
            <a:endParaRPr kumimoji="0" lang="ar-JO" sz="2800" b="0"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pic>
        <p:nvPicPr>
          <p:cNvPr id="5" name="Picture 4"/>
          <p:cNvPicPr>
            <a:picLocks noChangeAspect="1"/>
          </p:cNvPicPr>
          <p:nvPr/>
        </p:nvPicPr>
        <p:blipFill>
          <a:blip r:embed="rId2"/>
          <a:stretch>
            <a:fillRect/>
          </a:stretch>
        </p:blipFill>
        <p:spPr>
          <a:xfrm>
            <a:off x="4724400" y="1676400"/>
            <a:ext cx="3993250" cy="36576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495800" y="6097611"/>
            <a:ext cx="5105400" cy="523220"/>
          </a:xfrm>
          <a:prstGeom prst="rect">
            <a:avLst/>
          </a:prstGeom>
          <a:noFill/>
        </p:spPr>
        <p:txBody>
          <a:bodyPr wrap="square" rtlCol="0">
            <a:spAutoFit/>
          </a:bodyPr>
          <a:lstStyle/>
          <a:p>
            <a:r>
              <a:rPr lang="en-GB" sz="1400" dirty="0" smtClean="0"/>
              <a:t>Architecture of cerebral blood vessels and potential mechanism for blood flow regulation by </a:t>
            </a:r>
            <a:r>
              <a:rPr lang="en-GB" sz="1400" dirty="0" err="1" smtClean="0"/>
              <a:t>astrocytes</a:t>
            </a:r>
            <a:r>
              <a:rPr lang="en-GB" sz="1400" dirty="0" smtClean="0"/>
              <a:t>. </a:t>
            </a:r>
            <a:endParaRPr lang="en-GB" sz="1400" dirty="0"/>
          </a:p>
        </p:txBody>
      </p:sp>
      <p:pic>
        <p:nvPicPr>
          <p:cNvPr id="5" name="Picture 4" descr="43.jpg"/>
          <p:cNvPicPr>
            <a:picLocks noChangeAspect="1"/>
          </p:cNvPicPr>
          <p:nvPr/>
        </p:nvPicPr>
        <p:blipFill>
          <a:blip r:embed="rId2" cstate="print"/>
          <a:stretch>
            <a:fillRect/>
          </a:stretch>
        </p:blipFill>
        <p:spPr>
          <a:xfrm>
            <a:off x="4495800" y="505691"/>
            <a:ext cx="4271962" cy="5621938"/>
          </a:xfrm>
          <a:prstGeom prst="rect">
            <a:avLst/>
          </a:prstGeom>
        </p:spPr>
      </p:pic>
      <p:sp>
        <p:nvSpPr>
          <p:cNvPr id="2" name="Rectangle 1"/>
          <p:cNvSpPr/>
          <p:nvPr/>
        </p:nvSpPr>
        <p:spPr>
          <a:xfrm>
            <a:off x="76200" y="838200"/>
            <a:ext cx="4572000" cy="5632311"/>
          </a:xfrm>
          <a:prstGeom prst="rect">
            <a:avLst/>
          </a:prstGeom>
        </p:spPr>
        <p:txBody>
          <a:bodyPr>
            <a:spAutoFit/>
          </a:bodyPr>
          <a:lstStyle/>
          <a:p>
            <a:r>
              <a:rPr lang="en-US" u="sng" dirty="0">
                <a:solidFill>
                  <a:srgbClr val="FF0000"/>
                </a:solidFill>
              </a:rPr>
              <a:t>The cerebral vessels have a number of unique anatomic </a:t>
            </a:r>
            <a:r>
              <a:rPr lang="en-US" u="sng" dirty="0" smtClean="0">
                <a:solidFill>
                  <a:srgbClr val="FF0000"/>
                </a:solidFill>
              </a:rPr>
              <a:t>features:</a:t>
            </a:r>
          </a:p>
          <a:p>
            <a:endParaRPr lang="en-US" dirty="0" smtClean="0">
              <a:solidFill>
                <a:srgbClr val="FF0000"/>
              </a:solidFill>
            </a:endParaRPr>
          </a:p>
          <a:p>
            <a:r>
              <a:rPr lang="en-US" dirty="0" smtClean="0">
                <a:solidFill>
                  <a:srgbClr val="FF0000"/>
                </a:solidFill>
              </a:rPr>
              <a:t> 1. There </a:t>
            </a:r>
            <a:r>
              <a:rPr lang="en-US" dirty="0">
                <a:solidFill>
                  <a:srgbClr val="FF0000"/>
                </a:solidFill>
              </a:rPr>
              <a:t>are tight junctions between the endothelial cells that limit the passage of substances via the </a:t>
            </a:r>
            <a:r>
              <a:rPr lang="en-US" dirty="0" err="1">
                <a:solidFill>
                  <a:srgbClr val="FF0000"/>
                </a:solidFill>
              </a:rPr>
              <a:t>paracellular</a:t>
            </a:r>
            <a:r>
              <a:rPr lang="en-US" dirty="0">
                <a:solidFill>
                  <a:srgbClr val="FF0000"/>
                </a:solidFill>
              </a:rPr>
              <a:t> route. </a:t>
            </a:r>
            <a:endParaRPr lang="en-US" dirty="0" smtClean="0">
              <a:solidFill>
                <a:srgbClr val="FF0000"/>
              </a:solidFill>
            </a:endParaRPr>
          </a:p>
          <a:p>
            <a:endParaRPr lang="en-US" dirty="0" smtClean="0">
              <a:solidFill>
                <a:srgbClr val="FF0000"/>
              </a:solidFill>
            </a:endParaRPr>
          </a:p>
          <a:p>
            <a:r>
              <a:rPr lang="en-US" dirty="0" smtClean="0">
                <a:solidFill>
                  <a:srgbClr val="FF0000"/>
                </a:solidFill>
              </a:rPr>
              <a:t>2.There </a:t>
            </a:r>
            <a:r>
              <a:rPr lang="en-US" dirty="0">
                <a:solidFill>
                  <a:srgbClr val="FF0000"/>
                </a:solidFill>
              </a:rPr>
              <a:t>are relatively few vesicles in the endothelial cytoplasm, and </a:t>
            </a:r>
            <a:r>
              <a:rPr lang="en-US" dirty="0" smtClean="0">
                <a:solidFill>
                  <a:srgbClr val="FF0000"/>
                </a:solidFill>
              </a:rPr>
              <a:t>thus little </a:t>
            </a:r>
            <a:r>
              <a:rPr lang="en-US" dirty="0">
                <a:solidFill>
                  <a:srgbClr val="FF0000"/>
                </a:solidFill>
              </a:rPr>
              <a:t>vesicular transport</a:t>
            </a:r>
            <a:r>
              <a:rPr lang="en-US" dirty="0" smtClean="0">
                <a:solidFill>
                  <a:srgbClr val="FF0000"/>
                </a:solidFill>
              </a:rPr>
              <a:t>.</a:t>
            </a:r>
          </a:p>
          <a:p>
            <a:endParaRPr lang="en-US" dirty="0" smtClean="0">
              <a:solidFill>
                <a:srgbClr val="FF0000"/>
              </a:solidFill>
            </a:endParaRPr>
          </a:p>
          <a:p>
            <a:r>
              <a:rPr lang="en-US" dirty="0" smtClean="0">
                <a:solidFill>
                  <a:srgbClr val="FF0000"/>
                </a:solidFill>
              </a:rPr>
              <a:t>3. </a:t>
            </a:r>
            <a:r>
              <a:rPr lang="en-US" dirty="0">
                <a:solidFill>
                  <a:srgbClr val="FF0000"/>
                </a:solidFill>
              </a:rPr>
              <a:t>The brain capillaries are surrounded by the </a:t>
            </a:r>
            <a:r>
              <a:rPr lang="en-US" dirty="0" err="1">
                <a:solidFill>
                  <a:srgbClr val="FF0000"/>
                </a:solidFill>
              </a:rPr>
              <a:t>endfeet</a:t>
            </a:r>
            <a:r>
              <a:rPr lang="en-US" dirty="0">
                <a:solidFill>
                  <a:srgbClr val="FF0000"/>
                </a:solidFill>
              </a:rPr>
              <a:t> of </a:t>
            </a:r>
            <a:r>
              <a:rPr lang="en-US" dirty="0" smtClean="0">
                <a:solidFill>
                  <a:srgbClr val="FF0000"/>
                </a:solidFill>
              </a:rPr>
              <a:t>astrocytes. These </a:t>
            </a:r>
            <a:r>
              <a:rPr lang="en-US" dirty="0" err="1">
                <a:solidFill>
                  <a:srgbClr val="FF0000"/>
                </a:solidFill>
              </a:rPr>
              <a:t>endfeet</a:t>
            </a:r>
            <a:r>
              <a:rPr lang="en-US" dirty="0">
                <a:solidFill>
                  <a:srgbClr val="FF0000"/>
                </a:solidFill>
              </a:rPr>
              <a:t> are closely applied to the basal lamina of the capillaries, but they do not cover the entire capillary wall, </a:t>
            </a:r>
            <a:r>
              <a:rPr lang="en-US" dirty="0" smtClean="0">
                <a:solidFill>
                  <a:srgbClr val="FF0000"/>
                </a:solidFill>
              </a:rPr>
              <a:t>these </a:t>
            </a:r>
            <a:r>
              <a:rPr lang="en-US" dirty="0" err="1">
                <a:solidFill>
                  <a:srgbClr val="FF0000"/>
                </a:solidFill>
              </a:rPr>
              <a:t>endfeet</a:t>
            </a:r>
            <a:r>
              <a:rPr lang="en-US" dirty="0">
                <a:solidFill>
                  <a:srgbClr val="FF0000"/>
                </a:solidFill>
              </a:rPr>
              <a:t> induce the tight junctions in the capillaries (discontinuous membrane around the </a:t>
            </a:r>
            <a:r>
              <a:rPr lang="en-US" dirty="0" smtClean="0">
                <a:solidFill>
                  <a:srgbClr val="FF0000"/>
                </a:solidFill>
              </a:rPr>
              <a:t>capillary)</a:t>
            </a:r>
            <a:endParaRPr lang="en-US" dirty="0" smtClean="0">
              <a:solidFill>
                <a:srgbClr val="7030A0"/>
              </a:solidFill>
            </a:endParaRP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INNERVATION</a:t>
            </a:r>
          </a:p>
        </p:txBody>
      </p:sp>
      <p:sp>
        <p:nvSpPr>
          <p:cNvPr id="3" name="Content Placeholder 2"/>
          <p:cNvSpPr>
            <a:spLocks noGrp="1"/>
          </p:cNvSpPr>
          <p:nvPr>
            <p:ph idx="1"/>
          </p:nvPr>
        </p:nvSpPr>
        <p:spPr>
          <a:xfrm>
            <a:off x="76200" y="1524000"/>
            <a:ext cx="8458200" cy="4745736"/>
          </a:xfrm>
        </p:spPr>
        <p:txBody>
          <a:bodyPr>
            <a:normAutofit fontScale="85000" lnSpcReduction="20000"/>
          </a:bodyPr>
          <a:lstStyle/>
          <a:p>
            <a:r>
              <a:rPr lang="en-US" dirty="0">
                <a:latin typeface="Arial" panose="020B0604020202020204" pitchFamily="34" charset="0"/>
                <a:cs typeface="Arial" panose="020B0604020202020204" pitchFamily="34" charset="0"/>
              </a:rPr>
              <a:t>Three systems of nerves innervate the cerebral blood </a:t>
            </a:r>
            <a:r>
              <a:rPr lang="en-US" dirty="0" smtClean="0">
                <a:latin typeface="Arial" panose="020B0604020202020204" pitchFamily="34" charset="0"/>
                <a:cs typeface="Arial" panose="020B0604020202020204" pitchFamily="34" charset="0"/>
              </a:rPr>
              <a:t>vessels:</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r>
              <a:rPr lang="en-US" dirty="0" smtClean="0">
                <a:solidFill>
                  <a:srgbClr val="FF0000"/>
                </a:solidFill>
                <a:latin typeface="Arial" panose="020B0604020202020204" pitchFamily="34" charset="0"/>
                <a:cs typeface="Arial" panose="020B0604020202020204" pitchFamily="34" charset="0"/>
              </a:rPr>
              <a:t>1.Postganglionic </a:t>
            </a:r>
            <a:r>
              <a:rPr lang="en-US" dirty="0">
                <a:solidFill>
                  <a:srgbClr val="FF0000"/>
                </a:solidFill>
                <a:latin typeface="Arial" panose="020B0604020202020204" pitchFamily="34" charset="0"/>
                <a:cs typeface="Arial" panose="020B0604020202020204" pitchFamily="34" charset="0"/>
              </a:rPr>
              <a:t>sympathetic neurons have their cell bodies in the </a:t>
            </a:r>
            <a:r>
              <a:rPr lang="en-US" u="sng" dirty="0">
                <a:solidFill>
                  <a:srgbClr val="FF0000"/>
                </a:solidFill>
                <a:latin typeface="Arial" panose="020B0604020202020204" pitchFamily="34" charset="0"/>
                <a:cs typeface="Arial" panose="020B0604020202020204" pitchFamily="34" charset="0"/>
              </a:rPr>
              <a:t>superior cervical ganglia, </a:t>
            </a:r>
            <a:r>
              <a:rPr lang="en-US" dirty="0">
                <a:solidFill>
                  <a:srgbClr val="FF0000"/>
                </a:solidFill>
                <a:latin typeface="Arial" panose="020B0604020202020204" pitchFamily="34" charset="0"/>
                <a:cs typeface="Arial" panose="020B0604020202020204" pitchFamily="34" charset="0"/>
              </a:rPr>
              <a:t>and their endings contain norepinephrine. Many also contain neuropeptide Y</a:t>
            </a:r>
            <a:r>
              <a:rPr lang="en-US" dirty="0" smtClean="0">
                <a:solidFill>
                  <a:srgbClr val="FF0000"/>
                </a:solidFill>
                <a:latin typeface="Arial" panose="020B0604020202020204" pitchFamily="34" charset="0"/>
                <a:cs typeface="Arial" panose="020B0604020202020204" pitchFamily="34" charset="0"/>
              </a:rPr>
              <a:t>.</a:t>
            </a:r>
          </a:p>
          <a:p>
            <a:endParaRPr lang="en-US" dirty="0" smtClean="0">
              <a:solidFill>
                <a:srgbClr val="FF0000"/>
              </a:solidFill>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2. </a:t>
            </a:r>
            <a:r>
              <a:rPr lang="en-US" dirty="0">
                <a:solidFill>
                  <a:srgbClr val="0070C0"/>
                </a:solidFill>
                <a:latin typeface="Arial" panose="020B0604020202020204" pitchFamily="34" charset="0"/>
                <a:cs typeface="Arial" panose="020B0604020202020204" pitchFamily="34" charset="0"/>
              </a:rPr>
              <a:t>Cholinergic neurons that probably originate in the </a:t>
            </a:r>
            <a:r>
              <a:rPr lang="en-US" u="sng" dirty="0">
                <a:solidFill>
                  <a:srgbClr val="0070C0"/>
                </a:solidFill>
                <a:latin typeface="Arial" panose="020B0604020202020204" pitchFamily="34" charset="0"/>
                <a:cs typeface="Arial" panose="020B0604020202020204" pitchFamily="34" charset="0"/>
              </a:rPr>
              <a:t>sphenopalatine ganglia </a:t>
            </a:r>
            <a:r>
              <a:rPr lang="en-US" dirty="0">
                <a:solidFill>
                  <a:srgbClr val="0070C0"/>
                </a:solidFill>
                <a:latin typeface="Arial" panose="020B0604020202020204" pitchFamily="34" charset="0"/>
                <a:cs typeface="Arial" panose="020B0604020202020204" pitchFamily="34" charset="0"/>
              </a:rPr>
              <a:t>also innervate the cerebral vessels, and the </a:t>
            </a:r>
            <a:r>
              <a:rPr lang="en-US" u="sng" dirty="0">
                <a:solidFill>
                  <a:srgbClr val="0070C0"/>
                </a:solidFill>
                <a:latin typeface="Arial" panose="020B0604020202020204" pitchFamily="34" charset="0"/>
                <a:cs typeface="Arial" panose="020B0604020202020204" pitchFamily="34" charset="0"/>
              </a:rPr>
              <a:t>postganglionic cholinergic neurons </a:t>
            </a:r>
            <a:r>
              <a:rPr lang="en-US" dirty="0">
                <a:solidFill>
                  <a:srgbClr val="0070C0"/>
                </a:solidFill>
                <a:latin typeface="Arial" panose="020B0604020202020204" pitchFamily="34" charset="0"/>
                <a:cs typeface="Arial" panose="020B0604020202020204" pitchFamily="34" charset="0"/>
              </a:rPr>
              <a:t>on the blood vessels contain acetylcholine. Many also contain vasoactive intestinal peptide (VIP) and peptide </a:t>
            </a:r>
            <a:r>
              <a:rPr lang="en-US" dirty="0" err="1">
                <a:solidFill>
                  <a:srgbClr val="0070C0"/>
                </a:solidFill>
                <a:latin typeface="Arial" panose="020B0604020202020204" pitchFamily="34" charset="0"/>
                <a:cs typeface="Arial" panose="020B0604020202020204" pitchFamily="34" charset="0"/>
              </a:rPr>
              <a:t>histidyl</a:t>
            </a:r>
            <a:r>
              <a:rPr lang="en-US" dirty="0">
                <a:solidFill>
                  <a:srgbClr val="0070C0"/>
                </a:solidFill>
                <a:latin typeface="Arial" panose="020B0604020202020204" pitchFamily="34" charset="0"/>
                <a:cs typeface="Arial" panose="020B0604020202020204" pitchFamily="34" charset="0"/>
              </a:rPr>
              <a:t> methionine (</a:t>
            </a:r>
            <a:r>
              <a:rPr lang="en-US" dirty="0" smtClean="0">
                <a:solidFill>
                  <a:srgbClr val="0070C0"/>
                </a:solidFill>
                <a:latin typeface="Arial" panose="020B0604020202020204" pitchFamily="34" charset="0"/>
                <a:cs typeface="Arial" panose="020B0604020202020204" pitchFamily="34" charset="0"/>
              </a:rPr>
              <a:t>PHM-27).</a:t>
            </a:r>
          </a:p>
          <a:p>
            <a:endParaRPr lang="en-US" dirty="0" smtClean="0">
              <a:solidFill>
                <a:srgbClr val="0070C0"/>
              </a:solidFill>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3. </a:t>
            </a:r>
            <a:r>
              <a:rPr lang="en-US" dirty="0" smtClean="0">
                <a:solidFill>
                  <a:srgbClr val="00B050"/>
                </a:solidFill>
                <a:latin typeface="Arial" panose="020B0604020202020204" pitchFamily="34" charset="0"/>
                <a:cs typeface="Arial" panose="020B0604020202020204" pitchFamily="34" charset="0"/>
              </a:rPr>
              <a:t>Sensory </a:t>
            </a:r>
            <a:r>
              <a:rPr lang="en-US" dirty="0">
                <a:solidFill>
                  <a:srgbClr val="00B050"/>
                </a:solidFill>
                <a:latin typeface="Arial" panose="020B0604020202020204" pitchFamily="34" charset="0"/>
                <a:cs typeface="Arial" panose="020B0604020202020204" pitchFamily="34" charset="0"/>
              </a:rPr>
              <a:t>nerves are found on more distal arteries. They have their cell bodies in the trigeminal ganglia and contain substance P, neurokinin A, and calcitonin gene-related peptide (CGRP). Substance P, CGRP, VIP, and PHM-27 cause vasodilation, whereas neuropeptide Y is a vasoconstrictor. Touching or pulling on the cerebral vessels causes pain.</a:t>
            </a:r>
          </a:p>
        </p:txBody>
      </p:sp>
    </p:spTree>
    <p:extLst>
      <p:ext uri="{BB962C8B-B14F-4D97-AF65-F5344CB8AC3E}">
        <p14:creationId xmlns:p14="http://schemas.microsoft.com/office/powerpoint/2010/main" val="689947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458200" cy="1066800"/>
          </a:xfrm>
        </p:spPr>
        <p:txBody>
          <a:bodyPr>
            <a:normAutofit/>
          </a:bodyPr>
          <a:lstStyle/>
          <a:p>
            <a:r>
              <a:rPr lang="en-US" b="1" dirty="0" smtClean="0">
                <a:solidFill>
                  <a:srgbClr val="002060"/>
                </a:solidFill>
              </a:rPr>
              <a:t>Normal </a:t>
            </a:r>
            <a:r>
              <a:rPr lang="en-US" b="1" dirty="0">
                <a:solidFill>
                  <a:srgbClr val="002060"/>
                </a:solidFill>
              </a:rPr>
              <a:t>Rate of Cerebral Blood Flow</a:t>
            </a:r>
            <a:endParaRPr lang="en-US" b="1" dirty="0"/>
          </a:p>
        </p:txBody>
      </p:sp>
      <p:sp>
        <p:nvSpPr>
          <p:cNvPr id="3" name="Content Placeholder 2"/>
          <p:cNvSpPr>
            <a:spLocks noGrp="1"/>
          </p:cNvSpPr>
          <p:nvPr>
            <p:ph idx="1"/>
          </p:nvPr>
        </p:nvSpPr>
        <p:spPr/>
        <p:txBody>
          <a:bodyPr/>
          <a:lstStyle/>
          <a:p>
            <a:pPr>
              <a:buFont typeface="Arial" pitchFamily="34" charset="0"/>
              <a:buChar char="•"/>
            </a:pPr>
            <a:endParaRPr lang="en-US" b="1" dirty="0">
              <a:solidFill>
                <a:srgbClr val="002060"/>
              </a:solidFill>
            </a:endParaRPr>
          </a:p>
          <a:p>
            <a:pPr marL="621792" indent="-457200">
              <a:lnSpc>
                <a:spcPct val="150000"/>
              </a:lnSpc>
              <a:buFont typeface="+mj-lt"/>
              <a:buAutoNum type="alphaLcPeriod"/>
            </a:pPr>
            <a:r>
              <a:rPr lang="en-US" sz="2600" dirty="0"/>
              <a:t>50-65 ml/100 g brain tissue per minute</a:t>
            </a:r>
          </a:p>
          <a:p>
            <a:pPr marL="621792" indent="-457200">
              <a:lnSpc>
                <a:spcPct val="150000"/>
              </a:lnSpc>
              <a:buFont typeface="+mj-lt"/>
              <a:buAutoNum type="alphaLcPeriod"/>
            </a:pPr>
            <a:endParaRPr lang="en-US" sz="2600" dirty="0"/>
          </a:p>
          <a:p>
            <a:pPr marL="621792" indent="-457200">
              <a:lnSpc>
                <a:spcPct val="150000"/>
              </a:lnSpc>
              <a:buFont typeface="+mj-lt"/>
              <a:buAutoNum type="alphaLcPeriod"/>
            </a:pPr>
            <a:r>
              <a:rPr lang="en-US" sz="2600" dirty="0"/>
              <a:t>For the entire brain, 750-900 ml/min</a:t>
            </a:r>
          </a:p>
          <a:p>
            <a:pPr marL="621792" indent="-457200">
              <a:lnSpc>
                <a:spcPct val="150000"/>
              </a:lnSpc>
              <a:buFont typeface="+mj-lt"/>
              <a:buAutoNum type="alphaLcPeriod"/>
            </a:pPr>
            <a:endParaRPr lang="en-US" sz="2600" dirty="0"/>
          </a:p>
          <a:p>
            <a:pPr marL="621792" indent="-457200">
              <a:lnSpc>
                <a:spcPct val="150000"/>
              </a:lnSpc>
              <a:buFont typeface="+mj-lt"/>
              <a:buAutoNum type="alphaLcPeriod"/>
            </a:pPr>
            <a:r>
              <a:rPr lang="en-US" sz="2600" dirty="0"/>
              <a:t>Brain constitutes about </a:t>
            </a:r>
            <a:r>
              <a:rPr lang="en-US" sz="2600" dirty="0">
                <a:solidFill>
                  <a:srgbClr val="00B050"/>
                </a:solidFill>
              </a:rPr>
              <a:t>2%</a:t>
            </a:r>
            <a:r>
              <a:rPr lang="en-US" sz="2600" dirty="0"/>
              <a:t> of the body </a:t>
            </a:r>
            <a:r>
              <a:rPr lang="en-US" sz="2600" dirty="0" smtClean="0"/>
              <a:t>weight, </a:t>
            </a:r>
            <a:r>
              <a:rPr lang="en-US" sz="2600" dirty="0"/>
              <a:t>but </a:t>
            </a:r>
            <a:r>
              <a:rPr lang="en-US" sz="2600" dirty="0" smtClean="0"/>
              <a:t> receives </a:t>
            </a:r>
            <a:r>
              <a:rPr lang="en-US" sz="2600" dirty="0">
                <a:solidFill>
                  <a:srgbClr val="FF0000"/>
                </a:solidFill>
              </a:rPr>
              <a:t>15% </a:t>
            </a:r>
            <a:r>
              <a:rPr lang="en-US" sz="2600" dirty="0"/>
              <a:t>of the resting cardiac </a:t>
            </a:r>
            <a:r>
              <a:rPr lang="en-US" sz="2600" dirty="0" smtClean="0"/>
              <a:t>output.</a:t>
            </a:r>
            <a:endParaRPr lang="en-US" sz="2600" dirty="0"/>
          </a:p>
          <a:p>
            <a:endParaRPr lang="ar-JO"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2060"/>
                </a:solidFill>
              </a:rPr>
              <a:t>Regulation </a:t>
            </a:r>
            <a:r>
              <a:rPr lang="en-US" b="1" dirty="0">
                <a:solidFill>
                  <a:srgbClr val="002060"/>
                </a:solidFill>
              </a:rPr>
              <a:t>of Cerebral Blood Flow</a:t>
            </a:r>
            <a:endParaRPr lang="en-US" b="1" dirty="0"/>
          </a:p>
        </p:txBody>
      </p:sp>
      <p:sp>
        <p:nvSpPr>
          <p:cNvPr id="3" name="Content Placeholder 2"/>
          <p:cNvSpPr>
            <a:spLocks noGrp="1"/>
          </p:cNvSpPr>
          <p:nvPr>
            <p:ph idx="1"/>
          </p:nvPr>
        </p:nvSpPr>
        <p:spPr>
          <a:xfrm>
            <a:off x="457200" y="1600200"/>
            <a:ext cx="8458200" cy="4745736"/>
          </a:xfrm>
        </p:spPr>
        <p:txBody>
          <a:bodyPr/>
          <a:lstStyle/>
          <a:p>
            <a:pPr>
              <a:buFont typeface="Arial" pitchFamily="34" charset="0"/>
              <a:buChar char="•"/>
            </a:pPr>
            <a:endParaRPr lang="en-US" b="1" dirty="0">
              <a:solidFill>
                <a:srgbClr val="002060"/>
              </a:solidFill>
            </a:endParaRPr>
          </a:p>
          <a:p>
            <a:pPr marL="248730" indent="-269875">
              <a:lnSpc>
                <a:spcPts val="3800"/>
              </a:lnSpc>
              <a:buFont typeface="Arial" pitchFamily="34" charset="0"/>
              <a:buChar char="•"/>
            </a:pPr>
            <a:r>
              <a:rPr lang="en-US" sz="2600" dirty="0"/>
              <a:t>Metabolic factors that contribute to cerebral blood </a:t>
            </a:r>
            <a:r>
              <a:rPr lang="en-US" sz="2600" dirty="0" smtClean="0"/>
              <a:t>flow regulation:</a:t>
            </a:r>
            <a:endParaRPr lang="en-US" sz="2600" dirty="0"/>
          </a:p>
          <a:p>
            <a:pPr marL="914400" lvl="1" indent="-457200">
              <a:lnSpc>
                <a:spcPts val="3800"/>
              </a:lnSpc>
            </a:pPr>
            <a:endParaRPr lang="en-US" sz="2600" dirty="0"/>
          </a:p>
          <a:p>
            <a:pPr marL="1079500" lvl="2" indent="-366713">
              <a:lnSpc>
                <a:spcPts val="3800"/>
              </a:lnSpc>
              <a:buFont typeface="+mj-lt"/>
              <a:buAutoNum type="arabicPeriod"/>
            </a:pPr>
            <a:r>
              <a:rPr lang="en-US" sz="2600" dirty="0">
                <a:solidFill>
                  <a:schemeClr val="accent3">
                    <a:lumMod val="50000"/>
                  </a:schemeClr>
                </a:solidFill>
              </a:rPr>
              <a:t>Carbon dioxide concentration</a:t>
            </a:r>
          </a:p>
          <a:p>
            <a:pPr marL="1079500" lvl="2" indent="-366713">
              <a:lnSpc>
                <a:spcPts val="3800"/>
              </a:lnSpc>
              <a:buFont typeface="+mj-lt"/>
              <a:buAutoNum type="arabicPeriod"/>
            </a:pPr>
            <a:r>
              <a:rPr lang="en-US" sz="2600" dirty="0">
                <a:solidFill>
                  <a:schemeClr val="accent3">
                    <a:lumMod val="50000"/>
                  </a:schemeClr>
                </a:solidFill>
              </a:rPr>
              <a:t>Hydrogen ion concentration</a:t>
            </a:r>
          </a:p>
          <a:p>
            <a:pPr marL="1079500" lvl="2" indent="-366713">
              <a:lnSpc>
                <a:spcPts val="3800"/>
              </a:lnSpc>
              <a:buFont typeface="+mj-lt"/>
              <a:buAutoNum type="arabicPeriod"/>
            </a:pPr>
            <a:r>
              <a:rPr lang="en-US" sz="2600" dirty="0">
                <a:solidFill>
                  <a:schemeClr val="accent3">
                    <a:lumMod val="50000"/>
                  </a:schemeClr>
                </a:solidFill>
              </a:rPr>
              <a:t>Oxygen concentration</a:t>
            </a:r>
          </a:p>
          <a:p>
            <a:pPr marL="1079500" lvl="2" indent="-366713">
              <a:lnSpc>
                <a:spcPts val="3800"/>
              </a:lnSpc>
              <a:buFont typeface="+mj-lt"/>
              <a:buAutoNum type="arabicPeriod"/>
            </a:pPr>
            <a:r>
              <a:rPr lang="en-US" sz="2600" dirty="0">
                <a:solidFill>
                  <a:schemeClr val="accent3">
                    <a:lumMod val="50000"/>
                  </a:schemeClr>
                </a:solidFill>
              </a:rPr>
              <a:t>Substances released from </a:t>
            </a:r>
            <a:r>
              <a:rPr lang="en-US" sz="2600" dirty="0" smtClean="0">
                <a:solidFill>
                  <a:schemeClr val="accent3">
                    <a:lumMod val="50000"/>
                  </a:schemeClr>
                </a:solidFill>
              </a:rPr>
              <a:t>astrocytes</a:t>
            </a:r>
            <a:endParaRPr lang="en-US" sz="2600" dirty="0">
              <a:solidFill>
                <a:schemeClr val="accent3">
                  <a:lumMod val="50000"/>
                </a:schemeClr>
              </a:solidFill>
            </a:endParaRPr>
          </a:p>
          <a:p>
            <a:pPr>
              <a:lnSpc>
                <a:spcPts val="3400"/>
              </a:lnSpc>
            </a:pPr>
            <a:endParaRPr lang="ar-JO" sz="2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52400" y="685800"/>
            <a:ext cx="8610600" cy="6172200"/>
          </a:xfrm>
        </p:spPr>
        <p:txBody>
          <a:bodyPr>
            <a:normAutofit/>
          </a:bodyPr>
          <a:lstStyle/>
          <a:p>
            <a:pPr marL="92075" indent="0">
              <a:lnSpc>
                <a:spcPts val="3400"/>
              </a:lnSpc>
              <a:buNone/>
            </a:pPr>
            <a:r>
              <a:rPr lang="en-US" sz="2600" b="1" dirty="0">
                <a:solidFill>
                  <a:srgbClr val="002060"/>
                </a:solidFill>
              </a:rPr>
              <a:t>Importance of Control by Carbon Dioxide and Hydrogen Ions</a:t>
            </a:r>
          </a:p>
          <a:p>
            <a:pPr marL="185738" indent="-185738">
              <a:buFont typeface="Arial" pitchFamily="34" charset="0"/>
              <a:buChar char="•"/>
            </a:pPr>
            <a:endParaRPr lang="en-US" b="1" dirty="0">
              <a:solidFill>
                <a:srgbClr val="002060"/>
              </a:solidFill>
            </a:endParaRPr>
          </a:p>
          <a:p>
            <a:pPr marL="530225" lvl="1" indent="-347663">
              <a:lnSpc>
                <a:spcPts val="3400"/>
              </a:lnSpc>
              <a:buFont typeface="+mj-lt"/>
              <a:buAutoNum type="alphaLcPeriod"/>
            </a:pPr>
            <a:r>
              <a:rPr lang="en-US" sz="2300" dirty="0" smtClean="0"/>
              <a:t>An increase </a:t>
            </a:r>
            <a:r>
              <a:rPr lang="en-US" sz="2300" dirty="0"/>
              <a:t>in carbon dioxide concentration in the </a:t>
            </a:r>
            <a:r>
              <a:rPr lang="en-US" sz="2300" dirty="0" smtClean="0"/>
              <a:t>arterial blood </a:t>
            </a:r>
            <a:r>
              <a:rPr lang="en-US" sz="2300" dirty="0" err="1"/>
              <a:t>perfusing</a:t>
            </a:r>
            <a:r>
              <a:rPr lang="en-US" sz="2300" dirty="0"/>
              <a:t> the brain </a:t>
            </a:r>
            <a:r>
              <a:rPr lang="en-US" sz="2300" i="1" dirty="0"/>
              <a:t>greatly increases </a:t>
            </a:r>
            <a:r>
              <a:rPr lang="en-US" sz="2300" dirty="0"/>
              <a:t>cerebral </a:t>
            </a:r>
            <a:r>
              <a:rPr lang="en-US" sz="2300" dirty="0" smtClean="0"/>
              <a:t>blood flow.</a:t>
            </a:r>
          </a:p>
          <a:p>
            <a:pPr marL="530225" lvl="1" indent="-347663">
              <a:lnSpc>
                <a:spcPts val="3200"/>
              </a:lnSpc>
              <a:buFont typeface="+mj-lt"/>
              <a:buAutoNum type="alphaLcPeriod"/>
            </a:pPr>
            <a:endParaRPr lang="en-US" sz="2300" dirty="0"/>
          </a:p>
          <a:p>
            <a:pPr marL="530225" lvl="1" indent="-347663">
              <a:lnSpc>
                <a:spcPts val="3200"/>
              </a:lnSpc>
              <a:buFont typeface="+mj-lt"/>
              <a:buAutoNum type="alphaLcPeriod"/>
            </a:pPr>
            <a:endParaRPr lang="en-US" sz="2300" dirty="0"/>
          </a:p>
        </p:txBody>
      </p:sp>
      <p:sp>
        <p:nvSpPr>
          <p:cNvPr id="8" name="TextBox 7"/>
          <p:cNvSpPr txBox="1"/>
          <p:nvPr/>
        </p:nvSpPr>
        <p:spPr>
          <a:xfrm>
            <a:off x="304800" y="6172200"/>
            <a:ext cx="3352800" cy="533400"/>
          </a:xfrm>
          <a:prstGeom prst="rect">
            <a:avLst/>
          </a:prstGeom>
          <a:noFill/>
        </p:spPr>
        <p:txBody>
          <a:bodyPr wrap="square" rtlCol="0">
            <a:spAutoFit/>
          </a:bodyPr>
          <a:lstStyle/>
          <a:p>
            <a:r>
              <a:rPr lang="en-US" sz="1400" dirty="0" smtClean="0"/>
              <a:t>Relationship between arterial P</a:t>
            </a:r>
            <a:r>
              <a:rPr lang="en-US" sz="1400" baseline="-25000" dirty="0" smtClean="0"/>
              <a:t>CO2</a:t>
            </a:r>
            <a:r>
              <a:rPr lang="en-US" sz="1400" dirty="0" smtClean="0"/>
              <a:t> and cerebral blood flow</a:t>
            </a:r>
            <a:endParaRPr lang="en-US" sz="1400" dirty="0"/>
          </a:p>
        </p:txBody>
      </p:sp>
      <p:pic>
        <p:nvPicPr>
          <p:cNvPr id="9" name="Picture 8" descr="44.jpg"/>
          <p:cNvPicPr>
            <a:picLocks noChangeAspect="1"/>
          </p:cNvPicPr>
          <p:nvPr/>
        </p:nvPicPr>
        <p:blipFill>
          <a:blip r:embed="rId2" cstate="print"/>
          <a:stretch>
            <a:fillRect/>
          </a:stretch>
        </p:blipFill>
        <p:spPr>
          <a:xfrm>
            <a:off x="3962400" y="3216078"/>
            <a:ext cx="4572000" cy="356572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52400" y="685800"/>
            <a:ext cx="8763000" cy="6172200"/>
          </a:xfrm>
        </p:spPr>
        <p:txBody>
          <a:bodyPr>
            <a:normAutofit/>
          </a:bodyPr>
          <a:lstStyle/>
          <a:p>
            <a:pPr marL="92075" indent="0">
              <a:lnSpc>
                <a:spcPts val="3400"/>
              </a:lnSpc>
              <a:buNone/>
            </a:pPr>
            <a:r>
              <a:rPr lang="en-US" sz="2600" b="1" dirty="0">
                <a:solidFill>
                  <a:srgbClr val="002060"/>
                </a:solidFill>
              </a:rPr>
              <a:t>Importance of Control by Carbon Dioxide and Hydrogen Ions</a:t>
            </a:r>
          </a:p>
          <a:p>
            <a:pPr marL="185738" indent="-185738">
              <a:buFont typeface="Arial" pitchFamily="34" charset="0"/>
              <a:buChar char="•"/>
            </a:pPr>
            <a:endParaRPr lang="en-US" b="1" dirty="0">
              <a:solidFill>
                <a:srgbClr val="002060"/>
              </a:solidFill>
            </a:endParaRPr>
          </a:p>
          <a:p>
            <a:pPr marL="530225" lvl="1" indent="-347663">
              <a:lnSpc>
                <a:spcPts val="3200"/>
              </a:lnSpc>
              <a:buNone/>
            </a:pPr>
            <a:r>
              <a:rPr lang="en-US" sz="2300" b="1" dirty="0" smtClean="0"/>
              <a:t>How?</a:t>
            </a:r>
          </a:p>
          <a:p>
            <a:pPr marL="530225" lvl="1" indent="-347663">
              <a:lnSpc>
                <a:spcPts val="3200"/>
              </a:lnSpc>
              <a:buNone/>
            </a:pPr>
            <a:endParaRPr lang="en-US" sz="2300" dirty="0" smtClean="0"/>
          </a:p>
          <a:p>
            <a:pPr marL="530225" lvl="1" indent="0">
              <a:lnSpc>
                <a:spcPts val="3200"/>
              </a:lnSpc>
              <a:buNone/>
            </a:pPr>
            <a:r>
              <a:rPr lang="en-US" sz="2800" dirty="0" smtClean="0">
                <a:solidFill>
                  <a:schemeClr val="accent6">
                    <a:lumMod val="50000"/>
                  </a:schemeClr>
                </a:solidFill>
              </a:rPr>
              <a:t>CO</a:t>
            </a:r>
            <a:r>
              <a:rPr lang="en-US" sz="2800" baseline="-25000" dirty="0" smtClean="0">
                <a:solidFill>
                  <a:schemeClr val="accent6">
                    <a:lumMod val="50000"/>
                  </a:schemeClr>
                </a:solidFill>
              </a:rPr>
              <a:t>2</a:t>
            </a:r>
            <a:r>
              <a:rPr lang="en-US" sz="2800" dirty="0" smtClean="0">
                <a:solidFill>
                  <a:schemeClr val="accent6">
                    <a:lumMod val="50000"/>
                  </a:schemeClr>
                </a:solidFill>
              </a:rPr>
              <a:t> + H</a:t>
            </a:r>
            <a:r>
              <a:rPr lang="en-US" sz="2800" baseline="-25000" dirty="0" smtClean="0">
                <a:solidFill>
                  <a:schemeClr val="accent6">
                    <a:lumMod val="50000"/>
                  </a:schemeClr>
                </a:solidFill>
              </a:rPr>
              <a:t>2</a:t>
            </a:r>
            <a:r>
              <a:rPr lang="en-US" sz="2800" dirty="0" smtClean="0">
                <a:solidFill>
                  <a:schemeClr val="accent6">
                    <a:lumMod val="50000"/>
                  </a:schemeClr>
                </a:solidFill>
              </a:rPr>
              <a:t>O </a:t>
            </a:r>
            <a:r>
              <a:rPr lang="en-US" sz="2800" dirty="0" smtClean="0">
                <a:solidFill>
                  <a:schemeClr val="accent6">
                    <a:lumMod val="50000"/>
                  </a:schemeClr>
                </a:solidFill>
                <a:sym typeface="Wingdings" pitchFamily="2" charset="2"/>
              </a:rPr>
              <a:t> H</a:t>
            </a:r>
            <a:r>
              <a:rPr lang="en-US" sz="2800" baseline="-25000" dirty="0" smtClean="0">
                <a:solidFill>
                  <a:schemeClr val="accent6">
                    <a:lumMod val="50000"/>
                  </a:schemeClr>
                </a:solidFill>
                <a:sym typeface="Wingdings" pitchFamily="2" charset="2"/>
              </a:rPr>
              <a:t>2</a:t>
            </a:r>
            <a:r>
              <a:rPr lang="en-US" sz="2800" dirty="0" smtClean="0">
                <a:solidFill>
                  <a:schemeClr val="accent6">
                    <a:lumMod val="50000"/>
                  </a:schemeClr>
                </a:solidFill>
                <a:sym typeface="Wingdings" pitchFamily="2" charset="2"/>
              </a:rPr>
              <a:t>CO</a:t>
            </a:r>
            <a:r>
              <a:rPr lang="en-US" sz="2800" baseline="-25000" dirty="0" smtClean="0">
                <a:solidFill>
                  <a:schemeClr val="accent6">
                    <a:lumMod val="50000"/>
                  </a:schemeClr>
                </a:solidFill>
                <a:sym typeface="Wingdings" pitchFamily="2" charset="2"/>
              </a:rPr>
              <a:t>3</a:t>
            </a:r>
            <a:r>
              <a:rPr lang="en-US" sz="2800" dirty="0" smtClean="0">
                <a:solidFill>
                  <a:schemeClr val="accent6">
                    <a:lumMod val="50000"/>
                  </a:schemeClr>
                </a:solidFill>
                <a:sym typeface="Wingdings" pitchFamily="2" charset="2"/>
              </a:rPr>
              <a:t>  H</a:t>
            </a:r>
            <a:r>
              <a:rPr lang="en-US" sz="2800" baseline="30000" dirty="0" smtClean="0">
                <a:solidFill>
                  <a:schemeClr val="accent6">
                    <a:lumMod val="50000"/>
                  </a:schemeClr>
                </a:solidFill>
                <a:sym typeface="Wingdings" pitchFamily="2" charset="2"/>
              </a:rPr>
              <a:t>+</a:t>
            </a:r>
            <a:r>
              <a:rPr lang="en-US" sz="2800" dirty="0" smtClean="0">
                <a:solidFill>
                  <a:schemeClr val="accent6">
                    <a:lumMod val="50000"/>
                  </a:schemeClr>
                </a:solidFill>
                <a:sym typeface="Wingdings" pitchFamily="2" charset="2"/>
              </a:rPr>
              <a:t> + HCO3</a:t>
            </a:r>
            <a:r>
              <a:rPr lang="en-US" sz="2800" baseline="30000" dirty="0" smtClean="0">
                <a:solidFill>
                  <a:schemeClr val="accent6">
                    <a:lumMod val="50000"/>
                  </a:schemeClr>
                </a:solidFill>
                <a:sym typeface="Wingdings" pitchFamily="2" charset="2"/>
              </a:rPr>
              <a:t>-</a:t>
            </a:r>
          </a:p>
          <a:p>
            <a:pPr marL="530225" lvl="1" indent="-347663">
              <a:lnSpc>
                <a:spcPts val="3200"/>
              </a:lnSpc>
              <a:buNone/>
            </a:pPr>
            <a:endParaRPr lang="en-US" sz="2300" dirty="0" smtClean="0"/>
          </a:p>
          <a:p>
            <a:pPr marL="530225" lvl="1" indent="-347663">
              <a:lnSpc>
                <a:spcPts val="4000"/>
              </a:lnSpc>
              <a:buFont typeface="Wingdings" pitchFamily="2" charset="2"/>
              <a:buChar char="Ø"/>
            </a:pPr>
            <a:r>
              <a:rPr lang="en-US" dirty="0" smtClean="0"/>
              <a:t>Increased </a:t>
            </a:r>
            <a:r>
              <a:rPr lang="en-US" dirty="0"/>
              <a:t>H</a:t>
            </a:r>
            <a:r>
              <a:rPr lang="en-US" baseline="30000" dirty="0"/>
              <a:t>+ </a:t>
            </a:r>
            <a:r>
              <a:rPr lang="en-US" dirty="0"/>
              <a:t>concentration depresses neuronal </a:t>
            </a:r>
            <a:r>
              <a:rPr lang="en-US" dirty="0" smtClean="0"/>
              <a:t>activity, but </a:t>
            </a:r>
            <a:r>
              <a:rPr lang="en-US" dirty="0"/>
              <a:t>increases blood </a:t>
            </a:r>
            <a:r>
              <a:rPr lang="en-US" dirty="0" smtClean="0"/>
              <a:t>flow (by causing </a:t>
            </a:r>
            <a:r>
              <a:rPr lang="en-US" b="1" dirty="0" err="1" smtClean="0"/>
              <a:t>vasodilation</a:t>
            </a:r>
            <a:r>
              <a:rPr lang="en-US" dirty="0" smtClean="0"/>
              <a:t>).</a:t>
            </a:r>
          </a:p>
          <a:p>
            <a:pPr marL="530225" lvl="2" indent="0">
              <a:lnSpc>
                <a:spcPts val="4000"/>
              </a:lnSpc>
              <a:buNone/>
            </a:pPr>
            <a:r>
              <a:rPr lang="en-GB" sz="2400" dirty="0" smtClean="0"/>
              <a:t>Dilation is almost directly proportional to the increase in H</a:t>
            </a:r>
            <a:r>
              <a:rPr lang="en-GB" sz="2400" baseline="30000" dirty="0" smtClean="0"/>
              <a:t>+ </a:t>
            </a:r>
            <a:r>
              <a:rPr lang="en-GB" sz="2400" dirty="0" smtClean="0"/>
              <a:t>concentration up to a blood flow limit of about twice normal.</a:t>
            </a:r>
            <a:endParaRPr lang="en-US" sz="2400" dirty="0" smtClean="0"/>
          </a:p>
          <a:p>
            <a:pPr marL="530225" lvl="1" indent="-347663">
              <a:lnSpc>
                <a:spcPts val="3600"/>
              </a:lnSpc>
              <a:buFont typeface="Wingdings" pitchFamily="2" charset="2"/>
              <a:buChar char="Ø"/>
            </a:pPr>
            <a:endParaRPr lang="en-US" sz="23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2267</TotalTime>
  <Words>1979</Words>
  <Application>Microsoft Office PowerPoint</Application>
  <PresentationFormat>On-screen Show (4:3)</PresentationFormat>
  <Paragraphs>200</Paragraphs>
  <Slides>35</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Yu Gothic Medium</vt:lpstr>
      <vt:lpstr>Arial</vt:lpstr>
      <vt:lpstr>Calibri</vt:lpstr>
      <vt:lpstr>Cambria</vt:lpstr>
      <vt:lpstr>Georgia</vt:lpstr>
      <vt:lpstr>Tahoma</vt:lpstr>
      <vt:lpstr>Trebuchet MS</vt:lpstr>
      <vt:lpstr>Wingdings</vt:lpstr>
      <vt:lpstr>Wingdings 2</vt:lpstr>
      <vt:lpstr>Urban</vt:lpstr>
      <vt:lpstr>Cerebral blood flow</vt:lpstr>
      <vt:lpstr>Cerebral Blood Flow</vt:lpstr>
      <vt:lpstr>PowerPoint Presentation</vt:lpstr>
      <vt:lpstr>PowerPoint Presentation</vt:lpstr>
      <vt:lpstr>INNERVATION</vt:lpstr>
      <vt:lpstr>Normal Rate of Cerebral Blood Flow</vt:lpstr>
      <vt:lpstr>Regulation of Cerebral Blood Flow</vt:lpstr>
      <vt:lpstr>PowerPoint Presentation</vt:lpstr>
      <vt:lpstr>PowerPoint Presentation</vt:lpstr>
      <vt:lpstr>PowerPoint Presentation</vt:lpstr>
      <vt:lpstr>Oxygen Deficiency as a Regulator of Cerebral Blood Flow</vt:lpstr>
      <vt:lpstr>Oxygen Deficiency as a Regulator of Cerebral Blood Flow</vt:lpstr>
      <vt:lpstr>Substances Released from Astrocytes</vt:lpstr>
      <vt:lpstr>Substances Released from Astrocytes</vt:lpstr>
      <vt:lpstr>Effect of brain activity on cerebral blood flow</vt:lpstr>
      <vt:lpstr>Cerebral blood flow autoregulation protects the brain from fluctuations in arterial pressure changes</vt:lpstr>
      <vt:lpstr>Role of the Sympathetic Nervous System in Controlling Cerebral Blood Flow</vt:lpstr>
      <vt:lpstr>Cerebral “Stroke” Occurs When Cerebral Blood Vessels Are Blocked</vt:lpstr>
      <vt:lpstr>Cerebral Microcirculation</vt:lpstr>
      <vt:lpstr>Cerebrospinal fluid system</vt:lpstr>
      <vt:lpstr>PowerPoint Presentation</vt:lpstr>
      <vt:lpstr>Cerebrospinal fluid (CSF) system </vt:lpstr>
      <vt:lpstr>PowerPoint Presentation</vt:lpstr>
      <vt:lpstr>PowerPoint Presentation</vt:lpstr>
      <vt:lpstr>PowerPoint Presentation</vt:lpstr>
      <vt:lpstr>PowerPoint Presentation</vt:lpstr>
      <vt:lpstr>PowerPoint Presentation</vt:lpstr>
      <vt:lpstr>Cerebrospinal Fluid Pressure </vt:lpstr>
      <vt:lpstr>PowerPoint Presentation</vt:lpstr>
      <vt:lpstr>PowerPoint Presentation</vt:lpstr>
      <vt:lpstr>PowerPoint Presentation</vt:lpstr>
      <vt:lpstr>PowerPoint Presentation</vt:lpstr>
      <vt:lpstr>PowerPoint Presentation</vt:lpstr>
      <vt:lpstr>Total Brain Metabolic Rate and Metabolic Rate of Neurons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One:  Introduction to Physiology:  The Cell and General Physiology</dc:title>
  <dc:creator>rstinson</dc:creator>
  <cp:lastModifiedBy>lenovo</cp:lastModifiedBy>
  <cp:revision>246</cp:revision>
  <dcterms:created xsi:type="dcterms:W3CDTF">2010-10-14T16:13:00Z</dcterms:created>
  <dcterms:modified xsi:type="dcterms:W3CDTF">2021-02-24T08:13:23Z</dcterms:modified>
</cp:coreProperties>
</file>