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53"/>
  </p:notesMasterIdLst>
  <p:sldIdLst>
    <p:sldId id="319" r:id="rId2"/>
    <p:sldId id="342" r:id="rId3"/>
    <p:sldId id="343" r:id="rId4"/>
    <p:sldId id="344" r:id="rId5"/>
    <p:sldId id="345" r:id="rId6"/>
    <p:sldId id="395" r:id="rId7"/>
    <p:sldId id="346" r:id="rId8"/>
    <p:sldId id="407" r:id="rId9"/>
    <p:sldId id="347" r:id="rId10"/>
    <p:sldId id="397" r:id="rId11"/>
    <p:sldId id="351" r:id="rId12"/>
    <p:sldId id="352" r:id="rId13"/>
    <p:sldId id="353" r:id="rId14"/>
    <p:sldId id="354" r:id="rId15"/>
    <p:sldId id="357" r:id="rId16"/>
    <p:sldId id="355" r:id="rId17"/>
    <p:sldId id="356" r:id="rId18"/>
    <p:sldId id="358" r:id="rId19"/>
    <p:sldId id="359" r:id="rId20"/>
    <p:sldId id="360" r:id="rId21"/>
    <p:sldId id="398" r:id="rId22"/>
    <p:sldId id="361" r:id="rId23"/>
    <p:sldId id="362" r:id="rId24"/>
    <p:sldId id="399" r:id="rId25"/>
    <p:sldId id="400" r:id="rId26"/>
    <p:sldId id="401" r:id="rId27"/>
    <p:sldId id="363" r:id="rId28"/>
    <p:sldId id="364" r:id="rId29"/>
    <p:sldId id="408" r:id="rId30"/>
    <p:sldId id="365" r:id="rId31"/>
    <p:sldId id="368" r:id="rId32"/>
    <p:sldId id="367" r:id="rId33"/>
    <p:sldId id="369" r:id="rId34"/>
    <p:sldId id="370" r:id="rId35"/>
    <p:sldId id="371" r:id="rId36"/>
    <p:sldId id="377" r:id="rId37"/>
    <p:sldId id="378" r:id="rId38"/>
    <p:sldId id="379" r:id="rId39"/>
    <p:sldId id="383" r:id="rId40"/>
    <p:sldId id="384" r:id="rId41"/>
    <p:sldId id="385" r:id="rId42"/>
    <p:sldId id="386" r:id="rId43"/>
    <p:sldId id="387" r:id="rId44"/>
    <p:sldId id="388" r:id="rId45"/>
    <p:sldId id="409" r:id="rId46"/>
    <p:sldId id="392" r:id="rId47"/>
    <p:sldId id="372" r:id="rId48"/>
    <p:sldId id="402" r:id="rId49"/>
    <p:sldId id="403" r:id="rId50"/>
    <p:sldId id="404" r:id="rId51"/>
    <p:sldId id="405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EBDEBF"/>
    <a:srgbClr val="DEBC9A"/>
    <a:srgbClr val="D8B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 autoAdjust="0"/>
    <p:restoredTop sz="95382" autoAdjust="0"/>
  </p:normalViewPr>
  <p:slideViewPr>
    <p:cSldViewPr>
      <p:cViewPr varScale="1">
        <p:scale>
          <a:sx n="83" d="100"/>
          <a:sy n="83" d="100"/>
        </p:scale>
        <p:origin x="6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F9D8BC-F627-4784-8814-C942C2FB2B91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3B87C8-9B67-4E05-8E9E-1EE19D0D2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79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219200" y="1804416"/>
            <a:ext cx="7406640" cy="1472184"/>
          </a:xfrm>
        </p:spPr>
        <p:txBody>
          <a:bodyPr anchor="b">
            <a:noAutofit/>
          </a:bodyPr>
          <a:lstStyle>
            <a:lvl1pPr algn="ctr" rtl="0">
              <a:defRPr sz="5200">
                <a:latin typeface="Corbel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295400" y="4495800"/>
            <a:ext cx="7406640" cy="1752600"/>
          </a:xfrm>
        </p:spPr>
        <p:txBody>
          <a:bodyPr tIns="0"/>
          <a:lstStyle>
            <a:lvl1pPr marL="27432" indent="0" algn="l" rtl="0"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  <a:latin typeface="Corbe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extLst/>
          </a:lstStyle>
          <a:p>
            <a:pPr>
              <a:defRPr/>
            </a:pPr>
            <a:fld id="{DD703CC7-30E3-4118-A352-54509430B5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947C0-D32C-4524-9F50-57B04043A7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7060F-B416-45B8-A7CC-835B171FE7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866888" cy="1143000"/>
          </a:xfrm>
        </p:spPr>
        <p:txBody>
          <a:bodyPr>
            <a:normAutofit/>
          </a:bodyPr>
          <a:lstStyle>
            <a:lvl1pPr algn="l" rtl="0">
              <a:defRPr sz="3600" u="sng">
                <a:solidFill>
                  <a:schemeClr val="accent3">
                    <a:lumMod val="75000"/>
                  </a:schemeClr>
                </a:solidFill>
                <a:effectLst/>
                <a:latin typeface="Corbel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12" y="1447800"/>
            <a:ext cx="7943088" cy="4800600"/>
          </a:xfrm>
        </p:spPr>
        <p:txBody>
          <a:bodyPr/>
          <a:lstStyle>
            <a:lvl1pPr algn="l" rtl="0">
              <a:lnSpc>
                <a:spcPts val="3800"/>
              </a:lnSpc>
              <a:buClrTx/>
              <a:buSzPct val="100000"/>
              <a:buFont typeface="Arial" pitchFamily="34" charset="0"/>
              <a:buChar char="•"/>
              <a:defRPr sz="3000">
                <a:latin typeface="Corbel" pitchFamily="34" charset="0"/>
              </a:defRPr>
            </a:lvl1pPr>
            <a:lvl2pPr marL="571500" indent="-228600" algn="l" rtl="0">
              <a:lnSpc>
                <a:spcPts val="3800"/>
              </a:lnSpc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Corbel" pitchFamily="34" charset="0"/>
              </a:defRPr>
            </a:lvl2pPr>
            <a:lvl3pPr algn="l" rtl="0">
              <a:lnSpc>
                <a:spcPts val="38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 sz="2600">
                <a:solidFill>
                  <a:schemeClr val="bg2">
                    <a:lumMod val="50000"/>
                  </a:schemeClr>
                </a:solidFill>
                <a:latin typeface="Corbel" pitchFamily="34" charset="0"/>
              </a:defRPr>
            </a:lvl3pPr>
            <a:lvl4pPr algn="l" rtl="0">
              <a:lnSpc>
                <a:spcPts val="3800"/>
              </a:lnSpc>
              <a:defRPr sz="2200">
                <a:latin typeface="Corbel" pitchFamily="34" charset="0"/>
              </a:defRPr>
            </a:lvl4pPr>
            <a:lvl5pPr algn="l" rtl="0">
              <a:lnSpc>
                <a:spcPts val="3800"/>
              </a:lnSpc>
              <a:defRPr sz="2200">
                <a:latin typeface="Corbel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extLst/>
          </a:lstStyle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CC6CF-5192-47A1-BBBF-D2BCDBE600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59C17-FE04-4A97-88FC-C3214BCC05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08A01-2757-4E90-88F3-728E983073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56482-491E-40E0-B66F-9899ED84E2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79B6B-5570-458F-9AFC-66AACE05F1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8E05B-9949-4037-9591-00115CE59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C0665-3A39-49C4-95AE-9CF8272EBD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DB40104B-AAB1-45DD-BE7F-7E952E9EFA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1880616"/>
            <a:ext cx="7406640" cy="1472184"/>
          </a:xfrm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Overview of synaptic transmission</a:t>
            </a:r>
            <a:endParaRPr lang="ar-JO" dirty="0">
              <a:latin typeface="Corbe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4724400"/>
            <a:ext cx="7406640" cy="1752600"/>
          </a:xfrm>
        </p:spPr>
        <p:txBody>
          <a:bodyPr>
            <a:normAutofit/>
          </a:bodyPr>
          <a:lstStyle/>
          <a:p>
            <a:pPr rtl="0"/>
            <a:r>
              <a:rPr lang="en-US" sz="2200" b="1" dirty="0" smtClean="0">
                <a:latin typeface="Corbel" pitchFamily="34" charset="0"/>
              </a:rPr>
              <a:t>Dr. </a:t>
            </a:r>
            <a:r>
              <a:rPr lang="en-US" sz="2200" b="1" dirty="0" err="1" smtClean="0"/>
              <a:t>Ejlal</a:t>
            </a:r>
            <a:r>
              <a:rPr lang="en-US" sz="2200" b="1" dirty="0" smtClean="0"/>
              <a:t> Abu-El-Rub, </a:t>
            </a:r>
            <a:r>
              <a:rPr lang="en-US" sz="2200" b="1" dirty="0" err="1" smtClean="0"/>
              <a:t>Pharm.D</a:t>
            </a:r>
            <a:r>
              <a:rPr lang="en-US" sz="2200" b="1" dirty="0" smtClean="0"/>
              <a:t>, PhD</a:t>
            </a:r>
            <a:endParaRPr lang="en-US" sz="2200" b="1" dirty="0" smtClean="0">
              <a:latin typeface="Corbel" pitchFamily="34" charset="0"/>
            </a:endParaRPr>
          </a:p>
          <a:p>
            <a:pPr rtl="0"/>
            <a:r>
              <a:rPr lang="en-US" sz="2200" dirty="0" smtClean="0">
                <a:latin typeface="Corbel" pitchFamily="34" charset="0"/>
              </a:rPr>
              <a:t>Department of Basic Medical Sciences</a:t>
            </a:r>
          </a:p>
          <a:p>
            <a:pPr rtl="0"/>
            <a:r>
              <a:rPr lang="en-US" sz="2200" dirty="0" smtClean="0">
                <a:latin typeface="Corbel" pitchFamily="34" charset="0"/>
              </a:rPr>
              <a:t>Faculty of Medicine</a:t>
            </a:r>
          </a:p>
          <a:p>
            <a:pPr rtl="0"/>
            <a:r>
              <a:rPr lang="en-US" sz="2200" dirty="0" err="1" smtClean="0">
                <a:latin typeface="Corbel" pitchFamily="34" charset="0"/>
              </a:rPr>
              <a:t>Yarmouk</a:t>
            </a:r>
            <a:r>
              <a:rPr lang="en-US" sz="2200" dirty="0" smtClean="0">
                <a:latin typeface="Corbel" pitchFamily="34" charset="0"/>
              </a:rPr>
              <a:t>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03CC7-30E3-4118-A352-54509430B57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76200"/>
            <a:ext cx="7866888" cy="1143000"/>
          </a:xfrm>
        </p:spPr>
        <p:txBody>
          <a:bodyPr>
            <a:normAutofit/>
          </a:bodyPr>
          <a:lstStyle/>
          <a:p>
            <a:r>
              <a:rPr lang="af-ZA" sz="3400" dirty="0" smtClean="0"/>
              <a:t>Presynaptic terminals</a:t>
            </a:r>
            <a:endParaRPr lang="ar-JO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924800" cy="3886200"/>
          </a:xfrm>
        </p:spPr>
        <p:txBody>
          <a:bodyPr>
            <a:normAutofit/>
          </a:bodyPr>
          <a:lstStyle/>
          <a:p>
            <a:pPr marL="266700" indent="0">
              <a:buNone/>
            </a:pPr>
            <a:r>
              <a:rPr lang="en-US" sz="2600" dirty="0" smtClean="0"/>
              <a:t>Presynaptic terminals have varied anatomical forms, but most resemble small round or oval </a:t>
            </a:r>
            <a:r>
              <a:rPr lang="en-US" sz="2600" dirty="0" smtClean="0"/>
              <a:t>knobs</a:t>
            </a:r>
            <a:endParaRPr lang="en-US" sz="2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6800" y="6096000"/>
            <a:ext cx="457200" cy="476250"/>
          </a:xfrm>
        </p:spPr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 descr="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980570"/>
            <a:ext cx="5383625" cy="459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66888" cy="1295400"/>
          </a:xfrm>
        </p:spPr>
        <p:txBody>
          <a:bodyPr>
            <a:normAutofit/>
          </a:bodyPr>
          <a:lstStyle/>
          <a:p>
            <a:r>
              <a:rPr lang="af-ZA" dirty="0" smtClean="0"/>
              <a:t>Presynaptic </a:t>
            </a:r>
            <a:br>
              <a:rPr lang="af-ZA" dirty="0" smtClean="0"/>
            </a:br>
            <a:r>
              <a:rPr lang="af-ZA" dirty="0" smtClean="0"/>
              <a:t>terminals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52400"/>
            <a:ext cx="4572000" cy="6553200"/>
          </a:xfrm>
        </p:spPr>
        <p:txBody>
          <a:bodyPr>
            <a:normAutofit fontScale="925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2200" dirty="0" smtClean="0"/>
              <a:t>Action potential spreads over a </a:t>
            </a:r>
            <a:r>
              <a:rPr lang="en-US" sz="2200" dirty="0" err="1" smtClean="0"/>
              <a:t>presynaptic</a:t>
            </a:r>
            <a:r>
              <a:rPr lang="en-US" sz="2200" dirty="0" smtClean="0"/>
              <a:t> terminal</a:t>
            </a:r>
          </a:p>
          <a:p>
            <a:pPr algn="ctr">
              <a:lnSpc>
                <a:spcPct val="120000"/>
              </a:lnSpc>
              <a:buNone/>
            </a:pPr>
            <a:endParaRPr lang="en-US" sz="2200" dirty="0" smtClean="0"/>
          </a:p>
          <a:p>
            <a:pPr algn="ctr">
              <a:lnSpc>
                <a:spcPct val="120000"/>
              </a:lnSpc>
              <a:buNone/>
            </a:pPr>
            <a:r>
              <a:rPr lang="en-US" sz="2200" dirty="0" smtClean="0"/>
              <a:t>depolarization of its membrane</a:t>
            </a:r>
          </a:p>
          <a:p>
            <a:pPr algn="ctr">
              <a:lnSpc>
                <a:spcPct val="120000"/>
              </a:lnSpc>
              <a:buNone/>
            </a:pPr>
            <a:endParaRPr lang="en-US" sz="2200" dirty="0" smtClean="0"/>
          </a:p>
          <a:p>
            <a:pPr algn="ctr">
              <a:lnSpc>
                <a:spcPct val="120000"/>
              </a:lnSpc>
              <a:buNone/>
            </a:pPr>
            <a:r>
              <a:rPr lang="en-US" sz="2200" dirty="0" smtClean="0"/>
              <a:t>a small number of vesicles to empty into the cleft</a:t>
            </a:r>
          </a:p>
          <a:p>
            <a:pPr algn="ctr">
              <a:lnSpc>
                <a:spcPct val="120000"/>
              </a:lnSpc>
              <a:buNone/>
            </a:pPr>
            <a:endParaRPr lang="en-US" sz="2200" dirty="0" smtClean="0"/>
          </a:p>
          <a:p>
            <a:pPr algn="ctr">
              <a:lnSpc>
                <a:spcPct val="120000"/>
              </a:lnSpc>
              <a:buNone/>
            </a:pPr>
            <a:r>
              <a:rPr lang="en-US" sz="2200" dirty="0" smtClean="0"/>
              <a:t>The released transmitter causes an immediate change in the </a:t>
            </a:r>
            <a:r>
              <a:rPr lang="af-ZA" sz="2200" dirty="0" smtClean="0"/>
              <a:t>permeability </a:t>
            </a:r>
            <a:r>
              <a:rPr lang="en-US" sz="2200" dirty="0" smtClean="0"/>
              <a:t>of the postsynaptic neuronal membrane</a:t>
            </a:r>
          </a:p>
          <a:p>
            <a:pPr algn="ctr">
              <a:lnSpc>
                <a:spcPct val="120000"/>
              </a:lnSpc>
              <a:buNone/>
            </a:pPr>
            <a:endParaRPr lang="en-US" sz="2200" dirty="0" smtClean="0"/>
          </a:p>
          <a:p>
            <a:pPr algn="ctr">
              <a:lnSpc>
                <a:spcPct val="120000"/>
              </a:lnSpc>
              <a:buNone/>
            </a:pPr>
            <a:r>
              <a:rPr lang="en-US" sz="2200" dirty="0" smtClean="0"/>
              <a:t>excitation or inhibition of the postsynaptic neuron, depending on the neuronal receptor </a:t>
            </a:r>
            <a:r>
              <a:rPr lang="af-ZA" sz="2200" dirty="0" smtClean="0"/>
              <a:t>characteristics.</a:t>
            </a:r>
            <a:endParaRPr lang="en-US" sz="2200" dirty="0" smtClean="0"/>
          </a:p>
          <a:p>
            <a:endParaRPr lang="ar-JO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666706" y="1256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6666706" y="2094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6668294" y="3313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666706" y="52951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Picture 10" descr="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438400"/>
            <a:ext cx="4645810" cy="39624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200" y="6324600"/>
            <a:ext cx="457200" cy="476250"/>
          </a:xfrm>
        </p:spPr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839200" cy="1752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61950"/>
            <a:r>
              <a:rPr lang="en-US" sz="2800" dirty="0" smtClean="0"/>
              <a:t>Mechanism by which an action potential causes transmitter release from the </a:t>
            </a:r>
            <a:r>
              <a:rPr lang="en-US" sz="2800" dirty="0" err="1" smtClean="0"/>
              <a:t>presynaptic</a:t>
            </a:r>
            <a:r>
              <a:rPr lang="en-US" sz="2800" dirty="0" smtClean="0"/>
              <a:t> </a:t>
            </a:r>
            <a:r>
              <a:rPr lang="af-ZA" sz="2800" dirty="0" smtClean="0"/>
              <a:t>terminals - </a:t>
            </a:r>
            <a:r>
              <a:rPr lang="af-ZA" sz="2800" b="1" dirty="0" smtClean="0"/>
              <a:t>Role of calcium ions</a:t>
            </a:r>
            <a:endParaRPr lang="ar-JO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816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endParaRPr lang="en-US" sz="2400" i="1" dirty="0" smtClean="0"/>
          </a:p>
          <a:p>
            <a:pPr marL="266700" indent="-184150">
              <a:lnSpc>
                <a:spcPct val="120000"/>
              </a:lnSpc>
            </a:pPr>
            <a:r>
              <a:rPr lang="en-US" sz="2400" i="1" dirty="0" err="1" smtClean="0"/>
              <a:t>Presynaptic</a:t>
            </a:r>
            <a:r>
              <a:rPr lang="en-US" sz="2400" i="1" dirty="0" smtClean="0"/>
              <a:t> membrane </a:t>
            </a:r>
            <a:r>
              <a:rPr lang="en-US" sz="2400" dirty="0" smtClean="0"/>
              <a:t>contains large numbers of</a:t>
            </a:r>
            <a:r>
              <a:rPr lang="en-US" sz="2400" i="1" dirty="0" smtClean="0"/>
              <a:t> </a:t>
            </a:r>
            <a:r>
              <a:rPr lang="af-ZA" sz="2400" i="1" dirty="0" smtClean="0"/>
              <a:t>voltage-gated calcium channels.</a:t>
            </a:r>
          </a:p>
          <a:p>
            <a:pPr marL="266700" indent="-184150">
              <a:lnSpc>
                <a:spcPct val="120000"/>
              </a:lnSpc>
            </a:pPr>
            <a:endParaRPr lang="af-ZA" sz="2400" i="1" dirty="0" smtClean="0"/>
          </a:p>
          <a:p>
            <a:pPr marL="266700" indent="-184150">
              <a:lnSpc>
                <a:spcPct val="120000"/>
              </a:lnSpc>
            </a:pPr>
            <a:r>
              <a:rPr lang="af-ZA" sz="2400" dirty="0" smtClean="0"/>
              <a:t>Action potential </a:t>
            </a:r>
            <a:r>
              <a:rPr lang="af-ZA" sz="2400" dirty="0" smtClean="0">
                <a:sym typeface="Wingdings" pitchFamily="2" charset="2"/>
              </a:rPr>
              <a:t> depolarization of the presynaptic membrane  calcium channels open  large number of calcium ions flow into the terminal.</a:t>
            </a:r>
          </a:p>
          <a:p>
            <a:pPr marL="266700" indent="-184150">
              <a:lnSpc>
                <a:spcPct val="120000"/>
              </a:lnSpc>
            </a:pPr>
            <a:r>
              <a:rPr lang="af-ZA" sz="2400" dirty="0" smtClean="0">
                <a:sym typeface="Wingdings" pitchFamily="2" charset="2"/>
              </a:rPr>
              <a:t>Ca</a:t>
            </a:r>
            <a:r>
              <a:rPr lang="af-ZA" sz="2400" baseline="30000" dirty="0" smtClean="0">
                <a:sym typeface="Wingdings" pitchFamily="2" charset="2"/>
              </a:rPr>
              <a:t>2+</a:t>
            </a:r>
            <a:r>
              <a:rPr lang="af-ZA" sz="2400" dirty="0" smtClean="0">
                <a:sym typeface="Wingdings" pitchFamily="2" charset="2"/>
              </a:rPr>
              <a:t> binds with </a:t>
            </a:r>
            <a:r>
              <a:rPr lang="af-ZA" sz="2400" i="1" dirty="0" smtClean="0">
                <a:sym typeface="Wingdings" pitchFamily="2" charset="2"/>
              </a:rPr>
              <a:t>release sites </a:t>
            </a:r>
            <a:r>
              <a:rPr lang="af-ZA" sz="2400" dirty="0" smtClean="0">
                <a:sym typeface="Wingdings" pitchFamily="2" charset="2"/>
              </a:rPr>
              <a:t>(special protein molecules on the inside of the presynaptic membrane)  </a:t>
            </a:r>
            <a:r>
              <a:rPr lang="af-ZA" sz="2400" dirty="0" smtClean="0"/>
              <a:t>release sites </a:t>
            </a:r>
            <a:r>
              <a:rPr lang="en-US" sz="2400" dirty="0" smtClean="0"/>
              <a:t>open through the membrane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allow a few transmitter vesicles to release their transmitter into the cleft after each single action potential.</a:t>
            </a:r>
            <a:endParaRPr lang="af-ZA" sz="24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866888" cy="1447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Action of the Transmitter Substance on the</a:t>
            </a:r>
            <a:br>
              <a:rPr lang="en-US" sz="3000" dirty="0" smtClean="0"/>
            </a:br>
            <a:r>
              <a:rPr lang="af-ZA" sz="3000" dirty="0" smtClean="0"/>
              <a:t>Postsynaptic Neuron – </a:t>
            </a:r>
            <a:br>
              <a:rPr lang="af-ZA" sz="3000" dirty="0" smtClean="0"/>
            </a:br>
            <a:r>
              <a:rPr lang="af-ZA" sz="3000" b="1" dirty="0" smtClean="0"/>
              <a:t>Function of “Receptor Proteins”</a:t>
            </a:r>
            <a:endParaRPr lang="ar-JO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943088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The membrane of the postsynaptic neuron contains large </a:t>
            </a:r>
            <a:r>
              <a:rPr lang="af-ZA" sz="2800" dirty="0" smtClean="0"/>
              <a:t>numbers of </a:t>
            </a:r>
            <a:r>
              <a:rPr lang="af-ZA" sz="2800" i="1" dirty="0" smtClean="0"/>
              <a:t>receptor proteins.</a:t>
            </a:r>
          </a:p>
          <a:p>
            <a:pPr>
              <a:lnSpc>
                <a:spcPct val="120000"/>
              </a:lnSpc>
            </a:pPr>
            <a:endParaRPr lang="af-ZA" sz="2800" i="1" dirty="0" smtClean="0"/>
          </a:p>
          <a:p>
            <a:pPr>
              <a:lnSpc>
                <a:spcPct val="120000"/>
              </a:lnSpc>
            </a:pPr>
            <a:r>
              <a:rPr lang="af-ZA" sz="2800" dirty="0" smtClean="0"/>
              <a:t>Receptor proteins have two components:</a:t>
            </a:r>
          </a:p>
          <a:p>
            <a:pPr lvl="1" indent="0">
              <a:lnSpc>
                <a:spcPct val="120000"/>
              </a:lnSpc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(1) a </a:t>
            </a:r>
            <a:r>
              <a:rPr lang="en-US" sz="2600" i="1" u="sng" dirty="0" smtClean="0">
                <a:solidFill>
                  <a:srgbClr val="002060"/>
                </a:solidFill>
              </a:rPr>
              <a:t>binding component </a:t>
            </a:r>
            <a:r>
              <a:rPr lang="en-US" sz="2600" dirty="0" smtClean="0">
                <a:solidFill>
                  <a:srgbClr val="002060"/>
                </a:solidFill>
              </a:rPr>
              <a:t>that protrudes outward from the membrane into the synaptic cleft -here it binds the neurotransmitter coming from the </a:t>
            </a:r>
            <a:r>
              <a:rPr lang="en-US" sz="2600" dirty="0" err="1" smtClean="0">
                <a:solidFill>
                  <a:srgbClr val="002060"/>
                </a:solidFill>
              </a:rPr>
              <a:t>presynaptic</a:t>
            </a:r>
            <a:r>
              <a:rPr lang="en-US" sz="2600" dirty="0" smtClean="0">
                <a:solidFill>
                  <a:srgbClr val="002060"/>
                </a:solidFill>
              </a:rPr>
              <a:t> terminal</a:t>
            </a:r>
          </a:p>
          <a:p>
            <a:pPr lvl="1" indent="0">
              <a:lnSpc>
                <a:spcPct val="120000"/>
              </a:lnSpc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(2) an</a:t>
            </a:r>
            <a:r>
              <a:rPr lang="en-US" sz="2600" u="sng" dirty="0" smtClean="0">
                <a:solidFill>
                  <a:srgbClr val="002060"/>
                </a:solidFill>
              </a:rPr>
              <a:t> </a:t>
            </a:r>
            <a:r>
              <a:rPr lang="en-US" sz="2600" i="1" u="sng" dirty="0" err="1" smtClean="0">
                <a:solidFill>
                  <a:srgbClr val="002060"/>
                </a:solidFill>
              </a:rPr>
              <a:t>ionophore</a:t>
            </a:r>
            <a:r>
              <a:rPr lang="en-US" sz="2600" i="1" u="sng" dirty="0" smtClean="0">
                <a:solidFill>
                  <a:srgbClr val="002060"/>
                </a:solidFill>
              </a:rPr>
              <a:t> </a:t>
            </a:r>
            <a:r>
              <a:rPr lang="en-US" sz="2600" i="1" dirty="0" smtClean="0">
                <a:solidFill>
                  <a:srgbClr val="002060"/>
                </a:solidFill>
              </a:rPr>
              <a:t>component </a:t>
            </a:r>
            <a:r>
              <a:rPr lang="en-US" sz="2600" dirty="0" smtClean="0">
                <a:solidFill>
                  <a:srgbClr val="002060"/>
                </a:solidFill>
              </a:rPr>
              <a:t>that passes all the way through the postsynaptic membrane to the interior </a:t>
            </a:r>
            <a:r>
              <a:rPr lang="af-ZA" sz="2600" dirty="0" smtClean="0">
                <a:solidFill>
                  <a:srgbClr val="002060"/>
                </a:solidFill>
              </a:rPr>
              <a:t>of the postsynaptic neuron.</a:t>
            </a:r>
            <a:endParaRPr lang="af-ZA" sz="2600" i="1" dirty="0" smtClean="0">
              <a:solidFill>
                <a:srgbClr val="002060"/>
              </a:solidFill>
            </a:endParaRPr>
          </a:p>
          <a:p>
            <a:endParaRPr lang="af-ZA" i="1" dirty="0" smtClean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09600"/>
            <a:ext cx="7943088" cy="6248400"/>
          </a:xfrm>
        </p:spPr>
        <p:txBody>
          <a:bodyPr>
            <a:normAutofit/>
          </a:bodyPr>
          <a:lstStyle/>
          <a:p>
            <a:r>
              <a:rPr lang="af-ZA" sz="2800" dirty="0" smtClean="0"/>
              <a:t>The ionophore </a:t>
            </a:r>
            <a:r>
              <a:rPr lang="en-US" sz="2800" dirty="0" smtClean="0"/>
              <a:t>is one of two types: </a:t>
            </a:r>
          </a:p>
          <a:p>
            <a:pPr>
              <a:buNone/>
            </a:pPr>
            <a:endParaRPr lang="en-US" sz="2800" dirty="0" smtClean="0"/>
          </a:p>
          <a:p>
            <a:pPr marL="1085850" lvl="1" indent="-514350">
              <a:buAutoNum type="arabicParenBoth"/>
            </a:pPr>
            <a:r>
              <a:rPr lang="en-US" sz="2600" u="sng" dirty="0" smtClean="0"/>
              <a:t>an </a:t>
            </a:r>
            <a:r>
              <a:rPr lang="en-US" sz="2600" b="1" u="sng" dirty="0" smtClean="0"/>
              <a:t>ion channel </a:t>
            </a:r>
            <a:r>
              <a:rPr lang="en-US" sz="2600" dirty="0" smtClean="0"/>
              <a:t>that allows passage of specified types of </a:t>
            </a:r>
            <a:r>
              <a:rPr lang="en-US" sz="2600" i="1" dirty="0" smtClean="0"/>
              <a:t>ions</a:t>
            </a:r>
            <a:r>
              <a:rPr lang="en-US" sz="2600" dirty="0" smtClean="0"/>
              <a:t> through the membrane, or </a:t>
            </a:r>
          </a:p>
          <a:p>
            <a:pPr marL="1085850" lvl="1" indent="-514350">
              <a:buNone/>
            </a:pPr>
            <a:endParaRPr lang="en-US" sz="2600" dirty="0" smtClean="0"/>
          </a:p>
          <a:p>
            <a:pPr marL="1028700" lvl="1" indent="-457200">
              <a:buNone/>
            </a:pPr>
            <a:r>
              <a:rPr lang="en-US" sz="2600" dirty="0" smtClean="0"/>
              <a:t>(2) a </a:t>
            </a:r>
            <a:r>
              <a:rPr lang="en-US" sz="2600" b="1" dirty="0" smtClean="0"/>
              <a:t>“</a:t>
            </a:r>
            <a:r>
              <a:rPr lang="en-US" sz="2600" b="1" u="sng" dirty="0" smtClean="0"/>
              <a:t>second messenger” activator </a:t>
            </a:r>
            <a:r>
              <a:rPr lang="en-US" sz="2600" dirty="0" smtClean="0"/>
              <a:t>that is not an ion channel but instead is a molecule that protrudes into the cell cytoplasm and activates one or more substances (second messengers) inside the postsynaptic neuron</a:t>
            </a:r>
            <a:r>
              <a:rPr lang="af-ZA" sz="2600" dirty="0" smtClean="0"/>
              <a:t>.</a:t>
            </a:r>
            <a:endParaRPr lang="af-ZA" sz="2600" i="1" dirty="0" smtClean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152400"/>
            <a:ext cx="7866888" cy="1143000"/>
          </a:xfrm>
        </p:spPr>
        <p:txBody>
          <a:bodyPr>
            <a:normAutofit/>
          </a:bodyPr>
          <a:lstStyle/>
          <a:p>
            <a:r>
              <a:rPr lang="af-ZA" sz="3400" dirty="0" smtClean="0"/>
              <a:t>Ion Channels</a:t>
            </a:r>
            <a:endParaRPr lang="ar-JO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943088" cy="5638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/>
              <a:t>Postsynaptic ion channels are usually of two types: </a:t>
            </a:r>
          </a:p>
          <a:p>
            <a:pPr>
              <a:lnSpc>
                <a:spcPct val="120000"/>
              </a:lnSpc>
              <a:buNone/>
            </a:pPr>
            <a:endParaRPr lang="en-US" sz="2600" dirty="0" smtClean="0"/>
          </a:p>
          <a:p>
            <a:pPr lvl="1">
              <a:lnSpc>
                <a:spcPct val="120000"/>
              </a:lnSpc>
              <a:buNone/>
            </a:pPr>
            <a:r>
              <a:rPr lang="en-US" sz="2600" b="1" dirty="0" smtClean="0"/>
              <a:t>(1) </a:t>
            </a:r>
            <a:r>
              <a:rPr lang="en-US" sz="2600" b="1" dirty="0" err="1" smtClean="0"/>
              <a:t>Cation</a:t>
            </a:r>
            <a:r>
              <a:rPr lang="en-US" sz="2600" b="1" dirty="0" smtClean="0"/>
              <a:t> channels </a:t>
            </a:r>
          </a:p>
          <a:p>
            <a:pPr marL="800100" lvl="2" indent="-266700">
              <a:lnSpc>
                <a:spcPct val="120000"/>
              </a:lnSpc>
              <a:tabLst>
                <a:tab pos="628650" algn="l"/>
              </a:tabLst>
            </a:pPr>
            <a:r>
              <a:rPr lang="en-US" dirty="0" smtClean="0"/>
              <a:t>Lined with negative charges </a:t>
            </a:r>
            <a:r>
              <a:rPr lang="en-US" dirty="0" smtClean="0">
                <a:sym typeface="Wingdings" pitchFamily="2" charset="2"/>
              </a:rPr>
              <a:t> attract +</a:t>
            </a:r>
            <a:r>
              <a:rPr lang="en-US" dirty="0" err="1" smtClean="0">
                <a:sym typeface="Wingdings" pitchFamily="2" charset="2"/>
              </a:rPr>
              <a:t>ve</a:t>
            </a:r>
            <a:r>
              <a:rPr lang="en-US" dirty="0" smtClean="0">
                <a:sym typeface="Wingdings" pitchFamily="2" charset="2"/>
              </a:rPr>
              <a:t> ions and repel –</a:t>
            </a:r>
            <a:r>
              <a:rPr lang="en-US" dirty="0" err="1" smtClean="0">
                <a:sym typeface="Wingdings" pitchFamily="2" charset="2"/>
              </a:rPr>
              <a:t>ve</a:t>
            </a:r>
            <a:r>
              <a:rPr lang="en-US" dirty="0" smtClean="0">
                <a:sym typeface="Wingdings" pitchFamily="2" charset="2"/>
              </a:rPr>
              <a:t> ions.</a:t>
            </a:r>
          </a:p>
          <a:p>
            <a:pPr marL="800100" lvl="2" indent="-266700">
              <a:lnSpc>
                <a:spcPct val="120000"/>
              </a:lnSpc>
              <a:tabLst>
                <a:tab pos="628650" algn="l"/>
              </a:tabLst>
            </a:pPr>
            <a:r>
              <a:rPr lang="en-US" dirty="0" smtClean="0"/>
              <a:t>Most often allow </a:t>
            </a:r>
            <a:r>
              <a:rPr lang="en-US" b="1" dirty="0" smtClean="0"/>
              <a:t>sodium ions </a:t>
            </a:r>
            <a:r>
              <a:rPr lang="en-US" dirty="0" smtClean="0"/>
              <a:t>to pass when opened </a:t>
            </a:r>
            <a:r>
              <a:rPr lang="en-US" dirty="0" smtClean="0"/>
              <a:t>but </a:t>
            </a:r>
            <a:r>
              <a:rPr lang="en-US" dirty="0" smtClean="0"/>
              <a:t>sometimes allow potassium and/or calcium ions as well.</a:t>
            </a:r>
          </a:p>
          <a:p>
            <a:pPr lvl="2">
              <a:lnSpc>
                <a:spcPct val="120000"/>
              </a:lnSpc>
            </a:pPr>
            <a:endParaRPr lang="en-US" sz="2400" dirty="0" smtClean="0"/>
          </a:p>
          <a:p>
            <a:pPr lvl="1">
              <a:lnSpc>
                <a:spcPct val="120000"/>
              </a:lnSpc>
              <a:buNone/>
            </a:pPr>
            <a:r>
              <a:rPr lang="en-US" sz="2600" b="1" dirty="0" smtClean="0"/>
              <a:t>(2) Anion channels </a:t>
            </a:r>
          </a:p>
          <a:p>
            <a:pPr marL="723900" lvl="2" indent="-190500">
              <a:lnSpc>
                <a:spcPct val="120000"/>
              </a:lnSpc>
            </a:pPr>
            <a:r>
              <a:rPr lang="en-US" sz="2400" dirty="0" smtClean="0"/>
              <a:t>allow mainly chloride ions to pass and only </a:t>
            </a:r>
            <a:r>
              <a:rPr lang="en-US" sz="2400" dirty="0" smtClean="0"/>
              <a:t>little </a:t>
            </a:r>
            <a:r>
              <a:rPr lang="en-US" sz="2400" dirty="0" smtClean="0"/>
              <a:t>quantities of other </a:t>
            </a:r>
            <a:r>
              <a:rPr lang="af-ZA" sz="2400" dirty="0" smtClean="0"/>
              <a:t>anions (mainly </a:t>
            </a:r>
            <a:r>
              <a:rPr lang="en-US" sz="2400" dirty="0" smtClean="0"/>
              <a:t>because their hydrated ions are too large).</a:t>
            </a:r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866888" cy="1143000"/>
          </a:xfrm>
        </p:spPr>
        <p:txBody>
          <a:bodyPr>
            <a:normAutofit/>
          </a:bodyPr>
          <a:lstStyle/>
          <a:p>
            <a:r>
              <a:rPr lang="af-ZA" sz="3400" dirty="0" smtClean="0"/>
              <a:t>Ion Channels</a:t>
            </a:r>
            <a:endParaRPr lang="ar-JO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953000"/>
          </a:xfrm>
        </p:spPr>
        <p:txBody>
          <a:bodyPr>
            <a:normAutofit/>
          </a:bodyPr>
          <a:lstStyle/>
          <a:p>
            <a:r>
              <a:rPr lang="af-ZA" sz="2800" dirty="0" smtClean="0"/>
              <a:t>A transmitter substance </a:t>
            </a:r>
            <a:r>
              <a:rPr lang="en-US" sz="2800" dirty="0" smtClean="0"/>
              <a:t>that opens </a:t>
            </a:r>
            <a:r>
              <a:rPr lang="en-US" sz="2800" i="1" dirty="0" err="1" smtClean="0"/>
              <a:t>cation</a:t>
            </a:r>
            <a:r>
              <a:rPr lang="en-US" sz="2800" dirty="0" smtClean="0"/>
              <a:t> channels is called an </a:t>
            </a:r>
            <a:r>
              <a:rPr lang="en-US" sz="2800" b="1" dirty="0" smtClean="0"/>
              <a:t>excitatory </a:t>
            </a:r>
            <a:r>
              <a:rPr lang="af-ZA" sz="2800" b="1" dirty="0" smtClean="0"/>
              <a:t>transmitter.</a:t>
            </a:r>
          </a:p>
          <a:p>
            <a:endParaRPr lang="af-ZA" sz="2800" b="1" dirty="0" smtClean="0"/>
          </a:p>
          <a:p>
            <a:r>
              <a:rPr lang="en-US" sz="2800" dirty="0" smtClean="0"/>
              <a:t>Transmitter substances that open </a:t>
            </a:r>
            <a:r>
              <a:rPr lang="en-US" sz="2800" i="1" dirty="0" smtClean="0"/>
              <a:t>anion</a:t>
            </a:r>
            <a:r>
              <a:rPr lang="en-US" sz="2800" dirty="0" smtClean="0"/>
              <a:t> </a:t>
            </a:r>
            <a:r>
              <a:rPr lang="af-ZA" sz="2800" dirty="0" smtClean="0"/>
              <a:t>channels are called </a:t>
            </a:r>
            <a:r>
              <a:rPr lang="af-ZA" sz="2800" b="1" dirty="0" smtClean="0"/>
              <a:t>inhibitory transmitters.</a:t>
            </a:r>
          </a:p>
          <a:p>
            <a:endParaRPr lang="af-ZA" sz="2800" b="1" dirty="0" smtClean="0"/>
          </a:p>
          <a:p>
            <a:r>
              <a:rPr lang="af-ZA" sz="2800" dirty="0" smtClean="0"/>
              <a:t>Opening and closing of an ion channel occur in a fraction of a millisecond </a:t>
            </a:r>
            <a:r>
              <a:rPr lang="af-ZA" sz="2800" dirty="0" smtClean="0">
                <a:sym typeface="Wingdings" pitchFamily="2" charset="2"/>
              </a:rPr>
              <a:t> very rapid control of postsynaptic neurons.</a:t>
            </a:r>
            <a:endParaRPr lang="ar-J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8668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“Second Messenger” System in the Postsynaptic </a:t>
            </a:r>
            <a:r>
              <a:rPr lang="af-ZA" dirty="0" smtClean="0"/>
              <a:t>Neuron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943088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Many functions of the nervous system require prolonged changes in neurons (for seconds to months after the initial </a:t>
            </a:r>
            <a:r>
              <a:rPr lang="af-ZA" sz="2800" dirty="0" smtClean="0"/>
              <a:t>transmitter substance is gone) </a:t>
            </a:r>
            <a:r>
              <a:rPr lang="af-ZA" sz="2800" dirty="0" smtClean="0">
                <a:sym typeface="Wingdings" pitchFamily="2" charset="2"/>
              </a:rPr>
              <a:t> ion channels not suitable.</a:t>
            </a:r>
          </a:p>
          <a:p>
            <a:pPr>
              <a:lnSpc>
                <a:spcPct val="120000"/>
              </a:lnSpc>
            </a:pPr>
            <a:endParaRPr lang="af-ZA" sz="2800" dirty="0" smtClean="0"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r>
              <a:rPr lang="af-ZA" sz="2800" dirty="0" smtClean="0"/>
              <a:t>Prolonged postsynaptic </a:t>
            </a:r>
            <a:r>
              <a:rPr lang="en-US" sz="2800" dirty="0" smtClean="0"/>
              <a:t>neuronal excitation or inhibition is achieved by activating a “second messenger” chemical system inside the </a:t>
            </a:r>
            <a:r>
              <a:rPr lang="af-ZA" sz="2800" dirty="0" smtClean="0"/>
              <a:t>postsynaptic </a:t>
            </a:r>
            <a:r>
              <a:rPr lang="en-US" sz="2800" dirty="0" smtClean="0"/>
              <a:t>neuronal cell itself, and then it is the second messenger that causes the prolonged effect.</a:t>
            </a:r>
            <a:endParaRPr lang="af-ZA" sz="2800" dirty="0" smtClean="0">
              <a:sym typeface="Wingdings" pitchFamily="2" charset="2"/>
            </a:endParaRP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8668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“Second Messenger” System in the Postsynaptic </a:t>
            </a:r>
            <a:r>
              <a:rPr lang="af-ZA" dirty="0" smtClean="0"/>
              <a:t>Neuron – G-protein</a:t>
            </a:r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Content Placeholder 6" descr="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446089"/>
            <a:ext cx="7851132" cy="50309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668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Excitatory or Inhibitory Receptors in the</a:t>
            </a:r>
            <a:br>
              <a:rPr lang="en-US" dirty="0" smtClean="0"/>
            </a:br>
            <a:r>
              <a:rPr lang="af-ZA" dirty="0" smtClean="0"/>
              <a:t>Postsynaptic Membrane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12" y="1981200"/>
            <a:ext cx="7943088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/>
              <a:t>The presence of both inhibitory and excitatory types of receptors gives an </a:t>
            </a:r>
            <a:r>
              <a:rPr lang="en-US" sz="2600" i="1" dirty="0" smtClean="0"/>
              <a:t>additional dimension </a:t>
            </a:r>
            <a:r>
              <a:rPr lang="en-US" sz="2600" dirty="0" smtClean="0"/>
              <a:t>to nervous function, allowing restraint of nervous action and excitation.</a:t>
            </a:r>
            <a:endParaRPr lang="ar-JO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07008" y="6927"/>
            <a:ext cx="7406640" cy="1472184"/>
          </a:xfrm>
        </p:spPr>
        <p:txBody>
          <a:bodyPr/>
          <a:lstStyle/>
          <a:p>
            <a:r>
              <a:rPr lang="en-US" dirty="0" smtClean="0"/>
              <a:t>CNS synapses</a:t>
            </a:r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03CC7-30E3-4118-A352-54509430B57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72339" y="2209800"/>
            <a:ext cx="74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</a:rPr>
              <a:t>Synaptic transmission is the major process by which electrical signals are transferred between cells within the nervous system (or between neurons and muscle cells or sensory receptors</a:t>
            </a:r>
            <a:r>
              <a:rPr lang="en-US" sz="2400" dirty="0" smtClean="0">
                <a:latin typeface="Arial" panose="020B0604020202020204" pitchFamily="34" charset="0"/>
              </a:rPr>
              <a:t>)</a:t>
            </a:r>
          </a:p>
          <a:p>
            <a:pPr algn="ctr"/>
            <a:endParaRPr lang="en-US" sz="2400" dirty="0">
              <a:latin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</a:rPr>
              <a:t>Synapses</a:t>
            </a:r>
            <a:r>
              <a:rPr lang="en-US" sz="2400" dirty="0" smtClean="0">
                <a:latin typeface="Arial" panose="020B0604020202020204" pitchFamily="34" charset="0"/>
              </a:rPr>
              <a:t>: specialized junctions between </a:t>
            </a:r>
            <a:r>
              <a:rPr lang="en-US" sz="2400" dirty="0" smtClean="0">
                <a:latin typeface="Arial" panose="020B0604020202020204" pitchFamily="34" charset="0"/>
              </a:rPr>
              <a:t>neurons 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712" y="-76200"/>
            <a:ext cx="7866888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Excitation</a:t>
            </a:r>
            <a:endParaRPr lang="ar-JO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924800" cy="5410200"/>
          </a:xfrm>
        </p:spPr>
        <p:txBody>
          <a:bodyPr>
            <a:normAutofit/>
          </a:bodyPr>
          <a:lstStyle/>
          <a:p>
            <a:pPr marL="457200" indent="-376238">
              <a:lnSpc>
                <a:spcPct val="120000"/>
              </a:lnSpc>
              <a:buFont typeface="+mj-lt"/>
              <a:buAutoNum type="arabicPeriod"/>
            </a:pPr>
            <a:r>
              <a:rPr lang="en-US" sz="2800" b="1" dirty="0" smtClean="0"/>
              <a:t>Opening of sodium channels </a:t>
            </a:r>
            <a:r>
              <a:rPr lang="en-US" sz="2800" dirty="0" smtClean="0"/>
              <a:t>to allow large numbers of positive electrical charges to flow to the interior of the postsynaptic cell.</a:t>
            </a:r>
          </a:p>
          <a:p>
            <a:pPr marL="457200" indent="-376238">
              <a:lnSpc>
                <a:spcPct val="120000"/>
              </a:lnSpc>
              <a:buNone/>
            </a:pPr>
            <a:endParaRPr lang="en-US" sz="2800" dirty="0" smtClean="0"/>
          </a:p>
          <a:p>
            <a:pPr marL="533400" lvl="1" indent="-2667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600" dirty="0" smtClean="0">
                <a:sym typeface="Wingdings" pitchFamily="2" charset="2"/>
              </a:rPr>
              <a:t> R</a:t>
            </a:r>
            <a:r>
              <a:rPr lang="en-US" sz="2600" dirty="0" smtClean="0"/>
              <a:t>aises the intracellular membrane potential in the positive direction up toward the threshold level for excitation. </a:t>
            </a:r>
          </a:p>
          <a:p>
            <a:pPr>
              <a:lnSpc>
                <a:spcPct val="120000"/>
              </a:lnSpc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712" y="0"/>
            <a:ext cx="7866888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Excitation</a:t>
            </a:r>
            <a:endParaRPr lang="ar-JO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924800" cy="5943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en-US" sz="2800" dirty="0" smtClean="0"/>
          </a:p>
          <a:p>
            <a:pPr marL="457200" indent="-376238">
              <a:lnSpc>
                <a:spcPct val="120000"/>
              </a:lnSpc>
              <a:buFont typeface="+mj-lt"/>
              <a:buAutoNum type="arabicPeriod" startAt="2"/>
            </a:pPr>
            <a:r>
              <a:rPr lang="en-US" sz="2800" b="1" dirty="0" smtClean="0"/>
              <a:t>Depressed conduction through chloride or potassium channels, or both. </a:t>
            </a:r>
          </a:p>
          <a:p>
            <a:pPr marL="457200" indent="-376238">
              <a:lnSpc>
                <a:spcPct val="120000"/>
              </a:lnSpc>
              <a:buNone/>
            </a:pPr>
            <a:endParaRPr lang="en-US" sz="2800" b="1" dirty="0" smtClean="0"/>
          </a:p>
          <a:p>
            <a:pPr marL="533400" lvl="1" indent="-36195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600" dirty="0" smtClean="0"/>
              <a:t>decreases the diffusion of </a:t>
            </a:r>
            <a:r>
              <a:rPr lang="en-US" sz="2600" dirty="0" err="1" smtClean="0"/>
              <a:t>Cl</a:t>
            </a:r>
            <a:r>
              <a:rPr lang="en-US" sz="2600" baseline="30000" dirty="0" smtClean="0"/>
              <a:t>-</a:t>
            </a:r>
            <a:r>
              <a:rPr lang="en-US" sz="2600" dirty="0" smtClean="0"/>
              <a:t> ions to the inside of the postsynaptic neuron, or </a:t>
            </a:r>
          </a:p>
          <a:p>
            <a:pPr marL="533400" lvl="1" indent="-36195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600" dirty="0" smtClean="0"/>
              <a:t>decreases the diffusion of positively charged potassium ions to the outside. In either instance, the effect is to make the internal membrane potential more positive than normal, which is </a:t>
            </a:r>
            <a:r>
              <a:rPr lang="af-ZA" sz="2600" dirty="0" smtClean="0"/>
              <a:t>excitatory.</a:t>
            </a: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12" y="-76200"/>
            <a:ext cx="7866888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Excitation</a:t>
            </a:r>
            <a:endParaRPr lang="ar-JO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943088" cy="5181600"/>
          </a:xfrm>
        </p:spPr>
        <p:txBody>
          <a:bodyPr>
            <a:normAutofit/>
          </a:bodyPr>
          <a:lstStyle/>
          <a:p>
            <a:pPr marL="457200" indent="-376238">
              <a:buFont typeface="+mj-lt"/>
              <a:buAutoNum type="arabicPeriod" startAt="3"/>
            </a:pPr>
            <a:r>
              <a:rPr lang="en-US" sz="2800" b="1" dirty="0" smtClean="0"/>
              <a:t>Changes in the internal metabolism </a:t>
            </a:r>
            <a:r>
              <a:rPr lang="en-US" sz="2800" dirty="0" smtClean="0"/>
              <a:t>of the postsynaptic neuron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866888" cy="1143000"/>
          </a:xfrm>
        </p:spPr>
        <p:txBody>
          <a:bodyPr/>
          <a:lstStyle/>
          <a:p>
            <a:r>
              <a:rPr lang="af-ZA" dirty="0" smtClean="0"/>
              <a:t>Inhibition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8153400" cy="5638800"/>
          </a:xfrm>
        </p:spPr>
        <p:txBody>
          <a:bodyPr>
            <a:noAutofit/>
          </a:bodyPr>
          <a:lstStyle/>
          <a:p>
            <a:pPr marL="457200" indent="-376238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/>
              <a:t>Opening of chloride ion channels </a:t>
            </a:r>
            <a:r>
              <a:rPr lang="en-US" sz="2800" dirty="0" smtClean="0"/>
              <a:t>through the postsynaptic </a:t>
            </a:r>
            <a:r>
              <a:rPr lang="af-ZA" sz="2800" dirty="0" smtClean="0"/>
              <a:t>neuronal membrane </a:t>
            </a:r>
            <a:r>
              <a:rPr lang="af-ZA" sz="2800" dirty="0" smtClean="0">
                <a:sym typeface="Wingdings" pitchFamily="2" charset="2"/>
              </a:rPr>
              <a:t></a:t>
            </a:r>
            <a:r>
              <a:rPr lang="af-ZA" sz="2800" dirty="0" smtClean="0"/>
              <a:t> rapid diffusion </a:t>
            </a:r>
            <a:r>
              <a:rPr lang="en-US" sz="2800" dirty="0" smtClean="0"/>
              <a:t>of </a:t>
            </a:r>
            <a:r>
              <a:rPr lang="en-US" sz="2800" dirty="0" err="1" smtClean="0"/>
              <a:t>Cl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ions from outside the postsynaptic neuron to the inside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increasing the negativity </a:t>
            </a:r>
            <a:r>
              <a:rPr lang="af-ZA" sz="2800" dirty="0" smtClean="0"/>
              <a:t>inside, which is inhibitory.</a:t>
            </a:r>
          </a:p>
          <a:p>
            <a:pPr marL="457200" indent="-376238">
              <a:buFont typeface="+mj-lt"/>
              <a:buAutoNum type="arabicPeriod"/>
            </a:pPr>
            <a:endParaRPr lang="af-ZA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866888" cy="1143000"/>
          </a:xfrm>
        </p:spPr>
        <p:txBody>
          <a:bodyPr/>
          <a:lstStyle/>
          <a:p>
            <a:r>
              <a:rPr lang="af-ZA" dirty="0" smtClean="0"/>
              <a:t>Inhibition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924800" cy="5638800"/>
          </a:xfrm>
        </p:spPr>
        <p:txBody>
          <a:bodyPr>
            <a:noAutofit/>
          </a:bodyPr>
          <a:lstStyle/>
          <a:p>
            <a:pPr marL="457200" indent="-376238">
              <a:buFont typeface="+mj-lt"/>
              <a:buAutoNum type="arabicPeriod"/>
            </a:pPr>
            <a:endParaRPr lang="af-ZA" sz="2400" dirty="0" smtClean="0"/>
          </a:p>
          <a:p>
            <a:pPr marL="538162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n-US" sz="2800" b="1" dirty="0" smtClean="0"/>
              <a:t>Increase in conductance of potassium ions </a:t>
            </a:r>
            <a:r>
              <a:rPr lang="en-US" sz="2800" dirty="0" smtClean="0"/>
              <a:t>out of the neuron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positive ions diffuse to the exterior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increased negativity inside the neuron; </a:t>
            </a:r>
            <a:r>
              <a:rPr lang="af-ZA" sz="2800" dirty="0" smtClean="0"/>
              <a:t>this is inhibitory.</a:t>
            </a:r>
          </a:p>
          <a:p>
            <a:pPr marL="457200" indent="-376238">
              <a:buNone/>
            </a:pPr>
            <a:endParaRPr lang="af-ZA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152400"/>
            <a:ext cx="7866888" cy="1143000"/>
          </a:xfrm>
        </p:spPr>
        <p:txBody>
          <a:bodyPr/>
          <a:lstStyle/>
          <a:p>
            <a:r>
              <a:rPr lang="af-ZA" dirty="0" smtClean="0"/>
              <a:t>Inhibition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153400" cy="5638800"/>
          </a:xfrm>
        </p:spPr>
        <p:txBody>
          <a:bodyPr>
            <a:noAutofit/>
          </a:bodyPr>
          <a:lstStyle/>
          <a:p>
            <a:pPr marL="457200" indent="-376238">
              <a:buNone/>
            </a:pPr>
            <a:endParaRPr lang="af-ZA" sz="2400" dirty="0" smtClean="0"/>
          </a:p>
          <a:p>
            <a:pPr marL="538162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en-US" sz="2800" b="1" dirty="0" smtClean="0"/>
              <a:t>Activation of receptor enzymes that inhibit cellular metabolic functions</a:t>
            </a:r>
            <a:r>
              <a:rPr lang="en-US" sz="2800" dirty="0" smtClean="0"/>
              <a:t> that increase the number of inhibitory synaptic receptors or decrease the number of excitatory </a:t>
            </a:r>
            <a:r>
              <a:rPr lang="af-ZA" sz="2800" dirty="0" smtClean="0"/>
              <a:t>receptors.</a:t>
            </a:r>
            <a:endParaRPr lang="ar-J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Chemical Substances That </a:t>
            </a:r>
            <a:br>
              <a:rPr lang="en-US" sz="3600" dirty="0" smtClean="0"/>
            </a:br>
            <a:r>
              <a:rPr lang="en-US" sz="3600" dirty="0" smtClean="0"/>
              <a:t>Function as Synaptic </a:t>
            </a:r>
            <a:r>
              <a:rPr lang="af-ZA" sz="3600" dirty="0" smtClean="0"/>
              <a:t>Transmitters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12" y="1371600"/>
            <a:ext cx="4133088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af-ZA" sz="2400" b="1" dirty="0" smtClean="0"/>
              <a:t>Class I</a:t>
            </a:r>
          </a:p>
          <a:p>
            <a:pPr>
              <a:lnSpc>
                <a:spcPct val="120000"/>
              </a:lnSpc>
            </a:pPr>
            <a:r>
              <a:rPr lang="af-ZA" sz="2400" dirty="0" smtClean="0"/>
              <a:t>Acetylcholine</a:t>
            </a:r>
          </a:p>
          <a:p>
            <a:pPr>
              <a:lnSpc>
                <a:spcPct val="120000"/>
              </a:lnSpc>
            </a:pPr>
            <a:endParaRPr lang="af-ZA" sz="2400" dirty="0" smtClean="0"/>
          </a:p>
          <a:p>
            <a:pPr>
              <a:lnSpc>
                <a:spcPct val="120000"/>
              </a:lnSpc>
              <a:buNone/>
            </a:pPr>
            <a:r>
              <a:rPr lang="af-ZA" sz="2400" b="1" dirty="0" smtClean="0"/>
              <a:t>Class II: The Amines</a:t>
            </a:r>
          </a:p>
          <a:p>
            <a:pPr>
              <a:lnSpc>
                <a:spcPct val="120000"/>
              </a:lnSpc>
            </a:pPr>
            <a:r>
              <a:rPr lang="af-ZA" sz="2400" dirty="0" smtClean="0"/>
              <a:t>Norepinephrine</a:t>
            </a:r>
          </a:p>
          <a:p>
            <a:pPr>
              <a:lnSpc>
                <a:spcPct val="120000"/>
              </a:lnSpc>
            </a:pPr>
            <a:r>
              <a:rPr lang="af-ZA" sz="2400" dirty="0" smtClean="0"/>
              <a:t>Epinephrine</a:t>
            </a:r>
          </a:p>
          <a:p>
            <a:pPr>
              <a:lnSpc>
                <a:spcPct val="120000"/>
              </a:lnSpc>
            </a:pPr>
            <a:r>
              <a:rPr lang="af-ZA" sz="2400" dirty="0" smtClean="0"/>
              <a:t>Dopamine</a:t>
            </a:r>
          </a:p>
          <a:p>
            <a:r>
              <a:rPr lang="af-ZA" sz="2400" dirty="0" smtClean="0"/>
              <a:t>Serotonin</a:t>
            </a:r>
          </a:p>
          <a:p>
            <a:r>
              <a:rPr lang="af-ZA" sz="2400" dirty="0" smtClean="0"/>
              <a:t>Histamine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1371600"/>
            <a:ext cx="3352800" cy="419100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>
              <a:lnSpc>
                <a:spcPts val="3000"/>
              </a:lnSpc>
            </a:pPr>
            <a:r>
              <a:rPr lang="af-ZA" sz="2200" b="1" dirty="0" smtClean="0">
                <a:latin typeface="Corbel" pitchFamily="34" charset="0"/>
              </a:rPr>
              <a:t>Class III: Amino Acids</a:t>
            </a:r>
          </a:p>
          <a:p>
            <a:pPr marL="171450" indent="-171450">
              <a:lnSpc>
                <a:spcPts val="3000"/>
              </a:lnSpc>
              <a:buFont typeface="Arial" pitchFamily="34" charset="0"/>
              <a:buChar char="•"/>
            </a:pPr>
            <a:r>
              <a:rPr lang="af-ZA" sz="2200" dirty="0" smtClean="0">
                <a:latin typeface="Corbel" pitchFamily="34" charset="0"/>
              </a:rPr>
              <a:t> Gamma-aminobutyric   acid (GABA)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af-ZA" sz="2200" dirty="0" smtClean="0">
                <a:latin typeface="Corbel" pitchFamily="34" charset="0"/>
              </a:rPr>
              <a:t>  Glycine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af-ZA" sz="2200" dirty="0" smtClean="0">
                <a:latin typeface="Corbel" pitchFamily="34" charset="0"/>
              </a:rPr>
              <a:t>  Glutamate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af-ZA" sz="2200" dirty="0" smtClean="0">
                <a:latin typeface="Corbel" pitchFamily="34" charset="0"/>
              </a:rPr>
              <a:t>  Aspartate</a:t>
            </a:r>
          </a:p>
          <a:p>
            <a:pPr>
              <a:lnSpc>
                <a:spcPts val="3000"/>
              </a:lnSpc>
            </a:pPr>
            <a:endParaRPr lang="af-ZA" sz="2200" dirty="0" smtClean="0">
              <a:latin typeface="Corbel" pitchFamily="34" charset="0"/>
            </a:endParaRPr>
          </a:p>
          <a:p>
            <a:pPr>
              <a:lnSpc>
                <a:spcPts val="3000"/>
              </a:lnSpc>
            </a:pPr>
            <a:r>
              <a:rPr lang="af-ZA" sz="2200" b="1" dirty="0" smtClean="0">
                <a:latin typeface="Corbel" pitchFamily="34" charset="0"/>
              </a:rPr>
              <a:t>Class IV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af-ZA" sz="2200" dirty="0" smtClean="0">
                <a:latin typeface="Corbel" pitchFamily="34" charset="0"/>
              </a:rPr>
              <a:t>  Nitric oxide (NO)</a:t>
            </a:r>
          </a:p>
          <a:p>
            <a:endParaRPr lang="ar-JO" sz="2200" dirty="0" smtClean="0">
              <a:latin typeface="Corbel" pitchFamily="34" charset="0"/>
            </a:endParaRPr>
          </a:p>
          <a:p>
            <a:endParaRPr lang="ar-JO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228600"/>
            <a:ext cx="807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af-ZA" sz="3200" u="sng" dirty="0" smtClean="0">
                <a:solidFill>
                  <a:schemeClr val="accent3">
                    <a:lumMod val="75000"/>
                  </a:schemeClr>
                </a:solidFill>
                <a:latin typeface="Corbel" pitchFamily="34" charset="0"/>
              </a:rPr>
              <a:t> Small-molecule rapidly-acting</a:t>
            </a:r>
            <a:r>
              <a:rPr lang="af-ZA" sz="3200" u="sng" baseline="30000" dirty="0" smtClean="0">
                <a:solidFill>
                  <a:schemeClr val="accent3">
                    <a:lumMod val="75000"/>
                  </a:schemeClr>
                </a:solidFill>
                <a:latin typeface="Corbel" pitchFamily="34" charset="0"/>
              </a:rPr>
              <a:t>*</a:t>
            </a:r>
            <a:r>
              <a:rPr lang="af-ZA" sz="3200" u="sng" dirty="0" smtClean="0">
                <a:solidFill>
                  <a:schemeClr val="accent3">
                    <a:lumMod val="75000"/>
                  </a:schemeClr>
                </a:solidFill>
                <a:latin typeface="Corbel" pitchFamily="34" charset="0"/>
              </a:rPr>
              <a:t> transmitters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096000"/>
            <a:ext cx="7620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+mn-lt"/>
              </a:rPr>
              <a:t>* For example, transmission of sensory signals to the brain and of motor signals back to the muscles.</a:t>
            </a:r>
            <a:endParaRPr lang="ar-JO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1371600"/>
            <a:ext cx="3733800" cy="419100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19200" y="2438400"/>
            <a:ext cx="37338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53000" y="3886200"/>
            <a:ext cx="335280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7 -Types of Neurotransmitt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0849" y="1447800"/>
            <a:ext cx="7610380" cy="5310842"/>
          </a:xfrm>
        </p:spPr>
      </p:pic>
      <p:sp>
        <p:nvSpPr>
          <p:cNvPr id="5" name="TextBox 4"/>
          <p:cNvSpPr txBox="1"/>
          <p:nvPr/>
        </p:nvSpPr>
        <p:spPr>
          <a:xfrm>
            <a:off x="1066800" y="174248"/>
            <a:ext cx="7696200" cy="10669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ts val="3800"/>
              </a:lnSpc>
              <a:buFont typeface="+mj-lt"/>
              <a:buAutoNum type="arabicPeriod" startAt="2"/>
            </a:pPr>
            <a:r>
              <a:rPr lang="en-US" sz="3200" u="sng" dirty="0" err="1" smtClean="0">
                <a:solidFill>
                  <a:schemeClr val="accent3">
                    <a:lumMod val="75000"/>
                  </a:schemeClr>
                </a:solidFill>
                <a:latin typeface="Corbel" pitchFamily="34" charset="0"/>
              </a:rPr>
              <a:t>Neuropeptide</a:t>
            </a:r>
            <a:r>
              <a:rPr lang="en-US" sz="3200" u="sng" dirty="0" smtClean="0">
                <a:solidFill>
                  <a:schemeClr val="accent3">
                    <a:lumMod val="75000"/>
                  </a:schemeClr>
                </a:solidFill>
                <a:latin typeface="Corbel" pitchFamily="34" charset="0"/>
              </a:rPr>
              <a:t>, slowly acting</a:t>
            </a:r>
            <a:r>
              <a:rPr lang="en-US" sz="3200" u="sng" baseline="30000" dirty="0" smtClean="0">
                <a:solidFill>
                  <a:schemeClr val="accent3">
                    <a:lumMod val="75000"/>
                  </a:schemeClr>
                </a:solidFill>
                <a:latin typeface="Corbel" pitchFamily="34" charset="0"/>
              </a:rPr>
              <a:t>*</a:t>
            </a:r>
            <a:r>
              <a:rPr lang="en-US" sz="3200" u="sng" dirty="0" smtClean="0">
                <a:solidFill>
                  <a:schemeClr val="accent3">
                    <a:lumMod val="75000"/>
                  </a:schemeClr>
                </a:solidFill>
                <a:latin typeface="Corbel" pitchFamily="34" charset="0"/>
              </a:rPr>
              <a:t> transmitters or growth </a:t>
            </a:r>
            <a:r>
              <a:rPr lang="af-ZA" sz="3200" u="sng" dirty="0" smtClean="0">
                <a:solidFill>
                  <a:schemeClr val="accent3">
                    <a:lumMod val="75000"/>
                  </a:schemeClr>
                </a:solidFill>
                <a:latin typeface="Corbel" pitchFamily="34" charset="0"/>
              </a:rPr>
              <a:t>factors</a:t>
            </a:r>
            <a:endParaRPr lang="ar-JO" sz="3200" u="sng" dirty="0">
              <a:solidFill>
                <a:schemeClr val="accent3">
                  <a:lumMod val="75000"/>
                </a:schemeClr>
              </a:solidFill>
              <a:latin typeface="Corbe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2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0121" y="319463"/>
            <a:ext cx="7322127" cy="622421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844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7866888" cy="1143000"/>
          </a:xfrm>
        </p:spPr>
        <p:txBody>
          <a:bodyPr>
            <a:normAutofit/>
          </a:bodyPr>
          <a:lstStyle/>
          <a:p>
            <a:r>
              <a:rPr lang="af-ZA" sz="3400" dirty="0" smtClean="0"/>
              <a:t>Synaptic functions of neurons</a:t>
            </a:r>
            <a:endParaRPr lang="ar-JO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924800" cy="5715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ts val="3600"/>
              </a:lnSpc>
            </a:pPr>
            <a:r>
              <a:rPr lang="en-US" dirty="0" smtClean="0"/>
              <a:t>Information is transmitted in the central nervous system mainly in the form of </a:t>
            </a:r>
            <a:r>
              <a:rPr lang="en-US" b="1" dirty="0" smtClean="0"/>
              <a:t>nerve action potentials</a:t>
            </a:r>
            <a:r>
              <a:rPr lang="en-US" dirty="0" smtClean="0"/>
              <a:t>, called simply “</a:t>
            </a:r>
            <a:r>
              <a:rPr lang="en-US" b="1" dirty="0" smtClean="0"/>
              <a:t>nerve impulses</a:t>
            </a:r>
            <a:r>
              <a:rPr lang="en-US" dirty="0" smtClean="0"/>
              <a:t>,” through a </a:t>
            </a:r>
            <a:r>
              <a:rPr lang="en-US" dirty="0" smtClean="0"/>
              <a:t>series </a:t>
            </a:r>
            <a:r>
              <a:rPr lang="en-US" dirty="0" smtClean="0"/>
              <a:t>of neurons, one after another. 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However, in addition, each impulse: </a:t>
            </a:r>
          </a:p>
          <a:p>
            <a:pPr marL="628650" lvl="1" indent="-36195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990033"/>
                </a:solidFill>
              </a:rPr>
              <a:t>(1) may be blocked in its transmission from one neuron to the next</a:t>
            </a:r>
          </a:p>
          <a:p>
            <a:pPr marL="628650" lvl="1" indent="-36195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990033"/>
                </a:solidFill>
              </a:rPr>
              <a:t>(2) may be changed from a single impulse into repetitive impulses, or </a:t>
            </a:r>
          </a:p>
          <a:p>
            <a:pPr marL="628650" lvl="1" indent="-36195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990033"/>
                </a:solidFill>
              </a:rPr>
              <a:t>(3) may be integrated with impulses from other neurons to cause highly intricate patterns of </a:t>
            </a:r>
            <a:r>
              <a:rPr lang="af-ZA" dirty="0" smtClean="0">
                <a:solidFill>
                  <a:srgbClr val="990033"/>
                </a:solidFill>
              </a:rPr>
              <a:t>impulses in successive neurons.</a:t>
            </a:r>
            <a:endParaRPr lang="ar-JO" dirty="0">
              <a:solidFill>
                <a:srgbClr val="9900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866888" cy="1143000"/>
          </a:xfrm>
        </p:spPr>
        <p:txBody>
          <a:bodyPr>
            <a:normAutofit fontScale="90000"/>
          </a:bodyPr>
          <a:lstStyle/>
          <a:p>
            <a:r>
              <a:rPr lang="af-ZA" dirty="0" smtClean="0"/>
              <a:t>Small-Molecule, Rapidly Acting Transmitters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943088" cy="5638800"/>
          </a:xfrm>
        </p:spPr>
        <p:txBody>
          <a:bodyPr>
            <a:normAutofit fontScale="92500"/>
          </a:bodyPr>
          <a:lstStyle/>
          <a:p>
            <a:pPr>
              <a:lnSpc>
                <a:spcPts val="3200"/>
              </a:lnSpc>
            </a:pPr>
            <a:r>
              <a:rPr lang="en-US" sz="2400" dirty="0" smtClean="0"/>
              <a:t>Synthesized in the </a:t>
            </a:r>
            <a:r>
              <a:rPr lang="en-US" sz="2400" i="1" dirty="0" err="1" smtClean="0"/>
              <a:t>cytosol</a:t>
            </a:r>
            <a:r>
              <a:rPr lang="en-US" sz="2400" dirty="0" smtClean="0"/>
              <a:t> of the </a:t>
            </a:r>
            <a:r>
              <a:rPr lang="en-US" sz="2400" dirty="0" err="1" smtClean="0"/>
              <a:t>presynaptic</a:t>
            </a:r>
            <a:r>
              <a:rPr lang="en-US" sz="2400" dirty="0" smtClean="0"/>
              <a:t> </a:t>
            </a:r>
            <a:r>
              <a:rPr lang="af-ZA" sz="2400" dirty="0" smtClean="0"/>
              <a:t>terminal </a:t>
            </a:r>
            <a:r>
              <a:rPr lang="en-US" sz="2400" dirty="0" smtClean="0"/>
              <a:t>and absorbed by </a:t>
            </a:r>
            <a:r>
              <a:rPr lang="en-US" sz="2400" i="1" dirty="0" smtClean="0"/>
              <a:t>active transport </a:t>
            </a:r>
            <a:r>
              <a:rPr lang="en-US" sz="2400" dirty="0" smtClean="0"/>
              <a:t>into the many transmitter </a:t>
            </a:r>
            <a:r>
              <a:rPr lang="en-US" sz="2400" i="1" dirty="0" smtClean="0"/>
              <a:t>vesicles</a:t>
            </a:r>
            <a:r>
              <a:rPr lang="en-US" sz="2400" dirty="0" smtClean="0"/>
              <a:t> in the terminal.</a:t>
            </a:r>
          </a:p>
          <a:p>
            <a:pPr>
              <a:lnSpc>
                <a:spcPts val="3200"/>
              </a:lnSpc>
            </a:pPr>
            <a:r>
              <a:rPr lang="af-ZA" sz="2400" dirty="0" smtClean="0"/>
              <a:t>The </a:t>
            </a:r>
            <a:r>
              <a:rPr lang="en-US" sz="2400" dirty="0" smtClean="0"/>
              <a:t>effect is usually to increase or decrease conductance through ion channels.</a:t>
            </a:r>
          </a:p>
          <a:p>
            <a:pPr>
              <a:lnSpc>
                <a:spcPts val="3200"/>
              </a:lnSpc>
            </a:pPr>
            <a:r>
              <a:rPr lang="en-US" sz="2400" dirty="0" smtClean="0"/>
              <a:t>Small-molecule transmitter vesicles are continually recycled and used over and over again </a:t>
            </a:r>
            <a:r>
              <a:rPr lang="en-US" sz="2400" dirty="0" smtClean="0">
                <a:sym typeface="Wingdings" pitchFamily="2" charset="2"/>
              </a:rPr>
              <a:t> after fusion with </a:t>
            </a:r>
            <a:r>
              <a:rPr lang="en-US" sz="2400" dirty="0" err="1" smtClean="0">
                <a:sym typeface="Wingdings" pitchFamily="2" charset="2"/>
              </a:rPr>
              <a:t>presynaptic</a:t>
            </a:r>
            <a:r>
              <a:rPr lang="en-US" sz="2400" dirty="0" smtClean="0">
                <a:sym typeface="Wingdings" pitchFamily="2" charset="2"/>
              </a:rPr>
              <a:t> membrane and release of transmitter, </a:t>
            </a:r>
            <a:r>
              <a:rPr lang="af-ZA" sz="2400" dirty="0" smtClean="0"/>
              <a:t>the vesicle portion </a:t>
            </a:r>
            <a:r>
              <a:rPr lang="en-US" sz="2400" dirty="0" smtClean="0"/>
              <a:t>of the membrane </a:t>
            </a:r>
            <a:r>
              <a:rPr lang="en-US" sz="2400" dirty="0" err="1" smtClean="0"/>
              <a:t>invaginates</a:t>
            </a:r>
            <a:r>
              <a:rPr lang="en-US" sz="2400" dirty="0" smtClean="0"/>
              <a:t> back to the inside of the terminal and pinches off to form a new vesicle.</a:t>
            </a:r>
          </a:p>
          <a:p>
            <a:pPr>
              <a:lnSpc>
                <a:spcPts val="3200"/>
              </a:lnSpc>
            </a:pPr>
            <a:endParaRPr lang="en-US" sz="2400" dirty="0" smtClean="0"/>
          </a:p>
          <a:p>
            <a:pPr>
              <a:lnSpc>
                <a:spcPts val="3200"/>
              </a:lnSpc>
            </a:pPr>
            <a:r>
              <a:rPr lang="en-US" sz="2400" dirty="0" smtClean="0"/>
              <a:t>Example: acetylcholine </a:t>
            </a:r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933688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u="none" dirty="0" smtClean="0"/>
              <a:t>    </a:t>
            </a:r>
            <a:r>
              <a:rPr lang="en-US" sz="2800" dirty="0" smtClean="0"/>
              <a:t>Some of the Most Important </a:t>
            </a:r>
            <a:r>
              <a:rPr lang="af-ZA" sz="2800" dirty="0" smtClean="0"/>
              <a:t>Small-Molecule Transmitters</a:t>
            </a:r>
            <a:endParaRPr lang="ar-JO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742059"/>
              </p:ext>
            </p:extLst>
          </p:nvPr>
        </p:nvGraphicFramePr>
        <p:xfrm>
          <a:off x="76200" y="1143000"/>
          <a:ext cx="8915400" cy="568452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333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3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547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Norepinephrine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Acetylcholine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7293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(1)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The brain stem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hypothalamus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l" rtl="0"/>
                      <a:r>
                        <a:rPr lang="en-US" baseline="0" dirty="0" smtClean="0"/>
                        <a:t>(s</a:t>
                      </a:r>
                      <a:r>
                        <a:rPr lang="en-US" dirty="0" smtClean="0"/>
                        <a:t>pecifically, norepinephrine-secreting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neurons located in the locus </a:t>
                      </a:r>
                      <a:r>
                        <a:rPr lang="en-US" dirty="0" err="1" smtClean="0"/>
                        <a:t>ceruleus</a:t>
                      </a:r>
                      <a:r>
                        <a:rPr lang="en-US" dirty="0" smtClean="0"/>
                        <a:t> in the pons).</a:t>
                      </a:r>
                    </a:p>
                    <a:p>
                      <a:pPr algn="l" rtl="0"/>
                      <a:r>
                        <a:rPr lang="en-US" dirty="0" smtClean="0"/>
                        <a:t>(2) Most postganglionic</a:t>
                      </a:r>
                    </a:p>
                    <a:p>
                      <a:pPr algn="l" rtl="0"/>
                      <a:r>
                        <a:rPr lang="en-US" dirty="0" smtClean="0"/>
                        <a:t>neurons of the sympathetic nervous system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(1) the terminals of the large pyramidal cells from the motor cortex,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(2) several different types of neurons in the basal ganglia,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(3) the motor neurons that innervate the skeletal muscles,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(4) the preganglionic neurons of the autonomic nervous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system,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(5) the postganglionic neurons of the parasympathetic</a:t>
                      </a:r>
                    </a:p>
                    <a:p>
                      <a:pPr algn="l" rtl="0"/>
                      <a:r>
                        <a:rPr lang="en-US" dirty="0" smtClean="0"/>
                        <a:t>nervous system, (6) some of the postganglionic neurons of the sympathetic nervous system.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/>
                      <a:r>
                        <a:rPr lang="en-US" b="1" dirty="0" smtClean="0"/>
                        <a:t>Sites</a:t>
                      </a:r>
                      <a:r>
                        <a:rPr lang="en-US" b="1" baseline="0" dirty="0" smtClean="0"/>
                        <a:t> of secretion</a:t>
                      </a:r>
                      <a:endParaRPr lang="ar-J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600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-Mostly,</a:t>
                      </a:r>
                      <a:r>
                        <a:rPr lang="en-US" baseline="0" dirty="0" smtClean="0"/>
                        <a:t> it </a:t>
                      </a:r>
                      <a:r>
                        <a:rPr lang="en-US" dirty="0" smtClean="0"/>
                        <a:t>activates excitatory receptors,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but in a few areas, it activates inhibitory receptors instead.</a:t>
                      </a:r>
                    </a:p>
                    <a:p>
                      <a:pPr algn="l" rtl="0"/>
                      <a:r>
                        <a:rPr lang="en-US" dirty="0" smtClean="0"/>
                        <a:t>-In postganglionic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neurons 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excites some organs but inhibits others.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-Mostly</a:t>
                      </a:r>
                      <a:r>
                        <a:rPr lang="en-US" baseline="0" dirty="0" smtClean="0"/>
                        <a:t> excitatory</a:t>
                      </a:r>
                    </a:p>
                    <a:p>
                      <a:pPr algn="l" rtl="0"/>
                      <a:r>
                        <a:rPr lang="en-US" dirty="0" smtClean="0"/>
                        <a:t>-Inhibitory effects at some peripheral</a:t>
                      </a:r>
                    </a:p>
                    <a:p>
                      <a:pPr algn="l" rtl="0"/>
                      <a:r>
                        <a:rPr lang="en-US" dirty="0" smtClean="0"/>
                        <a:t>parasympathetic nerve endings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such as inhibition of the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heart by the </a:t>
                      </a:r>
                      <a:r>
                        <a:rPr lang="en-US" dirty="0" err="1" smtClean="0"/>
                        <a:t>vagus</a:t>
                      </a:r>
                      <a:r>
                        <a:rPr lang="en-US" dirty="0" smtClean="0"/>
                        <a:t> nerves).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Properties</a:t>
                      </a:r>
                      <a:r>
                        <a:rPr lang="en-US" b="1" baseline="0" dirty="0" smtClean="0"/>
                        <a:t> </a:t>
                      </a:r>
                      <a:endParaRPr lang="ar-J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u="none" dirty="0" smtClean="0"/>
              <a:t>    </a:t>
            </a:r>
            <a:r>
              <a:rPr lang="en-US" sz="2800" dirty="0" smtClean="0"/>
              <a:t>Some of the Most Important </a:t>
            </a:r>
            <a:r>
              <a:rPr lang="af-ZA" sz="2800" dirty="0" smtClean="0"/>
              <a:t>Small-Molecule Transmitters</a:t>
            </a:r>
            <a:endParaRPr lang="ar-JO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240401"/>
              </p:ext>
            </p:extLst>
          </p:nvPr>
        </p:nvGraphicFramePr>
        <p:xfrm>
          <a:off x="0" y="1154355"/>
          <a:ext cx="9144000" cy="5703644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088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Glutamate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GABA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Glycine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Dopamine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107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Presynaptic terminals in</a:t>
                      </a:r>
                    </a:p>
                    <a:p>
                      <a:pPr algn="l" rtl="0"/>
                      <a:r>
                        <a:rPr lang="en-US" dirty="0" smtClean="0"/>
                        <a:t>many of the sensory pathways entering the central nervous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i="1" dirty="0" smtClean="0"/>
                        <a:t>(gamma-</a:t>
                      </a:r>
                      <a:r>
                        <a:rPr lang="en-US" i="1" dirty="0" err="1" smtClean="0"/>
                        <a:t>aminobutyric</a:t>
                      </a:r>
                      <a:r>
                        <a:rPr lang="en-US" i="1" dirty="0" smtClean="0"/>
                        <a:t> acid)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Nerve terminals in the spinal cord, cerebellum, basal </a:t>
                      </a:r>
                      <a:r>
                        <a:rPr lang="en-US" dirty="0" smtClean="0"/>
                        <a:t>ganglia,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and many areas of the cortex. It is believed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always to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cause inhibition.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Mainly at synapses in the spinal cord.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Neurons that originate 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the </a:t>
                      </a:r>
                      <a:r>
                        <a:rPr lang="en-US" dirty="0" err="1" smtClean="0"/>
                        <a:t>substantia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nigra</a:t>
                      </a:r>
                      <a:r>
                        <a:rPr lang="en-US" dirty="0" smtClean="0"/>
                        <a:t>. The termination of these neurons</a:t>
                      </a:r>
                    </a:p>
                    <a:p>
                      <a:pPr algn="l" rtl="0"/>
                      <a:r>
                        <a:rPr lang="en-US" dirty="0" smtClean="0"/>
                        <a:t>is mainly in the striatal region of the basal ganglia.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/>
                      <a:r>
                        <a:rPr lang="en-US" b="1" dirty="0" smtClean="0"/>
                        <a:t>Sites</a:t>
                      </a:r>
                      <a:r>
                        <a:rPr lang="en-US" b="1" baseline="0" dirty="0" smtClean="0"/>
                        <a:t> of secretion</a:t>
                      </a:r>
                      <a:endParaRPr lang="ar-J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3449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It probably always causes excitation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It is believed to always act as an inhibitory transmitter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Effect of dopamine is usually inhibition.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Properties</a:t>
                      </a:r>
                      <a:r>
                        <a:rPr lang="en-US" b="1" baseline="0" dirty="0" smtClean="0"/>
                        <a:t> </a:t>
                      </a:r>
                      <a:endParaRPr lang="ar-J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u="none" dirty="0" smtClean="0"/>
              <a:t>    </a:t>
            </a:r>
            <a:r>
              <a:rPr lang="en-US" sz="2800" dirty="0" smtClean="0"/>
              <a:t>Some of the Most Important </a:t>
            </a:r>
            <a:r>
              <a:rPr lang="af-ZA" sz="2800" dirty="0" smtClean="0"/>
              <a:t>Small-Molecule Transmitters</a:t>
            </a:r>
            <a:endParaRPr lang="ar-JO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547419"/>
              </p:ext>
            </p:extLst>
          </p:nvPr>
        </p:nvGraphicFramePr>
        <p:xfrm>
          <a:off x="76201" y="1143002"/>
          <a:ext cx="9067799" cy="5714999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468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253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Nitric oxide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Serotonin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873">
                <a:tc rowSpan="2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Especially secreted by nerve terminals</a:t>
                      </a:r>
                    </a:p>
                    <a:p>
                      <a:pPr algn="l" rtl="0"/>
                      <a:r>
                        <a:rPr lang="en-US" dirty="0" smtClean="0"/>
                        <a:t>in areas of the brain responsible for long-term behavior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and for memory.</a:t>
                      </a:r>
                    </a:p>
                    <a:p>
                      <a:pPr algn="l" rtl="0"/>
                      <a:r>
                        <a:rPr lang="en-US" dirty="0" smtClean="0"/>
                        <a:t>It is not preformed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and stored in vesicles in the presynaptic terminal</a:t>
                      </a:r>
                    </a:p>
                    <a:p>
                      <a:pPr algn="l" rtl="0"/>
                      <a:r>
                        <a:rPr lang="en-US" dirty="0" smtClean="0"/>
                        <a:t>as are other transmitters. Instead, it 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synthesized almost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instantly as needed, and it then diffuses out of the presynaptic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terminals over a period of seconds rather than being released in vesicular packets. Next, it diffuses into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postsynaptic neurons nearby. </a:t>
                      </a:r>
                    </a:p>
                    <a:p>
                      <a:pPr algn="l" rtl="0"/>
                      <a:r>
                        <a:rPr lang="en-US" dirty="0" smtClean="0"/>
                        <a:t>In the postsynaptic neuron,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it usually does not greatly alter the membrane potential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but instead changes intracellular metabolic functions</a:t>
                      </a:r>
                    </a:p>
                    <a:p>
                      <a:pPr algn="l" rtl="0"/>
                      <a:r>
                        <a:rPr lang="en-US" dirty="0" smtClean="0"/>
                        <a:t>that modify neuronal excitability for seconds, minutes,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or perhaps even longer.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nuclei that originate in the</a:t>
                      </a:r>
                    </a:p>
                    <a:p>
                      <a:pPr algn="l" rtl="0"/>
                      <a:r>
                        <a:rPr lang="en-US" dirty="0" smtClean="0"/>
                        <a:t>median raphe of the brain stem and project to many brain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and spinal cord areas, especially to the dorsal horns of the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spinal cord and to the hypothalamus.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/>
                      <a:r>
                        <a:rPr lang="en-US" b="1" dirty="0" smtClean="0"/>
                        <a:t>Sites</a:t>
                      </a:r>
                      <a:r>
                        <a:rPr lang="en-US" b="1" baseline="0" dirty="0" smtClean="0"/>
                        <a:t> of secretion</a:t>
                      </a:r>
                      <a:endParaRPr lang="ar-J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873">
                <a:tc vMerge="1">
                  <a:txBody>
                    <a:bodyPr/>
                    <a:lstStyle/>
                    <a:p>
                      <a:pPr algn="l" rtl="0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inhibitor of pain pathways in the cord, and an inhibitor</a:t>
                      </a:r>
                    </a:p>
                    <a:p>
                      <a:pPr marL="0" indent="0" algn="l" rtl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action in the higher regions of the nervous system is</a:t>
                      </a:r>
                    </a:p>
                    <a:p>
                      <a:pPr marL="0" indent="0" algn="l" rtl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believed to help control the mood of the person, perhaps</a:t>
                      </a:r>
                    </a:p>
                    <a:p>
                      <a:pPr marL="0" indent="0" algn="l" rtl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even to cause sleep.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Properties</a:t>
                      </a:r>
                      <a:r>
                        <a:rPr lang="en-US" b="1" baseline="0" dirty="0" smtClean="0"/>
                        <a:t> </a:t>
                      </a:r>
                      <a:endParaRPr lang="ar-J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9436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82296" indent="0" algn="ctr">
              <a:lnSpc>
                <a:spcPct val="120000"/>
              </a:lnSpc>
              <a:buNone/>
            </a:pPr>
            <a:r>
              <a:rPr lang="en-US" sz="2000" dirty="0" smtClean="0"/>
              <a:t>neuropeptides </a:t>
            </a:r>
            <a:r>
              <a:rPr lang="en-US" sz="2000" dirty="0"/>
              <a:t>are </a:t>
            </a:r>
            <a:r>
              <a:rPr lang="en-US" sz="2000" dirty="0" smtClean="0"/>
              <a:t>synthesized as </a:t>
            </a:r>
            <a:r>
              <a:rPr lang="en-US" sz="2000" b="1" dirty="0" smtClean="0"/>
              <a:t>integral </a:t>
            </a:r>
            <a:r>
              <a:rPr lang="en-US" sz="2000" b="1" dirty="0"/>
              <a:t>parts of large-protein molecules </a:t>
            </a:r>
            <a:r>
              <a:rPr lang="en-US" sz="2000" dirty="0"/>
              <a:t>by ribosomes </a:t>
            </a:r>
            <a:r>
              <a:rPr lang="en-US" sz="2000" dirty="0" smtClean="0"/>
              <a:t>in the </a:t>
            </a:r>
            <a:r>
              <a:rPr lang="en-US" sz="2000" dirty="0"/>
              <a:t>neuronal cell </a:t>
            </a:r>
            <a:r>
              <a:rPr lang="en-US" sz="2000" dirty="0" smtClean="0"/>
              <a:t>body</a:t>
            </a:r>
            <a:r>
              <a:rPr lang="en-US" sz="2000" dirty="0"/>
              <a:t> </a:t>
            </a:r>
            <a:r>
              <a:rPr lang="en-US" sz="2000" dirty="0" smtClean="0"/>
              <a:t>(not in the cytosol)</a:t>
            </a:r>
          </a:p>
          <a:p>
            <a:pPr marL="82296" indent="0" algn="ctr">
              <a:lnSpc>
                <a:spcPct val="120000"/>
              </a:lnSpc>
              <a:buNone/>
            </a:pPr>
            <a:endParaRPr lang="en-US" sz="2000" dirty="0"/>
          </a:p>
          <a:p>
            <a:pPr marL="82296" indent="0" algn="ctr">
              <a:lnSpc>
                <a:spcPct val="120000"/>
              </a:lnSpc>
              <a:buNone/>
            </a:pPr>
            <a:r>
              <a:rPr lang="en-US" sz="2000" dirty="0"/>
              <a:t>enter the spaces inside </a:t>
            </a:r>
            <a:r>
              <a:rPr lang="en-US" sz="2000" dirty="0" smtClean="0"/>
              <a:t>the endoplasmic </a:t>
            </a:r>
            <a:r>
              <a:rPr lang="en-US" sz="2000" dirty="0"/>
              <a:t>reticulum of the cell body and </a:t>
            </a:r>
            <a:r>
              <a:rPr lang="en-US" sz="2000" dirty="0" smtClean="0"/>
              <a:t>subsequently inside </a:t>
            </a:r>
            <a:r>
              <a:rPr lang="en-US" sz="2000" dirty="0"/>
              <a:t>the Golgi </a:t>
            </a:r>
            <a:r>
              <a:rPr lang="en-US" sz="2000" dirty="0" smtClean="0"/>
              <a:t>apparatus</a:t>
            </a:r>
          </a:p>
          <a:p>
            <a:pPr marL="82296" indent="0" algn="ctr">
              <a:lnSpc>
                <a:spcPct val="120000"/>
              </a:lnSpc>
              <a:buNone/>
            </a:pPr>
            <a:endParaRPr lang="en-US" sz="2000" dirty="0" smtClean="0"/>
          </a:p>
          <a:p>
            <a:pPr marL="82296" indent="0" algn="ctr">
              <a:lnSpc>
                <a:spcPct val="120000"/>
              </a:lnSpc>
              <a:buNone/>
            </a:pPr>
            <a:r>
              <a:rPr lang="en-US" sz="2000" dirty="0"/>
              <a:t>e</a:t>
            </a:r>
            <a:r>
              <a:rPr lang="en-US" sz="2000" dirty="0" smtClean="0"/>
              <a:t>nzymatically split </a:t>
            </a:r>
            <a:r>
              <a:rPr lang="en-US" sz="2000" dirty="0"/>
              <a:t>into smaller </a:t>
            </a:r>
            <a:r>
              <a:rPr lang="en-US" sz="2000" dirty="0" smtClean="0"/>
              <a:t>fragments</a:t>
            </a:r>
          </a:p>
          <a:p>
            <a:pPr marL="82296" indent="0" algn="ctr">
              <a:lnSpc>
                <a:spcPct val="120000"/>
              </a:lnSpc>
              <a:buNone/>
            </a:pPr>
            <a:endParaRPr lang="en-US" sz="2000" dirty="0"/>
          </a:p>
          <a:p>
            <a:pPr marL="82296" indent="0" algn="ctr">
              <a:lnSpc>
                <a:spcPct val="120000"/>
              </a:lnSpc>
              <a:buNone/>
            </a:pPr>
            <a:r>
              <a:rPr lang="en-US" sz="2000" dirty="0" smtClean="0"/>
              <a:t>Golgi apparatus </a:t>
            </a:r>
            <a:r>
              <a:rPr lang="en-US" sz="2000" dirty="0"/>
              <a:t>packages the neuropeptide into </a:t>
            </a:r>
            <a:r>
              <a:rPr lang="en-US" sz="2000" dirty="0" smtClean="0"/>
              <a:t>transmitter</a:t>
            </a:r>
            <a:endParaRPr lang="en-US" sz="2000" dirty="0"/>
          </a:p>
          <a:p>
            <a:pPr marL="82296" indent="0" algn="ctr">
              <a:lnSpc>
                <a:spcPct val="120000"/>
              </a:lnSpc>
              <a:buNone/>
            </a:pPr>
            <a:r>
              <a:rPr lang="en-US" sz="2000" dirty="0"/>
              <a:t>vesicles that are released into the </a:t>
            </a:r>
            <a:r>
              <a:rPr lang="en-US" sz="2000" dirty="0" smtClean="0"/>
              <a:t>cytoplasm</a:t>
            </a:r>
          </a:p>
          <a:p>
            <a:pPr marL="82296" indent="0" algn="ctr">
              <a:lnSpc>
                <a:spcPct val="120000"/>
              </a:lnSpc>
              <a:buNone/>
            </a:pPr>
            <a:endParaRPr lang="en-US" sz="2000" dirty="0"/>
          </a:p>
          <a:p>
            <a:pPr marL="82296" indent="0" algn="ctr">
              <a:lnSpc>
                <a:spcPct val="120000"/>
              </a:lnSpc>
              <a:buNone/>
            </a:pPr>
            <a:r>
              <a:rPr lang="en-US" sz="2000" dirty="0"/>
              <a:t>vesicles are transported all the way to </a:t>
            </a:r>
            <a:r>
              <a:rPr lang="en-US" sz="2000" dirty="0" smtClean="0"/>
              <a:t>the tips </a:t>
            </a:r>
            <a:r>
              <a:rPr lang="en-US" sz="2000" dirty="0"/>
              <a:t>of the nerve fibers </a:t>
            </a:r>
            <a:r>
              <a:rPr lang="en-US" sz="2000" dirty="0" smtClean="0"/>
              <a:t>by axonal </a:t>
            </a:r>
            <a:r>
              <a:rPr lang="en-US" sz="2000" dirty="0"/>
              <a:t>streaming of the </a:t>
            </a:r>
            <a:r>
              <a:rPr lang="en-US" sz="2000" dirty="0" smtClean="0"/>
              <a:t>axon cytoplasm</a:t>
            </a:r>
          </a:p>
          <a:p>
            <a:pPr marL="82296" indent="0" algn="ctr">
              <a:lnSpc>
                <a:spcPct val="120000"/>
              </a:lnSpc>
              <a:buNone/>
            </a:pPr>
            <a:endParaRPr lang="en-US" sz="2000" dirty="0"/>
          </a:p>
          <a:p>
            <a:pPr marL="82296" indent="0" algn="ctr">
              <a:lnSpc>
                <a:spcPct val="120000"/>
              </a:lnSpc>
              <a:buNone/>
            </a:pPr>
            <a:r>
              <a:rPr lang="en-US" sz="2000" dirty="0"/>
              <a:t>vesicles release their </a:t>
            </a:r>
            <a:r>
              <a:rPr lang="en-US" sz="2000" dirty="0" smtClean="0"/>
              <a:t>transmitter at </a:t>
            </a:r>
            <a:r>
              <a:rPr lang="en-US" sz="2000" dirty="0"/>
              <a:t>the neuronal </a:t>
            </a:r>
            <a:r>
              <a:rPr lang="en-US" sz="2000" dirty="0" smtClean="0"/>
              <a:t>terminals in </a:t>
            </a:r>
            <a:r>
              <a:rPr lang="en-US" sz="2000" dirty="0"/>
              <a:t>the same </a:t>
            </a:r>
            <a:r>
              <a:rPr lang="en-US" sz="2000" dirty="0" smtClean="0"/>
              <a:t>manner as </a:t>
            </a:r>
            <a:r>
              <a:rPr lang="en-US" sz="2000" dirty="0"/>
              <a:t>for small-molecule transmitters.</a:t>
            </a:r>
          </a:p>
          <a:p>
            <a:pPr marL="82296" indent="0" algn="ctr">
              <a:lnSpc>
                <a:spcPct val="120000"/>
              </a:lnSpc>
              <a:buNone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vesicle is </a:t>
            </a:r>
            <a:r>
              <a:rPr lang="en-US" sz="2000" dirty="0" err="1"/>
              <a:t>autolyzed</a:t>
            </a:r>
            <a:r>
              <a:rPr lang="en-US" sz="2000" dirty="0"/>
              <a:t> and is not reused.</a:t>
            </a:r>
            <a:endParaRPr lang="en-US" sz="2000" dirty="0" smtClean="0"/>
          </a:p>
          <a:p>
            <a:pPr marL="82296" indent="0" algn="ctr">
              <a:lnSpc>
                <a:spcPct val="120000"/>
              </a:lnSpc>
              <a:buNone/>
            </a:pPr>
            <a:endParaRPr lang="en-US" sz="2200" dirty="0" smtClean="0"/>
          </a:p>
          <a:p>
            <a:pPr marL="82296" indent="0" algn="ctr">
              <a:lnSpc>
                <a:spcPct val="120000"/>
              </a:lnSpc>
              <a:buNone/>
            </a:pPr>
            <a:endParaRPr lang="en-US" sz="2400" dirty="0"/>
          </a:p>
          <a:p>
            <a:pPr marL="82296" indent="0" algn="ctr">
              <a:buNone/>
            </a:pPr>
            <a:endParaRPr lang="en-US" sz="2400" dirty="0" smtClean="0"/>
          </a:p>
          <a:p>
            <a:pPr marL="82296" indent="0" algn="ctr">
              <a:buNone/>
            </a:pPr>
            <a:endParaRPr lang="en-US" sz="2400" dirty="0" smtClean="0"/>
          </a:p>
          <a:p>
            <a:pPr marL="82296" indent="0" algn="ctr">
              <a:buNone/>
            </a:pPr>
            <a:endParaRPr lang="en-US" sz="2400" dirty="0" smtClean="0"/>
          </a:p>
          <a:p>
            <a:pPr marL="82296" indent="0" algn="ctr">
              <a:buNone/>
            </a:pPr>
            <a:endParaRPr lang="en-US" sz="2400" dirty="0" smtClean="0"/>
          </a:p>
          <a:p>
            <a:endParaRPr lang="ar-JO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7866888" cy="1143000"/>
          </a:xfrm>
        </p:spPr>
        <p:txBody>
          <a:bodyPr>
            <a:normAutofit/>
          </a:bodyPr>
          <a:lstStyle/>
          <a:p>
            <a:r>
              <a:rPr lang="en-US" sz="3200" dirty="0"/>
              <a:t>Neuropeptides</a:t>
            </a:r>
            <a:endParaRPr lang="ar-JO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524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95800" y="2514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95800" y="3276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95800" y="4343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95800" y="5410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152400"/>
            <a:ext cx="786688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Neuropeptides</a:t>
            </a:r>
            <a:endParaRPr lang="ar-J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943088" cy="5867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Much </a:t>
            </a:r>
            <a:r>
              <a:rPr lang="en-US" sz="2400" dirty="0"/>
              <a:t>smaller quantities of </a:t>
            </a:r>
            <a:r>
              <a:rPr lang="en-US" sz="2400" dirty="0" smtClean="0"/>
              <a:t>neuropeptides are usually released </a:t>
            </a:r>
            <a:r>
              <a:rPr lang="en-US" sz="2400" dirty="0"/>
              <a:t>than </a:t>
            </a:r>
            <a:r>
              <a:rPr lang="en-US" sz="2400" dirty="0" smtClean="0"/>
              <a:t>those of </a:t>
            </a:r>
            <a:r>
              <a:rPr lang="en-US" sz="2400" dirty="0"/>
              <a:t>the small-molecule </a:t>
            </a:r>
            <a:r>
              <a:rPr lang="en-US" sz="2400" dirty="0" smtClean="0"/>
              <a:t>transmitters.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However, </a:t>
            </a:r>
            <a:r>
              <a:rPr lang="en-US" sz="2400" dirty="0" smtClean="0"/>
              <a:t> neuropeptides are </a:t>
            </a:r>
            <a:r>
              <a:rPr lang="en-US" sz="2400" dirty="0"/>
              <a:t>generally a thousand or more times as potent as </a:t>
            </a:r>
            <a:r>
              <a:rPr lang="en-US" sz="2400" dirty="0" smtClean="0"/>
              <a:t>the small-molecule </a:t>
            </a:r>
            <a:r>
              <a:rPr lang="en-US" sz="2400" dirty="0"/>
              <a:t>transmitters</a:t>
            </a:r>
            <a:r>
              <a:rPr lang="en-US" sz="24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They </a:t>
            </a:r>
            <a:r>
              <a:rPr lang="en-US" sz="2400" dirty="0"/>
              <a:t>often </a:t>
            </a:r>
            <a:r>
              <a:rPr lang="en-US" sz="2400" dirty="0" smtClean="0"/>
              <a:t>cause much </a:t>
            </a:r>
            <a:r>
              <a:rPr lang="en-US" sz="2400" dirty="0"/>
              <a:t>more prolonged actions. Some of these </a:t>
            </a:r>
            <a:r>
              <a:rPr lang="en-US" sz="2400" dirty="0" smtClean="0"/>
              <a:t>actions include: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prolonged </a:t>
            </a:r>
            <a:r>
              <a:rPr lang="en-US" sz="2400" dirty="0"/>
              <a:t>closure of calcium channels, </a:t>
            </a:r>
            <a:endParaRPr lang="en-US" sz="2400" dirty="0" smtClean="0"/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prolonged changes </a:t>
            </a:r>
            <a:r>
              <a:rPr lang="en-US" sz="2400" dirty="0"/>
              <a:t>in the metabolic machinery of cells, </a:t>
            </a:r>
            <a:endParaRPr lang="en-US" sz="2400" dirty="0" smtClean="0"/>
          </a:p>
          <a:p>
            <a:pPr lvl="1">
              <a:lnSpc>
                <a:spcPct val="120000"/>
              </a:lnSpc>
            </a:pPr>
            <a:r>
              <a:rPr lang="en-US" sz="2400" dirty="0"/>
              <a:t>p</a:t>
            </a:r>
            <a:r>
              <a:rPr lang="en-US" sz="2400" dirty="0" smtClean="0"/>
              <a:t>rolonged changes </a:t>
            </a:r>
            <a:r>
              <a:rPr lang="en-US" sz="2400" dirty="0"/>
              <a:t>in activation or deactivation of specific genes </a:t>
            </a:r>
            <a:r>
              <a:rPr lang="en-US" sz="2400" dirty="0" smtClean="0"/>
              <a:t>in the </a:t>
            </a:r>
            <a:r>
              <a:rPr lang="en-US" sz="2400" dirty="0"/>
              <a:t>cell nucleus</a:t>
            </a:r>
            <a:r>
              <a:rPr lang="en-US" sz="2400" dirty="0" smtClean="0"/>
              <a:t>,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prolonged </a:t>
            </a:r>
            <a:r>
              <a:rPr lang="en-US" sz="2400" dirty="0"/>
              <a:t>alterations in </a:t>
            </a:r>
            <a:r>
              <a:rPr lang="en-US" sz="2400" dirty="0" smtClean="0"/>
              <a:t>numbers of </a:t>
            </a:r>
            <a:r>
              <a:rPr lang="en-US" sz="2400" dirty="0"/>
              <a:t>excitatory or inhibitory receptors. 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Some </a:t>
            </a:r>
            <a:r>
              <a:rPr lang="en-US" sz="2400" dirty="0"/>
              <a:t>of these </a:t>
            </a:r>
            <a:r>
              <a:rPr lang="en-US" sz="2400" dirty="0" smtClean="0"/>
              <a:t>effects last </a:t>
            </a:r>
            <a:r>
              <a:rPr lang="en-US" sz="2400" dirty="0"/>
              <a:t>for days, but others perhaps for months or years</a:t>
            </a:r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786688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Electrical Events During Neuronal Excitation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312" y="1066800"/>
            <a:ext cx="7943088" cy="4800600"/>
          </a:xfrm>
        </p:spPr>
        <p:txBody>
          <a:bodyPr>
            <a:normAutofit/>
          </a:bodyPr>
          <a:lstStyle/>
          <a:p>
            <a:r>
              <a:rPr lang="en-US" sz="2800" dirty="0"/>
              <a:t>Resting Membrane Potential of the </a:t>
            </a:r>
            <a:r>
              <a:rPr lang="en-US" sz="2800" dirty="0" smtClean="0"/>
              <a:t>Neuronal Soma</a:t>
            </a:r>
          </a:p>
          <a:p>
            <a:endParaRPr lang="en-US" sz="2800" dirty="0"/>
          </a:p>
          <a:p>
            <a:endParaRPr lang="ar-JO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81200"/>
            <a:ext cx="4024503" cy="31198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5657671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resting </a:t>
            </a:r>
            <a:r>
              <a:rPr lang="en-US" sz="2000" dirty="0">
                <a:latin typeface="+mn-lt"/>
              </a:rPr>
              <a:t>membrane potential of </a:t>
            </a:r>
            <a:r>
              <a:rPr lang="en-US" sz="2000" dirty="0" smtClean="0">
                <a:latin typeface="+mn-lt"/>
              </a:rPr>
              <a:t>about −</a:t>
            </a:r>
            <a:r>
              <a:rPr lang="en-US" sz="2000" dirty="0">
                <a:latin typeface="+mn-lt"/>
              </a:rPr>
              <a:t>65 </a:t>
            </a:r>
            <a:r>
              <a:rPr lang="en-US" sz="2000" dirty="0" smtClean="0">
                <a:latin typeface="+mn-lt"/>
              </a:rPr>
              <a:t>millivolts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(</a:t>
            </a:r>
            <a:r>
              <a:rPr lang="en-US" sz="2000" dirty="0" smtClean="0"/>
              <a:t>less </a:t>
            </a:r>
            <a:r>
              <a:rPr lang="en-US" sz="2000" dirty="0"/>
              <a:t>negative than </a:t>
            </a:r>
            <a:r>
              <a:rPr lang="en-US" sz="2000" dirty="0" smtClean="0"/>
              <a:t>the −</a:t>
            </a:r>
            <a:r>
              <a:rPr lang="en-US" sz="2000" dirty="0"/>
              <a:t>90 millivolts found in large peripheral nerve fibers </a:t>
            </a:r>
            <a:r>
              <a:rPr lang="en-US" sz="2000" dirty="0" smtClean="0"/>
              <a:t>and in </a:t>
            </a:r>
            <a:r>
              <a:rPr lang="en-US" sz="2000" dirty="0"/>
              <a:t>skeletal muscle </a:t>
            </a:r>
            <a:r>
              <a:rPr lang="en-US" sz="2000" dirty="0" smtClean="0"/>
              <a:t>fibers)</a:t>
            </a:r>
            <a:endParaRPr lang="ar-JO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34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"/>
            <a:ext cx="8001000" cy="6629400"/>
          </a:xfrm>
        </p:spPr>
        <p:txBody>
          <a:bodyPr>
            <a:normAutofit lnSpcReduction="10000"/>
          </a:bodyPr>
          <a:lstStyle/>
          <a:p>
            <a:pPr marL="82296" indent="0">
              <a:lnSpc>
                <a:spcPct val="120000"/>
              </a:lnSpc>
              <a:buNone/>
            </a:pPr>
            <a:r>
              <a:rPr lang="en-US" sz="2800" u="sng" dirty="0">
                <a:solidFill>
                  <a:schemeClr val="accent3">
                    <a:lumMod val="75000"/>
                  </a:schemeClr>
                </a:solidFill>
              </a:rPr>
              <a:t>Concentration </a:t>
            </a:r>
            <a:r>
              <a:rPr lang="en-US" sz="2800" u="sng" dirty="0" smtClean="0">
                <a:solidFill>
                  <a:schemeClr val="accent3">
                    <a:lumMod val="75000"/>
                  </a:schemeClr>
                </a:solidFill>
              </a:rPr>
              <a:t>differences </a:t>
            </a:r>
            <a:r>
              <a:rPr lang="en-US" sz="2800" u="sng" dirty="0">
                <a:solidFill>
                  <a:schemeClr val="accent3">
                    <a:lumMod val="75000"/>
                  </a:schemeClr>
                </a:solidFill>
              </a:rPr>
              <a:t>of </a:t>
            </a:r>
            <a:r>
              <a:rPr lang="en-US" sz="2800" u="sng" dirty="0" smtClean="0">
                <a:solidFill>
                  <a:schemeClr val="accent3">
                    <a:lumMod val="75000"/>
                  </a:schemeClr>
                </a:solidFill>
              </a:rPr>
              <a:t>ions </a:t>
            </a:r>
            <a:r>
              <a:rPr lang="en-US" sz="2800" u="sng" dirty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sz="2800" u="sng" dirty="0" smtClean="0">
                <a:solidFill>
                  <a:schemeClr val="accent3">
                    <a:lumMod val="75000"/>
                  </a:schemeClr>
                </a:solidFill>
              </a:rPr>
              <a:t>cross the neuronal </a:t>
            </a:r>
            <a:r>
              <a:rPr lang="en-US" sz="2800" u="sng" dirty="0" err="1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n-US" sz="2800" u="sng" dirty="0" err="1" smtClean="0">
                <a:solidFill>
                  <a:schemeClr val="accent3">
                    <a:lumMod val="75000"/>
                  </a:schemeClr>
                </a:solidFill>
              </a:rPr>
              <a:t>omal</a:t>
            </a:r>
            <a:r>
              <a:rPr lang="en-US" sz="2800" u="sng" dirty="0" smtClean="0">
                <a:solidFill>
                  <a:schemeClr val="accent3">
                    <a:lumMod val="75000"/>
                  </a:schemeClr>
                </a:solidFill>
              </a:rPr>
              <a:t> membrane</a:t>
            </a:r>
          </a:p>
          <a:p>
            <a:pPr>
              <a:lnSpc>
                <a:spcPct val="120000"/>
              </a:lnSpc>
            </a:pP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600" dirty="0"/>
              <a:t>S</a:t>
            </a:r>
            <a:r>
              <a:rPr lang="en-US" sz="2600" dirty="0" smtClean="0"/>
              <a:t>odium </a:t>
            </a:r>
            <a:r>
              <a:rPr lang="en-US" sz="2600" dirty="0"/>
              <a:t>ion concentration </a:t>
            </a:r>
            <a:r>
              <a:rPr lang="en-US" sz="2600" dirty="0" smtClean="0"/>
              <a:t>is high </a:t>
            </a:r>
            <a:r>
              <a:rPr lang="en-US" sz="2600" dirty="0"/>
              <a:t>in the </a:t>
            </a:r>
            <a:r>
              <a:rPr lang="en-US" sz="2600" dirty="0" smtClean="0"/>
              <a:t>ECF (142 </a:t>
            </a:r>
            <a:r>
              <a:rPr lang="en-US" sz="2600" dirty="0" err="1" smtClean="0"/>
              <a:t>mEq</a:t>
            </a:r>
            <a:r>
              <a:rPr lang="en-US" sz="2600" dirty="0" smtClean="0"/>
              <a:t>/L) but </a:t>
            </a:r>
            <a:r>
              <a:rPr lang="en-US" sz="2600" dirty="0"/>
              <a:t>low inside the neuron (14 </a:t>
            </a:r>
            <a:r>
              <a:rPr lang="en-US" sz="2600" dirty="0" err="1"/>
              <a:t>mEq</a:t>
            </a:r>
            <a:r>
              <a:rPr lang="en-US" sz="2600" dirty="0"/>
              <a:t>/L). </a:t>
            </a:r>
            <a:endParaRPr lang="en-US" sz="2600" dirty="0" smtClean="0"/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This </a:t>
            </a:r>
            <a:r>
              <a:rPr lang="en-US" sz="2400" dirty="0"/>
              <a:t>sodium </a:t>
            </a:r>
            <a:r>
              <a:rPr lang="en-US" sz="2400" dirty="0" smtClean="0"/>
              <a:t>concentration gradient </a:t>
            </a:r>
            <a:r>
              <a:rPr lang="en-US" sz="2400" dirty="0"/>
              <a:t>is caused by a strong </a:t>
            </a:r>
            <a:r>
              <a:rPr lang="en-US" sz="2400" dirty="0" err="1"/>
              <a:t>somal</a:t>
            </a:r>
            <a:r>
              <a:rPr lang="en-US" sz="2400" dirty="0"/>
              <a:t> </a:t>
            </a:r>
            <a:r>
              <a:rPr lang="en-US" sz="2400" dirty="0" smtClean="0"/>
              <a:t>membrane </a:t>
            </a:r>
            <a:r>
              <a:rPr lang="en-US" sz="2400" b="1" dirty="0" smtClean="0"/>
              <a:t>sodium </a:t>
            </a:r>
            <a:r>
              <a:rPr lang="en-US" sz="2400" b="1" dirty="0"/>
              <a:t>pump </a:t>
            </a:r>
            <a:r>
              <a:rPr lang="en-US" sz="2400" dirty="0"/>
              <a:t>that continually pumps </a:t>
            </a:r>
            <a:r>
              <a:rPr lang="en-US" sz="2400" dirty="0" smtClean="0"/>
              <a:t>sodium out of </a:t>
            </a:r>
            <a:r>
              <a:rPr lang="en-US" sz="2400" dirty="0"/>
              <a:t>the neuron</a:t>
            </a:r>
            <a:r>
              <a:rPr lang="en-US" sz="2400" dirty="0" smtClean="0"/>
              <a:t>.</a:t>
            </a:r>
          </a:p>
          <a:p>
            <a:pPr lvl="1"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600" dirty="0" smtClean="0"/>
              <a:t>Potassium </a:t>
            </a:r>
            <a:r>
              <a:rPr lang="en-US" sz="2600" dirty="0"/>
              <a:t>ion </a:t>
            </a:r>
            <a:r>
              <a:rPr lang="en-US" sz="2600" dirty="0" smtClean="0"/>
              <a:t>concentration is </a:t>
            </a:r>
            <a:r>
              <a:rPr lang="en-US" sz="2600" dirty="0"/>
              <a:t>high inside the neuronal soma (120 </a:t>
            </a:r>
            <a:r>
              <a:rPr lang="en-US" sz="2600" dirty="0" err="1"/>
              <a:t>mEq</a:t>
            </a:r>
            <a:r>
              <a:rPr lang="en-US" sz="2600" dirty="0"/>
              <a:t>/L) but low </a:t>
            </a:r>
            <a:r>
              <a:rPr lang="en-US" sz="2600" dirty="0" smtClean="0"/>
              <a:t>in the </a:t>
            </a:r>
            <a:r>
              <a:rPr lang="en-US" sz="2600" dirty="0"/>
              <a:t>extracellular fluid (4.5 </a:t>
            </a:r>
            <a:r>
              <a:rPr lang="en-US" sz="2600" dirty="0" err="1"/>
              <a:t>mEq</a:t>
            </a:r>
            <a:r>
              <a:rPr lang="en-US" sz="2600" dirty="0"/>
              <a:t>/L). </a:t>
            </a:r>
            <a:endParaRPr lang="en-US" sz="2600" dirty="0" smtClean="0"/>
          </a:p>
          <a:p>
            <a:pPr lvl="1">
              <a:lnSpc>
                <a:spcPct val="120000"/>
              </a:lnSpc>
            </a:pPr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potassium pump (the other half of the 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- </a:t>
            </a:r>
            <a:r>
              <a:rPr lang="en-US" sz="2400" dirty="0"/>
              <a:t>K</a:t>
            </a:r>
            <a:r>
              <a:rPr lang="en-US" sz="2400" baseline="30000" dirty="0"/>
              <a:t>+</a:t>
            </a:r>
            <a:r>
              <a:rPr lang="en-US" sz="2400" dirty="0"/>
              <a:t> </a:t>
            </a:r>
            <a:r>
              <a:rPr lang="en-US" sz="2400" dirty="0" smtClean="0"/>
              <a:t>pump) pumps </a:t>
            </a:r>
            <a:r>
              <a:rPr lang="en-US" sz="2400" dirty="0"/>
              <a:t>potassium to the interior.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29379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"/>
            <a:ext cx="8001000" cy="61722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sz="2800" dirty="0" smtClean="0"/>
          </a:p>
          <a:p>
            <a:r>
              <a:rPr lang="en-US" sz="2600" dirty="0" smtClean="0"/>
              <a:t>Chloride </a:t>
            </a:r>
            <a:r>
              <a:rPr lang="en-US" sz="2600" dirty="0"/>
              <a:t>ion </a:t>
            </a:r>
            <a:r>
              <a:rPr lang="en-US" sz="2600" dirty="0" smtClean="0"/>
              <a:t>has high concentration in </a:t>
            </a:r>
            <a:r>
              <a:rPr lang="en-US" sz="2600" dirty="0"/>
              <a:t>the extracellular fluid but low </a:t>
            </a:r>
            <a:r>
              <a:rPr lang="en-US" sz="2600" dirty="0" smtClean="0"/>
              <a:t>concentration inside </a:t>
            </a:r>
            <a:r>
              <a:rPr lang="en-US" sz="2600" dirty="0"/>
              <a:t>the neuron. </a:t>
            </a:r>
            <a:endParaRPr lang="en-US" sz="2600" dirty="0" smtClean="0"/>
          </a:p>
          <a:p>
            <a:pPr marL="342900" lvl="1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This is because: 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The </a:t>
            </a:r>
            <a:r>
              <a:rPr lang="en-US" sz="2400" dirty="0">
                <a:solidFill>
                  <a:srgbClr val="002060"/>
                </a:solidFill>
              </a:rPr>
              <a:t>membrane may be somewhat </a:t>
            </a:r>
            <a:r>
              <a:rPr lang="en-US" sz="2400" dirty="0" smtClean="0">
                <a:solidFill>
                  <a:srgbClr val="002060"/>
                </a:solidFill>
              </a:rPr>
              <a:t>permeable to </a:t>
            </a:r>
            <a:r>
              <a:rPr lang="en-US" sz="2400" dirty="0">
                <a:solidFill>
                  <a:srgbClr val="002060"/>
                </a:solidFill>
              </a:rPr>
              <a:t>chloride ions 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there </a:t>
            </a:r>
            <a:r>
              <a:rPr lang="en-US" sz="2400" dirty="0">
                <a:solidFill>
                  <a:srgbClr val="002060"/>
                </a:solidFill>
              </a:rPr>
              <a:t>may be a weak </a:t>
            </a:r>
            <a:r>
              <a:rPr lang="en-US" sz="2400" dirty="0" smtClean="0">
                <a:solidFill>
                  <a:srgbClr val="002060"/>
                </a:solidFill>
              </a:rPr>
              <a:t>chloride pump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Of the −</a:t>
            </a:r>
            <a:r>
              <a:rPr lang="en-US" sz="2400" dirty="0">
                <a:solidFill>
                  <a:srgbClr val="002060"/>
                </a:solidFill>
              </a:rPr>
              <a:t>65 millivolts in </a:t>
            </a:r>
            <a:r>
              <a:rPr lang="en-US" sz="2400" dirty="0" smtClean="0">
                <a:solidFill>
                  <a:srgbClr val="002060"/>
                </a:solidFill>
              </a:rPr>
              <a:t>the neuron, which repels </a:t>
            </a:r>
            <a:r>
              <a:rPr lang="en-US" sz="2400" dirty="0">
                <a:solidFill>
                  <a:srgbClr val="002060"/>
                </a:solidFill>
              </a:rPr>
              <a:t>the </a:t>
            </a:r>
            <a:r>
              <a:rPr lang="en-US" sz="2400" dirty="0" smtClean="0">
                <a:solidFill>
                  <a:srgbClr val="002060"/>
                </a:solidFill>
              </a:rPr>
              <a:t>negatively charged </a:t>
            </a:r>
            <a:r>
              <a:rPr lang="en-US" sz="2400" dirty="0">
                <a:solidFill>
                  <a:srgbClr val="002060"/>
                </a:solidFill>
              </a:rPr>
              <a:t>chloride ions, forcing them outward </a:t>
            </a:r>
            <a:r>
              <a:rPr lang="en-US" sz="2400" dirty="0" smtClean="0">
                <a:solidFill>
                  <a:srgbClr val="002060"/>
                </a:solidFill>
              </a:rPr>
              <a:t>through the </a:t>
            </a:r>
            <a:r>
              <a:rPr lang="en-US" sz="2400" i="1" dirty="0">
                <a:solidFill>
                  <a:srgbClr val="002060"/>
                </a:solidFill>
              </a:rPr>
              <a:t>pores</a:t>
            </a:r>
            <a:r>
              <a:rPr lang="en-US" sz="2400" dirty="0">
                <a:solidFill>
                  <a:srgbClr val="002060"/>
                </a:solidFill>
              </a:rPr>
              <a:t> until the concentration is much less inside </a:t>
            </a:r>
            <a:r>
              <a:rPr lang="en-US" sz="2400" dirty="0" smtClean="0">
                <a:solidFill>
                  <a:srgbClr val="002060"/>
                </a:solidFill>
              </a:rPr>
              <a:t>the membrane </a:t>
            </a:r>
            <a:r>
              <a:rPr lang="en-US" sz="2400" dirty="0">
                <a:solidFill>
                  <a:srgbClr val="002060"/>
                </a:solidFill>
              </a:rPr>
              <a:t>than outside</a:t>
            </a:r>
          </a:p>
        </p:txBody>
      </p:sp>
    </p:spTree>
    <p:extLst>
      <p:ext uri="{BB962C8B-B14F-4D97-AF65-F5344CB8AC3E}">
        <p14:creationId xmlns:p14="http://schemas.microsoft.com/office/powerpoint/2010/main" val="41107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1371600"/>
          </a:xfrm>
        </p:spPr>
        <p:txBody>
          <a:bodyPr>
            <a:normAutofit/>
          </a:bodyPr>
          <a:lstStyle/>
          <a:p>
            <a:r>
              <a:rPr lang="en-US" sz="2800" u="none" dirty="0"/>
              <a:t>Effect of Synaptic Excitation on the </a:t>
            </a:r>
            <a:r>
              <a:rPr lang="en-US" sz="2800" u="none" dirty="0" smtClean="0"/>
              <a:t>Postsynaptic Membrane </a:t>
            </a:r>
            <a:r>
              <a:rPr lang="en-US" sz="2800" b="1" u="none" dirty="0" smtClean="0"/>
              <a:t>- Excitatory </a:t>
            </a:r>
            <a:r>
              <a:rPr lang="en-US" sz="2800" b="1" u="none" dirty="0"/>
              <a:t>Postsynaptic Potential</a:t>
            </a:r>
            <a:endParaRPr lang="ar-JO" sz="2800" b="1" dirty="0"/>
          </a:p>
        </p:txBody>
      </p:sp>
      <p:pic>
        <p:nvPicPr>
          <p:cNvPr id="9" name="Content Placeholder 8" descr="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05100" y="1295400"/>
            <a:ext cx="4572000" cy="5259898"/>
          </a:xfrm>
        </p:spPr>
      </p:pic>
    </p:spTree>
    <p:extLst>
      <p:ext uri="{BB962C8B-B14F-4D97-AF65-F5344CB8AC3E}">
        <p14:creationId xmlns:p14="http://schemas.microsoft.com/office/powerpoint/2010/main" val="19986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Synapses - </a:t>
            </a:r>
            <a:r>
              <a:rPr lang="en-US" b="1" dirty="0" smtClean="0"/>
              <a:t>Chemical and Electrical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943088" cy="4800600"/>
          </a:xfrm>
        </p:spPr>
        <p:txBody>
          <a:bodyPr/>
          <a:lstStyle/>
          <a:p>
            <a:r>
              <a:rPr lang="en-US" dirty="0" smtClean="0"/>
              <a:t>There are two major types of synapses: 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(1) the chemical synapse and </a:t>
            </a:r>
          </a:p>
          <a:p>
            <a:pPr lvl="1">
              <a:buNone/>
            </a:pPr>
            <a:r>
              <a:rPr lang="en-US" dirty="0" smtClean="0">
                <a:solidFill>
                  <a:srgbClr val="0070C0"/>
                </a:solidFill>
              </a:rPr>
              <a:t>(2) the electrical synapse.</a:t>
            </a:r>
          </a:p>
          <a:p>
            <a:pPr lvl="1"/>
            <a:endParaRPr lang="en-US" i="1" dirty="0" smtClean="0"/>
          </a:p>
          <a:p>
            <a:r>
              <a:rPr lang="en-US" dirty="0" smtClean="0"/>
              <a:t>*Almost all the synapses used for signal transmission in the central nervous system of the human being are </a:t>
            </a:r>
            <a:r>
              <a:rPr lang="en-US" b="1" dirty="0" smtClean="0"/>
              <a:t>chemical </a:t>
            </a:r>
            <a:r>
              <a:rPr lang="af-ZA" b="1" dirty="0" smtClean="0"/>
              <a:t>synapses</a:t>
            </a:r>
            <a:r>
              <a:rPr lang="af-ZA" i="1" dirty="0" smtClean="0"/>
              <a:t>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943088" cy="121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Generation of action potentials in the initial segment of the axon leaving the neuron – </a:t>
            </a:r>
            <a:br>
              <a:rPr lang="en-US" sz="2800" dirty="0" smtClean="0"/>
            </a:br>
            <a:r>
              <a:rPr lang="en-US" sz="2800" b="1" dirty="0" smtClean="0"/>
              <a:t>Threshold </a:t>
            </a:r>
            <a:r>
              <a:rPr lang="af-ZA" sz="2800" b="1" dirty="0" smtClean="0"/>
              <a:t>for Excitation</a:t>
            </a:r>
            <a:endParaRPr lang="ar-JO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943088" cy="464820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When the EPSP rises high enough in the positive direction, there comes a point at which this initiates an action potential in the neuron.</a:t>
            </a:r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The action potential begins in the initial segment of the axon where the axon leaves the neuronal soma </a:t>
            </a:r>
            <a:r>
              <a:rPr lang="en-US" sz="2400" dirty="0" smtClean="0">
                <a:sym typeface="Wingdings" pitchFamily="2" charset="2"/>
              </a:rPr>
              <a:t>Axon Hillock</a:t>
            </a:r>
            <a:endParaRPr lang="en-US" sz="2400" dirty="0" smtClean="0"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endParaRPr lang="en-US" sz="2400" dirty="0" smtClean="0"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/>
              <a:t>The EPSP that will elicit an action potential in the axon initial segment is between </a:t>
            </a:r>
            <a:r>
              <a:rPr lang="af-ZA" sz="2400" dirty="0" smtClean="0"/>
              <a:t>+10 and +20 millivolts. </a:t>
            </a:r>
            <a:r>
              <a:rPr lang="en-US" sz="2400" dirty="0" smtClean="0"/>
              <a:t>This is in contrast to the +30 or +40 </a:t>
            </a:r>
            <a:r>
              <a:rPr lang="en-US" sz="2400" dirty="0" err="1" smtClean="0"/>
              <a:t>millivolts</a:t>
            </a:r>
            <a:r>
              <a:rPr lang="en-US" sz="2400" dirty="0" smtClean="0"/>
              <a:t> or more required on the soma.</a:t>
            </a:r>
          </a:p>
          <a:p>
            <a:endParaRPr lang="en-US" sz="2400" dirty="0" smtClean="0"/>
          </a:p>
          <a:p>
            <a:endParaRPr lang="ar-J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78668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Electrical Events During Neuronal Inhibition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848600" cy="5791200"/>
          </a:xfrm>
        </p:spPr>
        <p:txBody>
          <a:bodyPr>
            <a:normAutofit/>
          </a:bodyPr>
          <a:lstStyle/>
          <a:p>
            <a:pPr marL="114300" indent="-31750">
              <a:lnSpc>
                <a:spcPct val="110000"/>
              </a:lnSpc>
              <a:buNone/>
            </a:pPr>
            <a:r>
              <a:rPr lang="en-US" sz="2800" dirty="0" smtClean="0"/>
              <a:t>Effect of inhibitory synapses on the postsynaptic </a:t>
            </a:r>
            <a:r>
              <a:rPr lang="af-ZA" sz="2800" dirty="0" smtClean="0"/>
              <a:t>membrane - </a:t>
            </a:r>
            <a:r>
              <a:rPr lang="af-ZA" sz="2800" b="1" dirty="0" smtClean="0"/>
              <a:t>Inhibitory postsynaptic potential</a:t>
            </a:r>
          </a:p>
          <a:p>
            <a:pPr lvl="1">
              <a:lnSpc>
                <a:spcPct val="110000"/>
              </a:lnSpc>
            </a:pPr>
            <a:r>
              <a:rPr lang="af-ZA" sz="2400" dirty="0" smtClean="0"/>
              <a:t>The </a:t>
            </a:r>
            <a:r>
              <a:rPr lang="en-US" sz="2400" dirty="0" smtClean="0"/>
              <a:t>inhibitory synapses </a:t>
            </a:r>
            <a:r>
              <a:rPr lang="en-US" sz="2400" b="1" dirty="0" smtClean="0"/>
              <a:t>open mainly chloride channels</a:t>
            </a:r>
            <a:r>
              <a:rPr lang="en-US" sz="2400" i="1" dirty="0" smtClean="0"/>
              <a:t>, </a:t>
            </a:r>
            <a:r>
              <a:rPr lang="en-US" sz="2400" dirty="0" smtClean="0"/>
              <a:t>allowing</a:t>
            </a:r>
            <a:r>
              <a:rPr lang="en-US" sz="2400" i="1" dirty="0" smtClean="0"/>
              <a:t> </a:t>
            </a:r>
            <a:r>
              <a:rPr lang="en-US" sz="2400" dirty="0" smtClean="0"/>
              <a:t>easy passage of chloride ions.</a:t>
            </a:r>
          </a:p>
          <a:p>
            <a:pPr lvl="1">
              <a:lnSpc>
                <a:spcPct val="110000"/>
              </a:lnSpc>
            </a:pPr>
            <a:r>
              <a:rPr lang="en-US" sz="2400" b="1" dirty="0" smtClean="0"/>
              <a:t>Opening potassium channels </a:t>
            </a:r>
            <a:r>
              <a:rPr lang="en-US" sz="2400" dirty="0" smtClean="0"/>
              <a:t>will allow positively charged potassium ions to move to the exterior, and this will also make the interior membrane potential more negative </a:t>
            </a:r>
            <a:r>
              <a:rPr lang="af-ZA" sz="2400" dirty="0" smtClean="0"/>
              <a:t>than usual.</a:t>
            </a:r>
          </a:p>
          <a:p>
            <a:pPr marL="1257300" indent="-685800">
              <a:lnSpc>
                <a:spcPct val="110000"/>
              </a:lnSpc>
              <a:buNone/>
            </a:pPr>
            <a:r>
              <a:rPr lang="af-ZA" sz="2800" i="1" dirty="0" smtClean="0">
                <a:cs typeface="Times New Roman"/>
              </a:rPr>
              <a:t>        </a:t>
            </a:r>
            <a:r>
              <a:rPr lang="af-ZA" sz="2400" i="1" dirty="0" smtClean="0">
                <a:cs typeface="Times New Roman"/>
              </a:rPr>
              <a:t>hyperpolarizat</a:t>
            </a:r>
            <a:r>
              <a:rPr lang="af-ZA" sz="2000" i="1" dirty="0" smtClean="0">
                <a:cs typeface="Times New Roman"/>
              </a:rPr>
              <a:t>i</a:t>
            </a:r>
            <a:r>
              <a:rPr lang="af-ZA" sz="2400" i="1" dirty="0" smtClean="0">
                <a:cs typeface="Times New Roman"/>
              </a:rPr>
              <a:t>on </a:t>
            </a:r>
            <a:endParaRPr lang="af-ZA" sz="2800" i="1" dirty="0" smtClean="0">
              <a:cs typeface="Times New Roman"/>
            </a:endParaRPr>
          </a:p>
          <a:p>
            <a:pPr lvl="1">
              <a:lnSpc>
                <a:spcPct val="110000"/>
              </a:lnSpc>
            </a:pPr>
            <a:r>
              <a:rPr lang="af-ZA" sz="2400" dirty="0" smtClean="0"/>
              <a:t>An </a:t>
            </a:r>
            <a:r>
              <a:rPr lang="en-US" sz="2400" dirty="0" smtClean="0"/>
              <a:t>increase in negativity beyond the normal resting membrane potential level is called an </a:t>
            </a:r>
            <a:r>
              <a:rPr lang="en-US" sz="2400" i="1" dirty="0" smtClean="0"/>
              <a:t>inhibitory postsynaptic </a:t>
            </a:r>
            <a:r>
              <a:rPr lang="af-ZA" sz="2400" i="1" dirty="0" smtClean="0"/>
              <a:t>potential (IPSP).</a:t>
            </a:r>
            <a:endParaRPr lang="ar-JO" sz="2400" i="1" dirty="0"/>
          </a:p>
        </p:txBody>
      </p:sp>
      <p:sp>
        <p:nvSpPr>
          <p:cNvPr id="4" name="Right Arrow 3"/>
          <p:cNvSpPr/>
          <p:nvPr/>
        </p:nvSpPr>
        <p:spPr>
          <a:xfrm>
            <a:off x="1676400" y="4800600"/>
            <a:ext cx="457200" cy="3048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D8B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f-ZA" sz="3400" dirty="0" smtClean="0"/>
              <a:t>Presynaptic inhibition</a:t>
            </a:r>
            <a:endParaRPr lang="ar-JO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943088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Presynaptic inhibition is caused by release of an inhibitory substance onto the outsides of the presynaptic nerve </a:t>
            </a:r>
            <a:r>
              <a:rPr lang="en-US" sz="2400" dirty="0" smtClean="0"/>
              <a:t>fibrils</a:t>
            </a:r>
            <a:endParaRPr lang="af-ZA" sz="2400" dirty="0" smtClean="0"/>
          </a:p>
          <a:p>
            <a:pPr>
              <a:lnSpc>
                <a:spcPct val="150000"/>
              </a:lnSpc>
            </a:pPr>
            <a:r>
              <a:rPr lang="af-ZA" sz="2400" dirty="0" smtClean="0"/>
              <a:t>Mostly GABA </a:t>
            </a:r>
            <a:r>
              <a:rPr lang="af-ZA" sz="2400" dirty="0" smtClean="0">
                <a:sym typeface="Wingdings" pitchFamily="2" charset="2"/>
              </a:rPr>
              <a:t> opens anion channels  Cl</a:t>
            </a:r>
            <a:r>
              <a:rPr lang="af-ZA" sz="2400" baseline="30000" dirty="0" smtClean="0">
                <a:sym typeface="Wingdings" pitchFamily="2" charset="2"/>
              </a:rPr>
              <a:t>-</a:t>
            </a:r>
            <a:r>
              <a:rPr lang="af-ZA" sz="2400" dirty="0" smtClean="0">
                <a:sym typeface="Wingdings" pitchFamily="2" charset="2"/>
              </a:rPr>
              <a:t> ions  inhibit synaptic transmission by </a:t>
            </a:r>
            <a:r>
              <a:rPr lang="af-ZA" sz="2400" dirty="0" smtClean="0"/>
              <a:t>cancel much </a:t>
            </a:r>
            <a:r>
              <a:rPr lang="en-US" sz="2400" dirty="0" smtClean="0"/>
              <a:t>of the excitatory effect of the positively charged sodium ions that also enter the terminal fibrils when an action </a:t>
            </a:r>
            <a:r>
              <a:rPr lang="af-ZA" sz="2400" dirty="0" smtClean="0"/>
              <a:t>potential arrives.</a:t>
            </a:r>
            <a:endParaRPr lang="ar-JO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Time Course of Postsynaptic Potentials</a:t>
            </a:r>
            <a:endParaRPr lang="ar-JO" sz="3200" dirty="0"/>
          </a:p>
        </p:txBody>
      </p:sp>
      <p:pic>
        <p:nvPicPr>
          <p:cNvPr id="6" name="Content Placeholder 5" descr="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76400"/>
            <a:ext cx="7025036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66888" cy="1143000"/>
          </a:xfrm>
        </p:spPr>
        <p:txBody>
          <a:bodyPr>
            <a:normAutofit/>
          </a:bodyPr>
          <a:lstStyle/>
          <a:p>
            <a:r>
              <a:rPr lang="af-ZA" sz="3000" dirty="0" smtClean="0"/>
              <a:t>Summation in </a:t>
            </a:r>
            <a:r>
              <a:rPr lang="af-ZA" sz="3000" dirty="0" smtClean="0"/>
              <a:t>Neurons – </a:t>
            </a:r>
            <a:br>
              <a:rPr lang="af-ZA" sz="3000" dirty="0" smtClean="0"/>
            </a:br>
            <a:r>
              <a:rPr lang="af-ZA" sz="3000" b="1" dirty="0" smtClean="0"/>
              <a:t>Threshold for Firing</a:t>
            </a:r>
            <a:endParaRPr lang="ar-JO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8229600" cy="5486400"/>
          </a:xfrm>
        </p:spPr>
        <p:txBody>
          <a:bodyPr>
            <a:noAutofit/>
          </a:bodyPr>
          <a:lstStyle/>
          <a:p>
            <a:pPr marL="742950" lvl="1" indent="-40005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600" dirty="0" smtClean="0"/>
              <a:t>Excitation </a:t>
            </a:r>
            <a:r>
              <a:rPr lang="en-US" sz="2600" dirty="0" smtClean="0"/>
              <a:t>of a single presynaptic terminal on the surface of a neuron almost never excites the neuron.</a:t>
            </a:r>
          </a:p>
          <a:p>
            <a:pPr marL="742950" lvl="1" indent="-400050">
              <a:lnSpc>
                <a:spcPct val="10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600" dirty="0" smtClean="0"/>
              <a:t>Many presynaptic terminals spread over wide areas of the neuron are usually stimulated at the same time, and their effects can </a:t>
            </a:r>
            <a:r>
              <a:rPr lang="en-US" sz="2600" i="1" dirty="0" smtClean="0"/>
              <a:t>summate;  </a:t>
            </a:r>
            <a:r>
              <a:rPr lang="en-US" sz="2600" dirty="0" smtClean="0"/>
              <a:t>that is, they can add to one another until neuronal excitation does occur</a:t>
            </a:r>
            <a:r>
              <a:rPr lang="en-US" sz="26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The “excitatory state” of a neuron is defined as the summated degree of excitatory drive to the neuron.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If there is a higher degree of excitation than inhibition of the neuron at any given instant, then it is said that there is an excitatory state.</a:t>
            </a:r>
          </a:p>
          <a:p>
            <a:pPr>
              <a:lnSpc>
                <a:spcPct val="100000"/>
              </a:lnSpc>
            </a:pPr>
            <a:endParaRPr lang="en-US" sz="2600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summation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spatial summation response evoked by synapses that are electrically independent of each other 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Temporal summation. The postsynaptic response to two spikes in the same </a:t>
            </a:r>
            <a:r>
              <a:rPr lang="en-US" dirty="0" smtClean="0"/>
              <a:t>axonal synapse  </a:t>
            </a:r>
            <a:r>
              <a:rPr lang="en-US" dirty="0"/>
              <a:t>occurs in rapid </a:t>
            </a:r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845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866888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Special Functions of Dendrites for</a:t>
            </a:r>
            <a:br>
              <a:rPr lang="en-US" sz="3200" dirty="0" smtClean="0"/>
            </a:br>
            <a:r>
              <a:rPr lang="af-ZA" sz="3200" dirty="0" smtClean="0"/>
              <a:t>Exciting Neurons</a:t>
            </a:r>
            <a:endParaRPr lang="ar-J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943088" cy="4800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Most dendrites cannot transmit action potentials, but they can transmit signals within the same </a:t>
            </a:r>
            <a:r>
              <a:rPr lang="af-ZA" sz="2600" dirty="0" smtClean="0"/>
              <a:t>neuron by </a:t>
            </a:r>
            <a:r>
              <a:rPr lang="af-ZA" sz="2600" b="1" dirty="0" smtClean="0"/>
              <a:t>electrotonic </a:t>
            </a:r>
            <a:r>
              <a:rPr lang="af-ZA" sz="2600" b="1" dirty="0" smtClean="0"/>
              <a:t>conduction </a:t>
            </a:r>
            <a:r>
              <a:rPr lang="af-ZA" sz="2600" dirty="0" smtClean="0"/>
              <a:t>(= direct spread of electrical </a:t>
            </a:r>
            <a:r>
              <a:rPr lang="en-US" sz="2600" dirty="0" smtClean="0"/>
              <a:t>current by ion conduction in the fluids of the dendrites but without generation of action potentials).</a:t>
            </a:r>
          </a:p>
          <a:p>
            <a:endParaRPr lang="en-US" sz="2600" dirty="0" smtClean="0"/>
          </a:p>
          <a:p>
            <a:endParaRPr lang="ar-JO" sz="24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80160" y="2337816"/>
            <a:ext cx="7406640" cy="1472184"/>
          </a:xfrm>
        </p:spPr>
        <p:txBody>
          <a:bodyPr/>
          <a:lstStyle/>
          <a:p>
            <a:r>
              <a:rPr lang="en-GB" sz="4000" dirty="0" smtClean="0"/>
              <a:t>Some special characteristics of synaptic transmission</a:t>
            </a:r>
            <a:endParaRPr lang="en-GB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76200"/>
            <a:ext cx="7866888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Fatigue of Synaptic Transmission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648" y="795193"/>
            <a:ext cx="7848600" cy="57912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en-GB" sz="2400" dirty="0" smtClean="0"/>
              <a:t>When excitatory synapses are repetitively stimulated at a rapid rate, the number of discharges by the postsynaptic neuron is at first very great, but the firing rate becomes progressively less in succeeding milliseconds or seconds. This is called </a:t>
            </a:r>
            <a:r>
              <a:rPr lang="en-GB" sz="2400" b="1" i="1" dirty="0" smtClean="0"/>
              <a:t>fatigue of synaptic transmission.</a:t>
            </a:r>
          </a:p>
          <a:p>
            <a:pPr>
              <a:lnSpc>
                <a:spcPts val="3400"/>
              </a:lnSpc>
            </a:pPr>
            <a:r>
              <a:rPr lang="en-GB" sz="2400" dirty="0" smtClean="0"/>
              <a:t>When areas of the nervous system become overexcited, fatigue causes them to lose this excess excitability after a while </a:t>
            </a:r>
            <a:endParaRPr lang="en-GB" sz="2400" dirty="0" smtClean="0"/>
          </a:p>
          <a:p>
            <a:pPr>
              <a:lnSpc>
                <a:spcPts val="3400"/>
              </a:lnSpc>
            </a:pPr>
            <a:r>
              <a:rPr lang="en-GB" sz="2400" dirty="0" smtClean="0">
                <a:solidFill>
                  <a:srgbClr val="002060"/>
                </a:solidFill>
              </a:rPr>
              <a:t>the </a:t>
            </a:r>
            <a:r>
              <a:rPr lang="en-GB" sz="2400" dirty="0" smtClean="0">
                <a:solidFill>
                  <a:srgbClr val="002060"/>
                </a:solidFill>
              </a:rPr>
              <a:t>development of fatigue is a protective mechanism against excess neuronal activity.</a:t>
            </a:r>
          </a:p>
          <a:p>
            <a:pPr>
              <a:lnSpc>
                <a:spcPts val="3400"/>
              </a:lnSpc>
            </a:pPr>
            <a:r>
              <a:rPr lang="en-GB" sz="2400" dirty="0" smtClean="0"/>
              <a:t>Mechanism of fatigue is mainly exhaustion or partial exhaustion of the stores of transmitter substance in the </a:t>
            </a:r>
            <a:r>
              <a:rPr lang="en-GB" sz="2400" dirty="0" err="1" smtClean="0"/>
              <a:t>presynaptic</a:t>
            </a:r>
            <a:r>
              <a:rPr lang="en-GB" sz="2400" dirty="0" smtClean="0"/>
              <a:t> terminals.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86688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Effects of acidosis or alkalosis on synaptic transmission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943088" cy="48006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Normally, alkalosis greatly increases neuronal excitability.</a:t>
            </a:r>
          </a:p>
          <a:p>
            <a:pPr lvl="1"/>
            <a:r>
              <a:rPr lang="en-GB" sz="2600" i="1" dirty="0" smtClean="0"/>
              <a:t>Ex.: </a:t>
            </a:r>
            <a:r>
              <a:rPr lang="en-GB" sz="2600" dirty="0" smtClean="0"/>
              <a:t>a rise in arterial blood pH from normal 7.4 to 7.8 to 8.0 often causes cerebral epileptic seizures.</a:t>
            </a:r>
          </a:p>
          <a:p>
            <a:pPr lvl="1"/>
            <a:endParaRPr lang="en-GB" sz="2400" dirty="0" smtClean="0"/>
          </a:p>
          <a:p>
            <a:r>
              <a:rPr lang="en-GB" sz="2800" dirty="0" smtClean="0"/>
              <a:t>Acidosis greatly depresses neuronal activity.</a:t>
            </a:r>
          </a:p>
          <a:p>
            <a:pPr lvl="1"/>
            <a:r>
              <a:rPr lang="en-GB" sz="2600" dirty="0" smtClean="0"/>
              <a:t>Ex.: a fall in pH from 7.4 to below 7.0 usually causes a comatose 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-152400"/>
            <a:ext cx="7866888" cy="1143000"/>
          </a:xfrm>
        </p:spPr>
        <p:txBody>
          <a:bodyPr/>
          <a:lstStyle/>
          <a:p>
            <a:r>
              <a:rPr lang="en-US" dirty="0" smtClean="0"/>
              <a:t>Chemical synapses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778" y="759114"/>
            <a:ext cx="4114800" cy="55626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chemical synapses, the first neuron secretes at its nerve ending synapse  (Synaptic cleft) a chemical substance called a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neurotransmitter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(or often called </a:t>
            </a:r>
            <a:r>
              <a:rPr lang="en-US" sz="1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transmitter substance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this transmitter in turn acts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on receptor proteins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membrane of the next neuron to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excite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the neuron,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inhibit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it, or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modify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its sensitivity in some other way.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8200" y="1222890"/>
            <a:ext cx="4345697" cy="47815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06495" y="6174343"/>
            <a:ext cx="410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Schematic of a chemical synaptic terminal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66888" cy="1143000"/>
          </a:xfrm>
        </p:spPr>
        <p:txBody>
          <a:bodyPr>
            <a:normAutofit/>
          </a:bodyPr>
          <a:lstStyle/>
          <a:p>
            <a:r>
              <a:rPr lang="en-GB" sz="3400" dirty="0" smtClean="0"/>
              <a:t>Effect of hypoxia on synaptic </a:t>
            </a:r>
            <a:r>
              <a:rPr lang="en-GB" sz="3400" dirty="0" err="1" smtClean="0"/>
              <a:t>trasmission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638288" cy="4800600"/>
          </a:xfrm>
        </p:spPr>
        <p:txBody>
          <a:bodyPr/>
          <a:lstStyle/>
          <a:p>
            <a:r>
              <a:rPr lang="en-GB" dirty="0" smtClean="0"/>
              <a:t>Cessation of oxygen for only a few seconds can cause complete </a:t>
            </a:r>
            <a:r>
              <a:rPr lang="en-GB" dirty="0" err="1" smtClean="0"/>
              <a:t>inexcitability</a:t>
            </a:r>
            <a:r>
              <a:rPr lang="en-GB" dirty="0" smtClean="0"/>
              <a:t> of some neurons.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When the brain’s blood flow is temporarily interrupted because within 3 to 7 seconds, the person becomes unconscious.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76200"/>
            <a:ext cx="7866888" cy="1143000"/>
          </a:xfrm>
        </p:spPr>
        <p:txBody>
          <a:bodyPr>
            <a:normAutofit/>
          </a:bodyPr>
          <a:lstStyle/>
          <a:p>
            <a:r>
              <a:rPr lang="en-GB" sz="3400" dirty="0" smtClean="0"/>
              <a:t>Synaptic delay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943088" cy="5410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During synaptic transmission, some time is consumed in:</a:t>
            </a:r>
          </a:p>
          <a:p>
            <a:pPr marL="533400" lvl="1" indent="-36195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discharge of the transmitter substance by the </a:t>
            </a:r>
            <a:r>
              <a:rPr lang="en-GB" dirty="0" err="1" smtClean="0">
                <a:solidFill>
                  <a:srgbClr val="FF0000"/>
                </a:solidFill>
              </a:rPr>
              <a:t>presynaptic</a:t>
            </a:r>
            <a:r>
              <a:rPr lang="en-GB" dirty="0" smtClean="0">
                <a:solidFill>
                  <a:srgbClr val="FF0000"/>
                </a:solidFill>
              </a:rPr>
              <a:t> terminal</a:t>
            </a:r>
          </a:p>
          <a:p>
            <a:pPr marL="533400" lvl="1" indent="-36195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diffusion of the transmitter to the postsynaptic neuronal membrane</a:t>
            </a:r>
          </a:p>
          <a:p>
            <a:pPr marL="533400" lvl="1" indent="-36195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action of the transmitter on the membrane receptor</a:t>
            </a:r>
          </a:p>
          <a:p>
            <a:pPr marL="533400" lvl="1" indent="-36195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action of the receptor to increase the membrane permeability</a:t>
            </a:r>
          </a:p>
          <a:p>
            <a:pPr marL="533400" lvl="1" indent="-36195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inward diffusion of </a:t>
            </a:r>
            <a:r>
              <a:rPr lang="en-GB" i="1" dirty="0" smtClean="0">
                <a:solidFill>
                  <a:srgbClr val="FF0000"/>
                </a:solidFill>
              </a:rPr>
              <a:t>sodium</a:t>
            </a:r>
            <a:r>
              <a:rPr lang="en-GB" dirty="0" smtClean="0">
                <a:solidFill>
                  <a:srgbClr val="FF0000"/>
                </a:solidFill>
              </a:rPr>
              <a:t> to raise the excitatory postsynaptic potential to a high enough level to elicit an action potential.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7866888" cy="1143000"/>
          </a:xfrm>
        </p:spPr>
        <p:txBody>
          <a:bodyPr/>
          <a:lstStyle/>
          <a:p>
            <a:r>
              <a:rPr lang="en-US" dirty="0" smtClean="0"/>
              <a:t>Chemical synapses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444" y="904875"/>
            <a:ext cx="8258556" cy="5562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More than 40 important transmitter substances have been discovered thus far. The best known are acetylcholine, norepinephrine, </a:t>
            </a:r>
            <a:r>
              <a:rPr lang="af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epinephrine, histamine, gamma-aminobutyric acid (GABA), glycine, serotonin, and glutamate.</a:t>
            </a:r>
          </a:p>
          <a:p>
            <a:pPr>
              <a:lnSpc>
                <a:spcPct val="150000"/>
              </a:lnSpc>
            </a:pPr>
            <a:endParaRPr lang="ar-JO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76200"/>
            <a:ext cx="7866888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Electrical synapses</a:t>
            </a:r>
            <a:endParaRPr lang="ar-JO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924800" cy="58674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171450" indent="-171450">
              <a:lnSpc>
                <a:spcPts val="36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 electrical synapse is effectively a low-resistance pathway between cells that allows current to flow directly from one cell to another and, more generally, allows the sharing of small molecules between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cells. </a:t>
            </a:r>
          </a:p>
          <a:p>
            <a:pPr marL="171450" indent="-171450">
              <a:lnSpc>
                <a:spcPts val="36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gap junction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plaque-like structures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which the plasma membranes of coupled cells become closely apposed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.The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intercellular channels connecting the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cells have a large diameter 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to 2 nm), thus making it permeable not only to ions but also other small molecules up to approximately 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 size.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7343" y="2514600"/>
            <a:ext cx="3796657" cy="2743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4800" y="1447801"/>
            <a:ext cx="4953000" cy="4343400"/>
            <a:chOff x="0" y="1066800"/>
            <a:chExt cx="5334000" cy="4343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1245393"/>
              <a:ext cx="4812482" cy="3681413"/>
            </a:xfrm>
            <a:prstGeom prst="rect">
              <a:avLst/>
            </a:prstGeom>
          </p:spPr>
        </p:pic>
        <p:sp>
          <p:nvSpPr>
            <p:cNvPr id="8" name="Rounded Rectangular Callout 7"/>
            <p:cNvSpPr/>
            <p:nvPr/>
          </p:nvSpPr>
          <p:spPr>
            <a:xfrm>
              <a:off x="0" y="1066800"/>
              <a:ext cx="5334000" cy="4343400"/>
            </a:xfrm>
            <a:prstGeom prst="wedgeRoundRectCallou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106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152400"/>
            <a:ext cx="78668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“One-way” conduction at chemical synapses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8153400" cy="5638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Chemical synapses always transmit the signals in one direction: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>from the neuron that secretes the transmitter substance (</a:t>
            </a:r>
            <a:r>
              <a:rPr lang="en-US" b="1" dirty="0" err="1" smtClean="0">
                <a:solidFill>
                  <a:srgbClr val="FF0000"/>
                </a:solidFill>
              </a:rPr>
              <a:t>presynaptic</a:t>
            </a:r>
            <a:r>
              <a:rPr lang="en-US" b="1" dirty="0" smtClean="0">
                <a:solidFill>
                  <a:srgbClr val="FF0000"/>
                </a:solidFill>
              </a:rPr>
              <a:t> neuron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to the neuron on which the transmitter acts (</a:t>
            </a:r>
            <a:r>
              <a:rPr lang="af-ZA" b="1" dirty="0" smtClean="0">
                <a:solidFill>
                  <a:srgbClr val="FF0000"/>
                </a:solidFill>
              </a:rPr>
              <a:t>postsynaptic neuron</a:t>
            </a:r>
            <a:r>
              <a:rPr lang="af-ZA" dirty="0" smtClean="0">
                <a:solidFill>
                  <a:srgbClr val="FF0000"/>
                </a:solidFill>
              </a:rPr>
              <a:t>).</a:t>
            </a:r>
          </a:p>
          <a:p>
            <a:pPr lvl="1">
              <a:lnSpc>
                <a:spcPct val="120000"/>
              </a:lnSpc>
            </a:pPr>
            <a:endParaRPr lang="af-ZA" dirty="0" smtClean="0"/>
          </a:p>
          <a:p>
            <a:pPr>
              <a:lnSpc>
                <a:spcPct val="120000"/>
              </a:lnSpc>
            </a:pPr>
            <a:r>
              <a:rPr lang="af-ZA" dirty="0" smtClean="0"/>
              <a:t>Electrical synapses </a:t>
            </a:r>
            <a:r>
              <a:rPr lang="en-US" dirty="0" smtClean="0"/>
              <a:t>often transmit signals in either direction.</a:t>
            </a:r>
          </a:p>
          <a:p>
            <a:pPr>
              <a:lnSpc>
                <a:spcPct val="120000"/>
              </a:lnSpc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D0AD2-7B10-43DC-B848-0033481B044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14642</TotalTime>
  <Words>3054</Words>
  <Application>Microsoft Office PowerPoint</Application>
  <PresentationFormat>On-screen Show (4:3)</PresentationFormat>
  <Paragraphs>320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Calibri</vt:lpstr>
      <vt:lpstr>Corbel</vt:lpstr>
      <vt:lpstr>Gill Sans MT</vt:lpstr>
      <vt:lpstr>Majalla UI</vt:lpstr>
      <vt:lpstr>Times New Roman</vt:lpstr>
      <vt:lpstr>Verdana</vt:lpstr>
      <vt:lpstr>Wingdings</vt:lpstr>
      <vt:lpstr>Wingdings 2</vt:lpstr>
      <vt:lpstr>Solstice</vt:lpstr>
      <vt:lpstr>Overview of synaptic transmission</vt:lpstr>
      <vt:lpstr>CNS synapses</vt:lpstr>
      <vt:lpstr>Synaptic functions of neurons</vt:lpstr>
      <vt:lpstr>Types of Synapses - Chemical and Electrical</vt:lpstr>
      <vt:lpstr>Chemical synapses</vt:lpstr>
      <vt:lpstr>Chemical synapses</vt:lpstr>
      <vt:lpstr>Electrical synapses</vt:lpstr>
      <vt:lpstr>PowerPoint Presentation</vt:lpstr>
      <vt:lpstr>“One-way” conduction at chemical synapses</vt:lpstr>
      <vt:lpstr>Presynaptic terminals</vt:lpstr>
      <vt:lpstr>Presynaptic  terminals</vt:lpstr>
      <vt:lpstr>Mechanism by which an action potential causes transmitter release from the presynaptic terminals - Role of calcium ions</vt:lpstr>
      <vt:lpstr>Action of the Transmitter Substance on the Postsynaptic Neuron –  Function of “Receptor Proteins”</vt:lpstr>
      <vt:lpstr>PowerPoint Presentation</vt:lpstr>
      <vt:lpstr>Ion Channels</vt:lpstr>
      <vt:lpstr>Ion Channels</vt:lpstr>
      <vt:lpstr>“Second Messenger” System in the Postsynaptic Neuron</vt:lpstr>
      <vt:lpstr>“Second Messenger” System in the Postsynaptic Neuron – G-protein</vt:lpstr>
      <vt:lpstr>Excitatory or Inhibitory Receptors in the Postsynaptic Membrane</vt:lpstr>
      <vt:lpstr>Excitation</vt:lpstr>
      <vt:lpstr>Excitation</vt:lpstr>
      <vt:lpstr>Excitation</vt:lpstr>
      <vt:lpstr>Inhibition</vt:lpstr>
      <vt:lpstr>Inhibition</vt:lpstr>
      <vt:lpstr>Inhibition</vt:lpstr>
      <vt:lpstr>Chemical Substances That  Function as Synaptic Transmitters</vt:lpstr>
      <vt:lpstr>PowerPoint Presentation</vt:lpstr>
      <vt:lpstr>PowerPoint Presentation</vt:lpstr>
      <vt:lpstr>PowerPoint Presentation</vt:lpstr>
      <vt:lpstr>Small-Molecule, Rapidly Acting Transmitters</vt:lpstr>
      <vt:lpstr>    Some of the Most Important Small-Molecule Transmitters</vt:lpstr>
      <vt:lpstr>    Some of the Most Important Small-Molecule Transmitters</vt:lpstr>
      <vt:lpstr>    Some of the Most Important Small-Molecule Transmitters</vt:lpstr>
      <vt:lpstr>Neuropeptides</vt:lpstr>
      <vt:lpstr>Neuropeptides</vt:lpstr>
      <vt:lpstr>Electrical Events During Neuronal Excitation</vt:lpstr>
      <vt:lpstr>PowerPoint Presentation</vt:lpstr>
      <vt:lpstr>PowerPoint Presentation</vt:lpstr>
      <vt:lpstr>Effect of Synaptic Excitation on the Postsynaptic Membrane - Excitatory Postsynaptic Potential</vt:lpstr>
      <vt:lpstr>Generation of action potentials in the initial segment of the axon leaving the neuron –  Threshold for Excitation</vt:lpstr>
      <vt:lpstr>Electrical Events During Neuronal Inhibition</vt:lpstr>
      <vt:lpstr>Presynaptic inhibition</vt:lpstr>
      <vt:lpstr>Time Course of Postsynaptic Potentials</vt:lpstr>
      <vt:lpstr>Summation in Neurons –  Threshold for Firing</vt:lpstr>
      <vt:lpstr>Types of summation</vt:lpstr>
      <vt:lpstr>Special Functions of Dendrites for Exciting Neurons</vt:lpstr>
      <vt:lpstr>Some special characteristics of synaptic transmission</vt:lpstr>
      <vt:lpstr>Fatigue of Synaptic Transmission</vt:lpstr>
      <vt:lpstr>Effects of acidosis or alkalosis on synaptic transmission</vt:lpstr>
      <vt:lpstr>Effect of hypoxia on synaptic trasmission</vt:lpstr>
      <vt:lpstr>Synaptic delay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Wolfe</dc:creator>
  <cp:lastModifiedBy>lenovo</cp:lastModifiedBy>
  <cp:revision>237</cp:revision>
  <dcterms:created xsi:type="dcterms:W3CDTF">2013-09-21T08:55:31Z</dcterms:created>
  <dcterms:modified xsi:type="dcterms:W3CDTF">2021-02-22T06:55:31Z</dcterms:modified>
</cp:coreProperties>
</file>