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47"/>
  </p:notesMasterIdLst>
  <p:sldIdLst>
    <p:sldId id="319" r:id="rId2"/>
    <p:sldId id="377" r:id="rId3"/>
    <p:sldId id="396" r:id="rId4"/>
    <p:sldId id="378" r:id="rId5"/>
    <p:sldId id="379" r:id="rId6"/>
    <p:sldId id="320" r:id="rId7"/>
    <p:sldId id="321" r:id="rId8"/>
    <p:sldId id="380" r:id="rId9"/>
    <p:sldId id="323" r:id="rId10"/>
    <p:sldId id="381" r:id="rId11"/>
    <p:sldId id="382" r:id="rId12"/>
    <p:sldId id="383" r:id="rId13"/>
    <p:sldId id="385" r:id="rId14"/>
    <p:sldId id="387" r:id="rId15"/>
    <p:sldId id="386" r:id="rId16"/>
    <p:sldId id="388" r:id="rId17"/>
    <p:sldId id="389" r:id="rId18"/>
    <p:sldId id="397" r:id="rId19"/>
    <p:sldId id="390" r:id="rId20"/>
    <p:sldId id="391" r:id="rId21"/>
    <p:sldId id="392" r:id="rId22"/>
    <p:sldId id="393" r:id="rId23"/>
    <p:sldId id="394" r:id="rId24"/>
    <p:sldId id="395" r:id="rId25"/>
    <p:sldId id="322" r:id="rId26"/>
    <p:sldId id="324" r:id="rId27"/>
    <p:sldId id="373" r:id="rId28"/>
    <p:sldId id="327" r:id="rId29"/>
    <p:sldId id="375" r:id="rId30"/>
    <p:sldId id="374"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76" r:id="rId44"/>
    <p:sldId id="340" r:id="rId45"/>
    <p:sldId id="341"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r" defTabSz="914400" rtl="1" eaLnBrk="1" latinLnBrk="0" hangingPunct="1">
      <a:defRPr kern="1200">
        <a:solidFill>
          <a:schemeClr val="tx1"/>
        </a:solidFill>
        <a:latin typeface="Calibri" pitchFamily="34" charset="0"/>
        <a:ea typeface="+mn-ea"/>
        <a:cs typeface="Arial" pitchFamily="34" charset="0"/>
      </a:defRPr>
    </a:lvl6pPr>
    <a:lvl7pPr marL="2743200" algn="r" defTabSz="914400" rtl="1" eaLnBrk="1" latinLnBrk="0" hangingPunct="1">
      <a:defRPr kern="1200">
        <a:solidFill>
          <a:schemeClr val="tx1"/>
        </a:solidFill>
        <a:latin typeface="Calibri" pitchFamily="34" charset="0"/>
        <a:ea typeface="+mn-ea"/>
        <a:cs typeface="Arial" pitchFamily="34" charset="0"/>
      </a:defRPr>
    </a:lvl7pPr>
    <a:lvl8pPr marL="3200400" algn="r" defTabSz="914400" rtl="1" eaLnBrk="1" latinLnBrk="0" hangingPunct="1">
      <a:defRPr kern="1200">
        <a:solidFill>
          <a:schemeClr val="tx1"/>
        </a:solidFill>
        <a:latin typeface="Calibri" pitchFamily="34" charset="0"/>
        <a:ea typeface="+mn-ea"/>
        <a:cs typeface="Arial" pitchFamily="34" charset="0"/>
      </a:defRPr>
    </a:lvl8pPr>
    <a:lvl9pPr marL="3657600" algn="r" defTabSz="914400" rtl="1"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EBDEBF"/>
    <a:srgbClr val="DEBC9A"/>
    <a:srgbClr val="D8B0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85" autoAdjust="0"/>
    <p:restoredTop sz="95382" autoAdjust="0"/>
  </p:normalViewPr>
  <p:slideViewPr>
    <p:cSldViewPr>
      <p:cViewPr varScale="1">
        <p:scale>
          <a:sx n="83" d="100"/>
          <a:sy n="83" d="100"/>
        </p:scale>
        <p:origin x="1363" y="86"/>
      </p:cViewPr>
      <p:guideLst>
        <p:guide orient="horz" pos="2160"/>
        <p:guide pos="2880"/>
      </p:guideLst>
    </p:cSldViewPr>
  </p:slideViewPr>
  <p:outlineViewPr>
    <p:cViewPr>
      <p:scale>
        <a:sx n="33" d="100"/>
        <a:sy n="33" d="100"/>
      </p:scale>
      <p:origin x="0" y="14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2F9D8BC-F627-4784-8814-C942C2FB2B91}" type="datetimeFigureOut">
              <a:rPr lang="en-US"/>
              <a:pPr>
                <a:defRPr/>
              </a:pPr>
              <a:t>2/21/2021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E3B87C8-9B67-4E05-8E9E-1EE19D0D243E}" type="slidenum">
              <a:rPr lang="en-US"/>
              <a:pPr>
                <a:defRPr/>
              </a:pPr>
              <a:t>‹#›</a:t>
            </a:fld>
            <a:endParaRPr lang="en-US"/>
          </a:p>
        </p:txBody>
      </p:sp>
    </p:spTree>
    <p:extLst>
      <p:ext uri="{BB962C8B-B14F-4D97-AF65-F5344CB8AC3E}">
        <p14:creationId xmlns:p14="http://schemas.microsoft.com/office/powerpoint/2010/main" val="535479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219200" y="1804416"/>
            <a:ext cx="7406640" cy="1472184"/>
          </a:xfrm>
        </p:spPr>
        <p:txBody>
          <a:bodyPr anchor="b">
            <a:noAutofit/>
          </a:bodyPr>
          <a:lstStyle>
            <a:lvl1pPr algn="ctr" rtl="0">
              <a:defRPr sz="5200">
                <a:latin typeface="Corbel" pitchFamily="34" charset="0"/>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295400" y="4495800"/>
            <a:ext cx="7406640" cy="1752600"/>
          </a:xfrm>
        </p:spPr>
        <p:txBody>
          <a:bodyPr tIns="0"/>
          <a:lstStyle>
            <a:lvl1pPr marL="27432" indent="0" algn="l" rtl="0">
              <a:buNone/>
              <a:defRPr sz="2800">
                <a:solidFill>
                  <a:schemeClr val="tx2">
                    <a:shade val="30000"/>
                    <a:satMod val="150000"/>
                  </a:schemeClr>
                </a:solidFill>
                <a:latin typeface="Corbe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10" name="Slide Number Placeholder 9"/>
          <p:cNvSpPr>
            <a:spLocks noGrp="1"/>
          </p:cNvSpPr>
          <p:nvPr>
            <p:ph type="sldNum" sz="quarter" idx="12"/>
          </p:nvPr>
        </p:nvSpPr>
        <p:spPr/>
        <p:txBody>
          <a:bodyPr/>
          <a:lstStyle>
            <a:lvl1pPr>
              <a:defRPr>
                <a:solidFill>
                  <a:schemeClr val="tx2">
                    <a:lumMod val="60000"/>
                    <a:lumOff val="40000"/>
                  </a:schemeClr>
                </a:solidFill>
              </a:defRPr>
            </a:lvl1pPr>
            <a:extLst/>
          </a:lstStyle>
          <a:p>
            <a:pPr>
              <a:defRPr/>
            </a:pPr>
            <a:fld id="{DD703CC7-30E3-4118-A352-54509430B57A}" type="slidenum">
              <a:rPr lang="en-US" smtClean="0"/>
              <a:pPr>
                <a:defRPr/>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7947C0-D32C-4524-9F50-57B04043A7B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97060F-B416-45B8-A7CC-835B171FE75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866888" cy="1143000"/>
          </a:xfrm>
        </p:spPr>
        <p:txBody>
          <a:bodyPr>
            <a:normAutofit/>
          </a:bodyPr>
          <a:lstStyle>
            <a:lvl1pPr algn="l" rtl="0">
              <a:defRPr sz="3600" u="sng">
                <a:solidFill>
                  <a:schemeClr val="accent3">
                    <a:lumMod val="75000"/>
                  </a:schemeClr>
                </a:solidFill>
                <a:effectLst/>
                <a:latin typeface="Corbel"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1200912" y="1447800"/>
            <a:ext cx="7943088" cy="4800600"/>
          </a:xfrm>
        </p:spPr>
        <p:txBody>
          <a:bodyPr/>
          <a:lstStyle>
            <a:lvl1pPr algn="l" rtl="0">
              <a:lnSpc>
                <a:spcPts val="3800"/>
              </a:lnSpc>
              <a:buClrTx/>
              <a:buSzPct val="100000"/>
              <a:buFont typeface="Arial" pitchFamily="34" charset="0"/>
              <a:buChar char="•"/>
              <a:defRPr sz="3000">
                <a:latin typeface="Corbel" pitchFamily="34" charset="0"/>
              </a:defRPr>
            </a:lvl1pPr>
            <a:lvl2pPr marL="571500" indent="-228600" algn="l" rtl="0">
              <a:lnSpc>
                <a:spcPts val="3800"/>
              </a:lnSpc>
              <a:buClr>
                <a:schemeClr val="tx2">
                  <a:lumMod val="60000"/>
                  <a:lumOff val="40000"/>
                </a:schemeClr>
              </a:buClr>
              <a:buFont typeface="Arial" pitchFamily="34" charset="0"/>
              <a:buChar char="•"/>
              <a:defRPr>
                <a:solidFill>
                  <a:schemeClr val="tx2">
                    <a:lumMod val="60000"/>
                    <a:lumOff val="40000"/>
                  </a:schemeClr>
                </a:solidFill>
                <a:latin typeface="Corbel" pitchFamily="34" charset="0"/>
              </a:defRPr>
            </a:lvl2pPr>
            <a:lvl3pPr algn="l" rtl="0">
              <a:lnSpc>
                <a:spcPts val="3800"/>
              </a:lnSpc>
              <a:buClr>
                <a:schemeClr val="bg2">
                  <a:lumMod val="50000"/>
                </a:schemeClr>
              </a:buClr>
              <a:buFont typeface="Arial" pitchFamily="34" charset="0"/>
              <a:buChar char="•"/>
              <a:defRPr sz="2600">
                <a:solidFill>
                  <a:schemeClr val="bg2">
                    <a:lumMod val="50000"/>
                  </a:schemeClr>
                </a:solidFill>
                <a:latin typeface="Corbel" pitchFamily="34" charset="0"/>
              </a:defRPr>
            </a:lvl3pPr>
            <a:lvl4pPr algn="l" rtl="0">
              <a:lnSpc>
                <a:spcPts val="3800"/>
              </a:lnSpc>
              <a:defRPr sz="2200">
                <a:latin typeface="Corbel" pitchFamily="34" charset="0"/>
              </a:defRPr>
            </a:lvl4pPr>
            <a:lvl5pPr algn="l" rtl="0">
              <a:lnSpc>
                <a:spcPts val="3800"/>
              </a:lnSpc>
              <a:defRPr sz="2200">
                <a:latin typeface="Corbel"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extLst/>
          </a:lstStyle>
          <a:p>
            <a:pPr>
              <a:defRPr/>
            </a:pPr>
            <a:fld id="{EE7D0AD2-7B10-43DC-B848-0033481B044B}"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2CC6CF-5192-47A1-BBBF-D2BCDBE60065}"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459C17-FE04-4A97-88FC-C3214BCC05A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BE08A01-2757-4E90-88F3-728E983073D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7E56482-491E-40E0-B66F-9899ED84E24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0C79B6B-5570-458F-9AFC-66AACE05F13D}"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138E05B-9949-4037-9591-00115CE59D3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35C0665-3A39-49C4-95AE-9CF8272EBD63}"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DB40104B-AAB1-45DD-BE7F-7E952E9EFA8E}"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hf hdr="0" ft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1880616"/>
            <a:ext cx="7406640" cy="1472184"/>
          </a:xfrm>
        </p:spPr>
        <p:txBody>
          <a:bodyPr/>
          <a:lstStyle/>
          <a:p>
            <a:r>
              <a:rPr lang="en-US" dirty="0" smtClean="0">
                <a:latin typeface="Corbel" pitchFamily="34" charset="0"/>
              </a:rPr>
              <a:t>Organization of </a:t>
            </a:r>
            <a:br>
              <a:rPr lang="en-US" dirty="0" smtClean="0">
                <a:latin typeface="Corbel" pitchFamily="34" charset="0"/>
              </a:rPr>
            </a:br>
            <a:r>
              <a:rPr lang="en-US" dirty="0" smtClean="0">
                <a:latin typeface="Corbel" pitchFamily="34" charset="0"/>
              </a:rPr>
              <a:t>the Nervous System</a:t>
            </a:r>
            <a:endParaRPr lang="ar-JO" dirty="0">
              <a:latin typeface="Corbel" pitchFamily="34" charset="0"/>
            </a:endParaRPr>
          </a:p>
        </p:txBody>
      </p:sp>
      <p:sp>
        <p:nvSpPr>
          <p:cNvPr id="5" name="Subtitle 4"/>
          <p:cNvSpPr>
            <a:spLocks noGrp="1"/>
          </p:cNvSpPr>
          <p:nvPr>
            <p:ph type="subTitle" idx="1"/>
          </p:nvPr>
        </p:nvSpPr>
        <p:spPr>
          <a:xfrm>
            <a:off x="1295400" y="4724400"/>
            <a:ext cx="7406640" cy="1752600"/>
          </a:xfrm>
        </p:spPr>
        <p:txBody>
          <a:bodyPr>
            <a:normAutofit/>
          </a:bodyPr>
          <a:lstStyle/>
          <a:p>
            <a:pPr rtl="0"/>
            <a:r>
              <a:rPr lang="en-US" sz="2200" b="1" dirty="0" err="1" smtClean="0">
                <a:latin typeface="Corbel" pitchFamily="34" charset="0"/>
              </a:rPr>
              <a:t>Dr</a:t>
            </a:r>
            <a:r>
              <a:rPr lang="en-US" sz="2200" b="1" dirty="0" err="1" smtClean="0"/>
              <a:t>.Ejlal</a:t>
            </a:r>
            <a:r>
              <a:rPr lang="en-US" sz="2200" b="1" dirty="0" smtClean="0"/>
              <a:t> Abu-El-Rub, </a:t>
            </a:r>
            <a:r>
              <a:rPr lang="en-US" sz="2200" b="1" dirty="0" err="1" smtClean="0"/>
              <a:t>Pharm.D</a:t>
            </a:r>
            <a:r>
              <a:rPr lang="en-US" sz="2200" b="1" dirty="0" smtClean="0"/>
              <a:t>, PhD</a:t>
            </a:r>
            <a:endParaRPr lang="en-US" sz="2200" b="1" dirty="0" smtClean="0">
              <a:latin typeface="Corbel" pitchFamily="34" charset="0"/>
            </a:endParaRPr>
          </a:p>
          <a:p>
            <a:pPr rtl="0"/>
            <a:r>
              <a:rPr lang="en-US" sz="2200" dirty="0" smtClean="0">
                <a:latin typeface="Corbel" pitchFamily="34" charset="0"/>
              </a:rPr>
              <a:t>Department of Basic Medical Sciences</a:t>
            </a:r>
          </a:p>
          <a:p>
            <a:pPr rtl="0"/>
            <a:r>
              <a:rPr lang="en-US" sz="2200" dirty="0" smtClean="0">
                <a:latin typeface="Corbel" pitchFamily="34" charset="0"/>
              </a:rPr>
              <a:t>Faculty of Medicine</a:t>
            </a:r>
          </a:p>
          <a:p>
            <a:pPr rtl="0"/>
            <a:r>
              <a:rPr lang="en-US" sz="2200" dirty="0" err="1" smtClean="0">
                <a:latin typeface="Corbel" pitchFamily="34" charset="0"/>
              </a:rPr>
              <a:t>Yarmouk</a:t>
            </a:r>
            <a:r>
              <a:rPr lang="en-US" sz="2200" dirty="0" smtClean="0">
                <a:latin typeface="Corbel" pitchFamily="34" charset="0"/>
              </a:rPr>
              <a:t> University</a:t>
            </a:r>
          </a:p>
        </p:txBody>
      </p:sp>
      <p:sp>
        <p:nvSpPr>
          <p:cNvPr id="6" name="Slide Number Placeholder 5"/>
          <p:cNvSpPr>
            <a:spLocks noGrp="1"/>
          </p:cNvSpPr>
          <p:nvPr>
            <p:ph type="sldNum" sz="quarter" idx="12"/>
          </p:nvPr>
        </p:nvSpPr>
        <p:spPr/>
        <p:txBody>
          <a:bodyPr/>
          <a:lstStyle/>
          <a:p>
            <a:pPr>
              <a:defRPr/>
            </a:pPr>
            <a:fld id="{DD703CC7-30E3-4118-A352-54509430B57A}"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10</a:t>
            </a:fld>
            <a:endParaRPr lang="en-US" dirty="0"/>
          </a:p>
        </p:txBody>
      </p:sp>
      <p:sp>
        <p:nvSpPr>
          <p:cNvPr id="5" name="Rectangle 4"/>
          <p:cNvSpPr/>
          <p:nvPr/>
        </p:nvSpPr>
        <p:spPr>
          <a:xfrm>
            <a:off x="1447800" y="286327"/>
            <a:ext cx="7086600" cy="1981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b="1" dirty="0" smtClean="0">
                <a:solidFill>
                  <a:schemeClr val="accent6">
                    <a:lumMod val="40000"/>
                    <a:lumOff val="60000"/>
                  </a:schemeClr>
                </a:solidFill>
                <a:latin typeface="Arial" panose="020B0604020202020204" pitchFamily="34" charset="0"/>
                <a:cs typeface="Arial" panose="020B0604020202020204" pitchFamily="34" charset="0"/>
              </a:rPr>
              <a:t>Neuron</a:t>
            </a:r>
            <a:endParaRPr lang="en-US" sz="4800" b="1" dirty="0">
              <a:solidFill>
                <a:schemeClr val="accent6">
                  <a:lumMod val="40000"/>
                  <a:lumOff val="60000"/>
                </a:schemeClr>
              </a:solidFill>
              <a:latin typeface="Arial" panose="020B0604020202020204" pitchFamily="34" charset="0"/>
              <a:cs typeface="Arial" panose="020B0604020202020204" pitchFamily="34" charset="0"/>
            </a:endParaRPr>
          </a:p>
        </p:txBody>
      </p:sp>
      <p:sp>
        <p:nvSpPr>
          <p:cNvPr id="6" name="Down Arrow 5"/>
          <p:cNvSpPr/>
          <p:nvPr/>
        </p:nvSpPr>
        <p:spPr>
          <a:xfrm>
            <a:off x="1219200" y="2349499"/>
            <a:ext cx="1828800" cy="18288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rgbClr val="0070C0"/>
                </a:solidFill>
              </a:rPr>
              <a:t>Soma</a:t>
            </a:r>
            <a:endParaRPr lang="en-US" dirty="0">
              <a:solidFill>
                <a:srgbClr val="0070C0"/>
              </a:solidFill>
            </a:endParaRPr>
          </a:p>
        </p:txBody>
      </p:sp>
      <p:sp>
        <p:nvSpPr>
          <p:cNvPr id="7" name="Down Arrow 6"/>
          <p:cNvSpPr/>
          <p:nvPr/>
        </p:nvSpPr>
        <p:spPr>
          <a:xfrm>
            <a:off x="7008091" y="2422236"/>
            <a:ext cx="1905000" cy="18288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rgbClr val="FFFF00"/>
                </a:solidFill>
              </a:rPr>
              <a:t>Axon</a:t>
            </a:r>
            <a:endParaRPr lang="en-US" dirty="0">
              <a:solidFill>
                <a:srgbClr val="FFFF00"/>
              </a:solidFill>
            </a:endParaRPr>
          </a:p>
        </p:txBody>
      </p:sp>
      <p:sp>
        <p:nvSpPr>
          <p:cNvPr id="8" name="Down Arrow 7"/>
          <p:cNvSpPr/>
          <p:nvPr/>
        </p:nvSpPr>
        <p:spPr>
          <a:xfrm>
            <a:off x="3810000" y="2447636"/>
            <a:ext cx="2286000" cy="18288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rgbClr val="00B0F0"/>
                </a:solidFill>
              </a:rPr>
              <a:t>Dendrites</a:t>
            </a:r>
            <a:endParaRPr lang="en-US" dirty="0">
              <a:solidFill>
                <a:srgbClr val="00B0F0"/>
              </a:solidFill>
            </a:endParaRPr>
          </a:p>
        </p:txBody>
      </p:sp>
      <p:sp>
        <p:nvSpPr>
          <p:cNvPr id="11" name="Rectangle 10"/>
          <p:cNvSpPr/>
          <p:nvPr/>
        </p:nvSpPr>
        <p:spPr>
          <a:xfrm>
            <a:off x="1028700" y="4251036"/>
            <a:ext cx="2712766" cy="25307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buFont typeface="Wingdings" panose="05000000000000000000" pitchFamily="2" charset="2"/>
              <a:buChar char="§"/>
            </a:pPr>
            <a:r>
              <a:rPr lang="en-US" sz="1500" dirty="0" smtClean="0"/>
              <a:t> </a:t>
            </a:r>
            <a:r>
              <a:rPr lang="en-US" sz="1500" dirty="0">
                <a:solidFill>
                  <a:srgbClr val="0070C0"/>
                </a:solidFill>
                <a:latin typeface="Arial" panose="020B0604020202020204" pitchFamily="34" charset="0"/>
                <a:cs typeface="Arial" panose="020B0604020202020204" pitchFamily="34" charset="0"/>
              </a:rPr>
              <a:t>Nissl bodies, which are stacks of rough endoplasmic reticulum, and a prominent Golgi apparatus. </a:t>
            </a:r>
            <a:endParaRPr lang="en-US" sz="1500" dirty="0" smtClean="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500" dirty="0" smtClean="0">
                <a:solidFill>
                  <a:srgbClr val="0070C0"/>
                </a:solidFill>
                <a:latin typeface="Arial" panose="020B0604020202020204" pitchFamily="34" charset="0"/>
                <a:cs typeface="Arial" panose="020B0604020202020204" pitchFamily="34" charset="0"/>
              </a:rPr>
              <a:t>The </a:t>
            </a:r>
            <a:r>
              <a:rPr lang="en-US" sz="1500" dirty="0">
                <a:solidFill>
                  <a:srgbClr val="0070C0"/>
                </a:solidFill>
                <a:latin typeface="Arial" panose="020B0604020202020204" pitchFamily="34" charset="0"/>
                <a:cs typeface="Arial" panose="020B0604020202020204" pitchFamily="34" charset="0"/>
              </a:rPr>
              <a:t>soma also contains numerous mitochondria and cytoskeletal elements, including </a:t>
            </a:r>
            <a:r>
              <a:rPr lang="en-US" sz="1500" dirty="0" err="1">
                <a:solidFill>
                  <a:srgbClr val="0070C0"/>
                </a:solidFill>
                <a:latin typeface="Arial" panose="020B0604020202020204" pitchFamily="34" charset="0"/>
                <a:cs typeface="Arial" panose="020B0604020202020204" pitchFamily="34" charset="0"/>
              </a:rPr>
              <a:t>neurofilaments</a:t>
            </a:r>
            <a:r>
              <a:rPr lang="en-US" sz="1500" dirty="0">
                <a:solidFill>
                  <a:srgbClr val="0070C0"/>
                </a:solidFill>
                <a:latin typeface="Arial" panose="020B0604020202020204" pitchFamily="34" charset="0"/>
                <a:cs typeface="Arial" panose="020B0604020202020204" pitchFamily="34" charset="0"/>
              </a:rPr>
              <a:t> and microtubules</a:t>
            </a:r>
          </a:p>
        </p:txBody>
      </p:sp>
      <p:sp>
        <p:nvSpPr>
          <p:cNvPr id="12" name="Rectangle 11"/>
          <p:cNvSpPr/>
          <p:nvPr/>
        </p:nvSpPr>
        <p:spPr>
          <a:xfrm>
            <a:off x="3810000" y="4294908"/>
            <a:ext cx="2667000" cy="248689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Wingdings" panose="05000000000000000000" pitchFamily="2" charset="2"/>
              <a:buChar char="§"/>
            </a:pPr>
            <a:r>
              <a:rPr lang="en-US" sz="1600" dirty="0" smtClean="0">
                <a:solidFill>
                  <a:srgbClr val="00B0F0"/>
                </a:solidFill>
                <a:latin typeface="Arial" panose="020B0604020202020204" pitchFamily="34" charset="0"/>
                <a:cs typeface="Arial" panose="020B0604020202020204" pitchFamily="34" charset="0"/>
              </a:rPr>
              <a:t>Main </a:t>
            </a:r>
            <a:r>
              <a:rPr lang="en-US" sz="1600" dirty="0">
                <a:solidFill>
                  <a:srgbClr val="00B0F0"/>
                </a:solidFill>
                <a:latin typeface="Arial" panose="020B0604020202020204" pitchFamily="34" charset="0"/>
                <a:cs typeface="Arial" panose="020B0604020202020204" pitchFamily="34" charset="0"/>
              </a:rPr>
              <a:t>cytoplasmic organelles in dendrites are microtubules </a:t>
            </a:r>
            <a:r>
              <a:rPr lang="en-US" sz="1600" dirty="0" smtClean="0">
                <a:solidFill>
                  <a:srgbClr val="00B0F0"/>
                </a:solidFill>
                <a:latin typeface="Arial" panose="020B0604020202020204" pitchFamily="34" charset="0"/>
                <a:cs typeface="Arial" panose="020B0604020202020204" pitchFamily="34" charset="0"/>
              </a:rPr>
              <a:t>and </a:t>
            </a:r>
            <a:r>
              <a:rPr lang="en-US" sz="1600" dirty="0" err="1" smtClean="0">
                <a:solidFill>
                  <a:srgbClr val="00B0F0"/>
                </a:solidFill>
                <a:latin typeface="Arial" panose="020B0604020202020204" pitchFamily="34" charset="0"/>
                <a:cs typeface="Arial" panose="020B0604020202020204" pitchFamily="34" charset="0"/>
              </a:rPr>
              <a:t>neurofilaments</a:t>
            </a:r>
            <a:r>
              <a:rPr lang="en-US" sz="1600" dirty="0">
                <a:solidFill>
                  <a:srgbClr val="00B0F0"/>
                </a:solidFill>
                <a:latin typeface="Arial" panose="020B0604020202020204" pitchFamily="34" charset="0"/>
                <a:cs typeface="Arial" panose="020B0604020202020204" pitchFamily="34" charset="0"/>
              </a:rPr>
              <a:t> </a:t>
            </a:r>
            <a:endParaRPr lang="en-US" sz="1600" dirty="0" smtClean="0">
              <a:solidFill>
                <a:srgbClr val="00B0F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dirty="0" smtClean="0">
                <a:solidFill>
                  <a:srgbClr val="00B0F0"/>
                </a:solidFill>
                <a:latin typeface="Arial" panose="020B0604020202020204" pitchFamily="34" charset="0"/>
                <a:cs typeface="Arial" panose="020B0604020202020204" pitchFamily="34" charset="0"/>
              </a:rPr>
              <a:t>Receives </a:t>
            </a:r>
            <a:r>
              <a:rPr lang="en-US" sz="1600" dirty="0">
                <a:solidFill>
                  <a:srgbClr val="00B0F0"/>
                </a:solidFill>
                <a:latin typeface="Arial" panose="020B0604020202020204" pitchFamily="34" charset="0"/>
                <a:cs typeface="Arial" panose="020B0604020202020204" pitchFamily="34" charset="0"/>
              </a:rPr>
              <a:t>synaptic input from other neurons</a:t>
            </a:r>
          </a:p>
        </p:txBody>
      </p:sp>
      <p:sp>
        <p:nvSpPr>
          <p:cNvPr id="17" name="Rectangle 16"/>
          <p:cNvSpPr/>
          <p:nvPr/>
        </p:nvSpPr>
        <p:spPr>
          <a:xfrm>
            <a:off x="6545534" y="4272972"/>
            <a:ext cx="2593848" cy="24868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buFont typeface="Wingdings" panose="05000000000000000000" pitchFamily="2" charset="2"/>
              <a:buChar char="§"/>
            </a:pPr>
            <a:endParaRPr lang="en-US" sz="1400" dirty="0" smtClean="0">
              <a:solidFill>
                <a:srgbClr val="FFFF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400" dirty="0" smtClean="0">
                <a:solidFill>
                  <a:srgbClr val="FFFF00"/>
                </a:solidFill>
                <a:latin typeface="Arial" panose="020B0604020202020204" pitchFamily="34" charset="0"/>
                <a:cs typeface="Arial" panose="020B0604020202020204" pitchFamily="34" charset="0"/>
              </a:rPr>
              <a:t> Conveys </a:t>
            </a:r>
            <a:r>
              <a:rPr lang="en-US" sz="1400" dirty="0">
                <a:solidFill>
                  <a:srgbClr val="FFFF00"/>
                </a:solidFill>
                <a:latin typeface="Arial" panose="020B0604020202020204" pitchFamily="34" charset="0"/>
                <a:cs typeface="Arial" panose="020B0604020202020204" pitchFamily="34" charset="0"/>
              </a:rPr>
              <a:t>the output of the cell to the </a:t>
            </a:r>
            <a:r>
              <a:rPr lang="en-US" sz="1400" dirty="0" smtClean="0">
                <a:solidFill>
                  <a:srgbClr val="FFFF00"/>
                </a:solidFill>
                <a:latin typeface="Arial" panose="020B0604020202020204" pitchFamily="34" charset="0"/>
                <a:cs typeface="Arial" panose="020B0604020202020204" pitchFamily="34" charset="0"/>
              </a:rPr>
              <a:t>next cell</a:t>
            </a:r>
          </a:p>
          <a:p>
            <a:pPr marL="285750" indent="-285750">
              <a:buFont typeface="Wingdings" panose="05000000000000000000" pitchFamily="2" charset="2"/>
              <a:buChar char="§"/>
            </a:pPr>
            <a:r>
              <a:rPr lang="en-US" sz="1400" dirty="0" smtClean="0">
                <a:solidFill>
                  <a:srgbClr val="FFFF00"/>
                </a:solidFill>
                <a:latin typeface="Arial" panose="020B0604020202020204" pitchFamily="34" charset="0"/>
                <a:cs typeface="Arial" panose="020B0604020202020204" pitchFamily="34" charset="0"/>
              </a:rPr>
              <a:t>Each </a:t>
            </a:r>
            <a:r>
              <a:rPr lang="en-US" sz="1400" dirty="0">
                <a:solidFill>
                  <a:srgbClr val="FFFF00"/>
                </a:solidFill>
                <a:latin typeface="Arial" panose="020B0604020202020204" pitchFamily="34" charset="0"/>
                <a:cs typeface="Arial" panose="020B0604020202020204" pitchFamily="34" charset="0"/>
              </a:rPr>
              <a:t>neuron has only one axon </a:t>
            </a:r>
            <a:endParaRPr lang="en-US" sz="1400" dirty="0" smtClean="0">
              <a:solidFill>
                <a:srgbClr val="FFFF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400" dirty="0" smtClean="0">
                <a:solidFill>
                  <a:srgbClr val="FFFF00"/>
                </a:solidFill>
                <a:latin typeface="Arial" panose="020B0604020202020204" pitchFamily="34" charset="0"/>
                <a:cs typeface="Arial" panose="020B0604020202020204" pitchFamily="34" charset="0"/>
              </a:rPr>
              <a:t>They </a:t>
            </a:r>
            <a:r>
              <a:rPr lang="en-US" sz="1400" dirty="0">
                <a:solidFill>
                  <a:srgbClr val="FFFF00"/>
                </a:solidFill>
                <a:latin typeface="Arial" panose="020B0604020202020204" pitchFamily="34" charset="0"/>
                <a:cs typeface="Arial" panose="020B0604020202020204" pitchFamily="34" charset="0"/>
              </a:rPr>
              <a:t>lack rough endoplasmic reticulum, free ribosomes, and Golgi </a:t>
            </a:r>
            <a:r>
              <a:rPr lang="en-US" sz="1400" dirty="0" smtClean="0">
                <a:solidFill>
                  <a:srgbClr val="FFFF00"/>
                </a:solidFill>
                <a:latin typeface="Arial" panose="020B0604020202020204" pitchFamily="34" charset="0"/>
                <a:cs typeface="Arial" panose="020B0604020202020204" pitchFamily="34" charset="0"/>
              </a:rPr>
              <a:t>apparatus</a:t>
            </a:r>
          </a:p>
          <a:p>
            <a:pPr marL="285750" indent="-285750">
              <a:buFont typeface="Wingdings" panose="05000000000000000000" pitchFamily="2" charset="2"/>
              <a:buChar char="§"/>
            </a:pPr>
            <a:r>
              <a:rPr lang="en-US" sz="1400" dirty="0" smtClean="0">
                <a:solidFill>
                  <a:srgbClr val="FFFF00"/>
                </a:solidFill>
                <a:latin typeface="Arial" panose="020B0604020202020204" pitchFamily="34" charset="0"/>
                <a:cs typeface="Arial" panose="020B0604020202020204" pitchFamily="34" charset="0"/>
              </a:rPr>
              <a:t>Exons </a:t>
            </a:r>
            <a:r>
              <a:rPr lang="en-US" sz="1400" dirty="0">
                <a:solidFill>
                  <a:srgbClr val="FFFF00"/>
                </a:solidFill>
                <a:latin typeface="Arial" panose="020B0604020202020204" pitchFamily="34" charset="0"/>
                <a:cs typeface="Arial" panose="020B0604020202020204" pitchFamily="34" charset="0"/>
              </a:rPr>
              <a:t>degenerate when disconnected from the cell body</a:t>
            </a:r>
            <a:endParaRPr lang="en-US" sz="1400" dirty="0" smtClean="0">
              <a:solidFill>
                <a:srgbClr val="FFFF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sz="16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749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Axonal transport</a:t>
            </a:r>
            <a:endParaRPr lang="en-US" dirty="0"/>
          </a:p>
        </p:txBody>
      </p:sp>
      <p:sp>
        <p:nvSpPr>
          <p:cNvPr id="3" name="Content Placeholder 2"/>
          <p:cNvSpPr>
            <a:spLocks noGrp="1"/>
          </p:cNvSpPr>
          <p:nvPr>
            <p:ph idx="1"/>
          </p:nvPr>
        </p:nvSpPr>
        <p:spPr>
          <a:xfrm>
            <a:off x="1127760" y="1066800"/>
            <a:ext cx="7943088" cy="4800600"/>
          </a:xfrm>
        </p:spPr>
        <p:txBody>
          <a:bodyPr>
            <a:noAutofit/>
          </a:bodyPr>
          <a:lstStyle/>
          <a:p>
            <a:r>
              <a:rPr lang="en-US" sz="1800" dirty="0" smtClean="0">
                <a:latin typeface="Arial" panose="020B0604020202020204" pitchFamily="34" charset="0"/>
                <a:cs typeface="Arial" panose="020B0604020202020204" pitchFamily="34" charset="0"/>
              </a:rPr>
              <a:t>Not by simple diffusion – some axons are too long</a:t>
            </a:r>
          </a:p>
          <a:p>
            <a:r>
              <a:rPr lang="en-US" sz="1800" dirty="0">
                <a:latin typeface="Arial" panose="020B0604020202020204" pitchFamily="34" charset="0"/>
                <a:cs typeface="Arial" panose="020B0604020202020204" pitchFamily="34" charset="0"/>
              </a:rPr>
              <a:t>Axonal </a:t>
            </a:r>
            <a:r>
              <a:rPr lang="en-US" sz="1800" dirty="0" smtClean="0">
                <a:latin typeface="Arial" panose="020B0604020202020204" pitchFamily="34" charset="0"/>
                <a:cs typeface="Arial" panose="020B0604020202020204" pitchFamily="34" charset="0"/>
              </a:rPr>
              <a:t>transport depends </a:t>
            </a:r>
            <a:r>
              <a:rPr lang="en-US" sz="1800" dirty="0">
                <a:latin typeface="Arial" panose="020B0604020202020204" pitchFamily="34" charset="0"/>
                <a:cs typeface="Arial" panose="020B0604020202020204" pitchFamily="34" charset="0"/>
              </a:rPr>
              <a:t>on the movement of </a:t>
            </a:r>
            <a:r>
              <a:rPr lang="en-US" sz="1800" dirty="0">
                <a:solidFill>
                  <a:srgbClr val="FF0000"/>
                </a:solidFill>
                <a:latin typeface="Arial" panose="020B0604020202020204" pitchFamily="34" charset="0"/>
                <a:cs typeface="Arial" panose="020B0604020202020204" pitchFamily="34" charset="0"/>
              </a:rPr>
              <a:t>transport </a:t>
            </a:r>
            <a:r>
              <a:rPr lang="en-US" sz="1800" dirty="0" smtClean="0">
                <a:solidFill>
                  <a:srgbClr val="FF0000"/>
                </a:solidFill>
                <a:latin typeface="Arial" panose="020B0604020202020204" pitchFamily="34" charset="0"/>
                <a:cs typeface="Arial" panose="020B0604020202020204" pitchFamily="34" charset="0"/>
              </a:rPr>
              <a:t>filaments</a:t>
            </a:r>
            <a:r>
              <a:rPr lang="en-US" sz="1800" dirty="0" smtClean="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Energy is required and is supplied by </a:t>
            </a:r>
            <a:r>
              <a:rPr lang="en-US" sz="1800" dirty="0">
                <a:solidFill>
                  <a:srgbClr val="FF0000"/>
                </a:solidFill>
                <a:latin typeface="Arial" panose="020B0604020202020204" pitchFamily="34" charset="0"/>
                <a:cs typeface="Arial" panose="020B0604020202020204" pitchFamily="34" charset="0"/>
              </a:rPr>
              <a:t>glucose</a:t>
            </a:r>
            <a:r>
              <a:rPr lang="en-US" sz="1800" dirty="0">
                <a:latin typeface="Arial" panose="020B0604020202020204" pitchFamily="34" charset="0"/>
                <a:cs typeface="Arial" panose="020B0604020202020204" pitchFamily="34" charset="0"/>
              </a:rPr>
              <a:t>. Mitochondria control the </a:t>
            </a:r>
            <a:r>
              <a:rPr lang="en-US" sz="1800" dirty="0">
                <a:solidFill>
                  <a:srgbClr val="FF0000"/>
                </a:solidFill>
                <a:latin typeface="Arial" panose="020B0604020202020204" pitchFamily="34" charset="0"/>
                <a:cs typeface="Arial" panose="020B0604020202020204" pitchFamily="34" charset="0"/>
              </a:rPr>
              <a:t>level of cations in the </a:t>
            </a:r>
            <a:r>
              <a:rPr lang="en-US" sz="1800" dirty="0" err="1">
                <a:solidFill>
                  <a:srgbClr val="FF0000"/>
                </a:solidFill>
                <a:latin typeface="Arial" panose="020B0604020202020204" pitchFamily="34" charset="0"/>
                <a:cs typeface="Arial" panose="020B0604020202020204" pitchFamily="34" charset="0"/>
              </a:rPr>
              <a:t>axoplasm</a:t>
            </a:r>
            <a:r>
              <a:rPr lang="en-US" sz="1800" dirty="0">
                <a:solidFill>
                  <a:srgbClr val="FF0000"/>
                </a:solidFill>
                <a:latin typeface="Arial" panose="020B0604020202020204" pitchFamily="34" charset="0"/>
                <a:cs typeface="Arial" panose="020B0604020202020204" pitchFamily="34" charset="0"/>
              </a:rPr>
              <a:t> by supplying ATP to the ion pumps</a:t>
            </a:r>
            <a:r>
              <a:rPr lang="en-US" sz="1800" dirty="0">
                <a:latin typeface="Arial" panose="020B0604020202020204" pitchFamily="34" charset="0"/>
                <a:cs typeface="Arial" panose="020B0604020202020204" pitchFamily="34" charset="0"/>
              </a:rPr>
              <a:t>. An important cation for axonal transport is</a:t>
            </a:r>
            <a:r>
              <a:rPr lang="en-US" sz="1800" dirty="0">
                <a:solidFill>
                  <a:srgbClr val="FF0000"/>
                </a:solidFill>
                <a:latin typeface="Arial" panose="020B0604020202020204" pitchFamily="34" charset="0"/>
                <a:cs typeface="Arial" panose="020B0604020202020204" pitchFamily="34" charset="0"/>
              </a:rPr>
              <a:t> Ca</a:t>
            </a:r>
            <a:r>
              <a:rPr lang="en-US" sz="1800" baseline="30000" dirty="0">
                <a:solidFill>
                  <a:srgbClr val="FF0000"/>
                </a:solidFill>
                <a:latin typeface="Arial" panose="020B0604020202020204" pitchFamily="34" charset="0"/>
                <a:cs typeface="Arial" panose="020B0604020202020204" pitchFamily="34" charset="0"/>
              </a:rPr>
              <a:t>++</a:t>
            </a:r>
            <a:r>
              <a:rPr lang="en-US" sz="1800" dirty="0">
                <a:solidFill>
                  <a:srgbClr val="FF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Transport filaments move along the cytoskeleton (microtubules </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or </a:t>
            </a:r>
            <a:r>
              <a:rPr lang="en-US" sz="1800" dirty="0" err="1" smtClean="0">
                <a:latin typeface="Arial" panose="020B0604020202020204" pitchFamily="34" charset="0"/>
                <a:cs typeface="Arial" panose="020B0604020202020204" pitchFamily="34" charset="0"/>
              </a:rPr>
              <a:t>neurofilaments</a:t>
            </a:r>
            <a:r>
              <a:rPr lang="en-US" sz="1800" dirty="0">
                <a:latin typeface="Arial" panose="020B0604020202020204" pitchFamily="34" charset="0"/>
                <a:cs typeface="Arial" panose="020B0604020202020204" pitchFamily="34" charset="0"/>
              </a:rPr>
              <a:t>)</a:t>
            </a:r>
            <a:endParaRPr lang="en-US" sz="1800" dirty="0" smtClean="0">
              <a:solidFill>
                <a:srgbClr val="FF0000"/>
              </a:solidFill>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Membrane-bound organelles and mitochondria are transported relatively rapidly by </a:t>
            </a:r>
            <a:r>
              <a:rPr lang="en-US" sz="1800" dirty="0">
                <a:solidFill>
                  <a:srgbClr val="00B0F0"/>
                </a:solidFill>
                <a:latin typeface="Arial" panose="020B0604020202020204" pitchFamily="34" charset="0"/>
                <a:cs typeface="Arial" panose="020B0604020202020204" pitchFamily="34" charset="0"/>
              </a:rPr>
              <a:t>fast axonal transport </a:t>
            </a:r>
            <a:r>
              <a:rPr lang="en-US" sz="1800" dirty="0" smtClean="0">
                <a:solidFill>
                  <a:srgbClr val="00B0F0"/>
                </a:solidFill>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Substances </a:t>
            </a:r>
            <a:r>
              <a:rPr lang="en-US" sz="1800" dirty="0">
                <a:latin typeface="Arial" panose="020B0604020202020204" pitchFamily="34" charset="0"/>
                <a:cs typeface="Arial" panose="020B0604020202020204" pitchFamily="34" charset="0"/>
              </a:rPr>
              <a:t>that are dissolved in cytoplasm, such as proteins, are moved by </a:t>
            </a:r>
            <a:r>
              <a:rPr lang="en-US" sz="1800" dirty="0">
                <a:solidFill>
                  <a:srgbClr val="FF0000"/>
                </a:solidFill>
                <a:latin typeface="Arial" panose="020B0604020202020204" pitchFamily="34" charset="0"/>
                <a:cs typeface="Arial" panose="020B0604020202020204" pitchFamily="34" charset="0"/>
              </a:rPr>
              <a:t>slow axonal </a:t>
            </a:r>
            <a:r>
              <a:rPr lang="en-US" sz="1800" dirty="0" smtClean="0">
                <a:solidFill>
                  <a:srgbClr val="FF0000"/>
                </a:solidFill>
                <a:latin typeface="Arial" panose="020B0604020202020204" pitchFamily="34" charset="0"/>
                <a:cs typeface="Arial" panose="020B0604020202020204" pitchFamily="34" charset="0"/>
              </a:rPr>
              <a:t>transport </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11</a:t>
            </a:fld>
            <a:endParaRPr lang="en-US" dirty="0"/>
          </a:p>
        </p:txBody>
      </p:sp>
    </p:spTree>
    <p:extLst>
      <p:ext uri="{BB962C8B-B14F-4D97-AF65-F5344CB8AC3E}">
        <p14:creationId xmlns:p14="http://schemas.microsoft.com/office/powerpoint/2010/main" val="746246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Axonal Transport</a:t>
            </a:r>
            <a:endParaRPr lang="en-US" dirty="0"/>
          </a:p>
        </p:txBody>
      </p:sp>
      <p:sp>
        <p:nvSpPr>
          <p:cNvPr id="3" name="Content Placeholder 2"/>
          <p:cNvSpPr>
            <a:spLocks noGrp="1"/>
          </p:cNvSpPr>
          <p:nvPr>
            <p:ph idx="1"/>
          </p:nvPr>
        </p:nvSpPr>
        <p:spPr>
          <a:xfrm>
            <a:off x="1066800" y="1330902"/>
            <a:ext cx="7943088" cy="4800600"/>
          </a:xfrm>
        </p:spPr>
        <p:txBody>
          <a:bodyPr>
            <a:noAutofit/>
          </a:bodyPr>
          <a:lstStyle/>
          <a:p>
            <a:r>
              <a:rPr lang="en-US" sz="2000" dirty="0">
                <a:latin typeface="Arial" panose="020B0604020202020204" pitchFamily="34" charset="0"/>
                <a:cs typeface="Arial" panose="020B0604020202020204" pitchFamily="34" charset="0"/>
              </a:rPr>
              <a:t>Special microtubule-associated motor proteins called </a:t>
            </a:r>
            <a:r>
              <a:rPr lang="en-US" sz="2000" dirty="0">
                <a:solidFill>
                  <a:srgbClr val="FF0000"/>
                </a:solidFill>
                <a:latin typeface="Arial" panose="020B0604020202020204" pitchFamily="34" charset="0"/>
                <a:cs typeface="Arial" panose="020B0604020202020204" pitchFamily="34" charset="0"/>
              </a:rPr>
              <a:t>kinesin and dynein </a:t>
            </a:r>
            <a:r>
              <a:rPr lang="en-US" sz="2000" dirty="0">
                <a:latin typeface="Arial" panose="020B0604020202020204" pitchFamily="34" charset="0"/>
                <a:cs typeface="Arial" panose="020B0604020202020204" pitchFamily="34" charset="0"/>
              </a:rPr>
              <a:t>are required for axonal </a:t>
            </a:r>
            <a:r>
              <a:rPr lang="en-US" sz="2000" dirty="0" smtClean="0">
                <a:latin typeface="Arial" panose="020B0604020202020204" pitchFamily="34" charset="0"/>
                <a:cs typeface="Arial" panose="020B0604020202020204" pitchFamily="34" charset="0"/>
              </a:rPr>
              <a:t>transport</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Axonal transport occurs in both directions. Transport from the soma toward the axonal terminals is </a:t>
            </a:r>
            <a:r>
              <a:rPr lang="en-US" sz="2000" dirty="0">
                <a:solidFill>
                  <a:srgbClr val="FF0000"/>
                </a:solidFill>
                <a:latin typeface="Arial" panose="020B0604020202020204" pitchFamily="34" charset="0"/>
                <a:cs typeface="Arial" panose="020B0604020202020204" pitchFamily="34" charset="0"/>
              </a:rPr>
              <a:t>called anterograde axonal transport</a:t>
            </a:r>
            <a:r>
              <a:rPr lang="en-US" sz="2000" dirty="0">
                <a:latin typeface="Arial" panose="020B0604020202020204" pitchFamily="34" charset="0"/>
                <a:cs typeface="Arial" panose="020B0604020202020204" pitchFamily="34" charset="0"/>
              </a:rPr>
              <a:t>. This process involves </a:t>
            </a:r>
            <a:r>
              <a:rPr lang="en-US" sz="2000" dirty="0">
                <a:solidFill>
                  <a:srgbClr val="FF0000"/>
                </a:solidFill>
                <a:latin typeface="Arial" panose="020B0604020202020204" pitchFamily="34" charset="0"/>
                <a:cs typeface="Arial" panose="020B0604020202020204" pitchFamily="34" charset="0"/>
              </a:rPr>
              <a:t>kinesin</a:t>
            </a:r>
            <a:r>
              <a:rPr lang="en-US" sz="2000" dirty="0">
                <a:latin typeface="Arial" panose="020B0604020202020204" pitchFamily="34" charset="0"/>
                <a:cs typeface="Arial" panose="020B0604020202020204" pitchFamily="34" charset="0"/>
              </a:rPr>
              <a:t>, and it allows the </a:t>
            </a:r>
            <a:r>
              <a:rPr lang="en-US" sz="2000" dirty="0">
                <a:solidFill>
                  <a:srgbClr val="FF0000"/>
                </a:solidFill>
                <a:latin typeface="Arial" panose="020B0604020202020204" pitchFamily="34" charset="0"/>
                <a:cs typeface="Arial" panose="020B0604020202020204" pitchFamily="34" charset="0"/>
              </a:rPr>
              <a:t>replenishment of synaptic vesicles and enzymes responsible for the synthesis of neurotransmitters in synaptic terminals</a:t>
            </a:r>
            <a:r>
              <a:rPr lang="en-US" sz="2000" dirty="0">
                <a:latin typeface="Arial" panose="020B0604020202020204" pitchFamily="34" charset="0"/>
                <a:cs typeface="Arial" panose="020B0604020202020204" pitchFamily="34" charset="0"/>
              </a:rPr>
              <a:t>. Transport in the opposite direction, which is driven by dynein, is called </a:t>
            </a:r>
            <a:r>
              <a:rPr lang="en-US" sz="2000" dirty="0">
                <a:solidFill>
                  <a:srgbClr val="0070C0"/>
                </a:solidFill>
                <a:latin typeface="Arial" panose="020B0604020202020204" pitchFamily="34" charset="0"/>
                <a:cs typeface="Arial" panose="020B0604020202020204" pitchFamily="34" charset="0"/>
              </a:rPr>
              <a:t>retrograde axonal transport. </a:t>
            </a:r>
            <a:r>
              <a:rPr lang="en-US" sz="2000" dirty="0">
                <a:latin typeface="Arial" panose="020B0604020202020204" pitchFamily="34" charset="0"/>
                <a:cs typeface="Arial" panose="020B0604020202020204" pitchFamily="34" charset="0"/>
              </a:rPr>
              <a:t>This process returns </a:t>
            </a:r>
            <a:r>
              <a:rPr lang="en-US" sz="2000" dirty="0">
                <a:solidFill>
                  <a:srgbClr val="0070C0"/>
                </a:solidFill>
                <a:latin typeface="Arial" panose="020B0604020202020204" pitchFamily="34" charset="0"/>
                <a:cs typeface="Arial" panose="020B0604020202020204" pitchFamily="34" charset="0"/>
              </a:rPr>
              <a:t>recycled synaptic vesicle membrane to the soma for lysosomal degradation</a:t>
            </a:r>
            <a:r>
              <a:rPr lang="en-US" sz="1800" dirty="0">
                <a:solidFill>
                  <a:srgbClr val="0070C0"/>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12</a:t>
            </a:fld>
            <a:endParaRPr lang="en-US" dirty="0"/>
          </a:p>
        </p:txBody>
      </p:sp>
    </p:spTree>
    <p:extLst>
      <p:ext uri="{BB962C8B-B14F-4D97-AF65-F5344CB8AC3E}">
        <p14:creationId xmlns:p14="http://schemas.microsoft.com/office/powerpoint/2010/main" val="220381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0"/>
            <a:ext cx="7866888" cy="1143000"/>
          </a:xfrm>
        </p:spPr>
        <p:txBody>
          <a:bodyPr/>
          <a:lstStyle/>
          <a:p>
            <a:pPr algn="ctr"/>
            <a:r>
              <a:rPr lang="en-US" dirty="0" smtClean="0"/>
              <a:t>Clinical insight</a:t>
            </a:r>
            <a:endParaRPr lang="en-US" dirty="0"/>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13</a:t>
            </a:fld>
            <a:endParaRPr lang="en-US" dirty="0"/>
          </a:p>
        </p:txBody>
      </p:sp>
      <p:pic>
        <p:nvPicPr>
          <p:cNvPr id="5" name="Picture 4"/>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957534" y="1602509"/>
            <a:ext cx="8156448" cy="4243532"/>
          </a:xfrm>
          <a:prstGeom prst="rect">
            <a:avLst/>
          </a:prstGeom>
        </p:spPr>
      </p:pic>
    </p:spTree>
    <p:extLst>
      <p:ext uri="{BB962C8B-B14F-4D97-AF65-F5344CB8AC3E}">
        <p14:creationId xmlns:p14="http://schemas.microsoft.com/office/powerpoint/2010/main" val="2423536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14</a:t>
            </a:fld>
            <a:endParaRPr lang="en-US" dirty="0"/>
          </a:p>
        </p:txBody>
      </p:sp>
      <p:pic>
        <p:nvPicPr>
          <p:cNvPr id="5" name="Picture 4"/>
          <p:cNvPicPr>
            <a:picLocks noChangeAspect="1"/>
          </p:cNvPicPr>
          <p:nvPr/>
        </p:nvPicPr>
        <p:blipFill>
          <a:blip r:embed="rId2"/>
          <a:stretch>
            <a:fillRect/>
          </a:stretch>
        </p:blipFill>
        <p:spPr>
          <a:xfrm>
            <a:off x="1334094" y="323839"/>
            <a:ext cx="7281863" cy="6219836"/>
          </a:xfrm>
          <a:prstGeom prst="rect">
            <a:avLst/>
          </a:prstGeom>
        </p:spPr>
      </p:pic>
      <p:sp>
        <p:nvSpPr>
          <p:cNvPr id="6" name="Rectangle 5"/>
          <p:cNvSpPr/>
          <p:nvPr/>
        </p:nvSpPr>
        <p:spPr>
          <a:xfrm>
            <a:off x="3581400" y="6489234"/>
            <a:ext cx="3150799" cy="369332"/>
          </a:xfrm>
          <a:prstGeom prst="rect">
            <a:avLst/>
          </a:prstGeom>
        </p:spPr>
        <p:txBody>
          <a:bodyPr wrap="none">
            <a:spAutoFit/>
          </a:bodyPr>
          <a:lstStyle/>
          <a:p>
            <a:r>
              <a:rPr lang="en-US" dirty="0" err="1" smtClean="0">
                <a:solidFill>
                  <a:srgbClr val="C00000"/>
                </a:solidFill>
              </a:rPr>
              <a:t>Nonneuronal</a:t>
            </a:r>
            <a:r>
              <a:rPr lang="en-US" dirty="0" smtClean="0">
                <a:solidFill>
                  <a:srgbClr val="C00000"/>
                </a:solidFill>
              </a:rPr>
              <a:t> </a:t>
            </a:r>
            <a:r>
              <a:rPr lang="en-US" dirty="0">
                <a:solidFill>
                  <a:srgbClr val="C00000"/>
                </a:solidFill>
              </a:rPr>
              <a:t>cellular </a:t>
            </a:r>
            <a:r>
              <a:rPr lang="en-US" dirty="0" smtClean="0">
                <a:solidFill>
                  <a:srgbClr val="C00000"/>
                </a:solidFill>
              </a:rPr>
              <a:t>elements</a:t>
            </a:r>
            <a:endParaRPr lang="en-US" dirty="0">
              <a:solidFill>
                <a:srgbClr val="C00000"/>
              </a:solidFill>
            </a:endParaRPr>
          </a:p>
        </p:txBody>
      </p:sp>
    </p:spTree>
    <p:extLst>
      <p:ext uri="{BB962C8B-B14F-4D97-AF65-F5344CB8AC3E}">
        <p14:creationId xmlns:p14="http://schemas.microsoft.com/office/powerpoint/2010/main" val="3138126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supportive Matrix of </a:t>
            </a:r>
            <a:r>
              <a:rPr lang="en-US" dirty="0"/>
              <a:t>the </a:t>
            </a:r>
            <a:r>
              <a:rPr lang="en-US" dirty="0" smtClean="0"/>
              <a:t>CNS-(</a:t>
            </a:r>
            <a:r>
              <a:rPr lang="en-US" dirty="0" err="1" smtClean="0"/>
              <a:t>nonneuronal</a:t>
            </a:r>
            <a:r>
              <a:rPr lang="en-US" dirty="0" smtClean="0"/>
              <a:t> </a:t>
            </a:r>
            <a:r>
              <a:rPr lang="en-US" dirty="0"/>
              <a:t>cellular </a:t>
            </a:r>
            <a:r>
              <a:rPr lang="en-US" dirty="0" smtClean="0"/>
              <a:t>elements)</a:t>
            </a:r>
            <a:endParaRPr lang="en-US" dirty="0"/>
          </a:p>
        </p:txBody>
      </p:sp>
      <p:sp>
        <p:nvSpPr>
          <p:cNvPr id="3" name="Content Placeholder 2"/>
          <p:cNvSpPr>
            <a:spLocks noGrp="1"/>
          </p:cNvSpPr>
          <p:nvPr>
            <p:ph idx="1"/>
          </p:nvPr>
        </p:nvSpPr>
        <p:spPr>
          <a:xfrm>
            <a:off x="961644" y="457200"/>
            <a:ext cx="8382000" cy="4800600"/>
          </a:xfrm>
        </p:spPr>
        <p:txBody>
          <a:bodyPr>
            <a:noAutofit/>
          </a:bodyPr>
          <a:lstStyle/>
          <a:p>
            <a:endParaRPr lang="en-US" sz="1800" u="sng" dirty="0" smtClean="0">
              <a:solidFill>
                <a:srgbClr val="00B050"/>
              </a:solidFill>
              <a:latin typeface="Arial" panose="020B0604020202020204" pitchFamily="34" charset="0"/>
              <a:cs typeface="Arial" panose="020B0604020202020204" pitchFamily="34" charset="0"/>
            </a:endParaRPr>
          </a:p>
          <a:p>
            <a:r>
              <a:rPr lang="en-US" sz="1800" u="sng" dirty="0" smtClean="0">
                <a:solidFill>
                  <a:srgbClr val="00B050"/>
                </a:solidFill>
                <a:latin typeface="Arial" panose="020B0604020202020204" pitchFamily="34" charset="0"/>
                <a:cs typeface="Arial" panose="020B0604020202020204" pitchFamily="34" charset="0"/>
              </a:rPr>
              <a:t>Neuroglia:</a:t>
            </a:r>
          </a:p>
          <a:p>
            <a:pPr marL="82296" indent="0">
              <a:buNone/>
            </a:pPr>
            <a:r>
              <a:rPr lang="en-US" sz="1800" u="sng" dirty="0" smtClean="0">
                <a:latin typeface="Arial" panose="020B0604020202020204" pitchFamily="34" charset="0"/>
                <a:cs typeface="Arial" panose="020B0604020202020204" pitchFamily="34" charset="0"/>
              </a:rPr>
              <a:t>Central </a:t>
            </a:r>
            <a:r>
              <a:rPr lang="en-US" sz="1800" u="sng" dirty="0" err="1" smtClean="0">
                <a:latin typeface="Arial" panose="020B0604020202020204" pitchFamily="34" charset="0"/>
                <a:cs typeface="Arial" panose="020B0604020202020204" pitchFamily="34" charset="0"/>
              </a:rPr>
              <a:t>neuroglial</a:t>
            </a:r>
            <a:r>
              <a:rPr lang="en-US" sz="1800" u="sng" dirty="0">
                <a:latin typeface="Arial" panose="020B0604020202020204" pitchFamily="34" charset="0"/>
                <a:cs typeface="Arial" panose="020B0604020202020204" pitchFamily="34" charset="0"/>
              </a:rPr>
              <a:t> cells are </a:t>
            </a:r>
            <a:r>
              <a:rPr lang="en-US" sz="1800" u="sng" dirty="0" smtClean="0">
                <a:latin typeface="Arial" panose="020B0604020202020204" pitchFamily="34" charset="0"/>
                <a:cs typeface="Arial" panose="020B0604020202020204" pitchFamily="34" charset="0"/>
              </a:rPr>
              <a:t>: Astrocytes ,Oligodendroglia</a:t>
            </a:r>
            <a:r>
              <a:rPr lang="en-US" sz="1800" u="sng" dirty="0">
                <a:latin typeface="Arial" panose="020B0604020202020204" pitchFamily="34" charset="0"/>
                <a:cs typeface="Arial" panose="020B0604020202020204" pitchFamily="34" charset="0"/>
              </a:rPr>
              <a:t>, Microglia and </a:t>
            </a:r>
            <a:r>
              <a:rPr lang="en-US" sz="1800" u="sng" dirty="0" smtClean="0">
                <a:latin typeface="Arial" panose="020B0604020202020204" pitchFamily="34" charset="0"/>
                <a:cs typeface="Arial" panose="020B0604020202020204" pitchFamily="34" charset="0"/>
              </a:rPr>
              <a:t>Ependymal cells. </a:t>
            </a:r>
          </a:p>
          <a:p>
            <a:pPr marL="82296" indent="0">
              <a:buNone/>
            </a:pPr>
            <a:r>
              <a:rPr lang="en-US" sz="1800" u="sng" dirty="0" smtClean="0">
                <a:latin typeface="Arial" panose="020B0604020202020204" pitchFamily="34" charset="0"/>
                <a:cs typeface="Arial" panose="020B0604020202020204" pitchFamily="34" charset="0"/>
              </a:rPr>
              <a:t>Astrocytes: </a:t>
            </a:r>
          </a:p>
          <a:p>
            <a:pPr>
              <a:buFont typeface="Wingdings" panose="05000000000000000000" pitchFamily="2" charset="2"/>
              <a:buChar char="§"/>
            </a:pPr>
            <a:r>
              <a:rPr lang="en-US" sz="1800" dirty="0">
                <a:latin typeface="Arial" panose="020B0604020202020204" pitchFamily="34" charset="0"/>
                <a:cs typeface="Arial" panose="020B0604020202020204" pitchFamily="34" charset="0"/>
              </a:rPr>
              <a:t>S</a:t>
            </a:r>
            <a:r>
              <a:rPr lang="en-US" sz="1800" dirty="0" smtClean="0">
                <a:latin typeface="Arial" panose="020B0604020202020204" pitchFamily="34" charset="0"/>
                <a:cs typeface="Arial" panose="020B0604020202020204" pitchFamily="34" charset="0"/>
              </a:rPr>
              <a:t>tar –shaped cells with  processes.</a:t>
            </a:r>
          </a:p>
          <a:p>
            <a:pP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They regulate the microenvironment of the CNS</a:t>
            </a:r>
          </a:p>
          <a:p>
            <a:pP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Their </a:t>
            </a:r>
            <a:r>
              <a:rPr lang="en-US" sz="1800" dirty="0">
                <a:latin typeface="Arial" panose="020B0604020202020204" pitchFamily="34" charset="0"/>
                <a:cs typeface="Arial" panose="020B0604020202020204" pitchFamily="34" charset="0"/>
              </a:rPr>
              <a:t>foot processes </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contact the capillaries and connective tissue at the surface of the CNS, the pia </a:t>
            </a:r>
            <a:r>
              <a:rPr lang="en-US" sz="1800" dirty="0" smtClean="0">
                <a:latin typeface="Arial" panose="020B0604020202020204" pitchFamily="34" charset="0"/>
                <a:cs typeface="Arial" panose="020B0604020202020204" pitchFamily="34" charset="0"/>
              </a:rPr>
              <a:t>mater-regulate the entry of substances into CNS</a:t>
            </a:r>
          </a:p>
          <a:p>
            <a:pPr>
              <a:buFont typeface="Wingdings" panose="05000000000000000000" pitchFamily="2" charset="2"/>
              <a:buChar char="§"/>
            </a:pPr>
            <a:r>
              <a:rPr lang="en-US" sz="1800" dirty="0">
                <a:latin typeface="Arial" panose="020B0604020202020204" pitchFamily="34" charset="0"/>
                <a:cs typeface="Arial" panose="020B0604020202020204" pitchFamily="34" charset="0"/>
              </a:rPr>
              <a:t>The cytoplasm of astrocytes contains glial filaments, which provide mechanical support for CNS tissue. After injury, the astrocytic processes that contain these glial filaments hypertrophy and form a glial "scar."</a:t>
            </a:r>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15</a:t>
            </a:fld>
            <a:endParaRPr lang="en-US" dirty="0"/>
          </a:p>
        </p:txBody>
      </p:sp>
    </p:spTree>
    <p:extLst>
      <p:ext uri="{BB962C8B-B14F-4D97-AF65-F5344CB8AC3E}">
        <p14:creationId xmlns:p14="http://schemas.microsoft.com/office/powerpoint/2010/main" val="927099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supportive Matrix-</a:t>
            </a:r>
            <a:r>
              <a:rPr lang="en-US" dirty="0" err="1" smtClean="0"/>
              <a:t>nonneuronal</a:t>
            </a:r>
            <a:r>
              <a:rPr lang="en-US" dirty="0" smtClean="0"/>
              <a:t> cellular elements</a:t>
            </a:r>
            <a:endParaRPr lang="en-US" dirty="0"/>
          </a:p>
        </p:txBody>
      </p:sp>
      <p:sp>
        <p:nvSpPr>
          <p:cNvPr id="3" name="Content Placeholder 2"/>
          <p:cNvSpPr>
            <a:spLocks noGrp="1"/>
          </p:cNvSpPr>
          <p:nvPr>
            <p:ph idx="1"/>
          </p:nvPr>
        </p:nvSpPr>
        <p:spPr/>
        <p:txBody>
          <a:bodyPr/>
          <a:lstStyle/>
          <a:p>
            <a:r>
              <a:rPr lang="en-US" dirty="0" err="1" smtClean="0">
                <a:solidFill>
                  <a:srgbClr val="0070C0"/>
                </a:solidFill>
              </a:rPr>
              <a:t>Oligodendroglial</a:t>
            </a:r>
            <a:r>
              <a:rPr lang="en-US" dirty="0" smtClean="0">
                <a:solidFill>
                  <a:srgbClr val="0070C0"/>
                </a:solidFill>
              </a:rPr>
              <a:t> cells:</a:t>
            </a:r>
          </a:p>
          <a:p>
            <a:endParaRPr lang="en-US" dirty="0" smtClean="0">
              <a:solidFill>
                <a:srgbClr val="0070C0"/>
              </a:solidFill>
            </a:endParaRPr>
          </a:p>
          <a:p>
            <a:pPr>
              <a:buFont typeface="Wingdings" panose="05000000000000000000" pitchFamily="2" charset="2"/>
              <a:buChar char="§"/>
            </a:pPr>
            <a:r>
              <a:rPr lang="en-US" dirty="0" smtClean="0"/>
              <a:t>In CNS, the </a:t>
            </a:r>
            <a:r>
              <a:rPr lang="en-US" dirty="0"/>
              <a:t>axons are surrounded by a myelin sheath, which is a spiral multilayered wrapping of </a:t>
            </a:r>
            <a:r>
              <a:rPr lang="en-US" dirty="0" smtClean="0"/>
              <a:t>oligodendroglia cell membrane</a:t>
            </a:r>
          </a:p>
          <a:p>
            <a:pPr>
              <a:buFont typeface="Wingdings" panose="05000000000000000000" pitchFamily="2" charset="2"/>
              <a:buChar char="§"/>
            </a:pPr>
            <a:r>
              <a:rPr lang="en-US" dirty="0"/>
              <a:t>Myelin increases the speed of action potential conduction</a:t>
            </a:r>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16</a:t>
            </a:fld>
            <a:endParaRPr lang="en-US" dirty="0"/>
          </a:p>
        </p:txBody>
      </p:sp>
    </p:spTree>
    <p:extLst>
      <p:ext uri="{BB962C8B-B14F-4D97-AF65-F5344CB8AC3E}">
        <p14:creationId xmlns:p14="http://schemas.microsoft.com/office/powerpoint/2010/main" val="1800669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supportive Matrix-</a:t>
            </a:r>
            <a:r>
              <a:rPr lang="en-US" dirty="0" err="1"/>
              <a:t>nonneuronal</a:t>
            </a:r>
            <a:r>
              <a:rPr lang="en-US" dirty="0"/>
              <a:t> cellular elements</a:t>
            </a:r>
          </a:p>
        </p:txBody>
      </p:sp>
      <p:sp>
        <p:nvSpPr>
          <p:cNvPr id="3" name="Content Placeholder 2"/>
          <p:cNvSpPr>
            <a:spLocks noGrp="1"/>
          </p:cNvSpPr>
          <p:nvPr>
            <p:ph idx="1"/>
          </p:nvPr>
        </p:nvSpPr>
        <p:spPr/>
        <p:txBody>
          <a:bodyPr>
            <a:normAutofit fontScale="77500" lnSpcReduction="20000"/>
          </a:bodyPr>
          <a:lstStyle/>
          <a:p>
            <a:r>
              <a:rPr lang="en-US" dirty="0">
                <a:solidFill>
                  <a:srgbClr val="7030A0"/>
                </a:solidFill>
              </a:rPr>
              <a:t>Microglia</a:t>
            </a:r>
            <a:r>
              <a:rPr lang="en-US" dirty="0"/>
              <a:t> </a:t>
            </a:r>
            <a:r>
              <a:rPr lang="en-US" dirty="0" smtClean="0"/>
              <a:t>:are </a:t>
            </a:r>
            <a:r>
              <a:rPr lang="en-US" dirty="0"/>
              <a:t>latent phagocytes. When the CNS is damaged, microglia help remove the cellular products of the damage. They are assisted by </a:t>
            </a:r>
            <a:r>
              <a:rPr lang="en-US" dirty="0" smtClean="0"/>
              <a:t>other </a:t>
            </a:r>
            <a:r>
              <a:rPr lang="en-US" dirty="0"/>
              <a:t>phagocytes </a:t>
            </a:r>
            <a:r>
              <a:rPr lang="en-US" dirty="0" smtClean="0"/>
              <a:t>from </a:t>
            </a:r>
            <a:r>
              <a:rPr lang="en-US" dirty="0"/>
              <a:t>the circulation</a:t>
            </a:r>
            <a:r>
              <a:rPr lang="en-US" dirty="0" smtClean="0"/>
              <a:t>.</a:t>
            </a:r>
          </a:p>
          <a:p>
            <a:r>
              <a:rPr lang="en-US" dirty="0">
                <a:solidFill>
                  <a:srgbClr val="00B0F0"/>
                </a:solidFill>
              </a:rPr>
              <a:t>Ependymal </a:t>
            </a:r>
            <a:r>
              <a:rPr lang="en-US" dirty="0" smtClean="0">
                <a:solidFill>
                  <a:srgbClr val="00B0F0"/>
                </a:solidFill>
              </a:rPr>
              <a:t>cells: </a:t>
            </a:r>
            <a:r>
              <a:rPr lang="en-US" dirty="0" smtClean="0"/>
              <a:t>the </a:t>
            </a:r>
            <a:r>
              <a:rPr lang="en-US" dirty="0"/>
              <a:t>epithelium lining the ventricular spaces of the brain that contain CSF. Many substances diffuse readily across the </a:t>
            </a:r>
            <a:r>
              <a:rPr lang="en-US" dirty="0" err="1"/>
              <a:t>ependyma</a:t>
            </a:r>
            <a:r>
              <a:rPr lang="en-US" dirty="0"/>
              <a:t>, which lies between the extracellular space of the brain and the CSF. CSF is secreted in large part by specialized ependymal cells of the choroid plexuses located in the ventricular system.</a:t>
            </a:r>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17</a:t>
            </a:fld>
            <a:endParaRPr lang="en-US" dirty="0"/>
          </a:p>
        </p:txBody>
      </p:sp>
    </p:spTree>
    <p:extLst>
      <p:ext uri="{BB962C8B-B14F-4D97-AF65-F5344CB8AC3E}">
        <p14:creationId xmlns:p14="http://schemas.microsoft.com/office/powerpoint/2010/main" val="3680181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18</a:t>
            </a:fld>
            <a:endParaRPr lang="en-US" dirty="0"/>
          </a:p>
        </p:txBody>
      </p:sp>
      <p:pic>
        <p:nvPicPr>
          <p:cNvPr id="5" name="Picture 4"/>
          <p:cNvPicPr>
            <a:picLocks noChangeAspect="1"/>
          </p:cNvPicPr>
          <p:nvPr/>
        </p:nvPicPr>
        <p:blipFill rotWithShape="1">
          <a:blip r:embed="rId2"/>
          <a:srcRect l="-297" r="1064"/>
          <a:stretch/>
        </p:blipFill>
        <p:spPr>
          <a:xfrm>
            <a:off x="1371600" y="838200"/>
            <a:ext cx="7391400" cy="5114925"/>
          </a:xfrm>
          <a:prstGeom prst="rect">
            <a:avLst/>
          </a:prstGeom>
        </p:spPr>
      </p:pic>
    </p:spTree>
    <p:extLst>
      <p:ext uri="{BB962C8B-B14F-4D97-AF65-F5344CB8AC3E}">
        <p14:creationId xmlns:p14="http://schemas.microsoft.com/office/powerpoint/2010/main" val="2647129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19</a:t>
            </a:fld>
            <a:endParaRPr lang="en-US" dirty="0"/>
          </a:p>
        </p:txBody>
      </p:sp>
      <p:pic>
        <p:nvPicPr>
          <p:cNvPr id="5" name="Picture 4"/>
          <p:cNvPicPr>
            <a:picLocks noChangeAspect="1"/>
          </p:cNvPicPr>
          <p:nvPr/>
        </p:nvPicPr>
        <p:blipFill>
          <a:blip r:embed="rId2"/>
          <a:stretch>
            <a:fillRect/>
          </a:stretch>
        </p:blipFill>
        <p:spPr>
          <a:xfrm>
            <a:off x="1191491" y="1354137"/>
            <a:ext cx="7677150" cy="4791075"/>
          </a:xfrm>
          <a:prstGeom prst="rect">
            <a:avLst/>
          </a:prstGeom>
        </p:spPr>
      </p:pic>
    </p:spTree>
    <p:extLst>
      <p:ext uri="{BB962C8B-B14F-4D97-AF65-F5344CB8AC3E}">
        <p14:creationId xmlns:p14="http://schemas.microsoft.com/office/powerpoint/2010/main" val="1298002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Nervous System ???</a:t>
            </a:r>
            <a:endParaRPr lang="en-US" dirty="0"/>
          </a:p>
        </p:txBody>
      </p:sp>
      <p:sp>
        <p:nvSpPr>
          <p:cNvPr id="3" name="Content Placeholder 2"/>
          <p:cNvSpPr>
            <a:spLocks noGrp="1"/>
          </p:cNvSpPr>
          <p:nvPr>
            <p:ph idx="1"/>
          </p:nvPr>
        </p:nvSpPr>
        <p:spPr>
          <a:xfrm>
            <a:off x="1127760" y="1504950"/>
            <a:ext cx="7943088" cy="4800600"/>
          </a:xfrm>
        </p:spPr>
        <p:txBody>
          <a:bodyPr>
            <a:noAutofit/>
          </a:bodyPr>
          <a:lstStyle/>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nervous system is a communications and control network that allows an organism to interact in appropriate ways with its environment. </a:t>
            </a: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environment includes both the external environment (the world outside the body) and the internal environment (the components and cavities of the body). </a:t>
            </a: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nervous system can be divided into central and peripheral parts, each with further subdivisions. </a:t>
            </a:r>
            <a:endParaRPr lang="en-US" sz="2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2</a:t>
            </a:fld>
            <a:endParaRPr lang="en-US" dirty="0"/>
          </a:p>
        </p:txBody>
      </p:sp>
    </p:spTree>
    <p:extLst>
      <p:ext uri="{BB962C8B-B14F-4D97-AF65-F5344CB8AC3E}">
        <p14:creationId xmlns:p14="http://schemas.microsoft.com/office/powerpoint/2010/main" val="2759215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Blood-Brain Barrier</a:t>
            </a:r>
          </a:p>
        </p:txBody>
      </p:sp>
      <p:sp>
        <p:nvSpPr>
          <p:cNvPr id="3" name="Content Placeholder 2"/>
          <p:cNvSpPr>
            <a:spLocks noGrp="1"/>
          </p:cNvSpPr>
          <p:nvPr>
            <p:ph idx="1"/>
          </p:nvPr>
        </p:nvSpPr>
        <p:spPr/>
        <p:txBody>
          <a:bodyPr>
            <a:normAutofit/>
          </a:bodyPr>
          <a:lstStyle/>
          <a:p>
            <a:r>
              <a:rPr lang="en-US" dirty="0"/>
              <a:t>Movement of large molecules and highly charged ions from blood into the brain and spinal cord is severely restricted</a:t>
            </a:r>
            <a:r>
              <a:rPr lang="en-US" dirty="0" smtClean="0"/>
              <a:t>.</a:t>
            </a:r>
          </a:p>
          <a:p>
            <a:r>
              <a:rPr lang="en-US" dirty="0" smtClean="0"/>
              <a:t> </a:t>
            </a:r>
            <a:r>
              <a:rPr lang="en-US" dirty="0"/>
              <a:t>The restriction is </a:t>
            </a:r>
            <a:r>
              <a:rPr lang="en-US" dirty="0" smtClean="0"/>
              <a:t>due </a:t>
            </a:r>
            <a:r>
              <a:rPr lang="en-US" dirty="0"/>
              <a:t>to the barrier action of the capillary endothelial cells of the CNS and the tight junctions between them. </a:t>
            </a:r>
            <a:endParaRPr lang="en-US" dirty="0" smtClean="0"/>
          </a:p>
          <a:p>
            <a:r>
              <a:rPr lang="en-US" dirty="0" smtClean="0"/>
              <a:t>Astrocytes </a:t>
            </a:r>
            <a:r>
              <a:rPr lang="en-US" dirty="0"/>
              <a:t>may also help limit the movement of certain </a:t>
            </a:r>
            <a:r>
              <a:rPr lang="en-US" dirty="0" smtClean="0"/>
              <a:t>substances</a:t>
            </a:r>
            <a:endParaRPr lang="en-US" dirty="0"/>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20</a:t>
            </a:fld>
            <a:endParaRPr lang="en-US" dirty="0"/>
          </a:p>
        </p:txBody>
      </p:sp>
    </p:spTree>
    <p:extLst>
      <p:ext uri="{BB962C8B-B14F-4D97-AF65-F5344CB8AC3E}">
        <p14:creationId xmlns:p14="http://schemas.microsoft.com/office/powerpoint/2010/main" val="3936061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Clinical Insight</a:t>
            </a:r>
            <a:endParaRPr lang="en-US" dirty="0"/>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21</a:t>
            </a:fld>
            <a:endParaRPr lang="en-US" dirty="0"/>
          </a:p>
        </p:txBody>
      </p:sp>
      <p:pic>
        <p:nvPicPr>
          <p:cNvPr id="5" name="Picture 4"/>
          <p:cNvPicPr>
            <a:picLocks noChangeAspect="1"/>
          </p:cNvPicPr>
          <p:nvPr/>
        </p:nvPicPr>
        <p:blipFill>
          <a:blip r:embed="rId2"/>
          <a:stretch>
            <a:fillRect/>
          </a:stretch>
        </p:blipFill>
        <p:spPr>
          <a:xfrm>
            <a:off x="1219200" y="2190750"/>
            <a:ext cx="7639050" cy="2476500"/>
          </a:xfrm>
          <a:prstGeom prst="rect">
            <a:avLst/>
          </a:prstGeom>
        </p:spPr>
      </p:pic>
    </p:spTree>
    <p:extLst>
      <p:ext uri="{BB962C8B-B14F-4D97-AF65-F5344CB8AC3E}">
        <p14:creationId xmlns:p14="http://schemas.microsoft.com/office/powerpoint/2010/main" val="3274461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Central Nervous system</a:t>
            </a:r>
            <a:endParaRPr lang="en-US" dirty="0"/>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22</a:t>
            </a:fld>
            <a:endParaRPr lang="en-US" dirty="0"/>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r>
              <a:rPr lang="en-US" dirty="0" smtClean="0"/>
              <a:t>The Brain</a:t>
            </a:r>
            <a:endParaRPr lang="en-US" dirty="0"/>
          </a:p>
        </p:txBody>
      </p:sp>
      <p:pic>
        <p:nvPicPr>
          <p:cNvPr id="6" name="Picture 5"/>
          <p:cNvPicPr>
            <a:picLocks noChangeAspect="1"/>
          </p:cNvPicPr>
          <p:nvPr/>
        </p:nvPicPr>
        <p:blipFill>
          <a:blip r:embed="rId2"/>
          <a:stretch>
            <a:fillRect/>
          </a:stretch>
        </p:blipFill>
        <p:spPr>
          <a:xfrm>
            <a:off x="3982204" y="1383723"/>
            <a:ext cx="4860044" cy="4732567"/>
          </a:xfrm>
          <a:prstGeom prst="rect">
            <a:avLst/>
          </a:prstGeom>
        </p:spPr>
      </p:pic>
    </p:spTree>
    <p:extLst>
      <p:ext uri="{BB962C8B-B14F-4D97-AF65-F5344CB8AC3E}">
        <p14:creationId xmlns:p14="http://schemas.microsoft.com/office/powerpoint/2010/main" val="2106031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CNS</a:t>
            </a:r>
            <a:endParaRPr lang="en-US" dirty="0"/>
          </a:p>
        </p:txBody>
      </p:sp>
      <p:pic>
        <p:nvPicPr>
          <p:cNvPr id="5" name="Content Placeholder 4"/>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4000" contrast="43000"/>
                    </a14:imgEffect>
                  </a14:imgLayer>
                </a14:imgProps>
              </a:ext>
            </a:extLst>
          </a:blip>
          <a:stretch>
            <a:fillRect/>
          </a:stretch>
        </p:blipFill>
        <p:spPr>
          <a:xfrm>
            <a:off x="4619342" y="1287030"/>
            <a:ext cx="4154289" cy="4580370"/>
          </a:xfrm>
          <a:prstGeom prst="rect">
            <a:avLst/>
          </a:prstGeom>
        </p:spPr>
      </p:pic>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23</a:t>
            </a:fld>
            <a:endParaRPr lang="en-US" dirty="0"/>
          </a:p>
        </p:txBody>
      </p:sp>
      <p:sp>
        <p:nvSpPr>
          <p:cNvPr id="6" name="Rectangle 5"/>
          <p:cNvSpPr/>
          <p:nvPr/>
        </p:nvSpPr>
        <p:spPr>
          <a:xfrm>
            <a:off x="1295400" y="2209800"/>
            <a:ext cx="3200400" cy="2308324"/>
          </a:xfrm>
          <a:prstGeom prst="rect">
            <a:avLst/>
          </a:prstGeom>
        </p:spPr>
        <p:txBody>
          <a:bodyPr wrap="square">
            <a:spAutoFit/>
          </a:bodyPr>
          <a:lstStyle/>
          <a:p>
            <a:r>
              <a:rPr lang="en-US" dirty="0" smtClean="0"/>
              <a:t>The </a:t>
            </a:r>
            <a:r>
              <a:rPr lang="en-US" dirty="0"/>
              <a:t>spinal cord </a:t>
            </a:r>
            <a:r>
              <a:rPr lang="en-US" dirty="0" smtClean="0"/>
              <a:t>can </a:t>
            </a:r>
            <a:r>
              <a:rPr lang="en-US" dirty="0"/>
              <a:t>be subdivided into a series of regions, each composed of a number of segments named for the vertebrae where their nerve roots enter or leave: </a:t>
            </a:r>
            <a:endParaRPr lang="en-US" dirty="0" smtClean="0"/>
          </a:p>
          <a:p>
            <a:r>
              <a:rPr lang="en-US" dirty="0" smtClean="0"/>
              <a:t>8 </a:t>
            </a:r>
            <a:r>
              <a:rPr lang="en-US" dirty="0"/>
              <a:t>cervical, 12 thoracic, 5 lumbar, 5 sacral, and 1 coccygeal. </a:t>
            </a:r>
          </a:p>
        </p:txBody>
      </p:sp>
    </p:spTree>
    <p:extLst>
      <p:ext uri="{BB962C8B-B14F-4D97-AF65-F5344CB8AC3E}">
        <p14:creationId xmlns:p14="http://schemas.microsoft.com/office/powerpoint/2010/main" val="1845050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functions of CNS</a:t>
            </a:r>
            <a:endParaRPr lang="en-US" dirty="0"/>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24</a:t>
            </a:fld>
            <a:endParaRPr lang="en-US" dirty="0"/>
          </a:p>
        </p:txBody>
      </p:sp>
      <p:pic>
        <p:nvPicPr>
          <p:cNvPr id="5" name="Picture 4"/>
          <p:cNvPicPr>
            <a:picLocks noChangeAspect="1"/>
          </p:cNvPicPr>
          <p:nvPr/>
        </p:nvPicPr>
        <p:blipFill>
          <a:blip r:embed="rId2"/>
          <a:stretch>
            <a:fillRect/>
          </a:stretch>
        </p:blipFill>
        <p:spPr>
          <a:xfrm>
            <a:off x="1600200" y="914400"/>
            <a:ext cx="7021733" cy="5791200"/>
          </a:xfrm>
          <a:prstGeom prst="rect">
            <a:avLst/>
          </a:prstGeom>
        </p:spPr>
      </p:pic>
    </p:spTree>
    <p:extLst>
      <p:ext uri="{BB962C8B-B14F-4D97-AF65-F5344CB8AC3E}">
        <p14:creationId xmlns:p14="http://schemas.microsoft.com/office/powerpoint/2010/main" val="2026902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866888" cy="1295400"/>
          </a:xfrm>
        </p:spPr>
        <p:txBody>
          <a:bodyPr>
            <a:normAutofit/>
          </a:bodyPr>
          <a:lstStyle/>
          <a:p>
            <a:pPr>
              <a:lnSpc>
                <a:spcPts val="4000"/>
              </a:lnSpc>
            </a:pPr>
            <a:r>
              <a:rPr lang="en-US" sz="3200" b="1" dirty="0"/>
              <a:t>Cellular Circuitry in the Central Nervous System</a:t>
            </a:r>
            <a:endParaRPr lang="ar-JO" sz="3200" b="1" dirty="0"/>
          </a:p>
        </p:txBody>
      </p:sp>
      <p:cxnSp>
        <p:nvCxnSpPr>
          <p:cNvPr id="5" name="Straight Arrow Connector 4"/>
          <p:cNvCxnSpPr/>
          <p:nvPr/>
        </p:nvCxnSpPr>
        <p:spPr>
          <a:xfrm rot="5400000">
            <a:off x="3010297" y="2274519"/>
            <a:ext cx="533400" cy="79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1" name="Slide Number Placeholder 10"/>
          <p:cNvSpPr>
            <a:spLocks noGrp="1"/>
          </p:cNvSpPr>
          <p:nvPr>
            <p:ph type="sldNum" sz="quarter" idx="12"/>
          </p:nvPr>
        </p:nvSpPr>
        <p:spPr/>
        <p:txBody>
          <a:bodyPr/>
          <a:lstStyle/>
          <a:p>
            <a:pPr>
              <a:defRPr/>
            </a:pPr>
            <a:fld id="{EE7D0AD2-7B10-43DC-B848-0033481B044B}" type="slidenum">
              <a:rPr lang="en-US" smtClean="0"/>
              <a:pPr>
                <a:defRPr/>
              </a:pPr>
              <a:t>25</a:t>
            </a:fld>
            <a:endParaRPr lang="en-US" dirty="0"/>
          </a:p>
        </p:txBody>
      </p:sp>
      <p:sp>
        <p:nvSpPr>
          <p:cNvPr id="6" name="Rectangle 5"/>
          <p:cNvSpPr/>
          <p:nvPr/>
        </p:nvSpPr>
        <p:spPr>
          <a:xfrm>
            <a:off x="847741" y="1438960"/>
            <a:ext cx="8457406" cy="461665"/>
          </a:xfrm>
          <a:prstGeom prst="rect">
            <a:avLst/>
          </a:prstGeom>
        </p:spPr>
        <p:txBody>
          <a:bodyPr wrap="square">
            <a:spAutoFit/>
          </a:bodyPr>
          <a:lstStyle/>
          <a:p>
            <a:pPr algn="ctr"/>
            <a:r>
              <a:rPr lang="en-US" sz="2400" dirty="0" smtClean="0">
                <a:latin typeface="Arial" panose="020B0604020202020204" pitchFamily="34" charset="0"/>
              </a:rPr>
              <a:t>1-Sensory </a:t>
            </a:r>
            <a:r>
              <a:rPr lang="en-US" sz="2400" dirty="0">
                <a:latin typeface="Arial" panose="020B0604020202020204" pitchFamily="34" charset="0"/>
              </a:rPr>
              <a:t>receptors can be </a:t>
            </a:r>
            <a:r>
              <a:rPr lang="en-US" sz="2400" dirty="0" smtClean="0">
                <a:latin typeface="Arial" panose="020B0604020202020204" pitchFamily="34" charset="0"/>
              </a:rPr>
              <a:t>classified by</a:t>
            </a:r>
            <a:endParaRPr lang="en-US" sz="2400" dirty="0">
              <a:latin typeface="Arial" panose="020B0604020202020204" pitchFamily="34" charset="0"/>
            </a:endParaRPr>
          </a:p>
        </p:txBody>
      </p:sp>
      <p:sp>
        <p:nvSpPr>
          <p:cNvPr id="7" name="Rectangle 6"/>
          <p:cNvSpPr/>
          <p:nvPr/>
        </p:nvSpPr>
        <p:spPr>
          <a:xfrm>
            <a:off x="1752600" y="2649208"/>
            <a:ext cx="2895600" cy="1938992"/>
          </a:xfrm>
          <a:prstGeom prst="rect">
            <a:avLst/>
          </a:prstGeom>
        </p:spPr>
        <p:txBody>
          <a:bodyPr wrap="square">
            <a:spAutoFit/>
          </a:bodyPr>
          <a:lstStyle/>
          <a:p>
            <a:r>
              <a:rPr lang="en-US" sz="2000" dirty="0">
                <a:solidFill>
                  <a:srgbClr val="C00000"/>
                </a:solidFill>
                <a:latin typeface="Arial" panose="020B0604020202020204" pitchFamily="34" charset="0"/>
              </a:rPr>
              <a:t>T</a:t>
            </a:r>
            <a:r>
              <a:rPr lang="en-US" sz="2000" dirty="0" smtClean="0">
                <a:solidFill>
                  <a:srgbClr val="C00000"/>
                </a:solidFill>
                <a:latin typeface="Arial" panose="020B0604020202020204" pitchFamily="34" charset="0"/>
              </a:rPr>
              <a:t>he </a:t>
            </a:r>
            <a:r>
              <a:rPr lang="en-US" sz="2000" dirty="0">
                <a:solidFill>
                  <a:srgbClr val="C00000"/>
                </a:solidFill>
                <a:latin typeface="Arial" panose="020B0604020202020204" pitchFamily="34" charset="0"/>
              </a:rPr>
              <a:t>type of energy that they transduce, e.g., photoreceptors transduce light, mechanoreceptors </a:t>
            </a:r>
            <a:r>
              <a:rPr lang="en-US" sz="2000" dirty="0" smtClean="0">
                <a:solidFill>
                  <a:srgbClr val="C00000"/>
                </a:solidFill>
                <a:latin typeface="Arial" panose="020B0604020202020204" pitchFamily="34" charset="0"/>
              </a:rPr>
              <a:t>transduce force</a:t>
            </a:r>
            <a:endParaRPr lang="en-US" sz="2000" dirty="0">
              <a:solidFill>
                <a:srgbClr val="C00000"/>
              </a:solidFill>
            </a:endParaRPr>
          </a:p>
        </p:txBody>
      </p:sp>
      <p:cxnSp>
        <p:nvCxnSpPr>
          <p:cNvPr id="17" name="Straight Arrow Connector 16"/>
          <p:cNvCxnSpPr/>
          <p:nvPr/>
        </p:nvCxnSpPr>
        <p:spPr>
          <a:xfrm rot="5400000">
            <a:off x="6210697" y="2274519"/>
            <a:ext cx="533400" cy="79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8" name="Rectangle 7"/>
          <p:cNvSpPr/>
          <p:nvPr/>
        </p:nvSpPr>
        <p:spPr>
          <a:xfrm>
            <a:off x="5580297" y="2666866"/>
            <a:ext cx="3261951" cy="1938992"/>
          </a:xfrm>
          <a:prstGeom prst="rect">
            <a:avLst/>
          </a:prstGeom>
        </p:spPr>
        <p:txBody>
          <a:bodyPr wrap="square">
            <a:spAutoFit/>
          </a:bodyPr>
          <a:lstStyle/>
          <a:p>
            <a:r>
              <a:rPr lang="en-US" sz="2000" dirty="0" smtClean="0">
                <a:solidFill>
                  <a:srgbClr val="0070C0"/>
                </a:solidFill>
              </a:rPr>
              <a:t>The </a:t>
            </a:r>
            <a:r>
              <a:rPr lang="en-US" sz="2000" dirty="0">
                <a:solidFill>
                  <a:srgbClr val="0070C0"/>
                </a:solidFill>
              </a:rPr>
              <a:t>source of the input </a:t>
            </a:r>
            <a:r>
              <a:rPr lang="en-US" sz="2000" dirty="0" smtClean="0">
                <a:solidFill>
                  <a:srgbClr val="0070C0"/>
                </a:solidFill>
              </a:rPr>
              <a:t>e.g</a:t>
            </a:r>
            <a:r>
              <a:rPr lang="en-US" sz="2000" dirty="0">
                <a:solidFill>
                  <a:srgbClr val="0070C0"/>
                </a:solidFill>
              </a:rPr>
              <a:t>., </a:t>
            </a:r>
            <a:r>
              <a:rPr lang="en-US" sz="2000" dirty="0" err="1">
                <a:solidFill>
                  <a:srgbClr val="0070C0"/>
                </a:solidFill>
              </a:rPr>
              <a:t>exteroceptors</a:t>
            </a:r>
            <a:r>
              <a:rPr lang="en-US" sz="2000" dirty="0">
                <a:solidFill>
                  <a:srgbClr val="0070C0"/>
                </a:solidFill>
              </a:rPr>
              <a:t> signal external events, proprioceptors signal the position of a body part with respect to space or another body </a:t>
            </a:r>
            <a:r>
              <a:rPr lang="en-US" sz="2000" dirty="0" smtClean="0">
                <a:solidFill>
                  <a:srgbClr val="0070C0"/>
                </a:solidFill>
              </a:rPr>
              <a:t>part</a:t>
            </a:r>
            <a:endParaRPr lang="en-US" sz="2000" dirty="0">
              <a:solidFill>
                <a:srgbClr val="0070C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866888" cy="1143000"/>
          </a:xfrm>
        </p:spPr>
        <p:txBody>
          <a:bodyPr>
            <a:normAutofit fontScale="90000"/>
          </a:bodyPr>
          <a:lstStyle/>
          <a:p>
            <a:r>
              <a:rPr lang="en-US" i="1" dirty="0" smtClean="0"/>
              <a:t/>
            </a:r>
            <a:br>
              <a:rPr lang="en-US" i="1" dirty="0" smtClean="0"/>
            </a:br>
            <a:endParaRPr lang="ar-JO" dirty="0"/>
          </a:p>
        </p:txBody>
      </p:sp>
      <p:sp>
        <p:nvSpPr>
          <p:cNvPr id="3" name="Content Placeholder 2"/>
          <p:cNvSpPr>
            <a:spLocks noGrp="1"/>
          </p:cNvSpPr>
          <p:nvPr>
            <p:ph idx="1"/>
          </p:nvPr>
        </p:nvSpPr>
        <p:spPr>
          <a:xfrm>
            <a:off x="990600" y="304800"/>
            <a:ext cx="7943088" cy="5867400"/>
          </a:xfrm>
        </p:spPr>
        <p:txBody>
          <a:bodyPr>
            <a:normAutofit fontScale="92500" lnSpcReduction="10000"/>
          </a:bodyPr>
          <a:lstStyle/>
          <a:p>
            <a:pPr>
              <a:lnSpc>
                <a:spcPct val="120000"/>
              </a:lnSpc>
            </a:pPr>
            <a:r>
              <a:rPr lang="en-US" sz="2800" dirty="0" smtClean="0"/>
              <a:t>It transmits sensory information from the receptors of the entire body surface and from some </a:t>
            </a:r>
            <a:r>
              <a:rPr lang="af-ZA" sz="2800" dirty="0" smtClean="0"/>
              <a:t>deep structures.</a:t>
            </a:r>
          </a:p>
          <a:p>
            <a:pPr>
              <a:lnSpc>
                <a:spcPct val="120000"/>
              </a:lnSpc>
            </a:pPr>
            <a:r>
              <a:rPr lang="af-ZA" sz="2800" dirty="0" smtClean="0"/>
              <a:t>Information enters the CNS </a:t>
            </a:r>
            <a:r>
              <a:rPr lang="en-US" sz="2800" dirty="0" smtClean="0"/>
              <a:t>through peripheral nerves and is conducted immediately to multiple sensory areas in: </a:t>
            </a:r>
          </a:p>
          <a:p>
            <a:pPr lvl="1">
              <a:lnSpc>
                <a:spcPct val="120000"/>
              </a:lnSpc>
              <a:buNone/>
            </a:pPr>
            <a:r>
              <a:rPr lang="en-US" sz="2600" b="1" dirty="0" smtClean="0">
                <a:solidFill>
                  <a:srgbClr val="0070C0"/>
                </a:solidFill>
              </a:rPr>
              <a:t>(1) the spinal cord at all levels; </a:t>
            </a:r>
          </a:p>
          <a:p>
            <a:pPr lvl="1">
              <a:lnSpc>
                <a:spcPct val="120000"/>
              </a:lnSpc>
              <a:buNone/>
            </a:pPr>
            <a:r>
              <a:rPr lang="en-US" sz="2600" b="1" dirty="0" smtClean="0">
                <a:solidFill>
                  <a:srgbClr val="0070C0"/>
                </a:solidFill>
              </a:rPr>
              <a:t>(2) the reticular substance of the medulla, </a:t>
            </a:r>
            <a:r>
              <a:rPr lang="en-US" sz="2600" b="1" dirty="0" err="1" smtClean="0">
                <a:solidFill>
                  <a:srgbClr val="0070C0"/>
                </a:solidFill>
              </a:rPr>
              <a:t>pons</a:t>
            </a:r>
            <a:r>
              <a:rPr lang="en-US" sz="2600" b="1" dirty="0" smtClean="0">
                <a:solidFill>
                  <a:srgbClr val="0070C0"/>
                </a:solidFill>
              </a:rPr>
              <a:t>, and </a:t>
            </a:r>
            <a:r>
              <a:rPr lang="en-US" sz="2600" b="1" dirty="0" err="1" smtClean="0">
                <a:solidFill>
                  <a:srgbClr val="0070C0"/>
                </a:solidFill>
              </a:rPr>
              <a:t>mesencephalon</a:t>
            </a:r>
            <a:r>
              <a:rPr lang="en-US" sz="2600" b="1" dirty="0" smtClean="0">
                <a:solidFill>
                  <a:srgbClr val="0070C0"/>
                </a:solidFill>
              </a:rPr>
              <a:t>  (midbrain); </a:t>
            </a:r>
          </a:p>
          <a:p>
            <a:pPr lvl="1">
              <a:lnSpc>
                <a:spcPct val="120000"/>
              </a:lnSpc>
              <a:buNone/>
            </a:pPr>
            <a:r>
              <a:rPr lang="en-US" sz="2600" b="1" dirty="0" smtClean="0">
                <a:solidFill>
                  <a:srgbClr val="0070C0"/>
                </a:solidFill>
              </a:rPr>
              <a:t>(3) the cerebellum;</a:t>
            </a:r>
          </a:p>
          <a:p>
            <a:pPr lvl="1">
              <a:lnSpc>
                <a:spcPct val="120000"/>
              </a:lnSpc>
              <a:buNone/>
            </a:pPr>
            <a:r>
              <a:rPr lang="en-US" sz="2600" b="1" dirty="0" smtClean="0">
                <a:solidFill>
                  <a:srgbClr val="0070C0"/>
                </a:solidFill>
              </a:rPr>
              <a:t>(4) the thalamus; </a:t>
            </a:r>
          </a:p>
          <a:p>
            <a:pPr lvl="1">
              <a:lnSpc>
                <a:spcPct val="120000"/>
              </a:lnSpc>
              <a:buNone/>
            </a:pPr>
            <a:r>
              <a:rPr lang="en-US" sz="2600" b="1" dirty="0" smtClean="0">
                <a:solidFill>
                  <a:srgbClr val="0070C0"/>
                </a:solidFill>
              </a:rPr>
              <a:t>(5) areas of the cerebral cortex</a:t>
            </a:r>
            <a:r>
              <a:rPr lang="en-US" sz="2600" dirty="0" smtClean="0">
                <a:solidFill>
                  <a:srgbClr val="0070C0"/>
                </a:solidFill>
              </a:rPr>
              <a:t>.</a:t>
            </a:r>
            <a:endParaRPr lang="ar-JO" sz="2600" dirty="0">
              <a:solidFill>
                <a:srgbClr val="0070C0"/>
              </a:solidFill>
            </a:endParaRPr>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32.jpg"/>
          <p:cNvPicPr>
            <a:picLocks noGrp="1" noChangeAspect="1"/>
          </p:cNvPicPr>
          <p:nvPr>
            <p:ph idx="1"/>
          </p:nvPr>
        </p:nvPicPr>
        <p:blipFill>
          <a:blip r:embed="rId2" cstate="print"/>
          <a:stretch>
            <a:fillRect/>
          </a:stretch>
        </p:blipFill>
        <p:spPr>
          <a:xfrm>
            <a:off x="3656892" y="286385"/>
            <a:ext cx="4956756" cy="6495415"/>
          </a:xfrm>
        </p:spPr>
      </p:pic>
      <p:sp>
        <p:nvSpPr>
          <p:cNvPr id="11" name="Slide Number Placeholder 10"/>
          <p:cNvSpPr>
            <a:spLocks noGrp="1"/>
          </p:cNvSpPr>
          <p:nvPr>
            <p:ph type="sldNum" sz="quarter" idx="12"/>
          </p:nvPr>
        </p:nvSpPr>
        <p:spPr/>
        <p:txBody>
          <a:bodyPr/>
          <a:lstStyle/>
          <a:p>
            <a:pPr>
              <a:defRPr/>
            </a:pPr>
            <a:fld id="{EE7D0AD2-7B10-43DC-B848-0033481B044B}" type="slidenum">
              <a:rPr lang="en-US" smtClean="0"/>
              <a:pPr>
                <a:defRPr/>
              </a:pPr>
              <a:t>27</a:t>
            </a:fld>
            <a:endParaRPr lang="en-US" dirty="0"/>
          </a:p>
        </p:txBody>
      </p:sp>
      <p:sp>
        <p:nvSpPr>
          <p:cNvPr id="6" name="Title 1"/>
          <p:cNvSpPr txBox="1">
            <a:spLocks/>
          </p:cNvSpPr>
          <p:nvPr/>
        </p:nvSpPr>
        <p:spPr>
          <a:xfrm>
            <a:off x="607291" y="0"/>
            <a:ext cx="3047292" cy="2362200"/>
          </a:xfrm>
          <a:prstGeom prst="rect">
            <a:avLst/>
          </a:prstGeom>
          <a:solidFill>
            <a:schemeClr val="bg1"/>
          </a:solidFill>
        </p:spPr>
        <p:txBody>
          <a:bodyPr anchor="ctr">
            <a:normAutofit fontScale="97500"/>
          </a:bodyPr>
          <a:lstStyle/>
          <a:p>
            <a:pPr marL="171450" marR="0" lvl="0" algn="l" defTabSz="914400" rtl="0" eaLnBrk="1" fontAlgn="auto" latinLnBrk="0" hangingPunct="1">
              <a:lnSpc>
                <a:spcPts val="3800"/>
              </a:lnSpc>
              <a:spcBef>
                <a:spcPct val="0"/>
              </a:spcBef>
              <a:spcAft>
                <a:spcPts val="0"/>
              </a:spcAft>
              <a:buClrTx/>
              <a:buSzTx/>
              <a:buFontTx/>
              <a:buNone/>
              <a:tabLst/>
              <a:defRPr/>
            </a:pPr>
            <a:r>
              <a:rPr lang="en-US" sz="2700" u="sng" dirty="0" smtClean="0">
                <a:solidFill>
                  <a:schemeClr val="accent3">
                    <a:lumMod val="75000"/>
                  </a:schemeClr>
                </a:solidFill>
                <a:latin typeface="Corbel" pitchFamily="34" charset="0"/>
                <a:ea typeface="+mj-ea"/>
                <a:cs typeface="+mj-cs"/>
              </a:rPr>
              <a:t>Somatic sensory part of CNS</a:t>
            </a:r>
            <a:endParaRPr kumimoji="0" lang="en-US" sz="2700" b="0" i="0" u="sng" strike="noStrike" kern="1200" cap="none" spc="0" normalizeH="0" baseline="0" noProof="0" dirty="0" smtClean="0">
              <a:ln>
                <a:noFill/>
              </a:ln>
              <a:solidFill>
                <a:schemeClr val="accent3">
                  <a:lumMod val="75000"/>
                </a:schemeClr>
              </a:solidFill>
              <a:uLnTx/>
              <a:uFillTx/>
              <a:latin typeface="Corbel" pitchFamily="34" charset="0"/>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382000" cy="1447800"/>
          </a:xfrm>
        </p:spPr>
        <p:txBody>
          <a:bodyPr>
            <a:normAutofit/>
          </a:bodyPr>
          <a:lstStyle/>
          <a:p>
            <a:pPr>
              <a:lnSpc>
                <a:spcPts val="4200"/>
              </a:lnSpc>
            </a:pPr>
            <a:r>
              <a:rPr lang="en-US" sz="3200" dirty="0" smtClean="0"/>
              <a:t>2- </a:t>
            </a:r>
            <a:r>
              <a:rPr lang="en-US" sz="3200" b="1" dirty="0" smtClean="0"/>
              <a:t>Motor Part of the Nervous System – </a:t>
            </a:r>
            <a:br>
              <a:rPr lang="en-US" sz="3200" b="1" dirty="0" smtClean="0"/>
            </a:br>
            <a:r>
              <a:rPr lang="en-US" sz="3200" b="1" dirty="0" smtClean="0"/>
              <a:t>Effectors</a:t>
            </a:r>
            <a:endParaRPr lang="ar-JO" sz="3200" b="1" dirty="0"/>
          </a:p>
        </p:txBody>
      </p:sp>
      <p:sp>
        <p:nvSpPr>
          <p:cNvPr id="3" name="Content Placeholder 2"/>
          <p:cNvSpPr>
            <a:spLocks noGrp="1"/>
          </p:cNvSpPr>
          <p:nvPr>
            <p:ph idx="1"/>
          </p:nvPr>
        </p:nvSpPr>
        <p:spPr>
          <a:xfrm>
            <a:off x="990600" y="1676400"/>
            <a:ext cx="7943088" cy="5334000"/>
          </a:xfrm>
        </p:spPr>
        <p:txBody>
          <a:bodyPr>
            <a:normAutofit/>
          </a:bodyPr>
          <a:lstStyle/>
          <a:p>
            <a:pPr>
              <a:lnSpc>
                <a:spcPts val="4000"/>
              </a:lnSpc>
            </a:pPr>
            <a:r>
              <a:rPr lang="en-US" sz="2800" dirty="0" smtClean="0"/>
              <a:t>Control of bodily activities is achieved by controlling:</a:t>
            </a:r>
          </a:p>
          <a:p>
            <a:pPr lvl="1">
              <a:lnSpc>
                <a:spcPts val="4000"/>
              </a:lnSpc>
              <a:buNone/>
            </a:pPr>
            <a:r>
              <a:rPr lang="en-US" sz="2600" dirty="0" smtClean="0">
                <a:solidFill>
                  <a:srgbClr val="C00000"/>
                </a:solidFill>
              </a:rPr>
              <a:t>(1) contraction of appropriate skeletal muscles throughout the body</a:t>
            </a:r>
          </a:p>
          <a:p>
            <a:pPr lvl="1">
              <a:lnSpc>
                <a:spcPts val="4000"/>
              </a:lnSpc>
              <a:buNone/>
            </a:pPr>
            <a:r>
              <a:rPr lang="en-US" sz="2600" dirty="0" smtClean="0">
                <a:solidFill>
                  <a:srgbClr val="C00000"/>
                </a:solidFill>
              </a:rPr>
              <a:t>(2) contraction of smooth muscle in the internal organs</a:t>
            </a:r>
          </a:p>
          <a:p>
            <a:pPr lvl="1">
              <a:lnSpc>
                <a:spcPts val="4000"/>
              </a:lnSpc>
              <a:buNone/>
            </a:pPr>
            <a:r>
              <a:rPr lang="en-US" sz="2600" dirty="0" smtClean="0">
                <a:solidFill>
                  <a:srgbClr val="C00000"/>
                </a:solidFill>
              </a:rPr>
              <a:t>(3) secretion of active chemical substances by both exocrine and endocrine glands in many parts of the body. </a:t>
            </a:r>
          </a:p>
          <a:p>
            <a:pPr>
              <a:buNone/>
            </a:pPr>
            <a:endParaRPr lang="ar-JO" dirty="0"/>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382000" cy="1371600"/>
          </a:xfrm>
        </p:spPr>
        <p:txBody>
          <a:bodyPr>
            <a:normAutofit/>
          </a:bodyPr>
          <a:lstStyle/>
          <a:p>
            <a:pPr>
              <a:lnSpc>
                <a:spcPts val="4200"/>
              </a:lnSpc>
            </a:pPr>
            <a:r>
              <a:rPr lang="en-US" sz="3200" dirty="0" smtClean="0"/>
              <a:t>2- Motor Part of the Nervous System – </a:t>
            </a:r>
            <a:br>
              <a:rPr lang="en-US" sz="3200" dirty="0" smtClean="0"/>
            </a:br>
            <a:r>
              <a:rPr lang="en-US" sz="3200" b="1" dirty="0" smtClean="0"/>
              <a:t>Effectors</a:t>
            </a:r>
            <a:endParaRPr lang="ar-JO" sz="3200" b="1" dirty="0"/>
          </a:p>
        </p:txBody>
      </p:sp>
      <p:sp>
        <p:nvSpPr>
          <p:cNvPr id="3" name="Content Placeholder 2"/>
          <p:cNvSpPr>
            <a:spLocks noGrp="1"/>
          </p:cNvSpPr>
          <p:nvPr>
            <p:ph idx="1"/>
          </p:nvPr>
        </p:nvSpPr>
        <p:spPr>
          <a:xfrm>
            <a:off x="990600" y="1905000"/>
            <a:ext cx="7943088" cy="4191000"/>
          </a:xfrm>
        </p:spPr>
        <p:txBody>
          <a:bodyPr>
            <a:normAutofit/>
          </a:bodyPr>
          <a:lstStyle/>
          <a:p>
            <a:pPr>
              <a:lnSpc>
                <a:spcPts val="4200"/>
              </a:lnSpc>
            </a:pPr>
            <a:r>
              <a:rPr lang="en-US" dirty="0" smtClean="0"/>
              <a:t>These activities are collectively called </a:t>
            </a:r>
            <a:r>
              <a:rPr lang="en-US" b="1" dirty="0" smtClean="0"/>
              <a:t>motor functions of the nervous system.</a:t>
            </a:r>
          </a:p>
          <a:p>
            <a:pPr>
              <a:lnSpc>
                <a:spcPts val="4200"/>
              </a:lnSpc>
            </a:pPr>
            <a:endParaRPr lang="en-US" b="1" dirty="0" smtClean="0"/>
          </a:p>
          <a:p>
            <a:pPr>
              <a:lnSpc>
                <a:spcPts val="4200"/>
              </a:lnSpc>
            </a:pPr>
            <a:r>
              <a:rPr lang="en-US" dirty="0" smtClean="0"/>
              <a:t>The muscles and glands are called </a:t>
            </a:r>
            <a:r>
              <a:rPr lang="en-US" b="1" dirty="0" smtClean="0"/>
              <a:t>effectors</a:t>
            </a:r>
            <a:r>
              <a:rPr lang="en-US" i="1" dirty="0" smtClean="0"/>
              <a:t>  </a:t>
            </a:r>
            <a:r>
              <a:rPr lang="en-US" dirty="0" smtClean="0"/>
              <a:t>they perform the </a:t>
            </a:r>
            <a:r>
              <a:rPr lang="af-ZA" dirty="0" smtClean="0"/>
              <a:t>functions </a:t>
            </a:r>
            <a:r>
              <a:rPr lang="en-US" dirty="0" smtClean="0"/>
              <a:t>dictated by the nerve signals.</a:t>
            </a:r>
            <a:endParaRPr lang="ar-JO" dirty="0"/>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3</a:t>
            </a:fld>
            <a:endParaRPr lang="en-US" dirty="0"/>
          </a:p>
        </p:txBody>
      </p:sp>
      <p:pic>
        <p:nvPicPr>
          <p:cNvPr id="6" name="Picture 5"/>
          <p:cNvPicPr>
            <a:picLocks noChangeAspect="1"/>
          </p:cNvPicPr>
          <p:nvPr/>
        </p:nvPicPr>
        <p:blipFill>
          <a:blip r:embed="rId2"/>
          <a:stretch>
            <a:fillRect/>
          </a:stretch>
        </p:blipFill>
        <p:spPr>
          <a:xfrm>
            <a:off x="1082155" y="219561"/>
            <a:ext cx="7503784" cy="6638439"/>
          </a:xfrm>
          <a:prstGeom prst="rect">
            <a:avLst/>
          </a:prstGeom>
        </p:spPr>
      </p:pic>
    </p:spTree>
    <p:extLst>
      <p:ext uri="{BB962C8B-B14F-4D97-AF65-F5344CB8AC3E}">
        <p14:creationId xmlns:p14="http://schemas.microsoft.com/office/powerpoint/2010/main" val="36329160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866888" cy="1143000"/>
          </a:xfrm>
        </p:spPr>
        <p:txBody>
          <a:bodyPr>
            <a:normAutofit fontScale="90000"/>
          </a:bodyPr>
          <a:lstStyle/>
          <a:p>
            <a:r>
              <a:rPr lang="en-US" i="1" dirty="0" smtClean="0"/>
              <a:t/>
            </a:r>
            <a:br>
              <a:rPr lang="en-US" i="1" dirty="0" smtClean="0"/>
            </a:br>
            <a:endParaRPr lang="ar-JO" dirty="0"/>
          </a:p>
        </p:txBody>
      </p:sp>
      <p:sp>
        <p:nvSpPr>
          <p:cNvPr id="6" name="Title 1"/>
          <p:cNvSpPr txBox="1">
            <a:spLocks/>
          </p:cNvSpPr>
          <p:nvPr/>
        </p:nvSpPr>
        <p:spPr>
          <a:xfrm>
            <a:off x="152400" y="219075"/>
            <a:ext cx="3733800" cy="2362200"/>
          </a:xfrm>
          <a:prstGeom prst="rect">
            <a:avLst/>
          </a:prstGeom>
          <a:solidFill>
            <a:schemeClr val="bg1"/>
          </a:solidFill>
        </p:spPr>
        <p:txBody>
          <a:bodyPr anchor="ctr">
            <a:normAutofit fontScale="97500"/>
          </a:bodyPr>
          <a:lstStyle/>
          <a:p>
            <a:pPr marL="171450" marR="0" lvl="0" algn="l" defTabSz="914400" rtl="0" eaLnBrk="1" fontAlgn="auto" latinLnBrk="0" hangingPunct="1">
              <a:lnSpc>
                <a:spcPts val="3800"/>
              </a:lnSpc>
              <a:spcBef>
                <a:spcPct val="0"/>
              </a:spcBef>
              <a:spcAft>
                <a:spcPts val="0"/>
              </a:spcAft>
              <a:buClrTx/>
              <a:buSzTx/>
              <a:buFontTx/>
              <a:buNone/>
              <a:tabLst/>
              <a:defRPr/>
            </a:pPr>
            <a:r>
              <a:rPr kumimoji="0" lang="en-US" sz="2700" b="0" i="0" u="sng" strike="noStrike" kern="1200" cap="none" spc="0" normalizeH="0" baseline="0" noProof="0" dirty="0" smtClean="0">
                <a:ln>
                  <a:noFill/>
                </a:ln>
                <a:solidFill>
                  <a:schemeClr val="accent3">
                    <a:lumMod val="75000"/>
                  </a:schemeClr>
                </a:solidFill>
                <a:uLnTx/>
                <a:uFillTx/>
                <a:latin typeface="Corbel" pitchFamily="34" charset="0"/>
                <a:ea typeface="+mj-ea"/>
                <a:cs typeface="+mj-cs"/>
              </a:rPr>
              <a:t>Motor Part of the </a:t>
            </a:r>
          </a:p>
          <a:p>
            <a:pPr marL="171450" marR="0" lvl="0" algn="l" defTabSz="914400" rtl="0" eaLnBrk="1" fontAlgn="auto" latinLnBrk="0" hangingPunct="1">
              <a:lnSpc>
                <a:spcPts val="3800"/>
              </a:lnSpc>
              <a:spcBef>
                <a:spcPct val="0"/>
              </a:spcBef>
              <a:spcAft>
                <a:spcPts val="0"/>
              </a:spcAft>
              <a:buClrTx/>
              <a:buSzTx/>
              <a:buFontTx/>
              <a:buNone/>
              <a:tabLst/>
              <a:defRPr/>
            </a:pPr>
            <a:r>
              <a:rPr kumimoji="0" lang="en-US" sz="2700" b="0" i="0" u="sng" strike="noStrike" kern="1200" cap="none" spc="0" normalizeH="0" baseline="0" noProof="0" dirty="0" smtClean="0">
                <a:ln>
                  <a:noFill/>
                </a:ln>
                <a:solidFill>
                  <a:schemeClr val="accent3">
                    <a:lumMod val="75000"/>
                  </a:schemeClr>
                </a:solidFill>
                <a:uLnTx/>
                <a:uFillTx/>
                <a:latin typeface="Corbel" pitchFamily="34" charset="0"/>
                <a:ea typeface="+mj-ea"/>
                <a:cs typeface="+mj-cs"/>
              </a:rPr>
              <a:t>Nervous System – Effectors</a:t>
            </a:r>
          </a:p>
          <a:p>
            <a:pPr marL="171450" marR="0" lvl="0" algn="l" defTabSz="914400" rtl="0" eaLnBrk="1" fontAlgn="auto" latinLnBrk="0" hangingPunct="1">
              <a:lnSpc>
                <a:spcPts val="3800"/>
              </a:lnSpc>
              <a:spcBef>
                <a:spcPct val="0"/>
              </a:spcBef>
              <a:spcAft>
                <a:spcPts val="0"/>
              </a:spcAft>
              <a:buClrTx/>
              <a:buSzTx/>
              <a:buFontTx/>
              <a:buNone/>
              <a:tabLst/>
              <a:defRPr/>
            </a:pPr>
            <a:endParaRPr kumimoji="0" lang="ar-JO" sz="2800" b="0" i="0" u="sng" strike="noStrike" kern="1200" cap="none" spc="0" normalizeH="0" baseline="0" noProof="0" dirty="0">
              <a:ln>
                <a:noFill/>
              </a:ln>
              <a:solidFill>
                <a:schemeClr val="tx2">
                  <a:satMod val="130000"/>
                </a:schemeClr>
              </a:solidFill>
              <a:uLnTx/>
              <a:uFillTx/>
              <a:latin typeface="+mj-lt"/>
              <a:ea typeface="+mj-ea"/>
              <a:cs typeface="+mj-cs"/>
            </a:endParaRPr>
          </a:p>
        </p:txBody>
      </p:sp>
      <p:pic>
        <p:nvPicPr>
          <p:cNvPr id="7" name="Picture 6" descr="33.jpg"/>
          <p:cNvPicPr>
            <a:picLocks noChangeAspect="1"/>
          </p:cNvPicPr>
          <p:nvPr/>
        </p:nvPicPr>
        <p:blipFill>
          <a:blip r:embed="rId2" cstate="print"/>
          <a:stretch>
            <a:fillRect/>
          </a:stretch>
        </p:blipFill>
        <p:spPr>
          <a:xfrm>
            <a:off x="3733800" y="76200"/>
            <a:ext cx="5029200" cy="6681203"/>
          </a:xfrm>
          <a:prstGeom prst="rect">
            <a:avLst/>
          </a:prstGeom>
        </p:spPr>
      </p:pic>
      <p:sp>
        <p:nvSpPr>
          <p:cNvPr id="8" name="Slide Number Placeholder 7"/>
          <p:cNvSpPr>
            <a:spLocks noGrp="1"/>
          </p:cNvSpPr>
          <p:nvPr>
            <p:ph type="sldNum" sz="quarter" idx="12"/>
          </p:nvPr>
        </p:nvSpPr>
        <p:spPr/>
        <p:txBody>
          <a:bodyPr/>
          <a:lstStyle/>
          <a:p>
            <a:pPr>
              <a:defRPr/>
            </a:pPr>
            <a:fld id="{EE7D0AD2-7B10-43DC-B848-0033481B044B}"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90600"/>
            <a:ext cx="7848600" cy="5867400"/>
          </a:xfrm>
        </p:spPr>
        <p:txBody>
          <a:bodyPr>
            <a:normAutofit fontScale="77500" lnSpcReduction="20000"/>
          </a:bodyPr>
          <a:lstStyle/>
          <a:p>
            <a:pPr>
              <a:lnSpc>
                <a:spcPts val="3000"/>
              </a:lnSpc>
            </a:pPr>
            <a:r>
              <a:rPr lang="en-US" dirty="0" smtClean="0"/>
              <a:t>The skeletal muscles can be controlled from:</a:t>
            </a:r>
          </a:p>
          <a:p>
            <a:pPr lvl="1">
              <a:lnSpc>
                <a:spcPts val="3000"/>
              </a:lnSpc>
              <a:buNone/>
            </a:pPr>
            <a:r>
              <a:rPr lang="en-US" dirty="0" smtClean="0">
                <a:solidFill>
                  <a:srgbClr val="C00000"/>
                </a:solidFill>
              </a:rPr>
              <a:t>(1) the spinal cord</a:t>
            </a:r>
          </a:p>
          <a:p>
            <a:pPr marL="800100" lvl="1" indent="-457200">
              <a:lnSpc>
                <a:spcPts val="3000"/>
              </a:lnSpc>
              <a:buNone/>
            </a:pPr>
            <a:r>
              <a:rPr lang="en-US" dirty="0" smtClean="0">
                <a:solidFill>
                  <a:srgbClr val="C00000"/>
                </a:solidFill>
              </a:rPr>
              <a:t>(2) the reticular substance of the medulla, </a:t>
            </a:r>
            <a:r>
              <a:rPr lang="en-US" dirty="0" err="1" smtClean="0">
                <a:solidFill>
                  <a:srgbClr val="C00000"/>
                </a:solidFill>
              </a:rPr>
              <a:t>pons</a:t>
            </a:r>
            <a:r>
              <a:rPr lang="en-US" dirty="0" smtClean="0">
                <a:solidFill>
                  <a:srgbClr val="C00000"/>
                </a:solidFill>
              </a:rPr>
              <a:t>, and </a:t>
            </a:r>
            <a:r>
              <a:rPr lang="en-US" dirty="0" err="1" smtClean="0">
                <a:solidFill>
                  <a:srgbClr val="C00000"/>
                </a:solidFill>
              </a:rPr>
              <a:t>mesencephalon</a:t>
            </a:r>
            <a:endParaRPr lang="en-US" dirty="0" smtClean="0">
              <a:solidFill>
                <a:srgbClr val="C00000"/>
              </a:solidFill>
            </a:endParaRPr>
          </a:p>
          <a:p>
            <a:pPr lvl="1">
              <a:lnSpc>
                <a:spcPts val="3000"/>
              </a:lnSpc>
              <a:buNone/>
            </a:pPr>
            <a:r>
              <a:rPr lang="en-US" dirty="0" smtClean="0">
                <a:solidFill>
                  <a:srgbClr val="C00000"/>
                </a:solidFill>
              </a:rPr>
              <a:t>(3) the basal ganglia</a:t>
            </a:r>
          </a:p>
          <a:p>
            <a:pPr lvl="1">
              <a:lnSpc>
                <a:spcPts val="3000"/>
              </a:lnSpc>
              <a:buNone/>
            </a:pPr>
            <a:r>
              <a:rPr lang="en-US" dirty="0" smtClean="0">
                <a:solidFill>
                  <a:srgbClr val="C00000"/>
                </a:solidFill>
              </a:rPr>
              <a:t>(4) the cerebellum</a:t>
            </a:r>
          </a:p>
          <a:p>
            <a:pPr lvl="1">
              <a:lnSpc>
                <a:spcPts val="3000"/>
              </a:lnSpc>
              <a:buNone/>
            </a:pPr>
            <a:r>
              <a:rPr lang="en-US" dirty="0" smtClean="0">
                <a:solidFill>
                  <a:srgbClr val="C00000"/>
                </a:solidFill>
              </a:rPr>
              <a:t>(5) the motor cortex. </a:t>
            </a:r>
          </a:p>
          <a:p>
            <a:pPr>
              <a:lnSpc>
                <a:spcPts val="3000"/>
              </a:lnSpc>
              <a:buNone/>
            </a:pPr>
            <a:endParaRPr lang="en-US" dirty="0" smtClean="0"/>
          </a:p>
          <a:p>
            <a:pPr>
              <a:lnSpc>
                <a:spcPts val="3000"/>
              </a:lnSpc>
            </a:pPr>
            <a:r>
              <a:rPr lang="en-US" dirty="0" smtClean="0"/>
              <a:t>The </a:t>
            </a:r>
            <a:r>
              <a:rPr lang="en-US" b="1" dirty="0" smtClean="0"/>
              <a:t>lower regions</a:t>
            </a:r>
            <a:r>
              <a:rPr lang="en-US" dirty="0" smtClean="0"/>
              <a:t> concerned primarily with </a:t>
            </a:r>
            <a:r>
              <a:rPr lang="en-US" i="1" dirty="0" smtClean="0"/>
              <a:t>automatic, instantaneous</a:t>
            </a:r>
            <a:r>
              <a:rPr lang="en-US" dirty="0" smtClean="0"/>
              <a:t> muscle responses to sensory stimuli.</a:t>
            </a:r>
          </a:p>
          <a:p>
            <a:pPr>
              <a:lnSpc>
                <a:spcPts val="3000"/>
              </a:lnSpc>
            </a:pPr>
            <a:r>
              <a:rPr lang="en-US" dirty="0" smtClean="0"/>
              <a:t>The </a:t>
            </a:r>
            <a:r>
              <a:rPr lang="en-US" b="1" dirty="0" smtClean="0"/>
              <a:t>higher regions</a:t>
            </a:r>
            <a:r>
              <a:rPr lang="en-US" dirty="0" smtClean="0"/>
              <a:t> are </a:t>
            </a:r>
            <a:r>
              <a:rPr lang="en-US" i="1" dirty="0" smtClean="0"/>
              <a:t>involved with deliberate complex muscle movements</a:t>
            </a:r>
            <a:r>
              <a:rPr lang="en-US" dirty="0" smtClean="0"/>
              <a:t> controlled by the thought processes of the brain.</a:t>
            </a:r>
            <a:endParaRPr lang="ar-JO" dirty="0"/>
          </a:p>
        </p:txBody>
      </p:sp>
      <p:sp>
        <p:nvSpPr>
          <p:cNvPr id="4" name="Title 1"/>
          <p:cNvSpPr txBox="1">
            <a:spLocks noGrp="1"/>
          </p:cNvSpPr>
          <p:nvPr>
            <p:ph type="title"/>
          </p:nvPr>
        </p:nvSpPr>
        <p:spPr>
          <a:xfrm>
            <a:off x="1066800" y="-152400"/>
            <a:ext cx="7866888" cy="1143000"/>
          </a:xfrm>
          <a:prstGeom prst="rect">
            <a:avLst/>
          </a:prstGeom>
        </p:spPr>
        <p:txBody>
          <a:bodyPr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sng" strike="noStrike" kern="1200" cap="none" spc="0" normalizeH="0" baseline="0" noProof="0" dirty="0" smtClean="0">
                <a:ln>
                  <a:noFill/>
                </a:ln>
                <a:uLnTx/>
                <a:uFillTx/>
                <a:latin typeface="+mj-lt"/>
                <a:ea typeface="+mj-ea"/>
                <a:cs typeface="+mj-cs"/>
              </a:rPr>
              <a:t>Motor Part of the Nervous System – </a:t>
            </a:r>
            <a:r>
              <a:rPr kumimoji="0" lang="en-US" sz="3200" b="1" i="0" u="sng" strike="noStrike" kern="1200" cap="none" spc="0" normalizeH="0" baseline="0" noProof="0" dirty="0" smtClean="0">
                <a:ln>
                  <a:noFill/>
                </a:ln>
                <a:uLnTx/>
                <a:uFillTx/>
                <a:latin typeface="+mj-lt"/>
                <a:ea typeface="+mj-ea"/>
                <a:cs typeface="+mj-cs"/>
              </a:rPr>
              <a:t>Effectors</a:t>
            </a:r>
            <a:endParaRPr kumimoji="0" lang="ar-JO" sz="3200" b="1" i="0" u="sng" strike="noStrike" kern="1200" cap="none" spc="0" normalizeH="0" baseline="0" noProof="0" dirty="0">
              <a:ln>
                <a:noFill/>
              </a:ln>
              <a:uLnTx/>
              <a:uFillTx/>
              <a:latin typeface="+mj-lt"/>
              <a:ea typeface="+mj-ea"/>
              <a:cs typeface="+mj-cs"/>
            </a:endParaRPr>
          </a:p>
        </p:txBody>
      </p:sp>
      <p:sp>
        <p:nvSpPr>
          <p:cNvPr id="5" name="Slide Number Placeholder 4"/>
          <p:cNvSpPr>
            <a:spLocks noGrp="1"/>
          </p:cNvSpPr>
          <p:nvPr>
            <p:ph type="sldNum" sz="quarter" idx="12"/>
          </p:nvPr>
        </p:nvSpPr>
        <p:spPr/>
        <p:txBody>
          <a:bodyPr/>
          <a:lstStyle/>
          <a:p>
            <a:pPr>
              <a:defRPr/>
            </a:pPr>
            <a:fld id="{EE7D0AD2-7B10-43DC-B848-0033481B044B}"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f-ZA" dirty="0" smtClean="0"/>
              <a:t>Processing of Information – </a:t>
            </a:r>
            <a:br>
              <a:rPr lang="af-ZA" dirty="0" smtClean="0"/>
            </a:br>
            <a:r>
              <a:rPr lang="af-ZA" dirty="0" smtClean="0"/>
              <a:t>“Integrative” </a:t>
            </a:r>
            <a:r>
              <a:rPr lang="en-US" dirty="0" smtClean="0"/>
              <a:t>Function of the Nervous System</a:t>
            </a:r>
            <a:endParaRPr lang="ar-JO" dirty="0"/>
          </a:p>
        </p:txBody>
      </p:sp>
      <p:sp>
        <p:nvSpPr>
          <p:cNvPr id="3" name="Content Placeholder 2"/>
          <p:cNvSpPr>
            <a:spLocks noGrp="1"/>
          </p:cNvSpPr>
          <p:nvPr>
            <p:ph idx="1"/>
          </p:nvPr>
        </p:nvSpPr>
        <p:spPr>
          <a:xfrm>
            <a:off x="990600" y="1524000"/>
            <a:ext cx="7943088" cy="5257800"/>
          </a:xfrm>
        </p:spPr>
        <p:txBody>
          <a:bodyPr>
            <a:normAutofit fontScale="92500"/>
          </a:bodyPr>
          <a:lstStyle/>
          <a:p>
            <a:r>
              <a:rPr lang="en-US" sz="2600" dirty="0" smtClean="0"/>
              <a:t>One of the most important functions of the nervous system is to process incoming information in such a way that </a:t>
            </a:r>
            <a:r>
              <a:rPr lang="en-US" sz="2600" i="1" dirty="0" smtClean="0"/>
              <a:t>appropriate mental and motor responses will occur.</a:t>
            </a:r>
          </a:p>
          <a:p>
            <a:endParaRPr lang="en-US" sz="2600" i="1" dirty="0" smtClean="0"/>
          </a:p>
          <a:p>
            <a:r>
              <a:rPr lang="en-US" sz="2600" dirty="0" smtClean="0"/>
              <a:t>99% of all sensory information is discarded as irrelevant.</a:t>
            </a:r>
          </a:p>
          <a:p>
            <a:endParaRPr lang="en-US" sz="2600" dirty="0" smtClean="0"/>
          </a:p>
          <a:p>
            <a:r>
              <a:rPr lang="en-US" sz="2600" dirty="0" smtClean="0"/>
              <a:t>When important sensory information excites the brain, it is immediately channeled into proper </a:t>
            </a:r>
            <a:r>
              <a:rPr lang="en-US" sz="2600" b="1" dirty="0" smtClean="0"/>
              <a:t>integrative and motor regions </a:t>
            </a:r>
            <a:r>
              <a:rPr lang="en-US" sz="2600" dirty="0" smtClean="0"/>
              <a:t>of the brain to cause desired responses </a:t>
            </a:r>
            <a:r>
              <a:rPr lang="en-US" sz="2600" dirty="0" smtClean="0">
                <a:sym typeface="Wingdings" pitchFamily="2" charset="2"/>
              </a:rPr>
              <a:t> this is called </a:t>
            </a:r>
            <a:r>
              <a:rPr lang="en-US" sz="2600" b="1" dirty="0" smtClean="0">
                <a:solidFill>
                  <a:schemeClr val="accent3">
                    <a:lumMod val="75000"/>
                  </a:schemeClr>
                </a:solidFill>
                <a:sym typeface="Wingdings" pitchFamily="2" charset="2"/>
              </a:rPr>
              <a:t>integrative function of the nervous system.</a:t>
            </a:r>
            <a:endParaRPr lang="en-US" sz="2600" b="1" dirty="0" smtClean="0">
              <a:solidFill>
                <a:schemeClr val="accent3">
                  <a:lumMod val="75000"/>
                </a:schemeClr>
              </a:solidFill>
            </a:endParaRPr>
          </a:p>
          <a:p>
            <a:endParaRPr lang="ar-JO" dirty="0"/>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f-ZA" dirty="0" smtClean="0"/>
              <a:t>Processing of Information – </a:t>
            </a:r>
            <a:br>
              <a:rPr lang="af-ZA" dirty="0" smtClean="0"/>
            </a:br>
            <a:r>
              <a:rPr lang="af-ZA" dirty="0" smtClean="0"/>
              <a:t>“Integrative” </a:t>
            </a:r>
            <a:r>
              <a:rPr lang="en-US" dirty="0" smtClean="0"/>
              <a:t>Function of the Nervous System</a:t>
            </a:r>
            <a:endParaRPr lang="ar-JO" dirty="0"/>
          </a:p>
        </p:txBody>
      </p:sp>
      <p:sp>
        <p:nvSpPr>
          <p:cNvPr id="3" name="Content Placeholder 2"/>
          <p:cNvSpPr>
            <a:spLocks noGrp="1"/>
          </p:cNvSpPr>
          <p:nvPr>
            <p:ph idx="1"/>
          </p:nvPr>
        </p:nvSpPr>
        <p:spPr>
          <a:xfrm>
            <a:off x="990600" y="1524000"/>
            <a:ext cx="7943088" cy="5257800"/>
          </a:xfrm>
        </p:spPr>
        <p:txBody>
          <a:bodyPr>
            <a:normAutofit/>
          </a:bodyPr>
          <a:lstStyle/>
          <a:p>
            <a:r>
              <a:rPr lang="en-US" i="1" dirty="0" smtClean="0"/>
              <a:t>Example: </a:t>
            </a:r>
          </a:p>
          <a:p>
            <a:endParaRPr lang="en-US" dirty="0" smtClean="0"/>
          </a:p>
          <a:p>
            <a:pPr algn="ctr">
              <a:buNone/>
            </a:pPr>
            <a:r>
              <a:rPr lang="af-ZA" sz="2800" dirty="0" smtClean="0"/>
              <a:t>A person </a:t>
            </a:r>
            <a:r>
              <a:rPr lang="en-US" sz="2800" dirty="0" smtClean="0"/>
              <a:t>places a hand on a hot stove </a:t>
            </a:r>
          </a:p>
          <a:p>
            <a:pPr algn="ctr">
              <a:buNone/>
            </a:pPr>
            <a:endParaRPr lang="en-US" sz="2800" dirty="0" smtClean="0"/>
          </a:p>
          <a:p>
            <a:pPr algn="ctr">
              <a:buNone/>
            </a:pPr>
            <a:r>
              <a:rPr lang="en-US" sz="2800" dirty="0" smtClean="0"/>
              <a:t>instantaneous response to lift the hand</a:t>
            </a:r>
          </a:p>
          <a:p>
            <a:pPr algn="ctr">
              <a:buNone/>
            </a:pPr>
            <a:endParaRPr lang="en-US" sz="2800" dirty="0" smtClean="0"/>
          </a:p>
          <a:p>
            <a:pPr algn="ctr">
              <a:buNone/>
            </a:pPr>
            <a:r>
              <a:rPr lang="en-US" sz="2800" dirty="0" smtClean="0"/>
              <a:t>associated responses follow </a:t>
            </a:r>
          </a:p>
          <a:p>
            <a:pPr algn="ctr">
              <a:buNone/>
            </a:pPr>
            <a:r>
              <a:rPr lang="en-US" sz="2800" dirty="0" smtClean="0"/>
              <a:t>(moving the entire body away from the stove, shouting with pain)</a:t>
            </a:r>
            <a:endParaRPr lang="ar-JO" sz="2800" dirty="0"/>
          </a:p>
        </p:txBody>
      </p:sp>
      <p:cxnSp>
        <p:nvCxnSpPr>
          <p:cNvPr id="4" name="Straight Arrow Connector 3"/>
          <p:cNvCxnSpPr/>
          <p:nvPr/>
        </p:nvCxnSpPr>
        <p:spPr>
          <a:xfrm rot="5400000">
            <a:off x="4534297" y="3542903"/>
            <a:ext cx="533400" cy="79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 name="Straight Arrow Connector 4"/>
          <p:cNvCxnSpPr/>
          <p:nvPr/>
        </p:nvCxnSpPr>
        <p:spPr>
          <a:xfrm rot="5400000">
            <a:off x="4534297" y="4685903"/>
            <a:ext cx="533400" cy="79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6" name="Slide Number Placeholder 5"/>
          <p:cNvSpPr>
            <a:spLocks noGrp="1"/>
          </p:cNvSpPr>
          <p:nvPr>
            <p:ph type="sldNum" sz="quarter" idx="12"/>
          </p:nvPr>
        </p:nvSpPr>
        <p:spPr/>
        <p:txBody>
          <a:bodyPr/>
          <a:lstStyle/>
          <a:p>
            <a:pPr>
              <a:defRPr/>
            </a:pPr>
            <a:fld id="{EE7D0AD2-7B10-43DC-B848-0033481B044B}"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866888" cy="1143000"/>
          </a:xfrm>
        </p:spPr>
        <p:txBody>
          <a:bodyPr>
            <a:normAutofit fontScale="90000"/>
          </a:bodyPr>
          <a:lstStyle/>
          <a:p>
            <a:r>
              <a:rPr lang="en-US" dirty="0" smtClean="0"/>
              <a:t>Role of synapses in processing information</a:t>
            </a:r>
            <a:endParaRPr lang="ar-JO" dirty="0"/>
          </a:p>
        </p:txBody>
      </p:sp>
      <p:sp>
        <p:nvSpPr>
          <p:cNvPr id="3" name="Content Placeholder 2"/>
          <p:cNvSpPr>
            <a:spLocks noGrp="1"/>
          </p:cNvSpPr>
          <p:nvPr>
            <p:ph idx="1"/>
          </p:nvPr>
        </p:nvSpPr>
        <p:spPr>
          <a:xfrm>
            <a:off x="990600" y="990600"/>
            <a:ext cx="7943088" cy="5715000"/>
          </a:xfrm>
        </p:spPr>
        <p:txBody>
          <a:bodyPr>
            <a:normAutofit/>
          </a:bodyPr>
          <a:lstStyle/>
          <a:p>
            <a:r>
              <a:rPr lang="af-ZA" sz="2600" dirty="0" smtClean="0"/>
              <a:t>Synapses </a:t>
            </a:r>
            <a:r>
              <a:rPr lang="en-US" sz="2600" dirty="0" smtClean="0"/>
              <a:t>determine the directions that the nervous signals will spread through the nervous system.</a:t>
            </a:r>
          </a:p>
          <a:p>
            <a:endParaRPr lang="en-US" sz="2600" dirty="0" smtClean="0"/>
          </a:p>
          <a:p>
            <a:r>
              <a:rPr lang="af-ZA" sz="2600" dirty="0" smtClean="0"/>
              <a:t>Some synapses transmit </a:t>
            </a:r>
            <a:r>
              <a:rPr lang="en-US" sz="2600" dirty="0" smtClean="0"/>
              <a:t>signals from one neuron to the next with ease, whereas others transmit signals only with difficulty. </a:t>
            </a:r>
          </a:p>
          <a:p>
            <a:endParaRPr lang="en-US" sz="2600" dirty="0" smtClean="0"/>
          </a:p>
          <a:p>
            <a:r>
              <a:rPr lang="en-US" sz="2600" i="1" dirty="0" smtClean="0"/>
              <a:t>Excitatory </a:t>
            </a:r>
            <a:r>
              <a:rPr lang="en-US" sz="2600" i="1" dirty="0" smtClean="0"/>
              <a:t> </a:t>
            </a:r>
            <a:r>
              <a:rPr lang="en-US" sz="2600" dirty="0" smtClean="0"/>
              <a:t>and </a:t>
            </a:r>
            <a:r>
              <a:rPr lang="en-US" sz="2600" i="1" dirty="0" smtClean="0"/>
              <a:t>inhibitory signals from other areas in the nervous system </a:t>
            </a:r>
            <a:r>
              <a:rPr lang="en-US" sz="2600" dirty="0" smtClean="0"/>
              <a:t>can control synaptic transmission by opening the synapses for transmission and at other times closing </a:t>
            </a:r>
            <a:r>
              <a:rPr lang="af-ZA" sz="2600" dirty="0" smtClean="0"/>
              <a:t>them.</a:t>
            </a:r>
            <a:endParaRPr lang="ar-JO" sz="2600" dirty="0"/>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866888" cy="1143000"/>
          </a:xfrm>
        </p:spPr>
        <p:txBody>
          <a:bodyPr>
            <a:normAutofit fontScale="90000"/>
          </a:bodyPr>
          <a:lstStyle/>
          <a:p>
            <a:r>
              <a:rPr lang="en-US" dirty="0" smtClean="0"/>
              <a:t>Role of synapses in processing information</a:t>
            </a:r>
            <a:endParaRPr lang="ar-JO" dirty="0"/>
          </a:p>
        </p:txBody>
      </p:sp>
      <p:sp>
        <p:nvSpPr>
          <p:cNvPr id="3" name="Content Placeholder 2"/>
          <p:cNvSpPr>
            <a:spLocks noGrp="1"/>
          </p:cNvSpPr>
          <p:nvPr>
            <p:ph idx="1"/>
          </p:nvPr>
        </p:nvSpPr>
        <p:spPr>
          <a:xfrm>
            <a:off x="990600" y="1143000"/>
            <a:ext cx="7943088" cy="5410200"/>
          </a:xfrm>
        </p:spPr>
        <p:txBody>
          <a:bodyPr>
            <a:normAutofit/>
          </a:bodyPr>
          <a:lstStyle/>
          <a:p>
            <a:r>
              <a:rPr lang="en-US" sz="2800" dirty="0" smtClean="0"/>
              <a:t>Some postsynaptic neurons respond with large numbers of output impulses, and others respond with only a few. </a:t>
            </a:r>
          </a:p>
          <a:p>
            <a:endParaRPr lang="en-US" sz="2800" dirty="0" smtClean="0"/>
          </a:p>
          <a:p>
            <a:r>
              <a:rPr lang="en-US" sz="2800" dirty="0" smtClean="0"/>
              <a:t>Thus, </a:t>
            </a:r>
            <a:r>
              <a:rPr lang="en-US" sz="2800" b="1" dirty="0" smtClean="0"/>
              <a:t>the synapses perform a selective action by</a:t>
            </a:r>
          </a:p>
          <a:p>
            <a:pPr lvl="1"/>
            <a:r>
              <a:rPr lang="en-US" sz="2600" dirty="0" smtClean="0">
                <a:solidFill>
                  <a:srgbClr val="00B050"/>
                </a:solidFill>
              </a:rPr>
              <a:t>blocking weak signals while allowing strong signals to </a:t>
            </a:r>
            <a:r>
              <a:rPr lang="en-US" sz="2600" dirty="0" smtClean="0">
                <a:solidFill>
                  <a:srgbClr val="00B050"/>
                </a:solidFill>
              </a:rPr>
              <a:t>pass</a:t>
            </a:r>
            <a:r>
              <a:rPr lang="en-US" sz="2600" dirty="0">
                <a:solidFill>
                  <a:srgbClr val="00B050"/>
                </a:solidFill>
              </a:rPr>
              <a:t> </a:t>
            </a:r>
            <a:endParaRPr lang="en-US" sz="2600" dirty="0" smtClean="0">
              <a:solidFill>
                <a:srgbClr val="00B050"/>
              </a:solidFill>
            </a:endParaRPr>
          </a:p>
          <a:p>
            <a:pPr lvl="1"/>
            <a:r>
              <a:rPr lang="en-US" sz="2600" dirty="0" smtClean="0">
                <a:solidFill>
                  <a:srgbClr val="00B050"/>
                </a:solidFill>
              </a:rPr>
              <a:t>selecting </a:t>
            </a:r>
            <a:r>
              <a:rPr lang="en-US" sz="2600" dirty="0" smtClean="0">
                <a:solidFill>
                  <a:srgbClr val="00B050"/>
                </a:solidFill>
              </a:rPr>
              <a:t>and amplifying certain weak </a:t>
            </a:r>
            <a:r>
              <a:rPr lang="en-US" sz="2600" dirty="0" smtClean="0">
                <a:solidFill>
                  <a:srgbClr val="00B050"/>
                </a:solidFill>
              </a:rPr>
              <a:t>signals </a:t>
            </a:r>
            <a:endParaRPr lang="en-US" sz="2600" dirty="0" smtClean="0">
              <a:solidFill>
                <a:srgbClr val="00B050"/>
              </a:solidFill>
            </a:endParaRPr>
          </a:p>
          <a:p>
            <a:pPr lvl="1"/>
            <a:r>
              <a:rPr lang="en-US" sz="2600" dirty="0" smtClean="0">
                <a:solidFill>
                  <a:srgbClr val="00B050"/>
                </a:solidFill>
              </a:rPr>
              <a:t>channeling these signals in many directions rather than in only one direction.</a:t>
            </a:r>
            <a:endParaRPr lang="ar-JO" sz="2400" dirty="0">
              <a:solidFill>
                <a:srgbClr val="00B050"/>
              </a:solidFill>
            </a:endParaRPr>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866888" cy="1143000"/>
          </a:xfrm>
        </p:spPr>
        <p:txBody>
          <a:bodyPr>
            <a:normAutofit/>
          </a:bodyPr>
          <a:lstStyle/>
          <a:p>
            <a:r>
              <a:rPr lang="af-ZA" sz="3400" dirty="0" smtClean="0"/>
              <a:t>Storage of information - Memory</a:t>
            </a:r>
            <a:endParaRPr lang="ar-JO" sz="3400" dirty="0"/>
          </a:p>
        </p:txBody>
      </p:sp>
      <p:sp>
        <p:nvSpPr>
          <p:cNvPr id="3" name="Content Placeholder 2"/>
          <p:cNvSpPr>
            <a:spLocks noGrp="1"/>
          </p:cNvSpPr>
          <p:nvPr>
            <p:ph idx="1"/>
          </p:nvPr>
        </p:nvSpPr>
        <p:spPr>
          <a:xfrm>
            <a:off x="972312" y="1219200"/>
            <a:ext cx="7943088" cy="5638800"/>
          </a:xfrm>
        </p:spPr>
        <p:txBody>
          <a:bodyPr>
            <a:normAutofit/>
          </a:bodyPr>
          <a:lstStyle/>
          <a:p>
            <a:r>
              <a:rPr lang="en-US" sz="2800" dirty="0" smtClean="0"/>
              <a:t>Most of the sensory information is stored for future control of motor activities and for use in the thinking processes.</a:t>
            </a:r>
          </a:p>
          <a:p>
            <a:endParaRPr lang="en-US" sz="2800" dirty="0" smtClean="0"/>
          </a:p>
          <a:p>
            <a:r>
              <a:rPr lang="en-US" sz="2800" dirty="0" smtClean="0"/>
              <a:t>Most storage occurs in the </a:t>
            </a:r>
            <a:r>
              <a:rPr lang="en-US" sz="2800" b="1" dirty="0" smtClean="0"/>
              <a:t>cerebral cortex</a:t>
            </a:r>
            <a:r>
              <a:rPr lang="en-US" sz="2800" i="1" dirty="0" smtClean="0"/>
              <a:t>, </a:t>
            </a:r>
            <a:r>
              <a:rPr lang="en-US" sz="2800" dirty="0" smtClean="0"/>
              <a:t>but even the basal regions of the brain and the spinal cord can store</a:t>
            </a:r>
            <a:r>
              <a:rPr lang="ar-JO" sz="2800" dirty="0" smtClean="0"/>
              <a:t> </a:t>
            </a:r>
            <a:r>
              <a:rPr lang="af-ZA" sz="2800" dirty="0" smtClean="0"/>
              <a:t>small amounts of information.</a:t>
            </a:r>
          </a:p>
          <a:p>
            <a:endParaRPr lang="ar-JO" sz="2800" dirty="0" smtClean="0"/>
          </a:p>
          <a:p>
            <a:r>
              <a:rPr lang="en-US" sz="2800" b="1" dirty="0" smtClean="0"/>
              <a:t>Memory</a:t>
            </a:r>
            <a:r>
              <a:rPr lang="en-US" sz="2800" dirty="0" smtClean="0"/>
              <a:t> is the process of information storage, in which also synapses are involved.</a:t>
            </a:r>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866888" cy="1143000"/>
          </a:xfrm>
        </p:spPr>
        <p:txBody>
          <a:bodyPr>
            <a:normAutofit/>
          </a:bodyPr>
          <a:lstStyle/>
          <a:p>
            <a:r>
              <a:rPr lang="af-ZA" sz="3400" dirty="0" smtClean="0"/>
              <a:t>Storage of information - Memory</a:t>
            </a:r>
            <a:endParaRPr lang="ar-JO" sz="3400" dirty="0"/>
          </a:p>
        </p:txBody>
      </p:sp>
      <p:sp>
        <p:nvSpPr>
          <p:cNvPr id="3" name="Content Placeholder 2"/>
          <p:cNvSpPr>
            <a:spLocks noGrp="1"/>
          </p:cNvSpPr>
          <p:nvPr>
            <p:ph idx="1"/>
          </p:nvPr>
        </p:nvSpPr>
        <p:spPr>
          <a:xfrm>
            <a:off x="963630" y="666750"/>
            <a:ext cx="8077200" cy="5638800"/>
          </a:xfrm>
          <a:solidFill>
            <a:schemeClr val="bg1"/>
          </a:solidFill>
        </p:spPr>
        <p:txBody>
          <a:bodyPr>
            <a:noAutofit/>
          </a:bodyPr>
          <a:lstStyle/>
          <a:p>
            <a:pPr>
              <a:buFont typeface="Wingdings" panose="05000000000000000000" pitchFamily="2" charset="2"/>
              <a:buChar char="§"/>
            </a:pPr>
            <a:r>
              <a:rPr lang="af-ZA" sz="2400" b="1" dirty="0" smtClean="0"/>
              <a:t>Facilitation</a:t>
            </a:r>
            <a:r>
              <a:rPr lang="af-ZA" sz="2400" i="1" dirty="0" smtClean="0"/>
              <a:t>: </a:t>
            </a:r>
            <a:r>
              <a:rPr lang="af-ZA" sz="2400" dirty="0" smtClean="0"/>
              <a:t> each time </a:t>
            </a:r>
            <a:r>
              <a:rPr lang="en-US" sz="2400" dirty="0" smtClean="0"/>
              <a:t>certain types of sensory signals pass through sequences of synapses, these synapses become more capable of transmitting the same type of signal the next time.</a:t>
            </a:r>
          </a:p>
          <a:p>
            <a:pPr>
              <a:buFont typeface="Wingdings" panose="05000000000000000000" pitchFamily="2" charset="2"/>
              <a:buChar char="§"/>
            </a:pPr>
            <a:r>
              <a:rPr lang="en-US" sz="2400" dirty="0"/>
              <a:t> </a:t>
            </a:r>
            <a:r>
              <a:rPr lang="en-US" sz="2400" dirty="0" smtClean="0"/>
              <a:t> The sensory signals pass through the synapses a large number of times </a:t>
            </a:r>
            <a:r>
              <a:rPr lang="en-US" sz="2400" dirty="0" smtClean="0">
                <a:sym typeface="Wingdings" pitchFamily="2" charset="2"/>
              </a:rPr>
              <a:t> </a:t>
            </a:r>
            <a:r>
              <a:rPr lang="en-US" sz="2400" dirty="0" smtClean="0"/>
              <a:t>synapses become so </a:t>
            </a:r>
            <a:r>
              <a:rPr lang="en-US" sz="2400" dirty="0" smtClean="0"/>
              <a:t>facilitated in generating </a:t>
            </a:r>
            <a:r>
              <a:rPr lang="en-US" sz="2400" dirty="0"/>
              <a:t> </a:t>
            </a:r>
            <a:r>
              <a:rPr lang="en-US" sz="2400" dirty="0" smtClean="0"/>
              <a:t>the same</a:t>
            </a:r>
            <a:r>
              <a:rPr lang="en-US" sz="2400" dirty="0" smtClean="0"/>
              <a:t> sequences of impulses </a:t>
            </a:r>
            <a:r>
              <a:rPr lang="en-US" sz="2400" dirty="0" smtClean="0">
                <a:sym typeface="Wingdings" pitchFamily="2" charset="2"/>
              </a:rPr>
              <a:t> </a:t>
            </a:r>
            <a:r>
              <a:rPr lang="en-US" sz="2400" dirty="0" smtClean="0"/>
              <a:t>causes a perception of experiencing the original </a:t>
            </a:r>
            <a:r>
              <a:rPr lang="en-US" sz="2400" dirty="0" smtClean="0"/>
              <a:t>sensations.</a:t>
            </a:r>
            <a:endParaRPr lang="ar-JO" sz="2400" dirty="0" smtClean="0"/>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866888" cy="1143000"/>
          </a:xfrm>
        </p:spPr>
        <p:txBody>
          <a:bodyPr>
            <a:normAutofit/>
          </a:bodyPr>
          <a:lstStyle/>
          <a:p>
            <a:r>
              <a:rPr lang="af-ZA" sz="3400" dirty="0" smtClean="0"/>
              <a:t>Storage of information - Memory</a:t>
            </a:r>
            <a:endParaRPr lang="ar-JO" sz="3400" dirty="0"/>
          </a:p>
        </p:txBody>
      </p:sp>
      <p:sp>
        <p:nvSpPr>
          <p:cNvPr id="3" name="Content Placeholder 2"/>
          <p:cNvSpPr>
            <a:spLocks noGrp="1"/>
          </p:cNvSpPr>
          <p:nvPr>
            <p:ph idx="1"/>
          </p:nvPr>
        </p:nvSpPr>
        <p:spPr>
          <a:xfrm>
            <a:off x="972312" y="1295400"/>
            <a:ext cx="7943088" cy="5257800"/>
          </a:xfrm>
        </p:spPr>
        <p:txBody>
          <a:bodyPr>
            <a:normAutofit/>
          </a:bodyPr>
          <a:lstStyle/>
          <a:p>
            <a:r>
              <a:rPr lang="en-US" sz="2600" dirty="0" smtClean="0"/>
              <a:t>Once memories have been stored in the nervous system, they become part of the brain processing mechanism for future “thinking.” </a:t>
            </a:r>
          </a:p>
          <a:p>
            <a:endParaRPr lang="en-US" sz="2600" dirty="0" smtClean="0"/>
          </a:p>
          <a:p>
            <a:r>
              <a:rPr lang="en-US" sz="2600" dirty="0" smtClean="0"/>
              <a:t>The thinking processes of the brain compare </a:t>
            </a:r>
            <a:r>
              <a:rPr lang="en-US" sz="2600" i="1" dirty="0" smtClean="0"/>
              <a:t>new sensory experiences </a:t>
            </a:r>
            <a:r>
              <a:rPr lang="en-US" sz="2600" dirty="0" smtClean="0"/>
              <a:t>with </a:t>
            </a:r>
            <a:r>
              <a:rPr lang="en-US" sz="2600" i="1" dirty="0" smtClean="0"/>
              <a:t>stored memories</a:t>
            </a:r>
            <a:r>
              <a:rPr lang="en-US" sz="2600" dirty="0" smtClean="0"/>
              <a:t> </a:t>
            </a:r>
            <a:r>
              <a:rPr lang="en-US" sz="2600" dirty="0" smtClean="0">
                <a:sym typeface="Wingdings" pitchFamily="2" charset="2"/>
              </a:rPr>
              <a:t> </a:t>
            </a:r>
            <a:r>
              <a:rPr lang="en-US" sz="2600" dirty="0" smtClean="0"/>
              <a:t>the memories then help to select the important new sensory information and to channel this into appropriate </a:t>
            </a:r>
            <a:r>
              <a:rPr lang="en-US" sz="2600" i="1" dirty="0" smtClean="0"/>
              <a:t>memory storage areas </a:t>
            </a:r>
            <a:r>
              <a:rPr lang="en-US" sz="2600" dirty="0" smtClean="0"/>
              <a:t>for future use or into </a:t>
            </a:r>
            <a:r>
              <a:rPr lang="en-US" sz="2600" i="1" dirty="0" smtClean="0"/>
              <a:t>motor areas </a:t>
            </a:r>
            <a:r>
              <a:rPr lang="en-US" sz="2600" dirty="0" smtClean="0"/>
              <a:t>to cause immediate bodily responses.</a:t>
            </a:r>
          </a:p>
          <a:p>
            <a:endParaRPr lang="ar-JO" sz="2400" dirty="0" smtClean="0"/>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smtClean="0"/>
              <a:t>Major levels of CNS function</a:t>
            </a:r>
            <a:endParaRPr lang="ar-JO" sz="4800" dirty="0"/>
          </a:p>
        </p:txBody>
      </p:sp>
      <p:sp>
        <p:nvSpPr>
          <p:cNvPr id="5" name="Subtitle 4"/>
          <p:cNvSpPr>
            <a:spLocks noGrp="1"/>
          </p:cNvSpPr>
          <p:nvPr>
            <p:ph type="subTitle" idx="1"/>
          </p:nvPr>
        </p:nvSpPr>
        <p:spPr/>
        <p:txBody>
          <a:bodyPr/>
          <a:lstStyle/>
          <a:p>
            <a:endParaRPr lang="ar-JO"/>
          </a:p>
        </p:txBody>
      </p:sp>
      <p:sp>
        <p:nvSpPr>
          <p:cNvPr id="6" name="Slide Number Placeholder 5"/>
          <p:cNvSpPr>
            <a:spLocks noGrp="1"/>
          </p:cNvSpPr>
          <p:nvPr>
            <p:ph type="sldNum" sz="quarter" idx="12"/>
          </p:nvPr>
        </p:nvSpPr>
        <p:spPr/>
        <p:txBody>
          <a:bodyPr/>
          <a:lstStyle/>
          <a:p>
            <a:pPr>
              <a:defRPr/>
            </a:pPr>
            <a:fld id="{DD703CC7-30E3-4118-A352-54509430B57A}"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Functions of the NS</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Sensory Detection (Energy that can be </a:t>
            </a:r>
            <a:r>
              <a:rPr lang="en-US" sz="2000" dirty="0">
                <a:latin typeface="Arial" panose="020B0604020202020204" pitchFamily="34" charset="0"/>
                <a:cs typeface="Arial" panose="020B0604020202020204" pitchFamily="34" charset="0"/>
              </a:rPr>
              <a:t>sensed including  </a:t>
            </a:r>
            <a:r>
              <a:rPr lang="en-US" sz="2000" dirty="0" smtClean="0">
                <a:latin typeface="Arial" panose="020B0604020202020204" pitchFamily="34" charset="0"/>
                <a:cs typeface="Arial" panose="020B0604020202020204" pitchFamily="34" charset="0"/>
              </a:rPr>
              <a:t>mechanical</a:t>
            </a:r>
            <a:r>
              <a:rPr lang="en-US" sz="2000" dirty="0">
                <a:latin typeface="Arial" panose="020B0604020202020204" pitchFamily="34" charset="0"/>
                <a:cs typeface="Arial" panose="020B0604020202020204" pitchFamily="34" charset="0"/>
              </a:rPr>
              <a:t>, light, sound, chemical, thermal, and in some animals, </a:t>
            </a:r>
            <a:r>
              <a:rPr lang="en-US" sz="2000" dirty="0" smtClean="0">
                <a:latin typeface="Arial" panose="020B0604020202020204" pitchFamily="34" charset="0"/>
                <a:cs typeface="Arial" panose="020B0604020202020204" pitchFamily="34" charset="0"/>
              </a:rPr>
              <a:t>electrical)</a:t>
            </a:r>
          </a:p>
          <a:p>
            <a:pPr>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82296" indent="0">
              <a:buNone/>
            </a:pP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dirty="0">
                <a:latin typeface="Arial" panose="020B0604020202020204" pitchFamily="34" charset="0"/>
                <a:cs typeface="Arial" panose="020B0604020202020204" pitchFamily="34" charset="0"/>
              </a:rPr>
              <a:t>Information </a:t>
            </a:r>
            <a:r>
              <a:rPr lang="en-US" sz="2000" dirty="0" smtClean="0">
                <a:latin typeface="Arial" panose="020B0604020202020204" pitchFamily="34" charset="0"/>
                <a:cs typeface="Arial" panose="020B0604020202020204" pitchFamily="34" charset="0"/>
              </a:rPr>
              <a:t>processing (involve </a:t>
            </a:r>
            <a:r>
              <a:rPr lang="en-US" sz="2000" dirty="0">
                <a:latin typeface="Arial" panose="020B0604020202020204" pitchFamily="34" charset="0"/>
                <a:cs typeface="Arial" panose="020B0604020202020204" pitchFamily="34" charset="0"/>
              </a:rPr>
              <a:t>both electrical and chemical </a:t>
            </a:r>
            <a:r>
              <a:rPr lang="en-US" sz="2000" dirty="0" smtClean="0">
                <a:latin typeface="Arial" panose="020B0604020202020204" pitchFamily="34" charset="0"/>
                <a:cs typeface="Arial" panose="020B0604020202020204" pitchFamily="34" charset="0"/>
              </a:rPr>
              <a:t>events)</a:t>
            </a:r>
          </a:p>
          <a:p>
            <a:pPr marL="82296" indent="0">
              <a:buNone/>
            </a:pP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Expression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behavior (organism's </a:t>
            </a:r>
            <a:r>
              <a:rPr lang="en-US" sz="2000" dirty="0">
                <a:latin typeface="Arial" panose="020B0604020202020204" pitchFamily="34" charset="0"/>
                <a:cs typeface="Arial" panose="020B0604020202020204" pitchFamily="34" charset="0"/>
              </a:rPr>
              <a:t>responses to its </a:t>
            </a:r>
            <a:r>
              <a:rPr lang="en-US" sz="2000" dirty="0" smtClean="0">
                <a:latin typeface="Arial" panose="020B0604020202020204" pitchFamily="34" charset="0"/>
                <a:cs typeface="Arial" panose="020B0604020202020204" pitchFamily="34" charset="0"/>
              </a:rPr>
              <a:t>environment)</a:t>
            </a:r>
          </a:p>
          <a:p>
            <a:pPr>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82296" indent="0">
              <a:buNone/>
            </a:pP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4</a:t>
            </a:fld>
            <a:endParaRPr lang="en-US" dirty="0"/>
          </a:p>
        </p:txBody>
      </p:sp>
    </p:spTree>
    <p:extLst>
      <p:ext uri="{BB962C8B-B14F-4D97-AF65-F5344CB8AC3E}">
        <p14:creationId xmlns:p14="http://schemas.microsoft.com/office/powerpoint/2010/main" val="32367853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866888" cy="1143000"/>
          </a:xfrm>
        </p:spPr>
        <p:txBody>
          <a:bodyPr/>
          <a:lstStyle/>
          <a:p>
            <a:r>
              <a:rPr lang="en-US" dirty="0" smtClean="0"/>
              <a:t>Spinal cord level</a:t>
            </a:r>
            <a:endParaRPr lang="ar-JO" dirty="0"/>
          </a:p>
        </p:txBody>
      </p:sp>
      <p:sp>
        <p:nvSpPr>
          <p:cNvPr id="3" name="Content Placeholder 2"/>
          <p:cNvSpPr>
            <a:spLocks noGrp="1"/>
          </p:cNvSpPr>
          <p:nvPr>
            <p:ph idx="1"/>
          </p:nvPr>
        </p:nvSpPr>
        <p:spPr>
          <a:xfrm>
            <a:off x="972312" y="1295400"/>
            <a:ext cx="7943088" cy="5410200"/>
          </a:xfrm>
        </p:spPr>
        <p:txBody>
          <a:bodyPr>
            <a:normAutofit/>
          </a:bodyPr>
          <a:lstStyle/>
          <a:p>
            <a:r>
              <a:rPr lang="en-US" sz="2800" dirty="0" smtClean="0"/>
              <a:t>The spinal cord is </a:t>
            </a:r>
            <a:r>
              <a:rPr lang="en-US" sz="2800" i="1" dirty="0" smtClean="0"/>
              <a:t>not</a:t>
            </a:r>
            <a:r>
              <a:rPr lang="en-US" sz="2800" dirty="0" smtClean="0"/>
              <a:t> only a conduit for signals from the periphery of the body to the brain, or in the opposite direction from the brain back to the body.</a:t>
            </a:r>
          </a:p>
          <a:p>
            <a:endParaRPr lang="en-US" sz="2800" dirty="0" smtClean="0"/>
          </a:p>
          <a:p>
            <a:r>
              <a:rPr lang="en-US" sz="2800" dirty="0" smtClean="0"/>
              <a:t>Even after the spinal cord has been cut in the high neck region, many highly organized spinal cord functions still occur.</a:t>
            </a:r>
            <a:endParaRPr lang="ar-JO" sz="2800" dirty="0"/>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866888" cy="1143000"/>
          </a:xfrm>
        </p:spPr>
        <p:txBody>
          <a:bodyPr>
            <a:normAutofit/>
          </a:bodyPr>
          <a:lstStyle/>
          <a:p>
            <a:r>
              <a:rPr lang="en-US" sz="3400" dirty="0" smtClean="0"/>
              <a:t>Spinal cord level</a:t>
            </a:r>
            <a:endParaRPr lang="ar-JO" sz="3400" dirty="0"/>
          </a:p>
        </p:txBody>
      </p:sp>
      <p:sp>
        <p:nvSpPr>
          <p:cNvPr id="3" name="Content Placeholder 2"/>
          <p:cNvSpPr>
            <a:spLocks noGrp="1"/>
          </p:cNvSpPr>
          <p:nvPr>
            <p:ph idx="1"/>
          </p:nvPr>
        </p:nvSpPr>
        <p:spPr>
          <a:xfrm>
            <a:off x="914400" y="914400"/>
            <a:ext cx="8229600" cy="5867400"/>
          </a:xfrm>
        </p:spPr>
        <p:txBody>
          <a:bodyPr>
            <a:normAutofit fontScale="92500"/>
          </a:bodyPr>
          <a:lstStyle/>
          <a:p>
            <a:pPr>
              <a:lnSpc>
                <a:spcPct val="120000"/>
              </a:lnSpc>
            </a:pPr>
            <a:r>
              <a:rPr lang="af-ZA" sz="2600" dirty="0" smtClean="0"/>
              <a:t>Neuronal </a:t>
            </a:r>
            <a:r>
              <a:rPr lang="en-US" sz="2600" dirty="0" smtClean="0"/>
              <a:t>circuits in the cord can cause </a:t>
            </a:r>
          </a:p>
          <a:p>
            <a:pPr marL="800100" lvl="1" indent="-438150">
              <a:lnSpc>
                <a:spcPct val="120000"/>
              </a:lnSpc>
              <a:buNone/>
            </a:pPr>
            <a:r>
              <a:rPr lang="en-US" sz="2600" dirty="0" smtClean="0">
                <a:solidFill>
                  <a:srgbClr val="7030A0"/>
                </a:solidFill>
              </a:rPr>
              <a:t>(1) walking movements,</a:t>
            </a:r>
          </a:p>
          <a:p>
            <a:pPr marL="800100" lvl="1" indent="-438150">
              <a:lnSpc>
                <a:spcPct val="120000"/>
              </a:lnSpc>
              <a:buNone/>
            </a:pPr>
            <a:r>
              <a:rPr lang="en-US" sz="2600" dirty="0" smtClean="0">
                <a:solidFill>
                  <a:srgbClr val="7030A0"/>
                </a:solidFill>
              </a:rPr>
              <a:t>(2) reflexes that withdraw portions of the body from painful objects</a:t>
            </a:r>
          </a:p>
          <a:p>
            <a:pPr marL="800100" lvl="1" indent="-438150">
              <a:lnSpc>
                <a:spcPct val="120000"/>
              </a:lnSpc>
              <a:buNone/>
            </a:pPr>
            <a:r>
              <a:rPr lang="en-US" sz="2600" dirty="0" smtClean="0">
                <a:solidFill>
                  <a:srgbClr val="7030A0"/>
                </a:solidFill>
              </a:rPr>
              <a:t>(3) reflexes that stiffen the legs to support the body against gravity</a:t>
            </a:r>
          </a:p>
          <a:p>
            <a:pPr marL="800100" lvl="1" indent="-438150">
              <a:lnSpc>
                <a:spcPct val="120000"/>
              </a:lnSpc>
              <a:buNone/>
            </a:pPr>
            <a:r>
              <a:rPr lang="en-US" sz="2600" dirty="0" smtClean="0">
                <a:solidFill>
                  <a:srgbClr val="7030A0"/>
                </a:solidFill>
              </a:rPr>
              <a:t>(4) reflexes that control local blood vessels,  gastrointestinal movements, or urinary excretion. </a:t>
            </a:r>
          </a:p>
          <a:p>
            <a:pPr marL="1028700" lvl="1" indent="-457200">
              <a:lnSpc>
                <a:spcPct val="120000"/>
              </a:lnSpc>
              <a:buNone/>
            </a:pPr>
            <a:endParaRPr lang="en-US" sz="2600" dirty="0" smtClean="0"/>
          </a:p>
          <a:p>
            <a:pPr>
              <a:lnSpc>
                <a:spcPct val="120000"/>
              </a:lnSpc>
            </a:pPr>
            <a:r>
              <a:rPr lang="en-US" sz="2600" dirty="0" smtClean="0"/>
              <a:t>The upper levels of the nervous system often operate not by sending signals directly to the periphery of the body but by sending signals to the control centers of the cord.</a:t>
            </a:r>
            <a:endParaRPr lang="ar-JO" sz="2600" dirty="0"/>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866888" cy="1143000"/>
          </a:xfrm>
        </p:spPr>
        <p:txBody>
          <a:bodyPr>
            <a:normAutofit/>
          </a:bodyPr>
          <a:lstStyle/>
          <a:p>
            <a:r>
              <a:rPr lang="en-US" sz="3400" dirty="0" smtClean="0"/>
              <a:t>Lower brain (</a:t>
            </a:r>
            <a:r>
              <a:rPr lang="en-US" sz="3400" dirty="0" err="1" smtClean="0"/>
              <a:t>subcortical</a:t>
            </a:r>
            <a:r>
              <a:rPr lang="en-US" sz="3400" dirty="0" smtClean="0"/>
              <a:t>) level</a:t>
            </a:r>
            <a:endParaRPr lang="ar-JO" sz="3400" dirty="0"/>
          </a:p>
        </p:txBody>
      </p:sp>
      <p:sp>
        <p:nvSpPr>
          <p:cNvPr id="3" name="Content Placeholder 2"/>
          <p:cNvSpPr>
            <a:spLocks noGrp="1"/>
          </p:cNvSpPr>
          <p:nvPr>
            <p:ph idx="1"/>
          </p:nvPr>
        </p:nvSpPr>
        <p:spPr>
          <a:xfrm>
            <a:off x="972312" y="1295400"/>
            <a:ext cx="7943088" cy="5562600"/>
          </a:xfrm>
        </p:spPr>
        <p:txBody>
          <a:bodyPr>
            <a:normAutofit/>
          </a:bodyPr>
          <a:lstStyle/>
          <a:p>
            <a:pPr>
              <a:lnSpc>
                <a:spcPct val="120000"/>
              </a:lnSpc>
            </a:pPr>
            <a:r>
              <a:rPr lang="en-US" sz="2800" dirty="0" smtClean="0"/>
              <a:t>Many of the </a:t>
            </a:r>
            <a:r>
              <a:rPr lang="en-US" sz="2800" b="1" dirty="0" smtClean="0"/>
              <a:t>subconscious</a:t>
            </a:r>
            <a:r>
              <a:rPr lang="en-US" sz="2800" dirty="0" smtClean="0"/>
              <a:t> activities of the body are controlled in the lower areas of the brain (in the medulla, </a:t>
            </a:r>
            <a:r>
              <a:rPr lang="en-US" sz="2800" dirty="0" err="1" smtClean="0"/>
              <a:t>pons</a:t>
            </a:r>
            <a:r>
              <a:rPr lang="en-US" sz="2800" dirty="0" smtClean="0"/>
              <a:t>, </a:t>
            </a:r>
            <a:r>
              <a:rPr lang="en-US" sz="2800" dirty="0" err="1" smtClean="0"/>
              <a:t>mesencephalon</a:t>
            </a:r>
            <a:r>
              <a:rPr lang="en-US" sz="2800" dirty="0" smtClean="0"/>
              <a:t>, hypothalamus, thalamus, cerebellum, and basal ganglia).</a:t>
            </a:r>
          </a:p>
          <a:p>
            <a:pPr>
              <a:lnSpc>
                <a:spcPct val="120000"/>
              </a:lnSpc>
            </a:pPr>
            <a:endParaRPr lang="en-US" sz="2400" dirty="0" smtClean="0"/>
          </a:p>
          <a:p>
            <a:pPr lvl="1">
              <a:buNone/>
            </a:pPr>
            <a:endParaRPr lang="ar-JO" sz="2400" dirty="0"/>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866888" cy="1143000"/>
          </a:xfrm>
        </p:spPr>
        <p:txBody>
          <a:bodyPr>
            <a:normAutofit/>
          </a:bodyPr>
          <a:lstStyle/>
          <a:p>
            <a:r>
              <a:rPr lang="en-US" sz="3400" dirty="0" smtClean="0"/>
              <a:t>Lower brain (</a:t>
            </a:r>
            <a:r>
              <a:rPr lang="en-US" sz="3400" dirty="0" err="1" smtClean="0"/>
              <a:t>subcortical</a:t>
            </a:r>
            <a:r>
              <a:rPr lang="en-US" sz="3400" dirty="0" smtClean="0"/>
              <a:t>) level</a:t>
            </a:r>
            <a:endParaRPr lang="ar-JO" sz="3400" dirty="0"/>
          </a:p>
        </p:txBody>
      </p:sp>
      <p:sp>
        <p:nvSpPr>
          <p:cNvPr id="3" name="Content Placeholder 2"/>
          <p:cNvSpPr>
            <a:spLocks noGrp="1"/>
          </p:cNvSpPr>
          <p:nvPr>
            <p:ph idx="1"/>
          </p:nvPr>
        </p:nvSpPr>
        <p:spPr>
          <a:xfrm>
            <a:off x="972312" y="990600"/>
            <a:ext cx="7943088" cy="5715000"/>
          </a:xfrm>
        </p:spPr>
        <p:txBody>
          <a:bodyPr>
            <a:normAutofit/>
          </a:bodyPr>
          <a:lstStyle/>
          <a:p>
            <a:pPr>
              <a:lnSpc>
                <a:spcPct val="120000"/>
              </a:lnSpc>
              <a:buNone/>
            </a:pPr>
            <a:endParaRPr lang="en-US" sz="2400" dirty="0" smtClean="0"/>
          </a:p>
          <a:p>
            <a:pPr>
              <a:lnSpc>
                <a:spcPct val="120000"/>
              </a:lnSpc>
            </a:pPr>
            <a:r>
              <a:rPr lang="en-US" sz="2800" dirty="0" smtClean="0"/>
              <a:t>Examples:</a:t>
            </a:r>
          </a:p>
          <a:p>
            <a:pPr lvl="1">
              <a:lnSpc>
                <a:spcPct val="120000"/>
              </a:lnSpc>
            </a:pPr>
            <a:r>
              <a:rPr lang="en-US" sz="2400" dirty="0" smtClean="0"/>
              <a:t>Subconscious control of arterial pressure and respiration </a:t>
            </a:r>
            <a:r>
              <a:rPr lang="en-US" sz="2400" dirty="0" smtClean="0">
                <a:sym typeface="Wingdings" pitchFamily="2" charset="2"/>
              </a:rPr>
              <a:t> medulla and </a:t>
            </a:r>
            <a:r>
              <a:rPr lang="en-US" sz="2400" dirty="0" err="1" smtClean="0">
                <a:sym typeface="Wingdings" pitchFamily="2" charset="2"/>
              </a:rPr>
              <a:t>pons</a:t>
            </a:r>
            <a:endParaRPr lang="en-US" sz="2400" dirty="0" smtClean="0">
              <a:sym typeface="Wingdings" pitchFamily="2" charset="2"/>
            </a:endParaRPr>
          </a:p>
          <a:p>
            <a:pPr lvl="1">
              <a:lnSpc>
                <a:spcPct val="120000"/>
              </a:lnSpc>
            </a:pPr>
            <a:r>
              <a:rPr lang="en-US" sz="2400" dirty="0" smtClean="0">
                <a:sym typeface="Wingdings" pitchFamily="2" charset="2"/>
              </a:rPr>
              <a:t>Equilibrium  older portions of the cerebellum and the reticular substance of the medulla, </a:t>
            </a:r>
            <a:r>
              <a:rPr lang="en-US" sz="2400" dirty="0" err="1" smtClean="0">
                <a:sym typeface="Wingdings" pitchFamily="2" charset="2"/>
              </a:rPr>
              <a:t>pons</a:t>
            </a:r>
            <a:r>
              <a:rPr lang="en-US" sz="2400" dirty="0" smtClean="0">
                <a:sym typeface="Wingdings" pitchFamily="2" charset="2"/>
              </a:rPr>
              <a:t>, and </a:t>
            </a:r>
            <a:r>
              <a:rPr lang="en-US" sz="2400" dirty="0" err="1" smtClean="0">
                <a:sym typeface="Wingdings" pitchFamily="2" charset="2"/>
              </a:rPr>
              <a:t>mesencephalon</a:t>
            </a:r>
            <a:r>
              <a:rPr lang="en-US" sz="2400" dirty="0" smtClean="0">
                <a:sym typeface="Wingdings" pitchFamily="2" charset="2"/>
              </a:rPr>
              <a:t>.</a:t>
            </a:r>
          </a:p>
          <a:p>
            <a:pPr lvl="1">
              <a:lnSpc>
                <a:spcPct val="120000"/>
              </a:lnSpc>
            </a:pPr>
            <a:r>
              <a:rPr lang="en-US" sz="2400" dirty="0" smtClean="0">
                <a:sym typeface="Wingdings" pitchFamily="2" charset="2"/>
              </a:rPr>
              <a:t>Feeding reflexes  areas in the medulla, </a:t>
            </a:r>
            <a:r>
              <a:rPr lang="en-US" sz="2400" dirty="0" err="1" smtClean="0">
                <a:sym typeface="Wingdings" pitchFamily="2" charset="2"/>
              </a:rPr>
              <a:t>pons</a:t>
            </a:r>
            <a:r>
              <a:rPr lang="en-US" sz="2400" dirty="0" smtClean="0">
                <a:sym typeface="Wingdings" pitchFamily="2" charset="2"/>
              </a:rPr>
              <a:t>, </a:t>
            </a:r>
            <a:r>
              <a:rPr lang="en-US" sz="2400" dirty="0" err="1" smtClean="0">
                <a:sym typeface="Wingdings" pitchFamily="2" charset="2"/>
              </a:rPr>
              <a:t>mesencephalon</a:t>
            </a:r>
            <a:r>
              <a:rPr lang="en-US" sz="2400" dirty="0" smtClean="0">
                <a:sym typeface="Wingdings" pitchFamily="2" charset="2"/>
              </a:rPr>
              <a:t>, </a:t>
            </a:r>
            <a:r>
              <a:rPr lang="en-US" sz="2400" dirty="0" err="1" smtClean="0">
                <a:sym typeface="Wingdings" pitchFamily="2" charset="2"/>
              </a:rPr>
              <a:t>amygdala</a:t>
            </a:r>
            <a:r>
              <a:rPr lang="en-US" sz="2400" dirty="0" smtClean="0">
                <a:sym typeface="Wingdings" pitchFamily="2" charset="2"/>
              </a:rPr>
              <a:t> and hypothalamus.</a:t>
            </a:r>
          </a:p>
          <a:p>
            <a:pPr lvl="1">
              <a:lnSpc>
                <a:spcPct val="120000"/>
              </a:lnSpc>
            </a:pPr>
            <a:r>
              <a:rPr lang="en-US" sz="2400" dirty="0" smtClean="0">
                <a:sym typeface="Wingdings" pitchFamily="2" charset="2"/>
              </a:rPr>
              <a:t>Many emotional patterns  </a:t>
            </a:r>
            <a:r>
              <a:rPr lang="en-US" sz="2400" dirty="0" smtClean="0"/>
              <a:t>can still occur after destruction of much of the cerebral </a:t>
            </a:r>
            <a:r>
              <a:rPr lang="af-ZA" sz="2400" dirty="0" smtClean="0"/>
              <a:t>cortex.</a:t>
            </a:r>
          </a:p>
          <a:p>
            <a:pPr lvl="1">
              <a:buNone/>
            </a:pPr>
            <a:endParaRPr lang="ar-JO" sz="2400" dirty="0"/>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866888" cy="1143000"/>
          </a:xfrm>
        </p:spPr>
        <p:txBody>
          <a:bodyPr/>
          <a:lstStyle/>
          <a:p>
            <a:r>
              <a:rPr lang="en-US" dirty="0" smtClean="0"/>
              <a:t>Higher (cortical) level</a:t>
            </a:r>
            <a:endParaRPr lang="ar-JO" dirty="0"/>
          </a:p>
        </p:txBody>
      </p:sp>
      <p:sp>
        <p:nvSpPr>
          <p:cNvPr id="3" name="Content Placeholder 2"/>
          <p:cNvSpPr>
            <a:spLocks noGrp="1"/>
          </p:cNvSpPr>
          <p:nvPr>
            <p:ph idx="1"/>
          </p:nvPr>
        </p:nvSpPr>
        <p:spPr>
          <a:xfrm>
            <a:off x="990600" y="1295400"/>
            <a:ext cx="7943088" cy="5410200"/>
          </a:xfrm>
        </p:spPr>
        <p:txBody>
          <a:bodyPr/>
          <a:lstStyle/>
          <a:p>
            <a:r>
              <a:rPr lang="en-US" dirty="0" smtClean="0"/>
              <a:t>The cerebral cortex is an extremely large memory storehouse.</a:t>
            </a:r>
          </a:p>
          <a:p>
            <a:r>
              <a:rPr lang="en-US" dirty="0" smtClean="0"/>
              <a:t>The cortex never functions alone but always in association with lower centers of the nervous system.</a:t>
            </a:r>
          </a:p>
          <a:p>
            <a:r>
              <a:rPr lang="en-US" dirty="0" smtClean="0"/>
              <a:t>Without the cerebral cortex, the functions of the lower brain centers are often imprecise.</a:t>
            </a:r>
          </a:p>
          <a:p>
            <a:pPr lvl="1"/>
            <a:r>
              <a:rPr lang="en-US" dirty="0" smtClean="0">
                <a:solidFill>
                  <a:srgbClr val="FF0000"/>
                </a:solidFill>
              </a:rPr>
              <a:t>Cortical information usually converts these functions to </a:t>
            </a:r>
            <a:r>
              <a:rPr lang="af-ZA" dirty="0" smtClean="0">
                <a:solidFill>
                  <a:srgbClr val="FF0000"/>
                </a:solidFill>
              </a:rPr>
              <a:t>determinative and precise operations.</a:t>
            </a:r>
            <a:endParaRPr lang="ar-JO" dirty="0">
              <a:solidFill>
                <a:srgbClr val="FF0000"/>
              </a:solidFill>
            </a:endParaRPr>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866888" cy="1143000"/>
          </a:xfrm>
        </p:spPr>
        <p:txBody>
          <a:bodyPr>
            <a:normAutofit/>
          </a:bodyPr>
          <a:lstStyle/>
          <a:p>
            <a:r>
              <a:rPr lang="en-US" sz="3400" dirty="0" smtClean="0"/>
              <a:t>Higher (cortical) level</a:t>
            </a:r>
            <a:endParaRPr lang="ar-JO" sz="3400" dirty="0"/>
          </a:p>
        </p:txBody>
      </p:sp>
      <p:sp>
        <p:nvSpPr>
          <p:cNvPr id="3" name="Content Placeholder 2"/>
          <p:cNvSpPr>
            <a:spLocks noGrp="1"/>
          </p:cNvSpPr>
          <p:nvPr>
            <p:ph idx="1"/>
          </p:nvPr>
        </p:nvSpPr>
        <p:spPr>
          <a:xfrm>
            <a:off x="990600" y="1066800"/>
            <a:ext cx="7943088" cy="5638800"/>
          </a:xfrm>
        </p:spPr>
        <p:txBody>
          <a:bodyPr>
            <a:normAutofit/>
          </a:bodyPr>
          <a:lstStyle/>
          <a:p>
            <a:r>
              <a:rPr lang="en-US" sz="2800" dirty="0" smtClean="0"/>
              <a:t>The cerebral cortex is essential for most of our thought processes, but it cannot function by itself. </a:t>
            </a:r>
          </a:p>
          <a:p>
            <a:pPr lvl="1"/>
            <a:r>
              <a:rPr lang="en-US" sz="2600" dirty="0" smtClean="0">
                <a:solidFill>
                  <a:srgbClr val="00B0F0"/>
                </a:solidFill>
              </a:rPr>
              <a:t>In fact, it is the lower brain centers, not the cortex, that initiate </a:t>
            </a:r>
            <a:r>
              <a:rPr lang="en-US" sz="2600" i="1" dirty="0" smtClean="0">
                <a:solidFill>
                  <a:srgbClr val="00B0F0"/>
                </a:solidFill>
              </a:rPr>
              <a:t>wakefulness </a:t>
            </a:r>
            <a:r>
              <a:rPr lang="en-US" sz="2600" dirty="0" smtClean="0">
                <a:solidFill>
                  <a:srgbClr val="00B0F0"/>
                </a:solidFill>
              </a:rPr>
              <a:t>in the cerebral cortex, thus opening its bank of memories to the thinking machinery of the brain.</a:t>
            </a:r>
          </a:p>
          <a:p>
            <a:pPr lvl="1"/>
            <a:endParaRPr lang="en-US" sz="2400" dirty="0" smtClean="0"/>
          </a:p>
          <a:p>
            <a:r>
              <a:rPr lang="en-US" sz="2800" dirty="0" smtClean="0"/>
              <a:t>Thus, each portion of the nervous system performs specific functions. But it is the cortex that opens a world of stored information for use by the mind.</a:t>
            </a:r>
            <a:endParaRPr lang="ar-JO" sz="2800" dirty="0"/>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5</a:t>
            </a:fld>
            <a:endParaRPr lang="en-US" dirty="0"/>
          </a:p>
        </p:txBody>
      </p:sp>
      <p:sp>
        <p:nvSpPr>
          <p:cNvPr id="5" name="Rectangle 4"/>
          <p:cNvSpPr/>
          <p:nvPr/>
        </p:nvSpPr>
        <p:spPr>
          <a:xfrm>
            <a:off x="2136648" y="1504236"/>
            <a:ext cx="6477000" cy="4801314"/>
          </a:xfrm>
          <a:prstGeom prst="rect">
            <a:avLst/>
          </a:prstGeom>
        </p:spPr>
        <p:txBody>
          <a:bodyPr wrap="square">
            <a:spAutoFit/>
          </a:bodyPr>
          <a:lstStyle/>
          <a:p>
            <a:endParaRPr lang="en-US" dirty="0"/>
          </a:p>
          <a:p>
            <a:r>
              <a:rPr lang="en-US" dirty="0">
                <a:latin typeface="Arial" panose="020B0604020202020204" pitchFamily="34" charset="0"/>
              </a:rPr>
              <a:t>1.     Transmission of information via neural networks</a:t>
            </a:r>
          </a:p>
          <a:p>
            <a:endParaRPr lang="en-US" dirty="0">
              <a:latin typeface="Arial" panose="020B0604020202020204" pitchFamily="34" charset="0"/>
            </a:endParaRPr>
          </a:p>
          <a:p>
            <a:r>
              <a:rPr lang="en-US" dirty="0">
                <a:latin typeface="Arial" panose="020B0604020202020204" pitchFamily="34" charset="0"/>
              </a:rPr>
              <a:t>2.     Transformation of information by recombination with other information (neural integration)</a:t>
            </a:r>
          </a:p>
          <a:p>
            <a:endParaRPr lang="en-US" dirty="0">
              <a:latin typeface="Arial" panose="020B0604020202020204" pitchFamily="34" charset="0"/>
            </a:endParaRPr>
          </a:p>
          <a:p>
            <a:r>
              <a:rPr lang="en-US" dirty="0">
                <a:latin typeface="Arial" panose="020B0604020202020204" pitchFamily="34" charset="0"/>
              </a:rPr>
              <a:t>3.     Perception of sensory information</a:t>
            </a:r>
          </a:p>
          <a:p>
            <a:endParaRPr lang="en-US" dirty="0">
              <a:latin typeface="Arial" panose="020B0604020202020204" pitchFamily="34" charset="0"/>
            </a:endParaRPr>
          </a:p>
          <a:p>
            <a:r>
              <a:rPr lang="en-US" dirty="0">
                <a:latin typeface="Arial" panose="020B0604020202020204" pitchFamily="34" charset="0"/>
              </a:rPr>
              <a:t>4.     Storage and retrieval of information (memory)</a:t>
            </a:r>
          </a:p>
          <a:p>
            <a:endParaRPr lang="en-US" dirty="0">
              <a:latin typeface="Arial" panose="020B0604020202020204" pitchFamily="34" charset="0"/>
            </a:endParaRPr>
          </a:p>
          <a:p>
            <a:r>
              <a:rPr lang="en-US" dirty="0">
                <a:latin typeface="Arial" panose="020B0604020202020204" pitchFamily="34" charset="0"/>
              </a:rPr>
              <a:t>5.     Planning and implementation of motor commands</a:t>
            </a:r>
          </a:p>
          <a:p>
            <a:endParaRPr lang="en-US" dirty="0">
              <a:latin typeface="Arial" panose="020B0604020202020204" pitchFamily="34" charset="0"/>
            </a:endParaRPr>
          </a:p>
          <a:p>
            <a:r>
              <a:rPr lang="en-US" dirty="0">
                <a:latin typeface="Arial" panose="020B0604020202020204" pitchFamily="34" charset="0"/>
              </a:rPr>
              <a:t>6.     Thought processes and conscious awareness</a:t>
            </a:r>
          </a:p>
          <a:p>
            <a:endParaRPr lang="en-US" dirty="0">
              <a:latin typeface="Arial" panose="020B0604020202020204" pitchFamily="34" charset="0"/>
            </a:endParaRPr>
          </a:p>
          <a:p>
            <a:r>
              <a:rPr lang="en-US" dirty="0">
                <a:latin typeface="Arial" panose="020B0604020202020204" pitchFamily="34" charset="0"/>
              </a:rPr>
              <a:t>7.     Learning</a:t>
            </a:r>
          </a:p>
          <a:p>
            <a:endParaRPr lang="en-US" dirty="0">
              <a:latin typeface="Arial" panose="020B0604020202020204" pitchFamily="34" charset="0"/>
            </a:endParaRPr>
          </a:p>
          <a:p>
            <a:r>
              <a:rPr lang="en-US" dirty="0">
                <a:latin typeface="Arial" panose="020B0604020202020204" pitchFamily="34" charset="0"/>
              </a:rPr>
              <a:t>8.     Emotion and motivation</a:t>
            </a:r>
          </a:p>
        </p:txBody>
      </p:sp>
      <p:sp>
        <p:nvSpPr>
          <p:cNvPr id="9" name="Rectangle 8"/>
          <p:cNvSpPr/>
          <p:nvPr/>
        </p:nvSpPr>
        <p:spPr>
          <a:xfrm>
            <a:off x="1524000" y="457200"/>
            <a:ext cx="7089648"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dirty="0">
                <a:solidFill>
                  <a:schemeClr val="tx1"/>
                </a:solidFill>
                <a:latin typeface="Arial" panose="020B0604020202020204" pitchFamily="34" charset="0"/>
                <a:cs typeface="Arial" panose="020B0604020202020204" pitchFamily="34" charset="0"/>
              </a:rPr>
              <a:t>Information processing includes the following</a:t>
            </a:r>
            <a:r>
              <a:rPr lang="en-US" dirty="0">
                <a:solidFill>
                  <a:schemeClr val="tx1"/>
                </a:solidFill>
              </a:rPr>
              <a:t>:</a:t>
            </a:r>
          </a:p>
        </p:txBody>
      </p:sp>
    </p:spTree>
    <p:extLst>
      <p:ext uri="{BB962C8B-B14F-4D97-AF65-F5344CB8AC3E}">
        <p14:creationId xmlns:p14="http://schemas.microsoft.com/office/powerpoint/2010/main" val="586885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400" dirty="0" smtClean="0"/>
              <a:t>General design of </a:t>
            </a:r>
            <a:br>
              <a:rPr lang="en-US" sz="4400" dirty="0" smtClean="0"/>
            </a:br>
            <a:r>
              <a:rPr lang="en-US" sz="4400" dirty="0" smtClean="0"/>
              <a:t>the nervous system</a:t>
            </a:r>
            <a:endParaRPr lang="ar-JO" sz="4400" dirty="0"/>
          </a:p>
        </p:txBody>
      </p:sp>
      <p:sp>
        <p:nvSpPr>
          <p:cNvPr id="6" name="Slide Number Placeholder 5"/>
          <p:cNvSpPr>
            <a:spLocks noGrp="1"/>
          </p:cNvSpPr>
          <p:nvPr>
            <p:ph type="sldNum" sz="quarter" idx="12"/>
          </p:nvPr>
        </p:nvSpPr>
        <p:spPr/>
        <p:txBody>
          <a:bodyPr/>
          <a:lstStyle/>
          <a:p>
            <a:pPr>
              <a:defRPr/>
            </a:pPr>
            <a:fld id="{DD703CC7-30E3-4118-A352-54509430B57A}"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866888" cy="1143000"/>
          </a:xfrm>
        </p:spPr>
        <p:txBody>
          <a:bodyPr/>
          <a:lstStyle/>
          <a:p>
            <a:pPr algn="ctr"/>
            <a:r>
              <a:rPr lang="en-US" dirty="0" smtClean="0">
                <a:latin typeface="Arial" panose="020B0604020202020204" pitchFamily="34" charset="0"/>
                <a:cs typeface="Arial" panose="020B0604020202020204" pitchFamily="34" charset="0"/>
              </a:rPr>
              <a:t>The Neuron</a:t>
            </a:r>
            <a:endParaRPr lang="ar-JO"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EE7D0AD2-7B10-43DC-B848-0033481B044B}" type="slidenum">
              <a:rPr lang="en-US" smtClean="0"/>
              <a:pPr>
                <a:defRPr/>
              </a:pPr>
              <a:t>7</a:t>
            </a:fld>
            <a:endParaRPr lang="en-US" dirty="0"/>
          </a:p>
        </p:txBody>
      </p:sp>
      <p:pic>
        <p:nvPicPr>
          <p:cNvPr id="4" name="Picture 3"/>
          <p:cNvPicPr>
            <a:picLocks noChangeAspect="1"/>
          </p:cNvPicPr>
          <p:nvPr/>
        </p:nvPicPr>
        <p:blipFill>
          <a:blip r:embed="rId2"/>
          <a:stretch>
            <a:fillRect/>
          </a:stretch>
        </p:blipFill>
        <p:spPr>
          <a:xfrm>
            <a:off x="990600" y="1187886"/>
            <a:ext cx="8073321" cy="475571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components of the NS</a:t>
            </a:r>
            <a:endParaRPr lang="en-US" dirty="0"/>
          </a:p>
        </p:txBody>
      </p:sp>
      <p:sp>
        <p:nvSpPr>
          <p:cNvPr id="3" name="Content Placeholder 2"/>
          <p:cNvSpPr>
            <a:spLocks noGrp="1"/>
          </p:cNvSpPr>
          <p:nvPr>
            <p:ph idx="1"/>
          </p:nvPr>
        </p:nvSpPr>
        <p:spPr>
          <a:xfrm>
            <a:off x="990600" y="1447800"/>
            <a:ext cx="8153400" cy="4800600"/>
          </a:xfrm>
        </p:spPr>
        <p:txBody>
          <a:bodyPr>
            <a:noAutofit/>
          </a:bodyPr>
          <a:lstStyle/>
          <a:p>
            <a:r>
              <a:rPr lang="en-US" sz="1800" dirty="0">
                <a:latin typeface="Arial" panose="020B0604020202020204" pitchFamily="34" charset="0"/>
                <a:cs typeface="Arial" panose="020B0604020202020204" pitchFamily="34" charset="0"/>
              </a:rPr>
              <a:t>The nervous system is made up of cells, connective tissue, and blood vessels. </a:t>
            </a:r>
            <a:endParaRPr lang="en-US" sz="1800" dirty="0" smtClean="0">
              <a:latin typeface="Arial" panose="020B0604020202020204" pitchFamily="34" charset="0"/>
              <a:cs typeface="Arial" panose="020B0604020202020204" pitchFamily="34" charset="0"/>
            </a:endParaRPr>
          </a:p>
          <a:p>
            <a:pPr marL="596646" indent="-514350">
              <a:buFont typeface="+mj-lt"/>
              <a:buAutoNum type="arabicPeriod"/>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major cell types are </a:t>
            </a:r>
            <a:r>
              <a:rPr lang="en-US" sz="1800" dirty="0" smtClean="0">
                <a:latin typeface="Arial" panose="020B0604020202020204" pitchFamily="34" charset="0"/>
                <a:cs typeface="Arial" panose="020B0604020202020204" pitchFamily="34" charset="0"/>
              </a:rPr>
              <a:t>:</a:t>
            </a:r>
            <a:br>
              <a:rPr lang="en-US" sz="1800" dirty="0" smtClean="0">
                <a:latin typeface="Arial" panose="020B0604020202020204" pitchFamily="34" charset="0"/>
                <a:cs typeface="Arial" panose="020B0604020202020204" pitchFamily="34" charset="0"/>
              </a:rPr>
            </a:br>
            <a:r>
              <a:rPr lang="en-US" sz="1800" u="sng" dirty="0" smtClean="0">
                <a:solidFill>
                  <a:srgbClr val="FF0000"/>
                </a:solidFill>
                <a:latin typeface="Arial" panose="020B0604020202020204" pitchFamily="34" charset="0"/>
                <a:cs typeface="Arial" panose="020B0604020202020204" pitchFamily="34" charset="0"/>
              </a:rPr>
              <a:t>Neurons </a:t>
            </a:r>
            <a:r>
              <a:rPr lang="en-US" sz="1800" u="sng" dirty="0">
                <a:solidFill>
                  <a:srgbClr val="FF0000"/>
                </a:solidFill>
                <a:latin typeface="Arial" panose="020B0604020202020204" pitchFamily="34" charset="0"/>
                <a:cs typeface="Arial" panose="020B0604020202020204" pitchFamily="34" charset="0"/>
              </a:rPr>
              <a:t>(nerve cells)  </a:t>
            </a:r>
            <a:r>
              <a:rPr lang="en-US" sz="1800" dirty="0" smtClean="0">
                <a:latin typeface="Arial" panose="020B0604020202020204" pitchFamily="34" charset="0"/>
                <a:cs typeface="Arial" panose="020B0604020202020204" pitchFamily="34" charset="0"/>
              </a:rPr>
              <a:t>: specialized </a:t>
            </a:r>
            <a:r>
              <a:rPr lang="en-US" sz="1800" dirty="0">
                <a:latin typeface="Arial" panose="020B0604020202020204" pitchFamily="34" charset="0"/>
                <a:cs typeface="Arial" panose="020B0604020202020204" pitchFamily="34" charset="0"/>
              </a:rPr>
              <a:t>for communication and </a:t>
            </a:r>
            <a:r>
              <a:rPr lang="en-US" sz="1800" dirty="0" smtClean="0">
                <a:latin typeface="Arial" panose="020B0604020202020204" pitchFamily="34" charset="0"/>
                <a:cs typeface="Arial" panose="020B0604020202020204" pitchFamily="34" charset="0"/>
              </a:rPr>
              <a:t>signaling. Each neuron consists of  </a:t>
            </a:r>
            <a:r>
              <a:rPr lang="en-US" sz="1800" dirty="0" smtClean="0">
                <a:solidFill>
                  <a:srgbClr val="FF0000"/>
                </a:solidFill>
                <a:latin typeface="Arial" panose="020B0604020202020204" pitchFamily="34" charset="0"/>
                <a:cs typeface="Arial" panose="020B0604020202020204" pitchFamily="34" charset="0"/>
              </a:rPr>
              <a:t>cell </a:t>
            </a:r>
            <a:r>
              <a:rPr lang="en-US" sz="1800" dirty="0">
                <a:solidFill>
                  <a:srgbClr val="FF0000"/>
                </a:solidFill>
                <a:latin typeface="Arial" panose="020B0604020202020204" pitchFamily="34" charset="0"/>
                <a:cs typeface="Arial" panose="020B0604020202020204" pitchFamily="34" charset="0"/>
              </a:rPr>
              <a:t>body (</a:t>
            </a:r>
            <a:r>
              <a:rPr lang="en-US" sz="1800" dirty="0" err="1" smtClean="0">
                <a:solidFill>
                  <a:srgbClr val="FF0000"/>
                </a:solidFill>
                <a:latin typeface="Arial" panose="020B0604020202020204" pitchFamily="34" charset="0"/>
                <a:cs typeface="Arial" panose="020B0604020202020204" pitchFamily="34" charset="0"/>
              </a:rPr>
              <a:t>perikaryon</a:t>
            </a:r>
            <a:r>
              <a:rPr lang="en-US" sz="1800" dirty="0" smtClean="0">
                <a:solidFill>
                  <a:srgbClr val="FF0000"/>
                </a:solidFill>
                <a:latin typeface="Arial" panose="020B0604020202020204" pitchFamily="34" charset="0"/>
                <a:cs typeface="Arial" panose="020B0604020202020204" pitchFamily="34" charset="0"/>
              </a:rPr>
              <a:t>, soma) they have </a:t>
            </a:r>
            <a:r>
              <a:rPr lang="en-US" sz="1800" dirty="0" err="1" smtClean="0">
                <a:solidFill>
                  <a:srgbClr val="FF0000"/>
                </a:solidFill>
                <a:latin typeface="Arial" panose="020B0604020202020204" pitchFamily="34" charset="0"/>
                <a:cs typeface="Arial" panose="020B0604020202020204" pitchFamily="34" charset="0"/>
              </a:rPr>
              <a:t>Nissi</a:t>
            </a:r>
            <a:r>
              <a:rPr lang="en-US" sz="1800" dirty="0" smtClean="0">
                <a:solidFill>
                  <a:srgbClr val="FF0000"/>
                </a:solidFill>
                <a:latin typeface="Arial" panose="020B0604020202020204" pitchFamily="34" charset="0"/>
                <a:cs typeface="Arial" panose="020B0604020202020204" pitchFamily="34" charset="0"/>
              </a:rPr>
              <a:t> Bodies, </a:t>
            </a:r>
            <a:r>
              <a:rPr lang="en-US" sz="1800" dirty="0">
                <a:solidFill>
                  <a:srgbClr val="FF0000"/>
                </a:solidFill>
                <a:latin typeface="Arial" panose="020B0604020202020204" pitchFamily="34" charset="0"/>
                <a:cs typeface="Arial" panose="020B0604020202020204" pitchFamily="34" charset="0"/>
              </a:rPr>
              <a:t>dendrites, and the axon</a:t>
            </a:r>
            <a:endParaRPr lang="en-US" sz="1800" dirty="0" smtClean="0">
              <a:solidFill>
                <a:srgbClr val="FF0000"/>
              </a:solidFill>
              <a:latin typeface="Arial" panose="020B0604020202020204" pitchFamily="34" charset="0"/>
              <a:cs typeface="Arial" panose="020B0604020202020204" pitchFamily="34" charset="0"/>
            </a:endParaRPr>
          </a:p>
          <a:p>
            <a:pPr marL="596646" indent="-514350">
              <a:buFont typeface="+mj-lt"/>
              <a:buAutoNum type="arabicPeriod"/>
            </a:pPr>
            <a:r>
              <a:rPr lang="en-US" sz="1800" u="sng" dirty="0">
                <a:solidFill>
                  <a:srgbClr val="00B050"/>
                </a:solidFill>
                <a:latin typeface="Arial" panose="020B0604020202020204" pitchFamily="34" charset="0"/>
                <a:cs typeface="Arial" panose="020B0604020202020204" pitchFamily="34" charset="0"/>
              </a:rPr>
              <a:t>N</a:t>
            </a:r>
            <a:r>
              <a:rPr lang="en-US" sz="1800" u="sng" dirty="0" smtClean="0">
                <a:solidFill>
                  <a:srgbClr val="00B050"/>
                </a:solidFill>
                <a:latin typeface="Arial" panose="020B0604020202020204" pitchFamily="34" charset="0"/>
                <a:cs typeface="Arial" panose="020B0604020202020204" pitchFamily="34" charset="0"/>
              </a:rPr>
              <a:t>euroglia </a:t>
            </a:r>
            <a:r>
              <a:rPr lang="en-US" sz="1800" u="sng" dirty="0">
                <a:solidFill>
                  <a:srgbClr val="00B050"/>
                </a:solidFill>
                <a:latin typeface="Arial" panose="020B0604020202020204" pitchFamily="34" charset="0"/>
                <a:cs typeface="Arial" panose="020B0604020202020204" pitchFamily="34" charset="0"/>
              </a:rPr>
              <a:t>("nerve glue</a:t>
            </a:r>
            <a:r>
              <a:rPr lang="en-US" sz="1800" u="sng" dirty="0" smtClean="0">
                <a:solidFill>
                  <a:srgbClr val="00B050"/>
                </a:solidFill>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:neuroglia</a:t>
            </a:r>
            <a:r>
              <a:rPr lang="en-US" sz="1800" dirty="0">
                <a:latin typeface="Arial" panose="020B0604020202020204" pitchFamily="34" charset="0"/>
                <a:cs typeface="Arial" panose="020B0604020202020204" pitchFamily="34" charset="0"/>
              </a:rPr>
              <a:t>, or just glia, are characterized as </a:t>
            </a:r>
            <a:r>
              <a:rPr lang="en-US" sz="1800" dirty="0">
                <a:solidFill>
                  <a:srgbClr val="FF0000"/>
                </a:solidFill>
                <a:latin typeface="Arial" panose="020B0604020202020204" pitchFamily="34" charset="0"/>
                <a:cs typeface="Arial" panose="020B0604020202020204" pitchFamily="34" charset="0"/>
              </a:rPr>
              <a:t>supportive cells </a:t>
            </a:r>
            <a:r>
              <a:rPr lang="en-US" sz="1800" dirty="0">
                <a:latin typeface="Arial" panose="020B0604020202020204" pitchFamily="34" charset="0"/>
                <a:cs typeface="Arial" panose="020B0604020202020204" pitchFamily="34" charset="0"/>
              </a:rPr>
              <a:t>that sustain neurons both metabolically and physically, as well </a:t>
            </a:r>
            <a:r>
              <a:rPr lang="en-US" sz="1800" dirty="0">
                <a:solidFill>
                  <a:srgbClr val="7030A0"/>
                </a:solidFill>
                <a:latin typeface="Arial" panose="020B0604020202020204" pitchFamily="34" charset="0"/>
                <a:cs typeface="Arial" panose="020B0604020202020204" pitchFamily="34" charset="0"/>
              </a:rPr>
              <a:t>as isolate individual neurons from each other and help maintain the internal milieu of the nervous system</a:t>
            </a:r>
            <a:r>
              <a:rPr lang="en-US" sz="18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8</a:t>
            </a:fld>
            <a:endParaRPr lang="en-US" dirty="0"/>
          </a:p>
        </p:txBody>
      </p:sp>
    </p:spTree>
    <p:extLst>
      <p:ext uri="{BB962C8B-B14F-4D97-AF65-F5344CB8AC3E}">
        <p14:creationId xmlns:p14="http://schemas.microsoft.com/office/powerpoint/2010/main" val="231614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866888" cy="1143000"/>
          </a:xfrm>
        </p:spPr>
        <p:txBody>
          <a:bodyPr/>
          <a:lstStyle/>
          <a:p>
            <a:r>
              <a:rPr lang="en-US" b="1" dirty="0" smtClean="0"/>
              <a:t>The neuron</a:t>
            </a:r>
            <a:endParaRPr lang="ar-JO" b="1" dirty="0"/>
          </a:p>
        </p:txBody>
      </p:sp>
      <p:sp>
        <p:nvSpPr>
          <p:cNvPr id="3" name="Content Placeholder 2"/>
          <p:cNvSpPr>
            <a:spLocks noGrp="1"/>
          </p:cNvSpPr>
          <p:nvPr>
            <p:ph idx="1"/>
          </p:nvPr>
        </p:nvSpPr>
        <p:spPr>
          <a:xfrm>
            <a:off x="990600" y="1371600"/>
            <a:ext cx="8001000" cy="4800600"/>
          </a:xfrm>
        </p:spPr>
        <p:txBody>
          <a:bodyPr>
            <a:normAutofit fontScale="25000" lnSpcReduction="20000"/>
          </a:bodyPr>
          <a:lstStyle/>
          <a:p>
            <a:pPr>
              <a:lnSpc>
                <a:spcPts val="4000"/>
              </a:lnSpc>
            </a:pPr>
            <a:r>
              <a:rPr lang="en-US" sz="8000" dirty="0" smtClean="0">
                <a:latin typeface="Arial" panose="020B0604020202020204" pitchFamily="34" charset="0"/>
                <a:ea typeface="Cambria" pitchFamily="18" charset="0"/>
                <a:cs typeface="Arial" panose="020B0604020202020204" pitchFamily="34" charset="0"/>
              </a:rPr>
              <a:t>In the CNS </a:t>
            </a:r>
            <a:r>
              <a:rPr lang="en-US" sz="8000" dirty="0" smtClean="0">
                <a:latin typeface="Arial" panose="020B0604020202020204" pitchFamily="34" charset="0"/>
                <a:ea typeface="Cambria" pitchFamily="18" charset="0"/>
                <a:cs typeface="Arial" panose="020B0604020202020204" pitchFamily="34" charset="0"/>
                <a:sym typeface="Wingdings" pitchFamily="2" charset="2"/>
              </a:rPr>
              <a:t> </a:t>
            </a:r>
            <a:r>
              <a:rPr lang="en-US" sz="8000" dirty="0" smtClean="0">
                <a:latin typeface="Arial" panose="020B0604020202020204" pitchFamily="34" charset="0"/>
                <a:ea typeface="Cambria" pitchFamily="18" charset="0"/>
                <a:cs typeface="Arial" panose="020B0604020202020204" pitchFamily="34" charset="0"/>
              </a:rPr>
              <a:t>100 billion neurons interconnected </a:t>
            </a:r>
            <a:r>
              <a:rPr lang="en-US" sz="8000" dirty="0" err="1" smtClean="0">
                <a:latin typeface="Arial" panose="020B0604020202020204" pitchFamily="34" charset="0"/>
                <a:ea typeface="Cambria" pitchFamily="18" charset="0"/>
                <a:cs typeface="Arial" panose="020B0604020202020204" pitchFamily="34" charset="0"/>
              </a:rPr>
              <a:t>synaptically</a:t>
            </a:r>
            <a:r>
              <a:rPr lang="en-US" sz="8000" dirty="0" smtClean="0">
                <a:latin typeface="Arial" panose="020B0604020202020204" pitchFamily="34" charset="0"/>
                <a:ea typeface="Cambria" pitchFamily="18" charset="0"/>
                <a:cs typeface="Arial" panose="020B0604020202020204" pitchFamily="34" charset="0"/>
              </a:rPr>
              <a:t> </a:t>
            </a:r>
          </a:p>
          <a:p>
            <a:pPr>
              <a:lnSpc>
                <a:spcPts val="4000"/>
              </a:lnSpc>
            </a:pPr>
            <a:r>
              <a:rPr lang="en-US" sz="8000" dirty="0">
                <a:latin typeface="Arial" panose="020B0604020202020204" pitchFamily="34" charset="0"/>
                <a:ea typeface="Cambria" pitchFamily="18" charset="0"/>
                <a:cs typeface="Arial" panose="020B0604020202020204" pitchFamily="34" charset="0"/>
              </a:rPr>
              <a:t>Neural activity is generally coded by sequences of action potentials propagated along axons in the neural circuits</a:t>
            </a:r>
            <a:endParaRPr lang="en-US" sz="8000" dirty="0" smtClean="0">
              <a:latin typeface="Arial" panose="020B0604020202020204" pitchFamily="34" charset="0"/>
              <a:ea typeface="Cambria" pitchFamily="18" charset="0"/>
              <a:cs typeface="Arial" panose="020B0604020202020204" pitchFamily="34" charset="0"/>
            </a:endParaRPr>
          </a:p>
          <a:p>
            <a:pPr>
              <a:lnSpc>
                <a:spcPts val="4000"/>
              </a:lnSpc>
            </a:pPr>
            <a:r>
              <a:rPr lang="en-US" sz="8000" dirty="0" smtClean="0">
                <a:latin typeface="Arial" panose="020B0604020202020204" pitchFamily="34" charset="0"/>
                <a:ea typeface="Cambria" pitchFamily="18" charset="0"/>
                <a:cs typeface="Arial" panose="020B0604020202020204" pitchFamily="34" charset="0"/>
              </a:rPr>
              <a:t>Input signals </a:t>
            </a:r>
            <a:r>
              <a:rPr lang="en-US" sz="8000" dirty="0" smtClean="0">
                <a:latin typeface="Arial" panose="020B0604020202020204" pitchFamily="34" charset="0"/>
                <a:ea typeface="Cambria" pitchFamily="18" charset="0"/>
                <a:cs typeface="Arial" panose="020B0604020202020204" pitchFamily="34" charset="0"/>
                <a:sym typeface="Wingdings" pitchFamily="2" charset="2"/>
              </a:rPr>
              <a:t>through synapses located mostly on the neuronal dendrites. Some inputs pass to the soma.</a:t>
            </a:r>
          </a:p>
          <a:p>
            <a:pPr>
              <a:lnSpc>
                <a:spcPts val="4000"/>
              </a:lnSpc>
            </a:pPr>
            <a:r>
              <a:rPr lang="en-US" sz="8000" dirty="0" smtClean="0">
                <a:latin typeface="Arial" panose="020B0604020202020204" pitchFamily="34" charset="0"/>
                <a:ea typeface="Cambria" pitchFamily="18" charset="0"/>
                <a:cs typeface="Arial" panose="020B0604020202020204" pitchFamily="34" charset="0"/>
              </a:rPr>
              <a:t>Output signal </a:t>
            </a:r>
            <a:r>
              <a:rPr lang="en-US" sz="8000" dirty="0" smtClean="0">
                <a:latin typeface="Arial" panose="020B0604020202020204" pitchFamily="34" charset="0"/>
                <a:ea typeface="Cambria" pitchFamily="18" charset="0"/>
                <a:cs typeface="Arial" panose="020B0604020202020204" pitchFamily="34" charset="0"/>
                <a:sym typeface="Wingdings" pitchFamily="2" charset="2"/>
              </a:rPr>
              <a:t> in </a:t>
            </a:r>
            <a:r>
              <a:rPr lang="en-US" sz="8000" dirty="0" smtClean="0">
                <a:latin typeface="Arial" panose="020B0604020202020204" pitchFamily="34" charset="0"/>
                <a:ea typeface="Cambria" pitchFamily="18" charset="0"/>
                <a:cs typeface="Arial" panose="020B0604020202020204" pitchFamily="34" charset="0"/>
              </a:rPr>
              <a:t>single axon (with many separate branches) leaving the neuron. </a:t>
            </a:r>
          </a:p>
          <a:p>
            <a:pPr>
              <a:lnSpc>
                <a:spcPts val="4000"/>
              </a:lnSpc>
            </a:pPr>
            <a:endParaRPr lang="en-US" sz="8000" dirty="0" smtClean="0">
              <a:latin typeface="Arial" panose="020B0604020202020204" pitchFamily="34" charset="0"/>
              <a:ea typeface="Cambria" pitchFamily="18" charset="0"/>
              <a:cs typeface="Arial" panose="020B0604020202020204" pitchFamily="34" charset="0"/>
            </a:endParaRPr>
          </a:p>
          <a:p>
            <a:pPr>
              <a:lnSpc>
                <a:spcPts val="4000"/>
              </a:lnSpc>
            </a:pPr>
            <a:r>
              <a:rPr lang="en-US" sz="8000" dirty="0" smtClean="0">
                <a:latin typeface="Arial" panose="020B0604020202020204" pitchFamily="34" charset="0"/>
                <a:ea typeface="Cambria" pitchFamily="18" charset="0"/>
                <a:cs typeface="Arial" panose="020B0604020202020204" pitchFamily="34" charset="0"/>
              </a:rPr>
              <a:t>Signal propagates </a:t>
            </a:r>
            <a:r>
              <a:rPr lang="en-US" sz="8000" dirty="0" smtClean="0">
                <a:latin typeface="Arial" panose="020B0604020202020204" pitchFamily="34" charset="0"/>
                <a:ea typeface="Cambria" pitchFamily="18" charset="0"/>
                <a:cs typeface="Arial" panose="020B0604020202020204" pitchFamily="34" charset="0"/>
                <a:sym typeface="Wingdings" pitchFamily="2" charset="2"/>
              </a:rPr>
              <a:t> in only one direction</a:t>
            </a:r>
            <a:endParaRPr lang="en-US" sz="8000" dirty="0" smtClean="0">
              <a:latin typeface="Arial" panose="020B0604020202020204" pitchFamily="34" charset="0"/>
              <a:ea typeface="Cambria" pitchFamily="18" charset="0"/>
              <a:cs typeface="Arial" panose="020B0604020202020204" pitchFamily="34" charset="0"/>
            </a:endParaRPr>
          </a:p>
          <a:p>
            <a:endParaRPr lang="en-US" dirty="0" smtClean="0"/>
          </a:p>
          <a:p>
            <a:pPr>
              <a:buNone/>
            </a:pPr>
            <a:endParaRPr lang="ar-JO" dirty="0"/>
          </a:p>
        </p:txBody>
      </p:sp>
      <p:sp>
        <p:nvSpPr>
          <p:cNvPr id="4" name="Slide Number Placeholder 3"/>
          <p:cNvSpPr>
            <a:spLocks noGrp="1"/>
          </p:cNvSpPr>
          <p:nvPr>
            <p:ph type="sldNum" sz="quarter" idx="12"/>
          </p:nvPr>
        </p:nvSpPr>
        <p:spPr/>
        <p:txBody>
          <a:bodyPr/>
          <a:lstStyle/>
          <a:p>
            <a:pPr>
              <a:defRPr/>
            </a:pPr>
            <a:fld id="{EE7D0AD2-7B10-43DC-B848-0033481B044B}"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14148</TotalTime>
  <Words>2212</Words>
  <Application>Microsoft Office PowerPoint</Application>
  <PresentationFormat>On-screen Show (4:3)</PresentationFormat>
  <Paragraphs>253</Paragraphs>
  <Slides>45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Cambria</vt:lpstr>
      <vt:lpstr>Corbel</vt:lpstr>
      <vt:lpstr>Gill Sans MT</vt:lpstr>
      <vt:lpstr>Majalla UI</vt:lpstr>
      <vt:lpstr>Verdana</vt:lpstr>
      <vt:lpstr>Wingdings</vt:lpstr>
      <vt:lpstr>Wingdings 2</vt:lpstr>
      <vt:lpstr>Solstice</vt:lpstr>
      <vt:lpstr>Organization of  the Nervous System</vt:lpstr>
      <vt:lpstr>What is the Nervous System ???</vt:lpstr>
      <vt:lpstr>PowerPoint Presentation</vt:lpstr>
      <vt:lpstr>General Functions of the NS</vt:lpstr>
      <vt:lpstr>PowerPoint Presentation</vt:lpstr>
      <vt:lpstr>General design of  the nervous system</vt:lpstr>
      <vt:lpstr>The Neuron</vt:lpstr>
      <vt:lpstr>Cellular components of the NS</vt:lpstr>
      <vt:lpstr>The neuron</vt:lpstr>
      <vt:lpstr>PowerPoint Presentation</vt:lpstr>
      <vt:lpstr>Axonal transport</vt:lpstr>
      <vt:lpstr>Axonal Transport</vt:lpstr>
      <vt:lpstr>Clinical insight</vt:lpstr>
      <vt:lpstr>PowerPoint Presentation</vt:lpstr>
      <vt:lpstr>The supportive Matrix of the CNS-(nonneuronal cellular elements)</vt:lpstr>
      <vt:lpstr>The supportive Matrix-nonneuronal cellular elements</vt:lpstr>
      <vt:lpstr>The supportive Matrix-nonneuronal cellular elements</vt:lpstr>
      <vt:lpstr>PowerPoint Presentation</vt:lpstr>
      <vt:lpstr>PowerPoint Presentation</vt:lpstr>
      <vt:lpstr>The Blood-Brain Barrier</vt:lpstr>
      <vt:lpstr>Clinical Insight</vt:lpstr>
      <vt:lpstr>The Central Nervous system</vt:lpstr>
      <vt:lpstr>The CNS</vt:lpstr>
      <vt:lpstr>The functions of CNS</vt:lpstr>
      <vt:lpstr>Cellular Circuitry in the Central Nervous System</vt:lpstr>
      <vt:lpstr> </vt:lpstr>
      <vt:lpstr>PowerPoint Presentation</vt:lpstr>
      <vt:lpstr>2- Motor Part of the Nervous System –  Effectors</vt:lpstr>
      <vt:lpstr>2- Motor Part of the Nervous System –  Effectors</vt:lpstr>
      <vt:lpstr> </vt:lpstr>
      <vt:lpstr>Motor Part of the Nervous System – Effectors</vt:lpstr>
      <vt:lpstr>Processing of Information –  “Integrative” Function of the Nervous System</vt:lpstr>
      <vt:lpstr>Processing of Information –  “Integrative” Function of the Nervous System</vt:lpstr>
      <vt:lpstr>Role of synapses in processing information</vt:lpstr>
      <vt:lpstr>Role of synapses in processing information</vt:lpstr>
      <vt:lpstr>Storage of information - Memory</vt:lpstr>
      <vt:lpstr>Storage of information - Memory</vt:lpstr>
      <vt:lpstr>Storage of information - Memory</vt:lpstr>
      <vt:lpstr>Major levels of CNS function</vt:lpstr>
      <vt:lpstr>Spinal cord level</vt:lpstr>
      <vt:lpstr>Spinal cord level</vt:lpstr>
      <vt:lpstr>Lower brain (subcortical) level</vt:lpstr>
      <vt:lpstr>Lower brain (subcortical) level</vt:lpstr>
      <vt:lpstr>Higher (cortical) level</vt:lpstr>
      <vt:lpstr>Higher (cortical) level</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Wolfe</dc:creator>
  <cp:lastModifiedBy>lenovo</cp:lastModifiedBy>
  <cp:revision>230</cp:revision>
  <dcterms:created xsi:type="dcterms:W3CDTF">2013-09-21T08:55:31Z</dcterms:created>
  <dcterms:modified xsi:type="dcterms:W3CDTF">2021-02-21T09:08:05Z</dcterms:modified>
</cp:coreProperties>
</file>