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95" r:id="rId5"/>
    <p:sldId id="298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69" r:id="rId14"/>
    <p:sldId id="270" r:id="rId15"/>
    <p:sldId id="272" r:id="rId16"/>
    <p:sldId id="273" r:id="rId17"/>
    <p:sldId id="274" r:id="rId18"/>
    <p:sldId id="296" r:id="rId19"/>
    <p:sldId id="275" r:id="rId20"/>
    <p:sldId id="277" r:id="rId21"/>
    <p:sldId id="278" r:id="rId22"/>
    <p:sldId id="279" r:id="rId23"/>
    <p:sldId id="294" r:id="rId24"/>
    <p:sldId id="305" r:id="rId25"/>
    <p:sldId id="306" r:id="rId26"/>
    <p:sldId id="307" r:id="rId27"/>
    <p:sldId id="308" r:id="rId28"/>
    <p:sldId id="309" r:id="rId29"/>
    <p:sldId id="304" r:id="rId30"/>
    <p:sldId id="280" r:id="rId31"/>
    <p:sldId id="281" r:id="rId32"/>
    <p:sldId id="297" r:id="rId33"/>
    <p:sldId id="282" r:id="rId34"/>
    <p:sldId id="283" r:id="rId35"/>
    <p:sldId id="284" r:id="rId36"/>
    <p:sldId id="285" r:id="rId37"/>
    <p:sldId id="299" r:id="rId38"/>
    <p:sldId id="300" r:id="rId39"/>
    <p:sldId id="302" r:id="rId40"/>
    <p:sldId id="303" r:id="rId41"/>
    <p:sldId id="286" r:id="rId42"/>
    <p:sldId id="287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1" d="100"/>
          <a:sy n="61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73773-2219-4E85-8511-A3E56AFF7752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9BC2-AD65-48BF-8E6B-FD4EA9D09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48D37-924F-4445-8174-947D6491DF58}" type="slidenum">
              <a:rPr lang="ar-JO" smtClean="0"/>
              <a:pPr/>
              <a:t>5</a:t>
            </a:fld>
            <a:endParaRPr lang="en-US" smtClean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14796-E1C2-4FE6-9369-B73E59D8778C}" type="slidenum">
              <a:rPr lang="ar-JO" smtClean="0"/>
              <a:pPr/>
              <a:t>39</a:t>
            </a:fld>
            <a:endParaRPr lang="en-US" smtClean="0"/>
          </a:p>
        </p:txBody>
      </p:sp>
      <p:sp>
        <p:nvSpPr>
          <p:cNvPr id="2549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24F954-3572-4C04-BB18-93440580D7E4}" type="slidenum">
              <a:rPr lang="ar-JO" sz="1200">
                <a:latin typeface="Arial" charset="0"/>
              </a:rPr>
              <a:pPr algn="r"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254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87EA-9362-4130-8873-73F00C3B920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0F7B2-F352-4FA2-8052-98150794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CNS Lab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leh\Desktop\Yar Pathology Lab\JPEG5\CNS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32848" cy="5527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22530" name="Picture 2" descr="C:\Users\saleh\Desktop\Yar Pathology Lab\JPEG5\CNS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0891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saleh\Desktop\Yar Pathology Lab\JPEG5\CNS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06489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 contusions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6626" name="Picture 2" descr="C:\Users\saleh\Desktop\Yar Pathology Lab\JPEG5\CNS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 smtClean="0"/>
              <a:t>Duret’s</a:t>
            </a:r>
            <a:r>
              <a:rPr lang="en-US" dirty="0" smtClean="0"/>
              <a:t> hemorrhages </a:t>
            </a:r>
            <a:endParaRPr lang="en-US" dirty="0"/>
          </a:p>
        </p:txBody>
      </p:sp>
      <p:pic>
        <p:nvPicPr>
          <p:cNvPr id="27650" name="Picture 2" descr="C:\Users\saleh\Desktop\Yar Pathology Lab\JPEG5\CNS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36904" cy="5311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Lacunar</a:t>
            </a:r>
            <a:r>
              <a:rPr lang="en-US" dirty="0" smtClean="0"/>
              <a:t> infarct</a:t>
            </a:r>
            <a:endParaRPr lang="en-US" dirty="0"/>
          </a:p>
        </p:txBody>
      </p:sp>
      <p:pic>
        <p:nvPicPr>
          <p:cNvPr id="29698" name="Picture 2" descr="C:\Users\saleh\Desktop\Yar Pathology Lab\JPEG5\CNS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441948" cy="4600575"/>
          </a:xfrm>
          <a:prstGeom prst="rect">
            <a:avLst/>
          </a:prstGeom>
          <a:noFill/>
        </p:spPr>
      </p:pic>
      <p:pic>
        <p:nvPicPr>
          <p:cNvPr id="4" name="Picture 2" descr="C:\Users\saleh\Desktop\Yar Pathology Lab\JPEG5\CNS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44056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infarct, MCA</a:t>
            </a:r>
            <a:endParaRPr lang="en-US" dirty="0"/>
          </a:p>
        </p:txBody>
      </p:sp>
      <p:pic>
        <p:nvPicPr>
          <p:cNvPr id="30724" name="Picture 4" descr="C:\Users\saleh\Desktop\Yar Pathology Lab\JPEG5\CNS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thrombosis of the internal carotid artery </a:t>
            </a:r>
            <a:endParaRPr lang="en-US" dirty="0"/>
          </a:p>
        </p:txBody>
      </p:sp>
      <p:pic>
        <p:nvPicPr>
          <p:cNvPr id="31746" name="Picture 2" descr="C:\Users\saleh\Desktop\Yar Pathology Lab\JPEG5\CNS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78" y="1772816"/>
            <a:ext cx="868699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Liquefactive</a:t>
            </a:r>
            <a:r>
              <a:rPr lang="en-US" dirty="0" smtClean="0"/>
              <a:t> necrosis</a:t>
            </a:r>
            <a:endParaRPr lang="en-US" dirty="0"/>
          </a:p>
        </p:txBody>
      </p:sp>
      <p:pic>
        <p:nvPicPr>
          <p:cNvPr id="1026" name="Picture 2" descr="C:\Users\saleh\Desktop\Yar Pathology Lab\JPEG5\CNS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emorrhagic  infarction</a:t>
            </a:r>
            <a:endParaRPr lang="en-US" dirty="0"/>
          </a:p>
        </p:txBody>
      </p:sp>
      <p:pic>
        <p:nvPicPr>
          <p:cNvPr id="32770" name="Picture 2" descr="C:\Users\saleh\Desktop\Yar Pathology Lab\JPEG5\CNS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0891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Hemorrhages involving the basal ganglia , HTN</a:t>
            </a:r>
            <a:endParaRPr lang="en-US" dirty="0"/>
          </a:p>
        </p:txBody>
      </p:sp>
      <p:pic>
        <p:nvPicPr>
          <p:cNvPr id="1026" name="Picture 2" descr="C:\Users\saleh\Desktop\Yar Pathology Lab\JPEG5\CNS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249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34818" name="Picture 2" descr="C:\Users\saleh\Desktop\Yar Pathology Lab\JPEG5\CNS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84784"/>
            <a:ext cx="813690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35842" name="Picture 2" descr="C:\Users\saleh\Desktop\Yar Pathology Lab\JPEG5\CNS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64825"/>
            <a:ext cx="7920880" cy="4916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edema</a:t>
            </a:r>
            <a:endParaRPr lang="en-US" dirty="0"/>
          </a:p>
        </p:txBody>
      </p:sp>
      <p:pic>
        <p:nvPicPr>
          <p:cNvPr id="36866" name="Picture 2" descr="C:\Users\saleh\Desktop\Yar Pathology Lab\JPEG5\CNS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99288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Hydrocephalus</a:t>
            </a:r>
            <a:endParaRPr lang="en-US" dirty="0"/>
          </a:p>
        </p:txBody>
      </p:sp>
      <p:pic>
        <p:nvPicPr>
          <p:cNvPr id="3" name="Picture 2" descr="S01871-028-f0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992888" cy="4863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lissencephaly</a:t>
            </a:r>
            <a:endParaRPr lang="en-US" dirty="0"/>
          </a:p>
        </p:txBody>
      </p:sp>
      <p:pic>
        <p:nvPicPr>
          <p:cNvPr id="46082" name="Picture 2" descr="C:\Users\saleh\Desktop\Yar Pathology Lab\JPEG5\CNS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nencephaly</a:t>
            </a:r>
            <a:endParaRPr lang="en-US" dirty="0"/>
          </a:p>
        </p:txBody>
      </p:sp>
      <p:pic>
        <p:nvPicPr>
          <p:cNvPr id="47106" name="Picture 2" descr="C:\Users\saleh\Desktop\Yar Pathology Lab\JPEG5\CNS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89654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eningomyelocele</a:t>
            </a:r>
            <a:endParaRPr lang="en-US" dirty="0"/>
          </a:p>
        </p:txBody>
      </p:sp>
      <p:pic>
        <p:nvPicPr>
          <p:cNvPr id="48130" name="Picture 2" descr="C:\Users\saleh\Desktop\Yar Pathology Lab\JPEG3\PERI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86553"/>
            <a:ext cx="7776864" cy="433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oloprosencephaly</a:t>
            </a:r>
            <a:endParaRPr lang="en-US" dirty="0"/>
          </a:p>
        </p:txBody>
      </p:sp>
      <p:pic>
        <p:nvPicPr>
          <p:cNvPr id="49154" name="Picture 2" descr="C:\Users\saleh\Desktop\Yar Pathology Lab\JPEG5\CNS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9364"/>
            <a:ext cx="7632848" cy="4101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saleh\Desktop\Yar Pathology Lab\JPEG3\PERI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56" y="963341"/>
            <a:ext cx="8596816" cy="5345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CNS Lab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large hemorrhage in this adult brain arose in the basal ganglia, HTN</a:t>
            </a:r>
            <a:endParaRPr lang="en-US" dirty="0"/>
          </a:p>
        </p:txBody>
      </p:sp>
      <p:pic>
        <p:nvPicPr>
          <p:cNvPr id="15362" name="Picture 2" descr="C:\Users\saleh\Desktop\Yar Pathology Lab\JPEG5\CNS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20891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cute meningitis.</a:t>
            </a:r>
            <a:endParaRPr lang="en-US" dirty="0"/>
          </a:p>
        </p:txBody>
      </p:sp>
      <p:pic>
        <p:nvPicPr>
          <p:cNvPr id="37892" name="Picture 4" descr="C:\Users\saleh\Desktop\Yar Pathology Lab\JPEG5\CNS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4"/>
            <a:ext cx="811071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aleh\Desktop\Yar Pathology Lab\JPEG5\CNS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77686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saleh\Desktop\Yar Pathology Lab\JPEG5\CNS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82493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aleh\Desktop\Yar Pathology Lab\JPEG5\CNS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2493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aleh\Desktop\Yar Pathology Lab\JPEG5\CNS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39793"/>
            <a:ext cx="8352928" cy="578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branching </a:t>
            </a:r>
            <a:r>
              <a:rPr lang="en-US" dirty="0" err="1" smtClean="0"/>
              <a:t>hyphae</a:t>
            </a:r>
            <a:r>
              <a:rPr lang="en-US" dirty="0" smtClean="0"/>
              <a:t> of </a:t>
            </a:r>
            <a:r>
              <a:rPr lang="en-US" dirty="0" err="1" smtClean="0"/>
              <a:t>Aspergillus</a:t>
            </a:r>
            <a:endParaRPr lang="en-US" dirty="0"/>
          </a:p>
        </p:txBody>
      </p:sp>
      <p:pic>
        <p:nvPicPr>
          <p:cNvPr id="41986" name="Picture 2" descr="C:\Users\saleh\Desktop\Yar Pathology Lab\JPEG5\CNS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963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infection ?</a:t>
            </a:r>
            <a:endParaRPr lang="en-US" dirty="0"/>
          </a:p>
        </p:txBody>
      </p:sp>
      <p:pic>
        <p:nvPicPr>
          <p:cNvPr id="43010" name="Picture 2" descr="C:\Users\saleh\Desktop\Yar Pathology Lab\JPEG5\CNS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13985"/>
            <a:ext cx="8208912" cy="4526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9092" name="Picture 4" descr="cns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362200" y="6324600"/>
            <a:ext cx="441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neuronophagia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2057400" y="2895600"/>
            <a:ext cx="1905000" cy="152400"/>
          </a:xfrm>
          <a:prstGeom prst="rightArrow">
            <a:avLst>
              <a:gd name="adj1" fmla="val 50000"/>
              <a:gd name="adj2" fmla="val 3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0116" name="Picture 4" descr="S01871-028-f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461125"/>
            <a:ext cx="464820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 err="1"/>
              <a:t>Perivascular</a:t>
            </a:r>
            <a:r>
              <a:rPr lang="en-US" sz="2000" b="1" dirty="0"/>
              <a:t> cuffs of lymphocytes 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495800" y="6461125"/>
            <a:ext cx="464820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Microglial</a:t>
            </a:r>
            <a:r>
              <a:rPr lang="en-US" sz="2000" b="1" dirty="0"/>
              <a:t> nodules  </a:t>
            </a:r>
          </a:p>
        </p:txBody>
      </p:sp>
      <p:pic>
        <p:nvPicPr>
          <p:cNvPr id="90119" name="Picture 7" descr="cns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525" y="0"/>
            <a:ext cx="443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95288" y="6381750"/>
            <a:ext cx="187325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RABIES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148263" y="6381750"/>
            <a:ext cx="129540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CMV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/>
                <a:cs typeface="Tahoma" pitchFamily="34" charset="0"/>
              </a:rPr>
              <a:t>???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08912" cy="552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87624" y="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cs typeface="Tahoma" pitchFamily="34" charset="0"/>
              </a:rPr>
              <a:t>Progressive Multifocal </a:t>
            </a:r>
            <a:r>
              <a:rPr lang="en-US" sz="2400" b="1" dirty="0" err="1" smtClean="0">
                <a:cs typeface="Tahoma" pitchFamily="34" charset="0"/>
              </a:rPr>
              <a:t>Leuko</a:t>
            </a:r>
            <a:r>
              <a:rPr lang="en-US" sz="2400" b="1" dirty="0" smtClean="0">
                <a:cs typeface="Tahoma" pitchFamily="34" charset="0"/>
              </a:rPr>
              <a:t>-Encephalopathy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abscess</a:t>
            </a:r>
            <a:endParaRPr lang="en-US" dirty="0"/>
          </a:p>
        </p:txBody>
      </p:sp>
      <p:pic>
        <p:nvPicPr>
          <p:cNvPr id="44034" name="Picture 2" descr="C:\Users\saleh\Desktop\Yar Pathology Lab\JPEG5\CNS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61342"/>
            <a:ext cx="7992888" cy="5019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Jacob-</a:t>
            </a:r>
            <a:r>
              <a:rPr lang="en-US" dirty="0" err="1" smtClean="0"/>
              <a:t>Creutzfeldt</a:t>
            </a:r>
            <a:r>
              <a:rPr lang="en-US" dirty="0" smtClean="0"/>
              <a:t> disease</a:t>
            </a:r>
            <a:endParaRPr lang="en-US" dirty="0"/>
          </a:p>
        </p:txBody>
      </p:sp>
      <p:pic>
        <p:nvPicPr>
          <p:cNvPr id="45058" name="Picture 2" descr="C:\Users\saleh\Desktop\Yar Pathology Lab\JPEG5\CNS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47362"/>
            <a:ext cx="7920880" cy="4833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Neurocysticercosis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611188" y="5979597"/>
            <a:ext cx="7848600" cy="369332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Epidural hematoma covering a portion of the </a:t>
            </a:r>
            <a:r>
              <a:rPr lang="en-US" b="1" dirty="0" err="1">
                <a:latin typeface="Arial" charset="0"/>
              </a:rPr>
              <a:t>dura</a:t>
            </a:r>
            <a:r>
              <a:rPr lang="en-US" b="1" dirty="0">
                <a:latin typeface="Arial" charset="0"/>
              </a:rPr>
              <a:t>. </a:t>
            </a:r>
            <a:r>
              <a:rPr lang="en-US" b="1" dirty="0" smtClean="0">
                <a:latin typeface="Arial" charset="0"/>
              </a:rPr>
              <a:t> </a:t>
            </a:r>
            <a:endParaRPr lang="en-US" b="1" dirty="0">
              <a:latin typeface="Arial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80648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Subdural hematoma</a:t>
            </a:r>
            <a:endParaRPr lang="en-US" dirty="0"/>
          </a:p>
        </p:txBody>
      </p:sp>
      <p:pic>
        <p:nvPicPr>
          <p:cNvPr id="17410" name="Picture 2" descr="C:\Users\saleh\Desktop\Yar Pathology Lab\JPEG5\CNS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subarachnoid hemorrhage</a:t>
            </a:r>
            <a:endParaRPr lang="en-US" dirty="0"/>
          </a:p>
        </p:txBody>
      </p:sp>
      <p:pic>
        <p:nvPicPr>
          <p:cNvPr id="20482" name="Picture 2" descr="C:\Users\saleh\Desktop\Yar Pathology Lab\JPEG5\CNS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subarachnoid hemorrhage</a:t>
            </a:r>
            <a:endParaRPr lang="en-US" dirty="0"/>
          </a:p>
        </p:txBody>
      </p:sp>
      <p:pic>
        <p:nvPicPr>
          <p:cNvPr id="21506" name="Picture 2" descr="C:\Users\saleh\Desktop\Yar Pathology Lab\JPEG5\CNS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subarachnoid hemorrhage</a:t>
            </a:r>
            <a:endParaRPr lang="en-US" dirty="0"/>
          </a:p>
        </p:txBody>
      </p:sp>
      <p:pic>
        <p:nvPicPr>
          <p:cNvPr id="18434" name="Picture 2" descr="C:\Users\saleh\Desktop\Yar Pathology Lab\JPEG5\CNS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0485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108</Words>
  <Application>Microsoft Office PowerPoint</Application>
  <PresentationFormat>On-screen Show (4:3)</PresentationFormat>
  <Paragraphs>42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CNS Lab 1</vt:lpstr>
      <vt:lpstr>Hemorrhages involving the basal ganglia , HTN</vt:lpstr>
      <vt:lpstr>The large hemorrhage in this adult brain arose in the basal ganglia, HTN</vt:lpstr>
      <vt:lpstr>???</vt:lpstr>
      <vt:lpstr>Slide 5</vt:lpstr>
      <vt:lpstr>Subdural hematoma</vt:lpstr>
      <vt:lpstr>subarachnoid hemorrhage</vt:lpstr>
      <vt:lpstr>subarachnoid hemorrhage</vt:lpstr>
      <vt:lpstr>subarachnoid hemorrhage</vt:lpstr>
      <vt:lpstr>Slide 10</vt:lpstr>
      <vt:lpstr>???</vt:lpstr>
      <vt:lpstr>Slide 12</vt:lpstr>
      <vt:lpstr>Old contusions </vt:lpstr>
      <vt:lpstr>Duret’s hemorrhages </vt:lpstr>
      <vt:lpstr>Lacunar infarct</vt:lpstr>
      <vt:lpstr>Remote infarct, MCA</vt:lpstr>
      <vt:lpstr>A thrombosis of the internal carotid artery </vt:lpstr>
      <vt:lpstr>Liquefactive necrosis</vt:lpstr>
      <vt:lpstr>Hemorrhagic  infarction</vt:lpstr>
      <vt:lpstr>???</vt:lpstr>
      <vt:lpstr>???</vt:lpstr>
      <vt:lpstr>Cerebral edema</vt:lpstr>
      <vt:lpstr>Hydrocephalus</vt:lpstr>
      <vt:lpstr>lissencephaly</vt:lpstr>
      <vt:lpstr>Anencephaly</vt:lpstr>
      <vt:lpstr>Meningomyelocele</vt:lpstr>
      <vt:lpstr>Holoprosencephaly</vt:lpstr>
      <vt:lpstr>Slide 28</vt:lpstr>
      <vt:lpstr>CNS Lab 2</vt:lpstr>
      <vt:lpstr>Acute meningitis.</vt:lpstr>
      <vt:lpstr>Slide 31</vt:lpstr>
      <vt:lpstr>Slide 32</vt:lpstr>
      <vt:lpstr>Slide 33</vt:lpstr>
      <vt:lpstr>Slide 34</vt:lpstr>
      <vt:lpstr>branching hyphae of Aspergillus</vt:lpstr>
      <vt:lpstr>Viral infection ?</vt:lpstr>
      <vt:lpstr>Slide 37</vt:lpstr>
      <vt:lpstr>Slide 38</vt:lpstr>
      <vt:lpstr>Slide 39</vt:lpstr>
      <vt:lpstr>Slide 40</vt:lpstr>
      <vt:lpstr>cerebral abscess</vt:lpstr>
      <vt:lpstr>Jacob-Creutzfeldt disease</vt:lpstr>
      <vt:lpstr>Neurocysticercosis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saleh</dc:creator>
  <cp:lastModifiedBy>saleh</cp:lastModifiedBy>
  <cp:revision>14</cp:revision>
  <dcterms:created xsi:type="dcterms:W3CDTF">2018-02-15T07:46:45Z</dcterms:created>
  <dcterms:modified xsi:type="dcterms:W3CDTF">2021-03-09T07:23:56Z</dcterms:modified>
</cp:coreProperties>
</file>