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7" r:id="rId2"/>
    <p:sldId id="258" r:id="rId3"/>
    <p:sldId id="261" r:id="rId4"/>
    <p:sldId id="262" r:id="rId5"/>
    <p:sldId id="318" r:id="rId6"/>
    <p:sldId id="263" r:id="rId7"/>
    <p:sldId id="264" r:id="rId8"/>
    <p:sldId id="265" r:id="rId9"/>
    <p:sldId id="267" r:id="rId10"/>
    <p:sldId id="269" r:id="rId11"/>
    <p:sldId id="270" r:id="rId12"/>
    <p:sldId id="271" r:id="rId13"/>
    <p:sldId id="320" r:id="rId14"/>
    <p:sldId id="273" r:id="rId15"/>
    <p:sldId id="322" r:id="rId16"/>
    <p:sldId id="274" r:id="rId17"/>
    <p:sldId id="323" r:id="rId18"/>
    <p:sldId id="276" r:id="rId19"/>
    <p:sldId id="277" r:id="rId20"/>
    <p:sldId id="336" r:id="rId21"/>
    <p:sldId id="278" r:id="rId22"/>
    <p:sldId id="280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332" r:id="rId34"/>
    <p:sldId id="292" r:id="rId35"/>
    <p:sldId id="348" r:id="rId36"/>
    <p:sldId id="293" r:id="rId37"/>
    <p:sldId id="333" r:id="rId38"/>
    <p:sldId id="294" r:id="rId39"/>
    <p:sldId id="295" r:id="rId40"/>
    <p:sldId id="296" r:id="rId41"/>
    <p:sldId id="298" r:id="rId42"/>
    <p:sldId id="300" r:id="rId43"/>
    <p:sldId id="324" r:id="rId44"/>
    <p:sldId id="331" r:id="rId45"/>
    <p:sldId id="337" r:id="rId46"/>
    <p:sldId id="338" r:id="rId47"/>
    <p:sldId id="339" r:id="rId48"/>
    <p:sldId id="340" r:id="rId49"/>
    <p:sldId id="341" r:id="rId50"/>
    <p:sldId id="342" r:id="rId51"/>
    <p:sldId id="343" r:id="rId52"/>
    <p:sldId id="344" r:id="rId53"/>
    <p:sldId id="345" r:id="rId54"/>
    <p:sldId id="346" r:id="rId55"/>
    <p:sldId id="347" r:id="rId56"/>
    <p:sldId id="302" r:id="rId57"/>
    <p:sldId id="303" r:id="rId58"/>
    <p:sldId id="304" r:id="rId59"/>
    <p:sldId id="306" r:id="rId60"/>
    <p:sldId id="307" r:id="rId61"/>
    <p:sldId id="349" r:id="rId62"/>
    <p:sldId id="335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slide" Target="slides/slide49.xml" /><Relationship Id="rId55" Type="http://schemas.openxmlformats.org/officeDocument/2006/relationships/slide" Target="slides/slide54.xml" /><Relationship Id="rId63" Type="http://schemas.openxmlformats.org/officeDocument/2006/relationships/slide" Target="slides/slide62.xml" /><Relationship Id="rId68" Type="http://schemas.openxmlformats.org/officeDocument/2006/relationships/tableStyles" Target="tableStyles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slide" Target="slides/slide52.xml" /><Relationship Id="rId58" Type="http://schemas.openxmlformats.org/officeDocument/2006/relationships/slide" Target="slides/slide57.xml" /><Relationship Id="rId66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57" Type="http://schemas.openxmlformats.org/officeDocument/2006/relationships/slide" Target="slides/slide56.xml" /><Relationship Id="rId61" Type="http://schemas.openxmlformats.org/officeDocument/2006/relationships/slide" Target="slides/slide60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slide" Target="slides/slide51.xml" /><Relationship Id="rId60" Type="http://schemas.openxmlformats.org/officeDocument/2006/relationships/slide" Target="slides/slide59.xml" /><Relationship Id="rId65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56" Type="http://schemas.openxmlformats.org/officeDocument/2006/relationships/slide" Target="slides/slide55.xml" /><Relationship Id="rId64" Type="http://schemas.openxmlformats.org/officeDocument/2006/relationships/notesMaster" Target="notesMasters/notesMaster1.xml" /><Relationship Id="rId8" Type="http://schemas.openxmlformats.org/officeDocument/2006/relationships/slide" Target="slides/slide7.xml" /><Relationship Id="rId51" Type="http://schemas.openxmlformats.org/officeDocument/2006/relationships/slide" Target="slides/slide50.xml" /><Relationship Id="rId3" Type="http://schemas.openxmlformats.org/officeDocument/2006/relationships/slide" Target="slides/slide2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59" Type="http://schemas.openxmlformats.org/officeDocument/2006/relationships/slide" Target="slides/slide58.xml" /><Relationship Id="rId67" Type="http://schemas.openxmlformats.org/officeDocument/2006/relationships/theme" Target="theme/theme1.xml" /><Relationship Id="rId20" Type="http://schemas.openxmlformats.org/officeDocument/2006/relationships/slide" Target="slides/slide19.xml" /><Relationship Id="rId41" Type="http://schemas.openxmlformats.org/officeDocument/2006/relationships/slide" Target="slides/slide40.xml" /><Relationship Id="rId54" Type="http://schemas.openxmlformats.org/officeDocument/2006/relationships/slide" Target="slides/slide53.xml" /><Relationship Id="rId62" Type="http://schemas.openxmlformats.org/officeDocument/2006/relationships/slide" Target="slides/slide6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DC47F-4D1C-40A6-B704-E5306397CA77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DD3C2-A3A4-48DD-8C53-9323E0054D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2171AA-EF62-46D0-8F6C-C273081C48D8}" type="slidenum">
              <a:rPr lang="ar-JO" smtClean="0"/>
              <a:pPr/>
              <a:t>7</a:t>
            </a:fld>
            <a:endParaRPr lang="en-US"/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2F561A-2DDB-4001-9CA5-B19B83D5D81A}" type="slidenum">
              <a:rPr lang="ar-JO" smtClean="0"/>
              <a:pPr/>
              <a:t>10</a:t>
            </a:fld>
            <a:endParaRPr lang="en-US"/>
          </a:p>
        </p:txBody>
      </p:sp>
      <p:sp>
        <p:nvSpPr>
          <p:cNvPr id="25088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147AF28-4EA8-43C9-BD45-4E6E303BADD1}" type="slidenum">
              <a:rPr lang="ar-JO" sz="1200">
                <a:latin typeface="Arial" charset="0"/>
              </a:rPr>
              <a:pPr algn="r"/>
              <a:t>10</a:t>
            </a:fld>
            <a:endParaRPr lang="en-US" sz="1200">
              <a:latin typeface="Arial" charset="0"/>
            </a:endParaRPr>
          </a:p>
        </p:txBody>
      </p:sp>
      <p:sp>
        <p:nvSpPr>
          <p:cNvPr id="2508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2107F6-9FF6-41A3-AAD8-F90BE27CF923}" type="slidenum">
              <a:rPr lang="ar-JO" smtClean="0"/>
              <a:pPr/>
              <a:t>20</a:t>
            </a:fld>
            <a:endParaRPr lang="en-US"/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47C45F-18A0-404C-AFC5-7081A49BE384}" type="slidenum">
              <a:rPr lang="ar-JO" smtClean="0"/>
              <a:pPr/>
              <a:t>22</a:t>
            </a:fld>
            <a:endParaRPr lang="en-US"/>
          </a:p>
        </p:txBody>
      </p:sp>
      <p:sp>
        <p:nvSpPr>
          <p:cNvPr id="25395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EC8349E-CEA8-4AA3-8BB4-FDBC1D6809F2}" type="slidenum">
              <a:rPr lang="ar-JO" sz="1200">
                <a:latin typeface="Arial" charset="0"/>
              </a:rPr>
              <a:pPr algn="r"/>
              <a:t>22</a:t>
            </a:fld>
            <a:endParaRPr lang="en-US" sz="1200">
              <a:latin typeface="Arial" charset="0"/>
            </a:endParaRPr>
          </a:p>
        </p:txBody>
      </p:sp>
      <p:sp>
        <p:nvSpPr>
          <p:cNvPr id="2539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314796-E1C2-4FE6-9369-B73E59D8778C}" type="slidenum">
              <a:rPr lang="ar-JO" smtClean="0"/>
              <a:pPr/>
              <a:t>29</a:t>
            </a:fld>
            <a:endParaRPr lang="en-US"/>
          </a:p>
        </p:txBody>
      </p:sp>
      <p:sp>
        <p:nvSpPr>
          <p:cNvPr id="25497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C24F954-3572-4C04-BB18-93440580D7E4}" type="slidenum">
              <a:rPr lang="ar-JO" sz="1200">
                <a:latin typeface="Arial" charset="0"/>
              </a:rPr>
              <a:pPr algn="r"/>
              <a:t>29</a:t>
            </a:fld>
            <a:endParaRPr lang="en-US" sz="1200">
              <a:latin typeface="Arial" charset="0"/>
            </a:endParaRPr>
          </a:p>
        </p:txBody>
      </p:sp>
      <p:sp>
        <p:nvSpPr>
          <p:cNvPr id="2549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413119-5690-4DC0-BF83-F8FAEF26B118}" type="slidenum">
              <a:rPr lang="ar-JO" smtClean="0"/>
              <a:pPr/>
              <a:t>58</a:t>
            </a:fld>
            <a:endParaRPr lang="en-US"/>
          </a:p>
        </p:txBody>
      </p:sp>
      <p:sp>
        <p:nvSpPr>
          <p:cNvPr id="25702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0764F25-9F4F-4A76-8503-4D458F660FDC}" type="slidenum">
              <a:rPr lang="ar-JO" sz="1200">
                <a:latin typeface="Arial" charset="0"/>
              </a:rPr>
              <a:pPr algn="r"/>
              <a:t>58</a:t>
            </a:fld>
            <a:endParaRPr lang="en-US" sz="1200">
              <a:latin typeface="Arial" charset="0"/>
            </a:endParaRPr>
          </a:p>
        </p:txBody>
      </p:sp>
      <p:sp>
        <p:nvSpPr>
          <p:cNvPr id="2570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1418A-86E3-4103-838C-8F54E6BC88EA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A25A7-1E93-476A-B5B6-2D014E6644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1418A-86E3-4103-838C-8F54E6BC88EA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A25A7-1E93-476A-B5B6-2D014E6644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1418A-86E3-4103-838C-8F54E6BC88EA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A25A7-1E93-476A-B5B6-2D014E6644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1418A-86E3-4103-838C-8F54E6BC88EA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A25A7-1E93-476A-B5B6-2D014E6644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1418A-86E3-4103-838C-8F54E6BC88EA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A25A7-1E93-476A-B5B6-2D014E6644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1418A-86E3-4103-838C-8F54E6BC88EA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A25A7-1E93-476A-B5B6-2D014E6644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1418A-86E3-4103-838C-8F54E6BC88EA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A25A7-1E93-476A-B5B6-2D014E6644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1418A-86E3-4103-838C-8F54E6BC88EA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A25A7-1E93-476A-B5B6-2D014E6644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1418A-86E3-4103-838C-8F54E6BC88EA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A25A7-1E93-476A-B5B6-2D014E6644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1418A-86E3-4103-838C-8F54E6BC88EA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A25A7-1E93-476A-B5B6-2D014E6644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1418A-86E3-4103-838C-8F54E6BC88EA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A25A7-1E93-476A-B5B6-2D014E6644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1418A-86E3-4103-838C-8F54E6BC88EA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A25A7-1E93-476A-B5B6-2D014E6644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4.png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2.xml" 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2.xml" 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2.xml" 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2.xml" 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2.xml" 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2.xml" 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2.xml" 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 /><Relationship Id="rId1" Type="http://schemas.openxmlformats.org/officeDocument/2006/relationships/slideLayout" Target="../slideLayouts/slideLayout2.xml" 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 /><Relationship Id="rId1" Type="http://schemas.openxmlformats.org/officeDocument/2006/relationships/slideLayout" Target="../slideLayouts/slideLayout2.xml" 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7.xml" 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2.xml" 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7.xml" 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en-US" sz="4000">
              <a:cs typeface="Tahoma" pitchFamily="34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sz="4000">
              <a:cs typeface="Tahoma" pitchFamily="34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4400" b="1">
                <a:cs typeface="Tahoma" pitchFamily="34" charset="0"/>
              </a:rPr>
              <a:t>INFECTIONS OF CNS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676400"/>
          </a:xfrm>
          <a:noFill/>
        </p:spPr>
        <p:txBody>
          <a:bodyPr/>
          <a:lstStyle/>
          <a:p>
            <a:pPr algn="ctr" eaLnBrk="1" hangingPunct="1"/>
            <a:r>
              <a:rPr lang="en-US" sz="3600" b="1" u="sng" dirty="0">
                <a:effectLst/>
              </a:rPr>
              <a:t>3- CHRONIC  Meningitis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1916113"/>
            <a:ext cx="7543800" cy="4941887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dirty="0"/>
              <a:t> </a:t>
            </a:r>
            <a:endParaRPr lang="en-US" dirty="0">
              <a:effectLst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dirty="0" err="1">
                <a:effectLst/>
              </a:rPr>
              <a:t>Tuberculous</a:t>
            </a:r>
            <a:endParaRPr lang="en-US" b="1" dirty="0">
              <a:effectLst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dirty="0" err="1">
                <a:effectLst/>
              </a:rPr>
              <a:t>Spirochetal</a:t>
            </a:r>
            <a:endParaRPr lang="en-US" b="1" dirty="0">
              <a:effectLst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b="1" dirty="0"/>
              <a:t>-</a:t>
            </a:r>
            <a:r>
              <a:rPr lang="en-US" b="1" dirty="0" err="1">
                <a:effectLst/>
              </a:rPr>
              <a:t>Neurosyphilis</a:t>
            </a:r>
            <a:endParaRPr lang="en-US" b="1" dirty="0">
              <a:effectLst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b="1" dirty="0">
                <a:effectLst/>
              </a:rPr>
              <a:t>-</a:t>
            </a:r>
            <a:r>
              <a:rPr lang="en-US" b="1" dirty="0" err="1">
                <a:effectLst/>
              </a:rPr>
              <a:t>Neuroborreliosis</a:t>
            </a:r>
            <a:endParaRPr lang="en-US" b="1" dirty="0">
              <a:effectLst/>
            </a:endParaRPr>
          </a:p>
          <a:p>
            <a:pPr>
              <a:lnSpc>
                <a:spcPct val="90000"/>
              </a:lnSpc>
            </a:pPr>
            <a:r>
              <a:rPr lang="en-US" b="1" dirty="0"/>
              <a:t>Fungal</a:t>
            </a:r>
          </a:p>
          <a:p>
            <a:pPr>
              <a:lnSpc>
                <a:spcPct val="90000"/>
              </a:lnSpc>
            </a:pPr>
            <a:endParaRPr lang="en-US" b="1" dirty="0">
              <a:effectLst/>
            </a:endParaRPr>
          </a:p>
          <a:p>
            <a:pPr>
              <a:lnSpc>
                <a:spcPct val="90000"/>
              </a:lnSpc>
              <a:buNone/>
            </a:pPr>
            <a:r>
              <a:rPr lang="en-US" b="1" dirty="0"/>
              <a:t>- </a:t>
            </a:r>
            <a:r>
              <a:rPr lang="en-US" dirty="0"/>
              <a:t>May involve the brain parenchyma.</a:t>
            </a:r>
            <a:endParaRPr lang="en-US" dirty="0">
              <a:effectLst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>
              <a:effectLst/>
            </a:endParaRPr>
          </a:p>
          <a:p>
            <a:pPr eaLnBrk="1" hangingPunct="1">
              <a:lnSpc>
                <a:spcPct val="90000"/>
              </a:lnSpc>
            </a:pPr>
            <a:endParaRPr lang="en-US" sz="3200" dirty="0">
              <a:effectLst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533400"/>
            <a:ext cx="8001000" cy="2362200"/>
          </a:xfrm>
        </p:spPr>
        <p:txBody>
          <a:bodyPr/>
          <a:lstStyle/>
          <a:p>
            <a:pPr>
              <a:defRPr/>
            </a:pPr>
            <a:r>
              <a:rPr lang="en-US" altLang="ar-SA" sz="3600" b="1" u="sng" dirty="0">
                <a:cs typeface="Tahoma" pitchFamily="34" charset="0"/>
              </a:rPr>
              <a:t>1-Tuberculous Meningitis :</a:t>
            </a:r>
            <a:br>
              <a:rPr lang="en-US" altLang="ar-SA" sz="3600" b="1" u="sng" dirty="0">
                <a:cs typeface="Tahoma" pitchFamily="34" charset="0"/>
              </a:rPr>
            </a:br>
            <a:endParaRPr lang="en-US" altLang="ar-SA" sz="3600" dirty="0">
              <a:cs typeface="Tahoma" pitchFamily="34" charset="0"/>
            </a:endParaRP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836712"/>
            <a:ext cx="8839200" cy="573596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ar-SA" sz="3600" u="sng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ar-SA" dirty="0">
              <a:solidFill>
                <a:srgbClr val="FFCC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ar-SA" dirty="0" err="1">
                <a:effectLst/>
                <a:cs typeface="Tahoma" pitchFamily="34" charset="0"/>
              </a:rPr>
              <a:t>Hematogenous</a:t>
            </a:r>
            <a:r>
              <a:rPr lang="en-US" altLang="ar-SA" dirty="0">
                <a:effectLst/>
                <a:cs typeface="Tahoma" pitchFamily="34" charset="0"/>
              </a:rPr>
              <a:t> spread from lung </a:t>
            </a:r>
            <a:r>
              <a:rPr lang="en-US" altLang="ar-SA" dirty="0">
                <a:effectLst/>
                <a:cs typeface="Times New Roman" pitchFamily="18" charset="0"/>
              </a:rPr>
              <a:t>→</a:t>
            </a:r>
            <a:r>
              <a:rPr lang="en-US" altLang="ar-SA" dirty="0">
                <a:effectLst/>
                <a:cs typeface="Tahoma" pitchFamily="34" charset="0"/>
              </a:rPr>
              <a:t> brain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ar-SA" dirty="0">
              <a:effectLst/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ar-SA" dirty="0">
                <a:effectLst/>
                <a:cs typeface="Tahoma" pitchFamily="34" charset="0"/>
              </a:rPr>
              <a:t>Direct spread from </a:t>
            </a:r>
            <a:r>
              <a:rPr lang="en-US" altLang="ar-SA" dirty="0" err="1">
                <a:effectLst/>
                <a:cs typeface="Tahoma" pitchFamily="34" charset="0"/>
              </a:rPr>
              <a:t>Tuberculous</a:t>
            </a:r>
            <a:r>
              <a:rPr lang="en-US" altLang="ar-SA" dirty="0">
                <a:effectLst/>
                <a:cs typeface="Tahoma" pitchFamily="34" charset="0"/>
              </a:rPr>
              <a:t> vertebra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ar-SA" dirty="0">
              <a:effectLst/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ar-SA" dirty="0">
                <a:effectLst/>
                <a:cs typeface="Tahoma" pitchFamily="34" charset="0"/>
              </a:rPr>
              <a:t>Result : Diffuse </a:t>
            </a:r>
            <a:r>
              <a:rPr lang="en-US" altLang="ar-SA" b="1" dirty="0" err="1">
                <a:effectLst/>
                <a:cs typeface="Tahoma" pitchFamily="34" charset="0"/>
              </a:rPr>
              <a:t>meningoencephalitis</a:t>
            </a:r>
            <a:r>
              <a:rPr lang="en-US" altLang="ar-SA" dirty="0">
                <a:effectLst/>
                <a:cs typeface="Tahoma" pitchFamily="34" charset="0"/>
              </a:rPr>
              <a:t> or </a:t>
            </a:r>
            <a:r>
              <a:rPr lang="en-US" altLang="ar-SA" dirty="0" err="1">
                <a:effectLst/>
                <a:cs typeface="Tahoma" pitchFamily="34" charset="0"/>
              </a:rPr>
              <a:t>tuberculoma</a:t>
            </a:r>
            <a:endParaRPr lang="en-US" altLang="ar-SA" dirty="0">
              <a:effectLst/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ar-SA" sz="3600" dirty="0"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ar-SA" sz="3600" dirty="0">
              <a:solidFill>
                <a:schemeClr val="hlink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ChangeArrowheads="1"/>
          </p:cNvSpPr>
          <p:nvPr/>
        </p:nvSpPr>
        <p:spPr bwMode="auto">
          <a:xfrm>
            <a:off x="179512" y="188640"/>
            <a:ext cx="8964488" cy="4081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ar-SA" sz="3200" b="1" dirty="0">
                <a:cs typeface="Tahoma" pitchFamily="34" charset="0"/>
              </a:rPr>
              <a:t> Morphology :</a:t>
            </a:r>
            <a:endParaRPr lang="en-US" altLang="ar-SA" sz="3200" dirty="0">
              <a:cs typeface="Tahoma" pitchFamily="34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SzPct val="120000"/>
            </a:pPr>
            <a:r>
              <a:rPr lang="en-US" altLang="ar-SA" sz="3200" dirty="0">
                <a:cs typeface="Tahoma" pitchFamily="34" charset="0"/>
              </a:rPr>
              <a:t>- Diffuse </a:t>
            </a:r>
            <a:r>
              <a:rPr lang="en-US" altLang="ar-SA" sz="3200" dirty="0" err="1">
                <a:cs typeface="Tahoma" pitchFamily="34" charset="0"/>
              </a:rPr>
              <a:t>meningoencephalitis</a:t>
            </a:r>
            <a:r>
              <a:rPr lang="en-US" altLang="ar-SA" sz="3200" dirty="0">
                <a:cs typeface="Tahoma" pitchFamily="34" charset="0"/>
              </a:rPr>
              <a:t>: Gelatinous or </a:t>
            </a:r>
            <a:r>
              <a:rPr lang="en-US" altLang="ar-SA" sz="3200" dirty="0" err="1">
                <a:cs typeface="Tahoma" pitchFamily="34" charset="0"/>
              </a:rPr>
              <a:t>fibrinous</a:t>
            </a:r>
            <a:r>
              <a:rPr lang="en-US" altLang="ar-SA" sz="3200" dirty="0">
                <a:cs typeface="Tahoma" pitchFamily="34" charset="0"/>
              </a:rPr>
              <a:t> </a:t>
            </a:r>
            <a:r>
              <a:rPr lang="en-US" altLang="ar-SA" sz="3200" dirty="0" err="1">
                <a:cs typeface="Tahoma" pitchFamily="34" charset="0"/>
              </a:rPr>
              <a:t>exudate</a:t>
            </a:r>
            <a:r>
              <a:rPr lang="en-US" altLang="ar-SA" sz="3200" dirty="0">
                <a:cs typeface="Tahoma" pitchFamily="34" charset="0"/>
              </a:rPr>
              <a:t>, mostly at the base, obliterating the cisterns, and encasing cranial nerves. </a:t>
            </a:r>
          </a:p>
          <a:p>
            <a:pPr>
              <a:lnSpc>
                <a:spcPct val="90000"/>
              </a:lnSpc>
              <a:buClr>
                <a:srgbClr val="FFFF00"/>
              </a:buClr>
              <a:buSzPct val="120000"/>
            </a:pPr>
            <a:r>
              <a:rPr lang="en-US" altLang="ar-SA" sz="3200" dirty="0">
                <a:cs typeface="Tahoma" pitchFamily="34" charset="0"/>
              </a:rPr>
              <a:t>- </a:t>
            </a:r>
            <a:r>
              <a:rPr lang="en-US" altLang="ar-SA" sz="3200" dirty="0" err="1">
                <a:cs typeface="Tahoma" pitchFamily="34" charset="0"/>
              </a:rPr>
              <a:t>Tuberculoma</a:t>
            </a:r>
            <a:r>
              <a:rPr lang="en-US" altLang="ar-SA" sz="3200" dirty="0">
                <a:cs typeface="Tahoma" pitchFamily="34" charset="0"/>
              </a:rPr>
              <a:t>: Single or multiple </a:t>
            </a:r>
            <a:r>
              <a:rPr lang="en-US" altLang="ar-SA" sz="3200" dirty="0" err="1">
                <a:cs typeface="Tahoma" pitchFamily="34" charset="0"/>
              </a:rPr>
              <a:t>intraparenchymal</a:t>
            </a:r>
            <a:r>
              <a:rPr lang="en-US" altLang="ar-SA" sz="3200" dirty="0">
                <a:cs typeface="Tahoma" pitchFamily="34" charset="0"/>
              </a:rPr>
              <a:t> mass+/- Meningitis.</a:t>
            </a:r>
          </a:p>
          <a:p>
            <a:pPr>
              <a:lnSpc>
                <a:spcPct val="90000"/>
              </a:lnSpc>
            </a:pPr>
            <a:r>
              <a:rPr lang="en-US" altLang="ar-SA" sz="3200" dirty="0">
                <a:cs typeface="Tahoma" pitchFamily="34" charset="0"/>
              </a:rPr>
              <a:t>              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en-US" altLang="ar-SA" sz="3200" dirty="0">
              <a:cs typeface="Tahoma" pitchFamily="34" charset="0"/>
            </a:endParaRPr>
          </a:p>
          <a:p>
            <a:pPr>
              <a:lnSpc>
                <a:spcPct val="90000"/>
              </a:lnSpc>
              <a:buClr>
                <a:srgbClr val="FFFF00"/>
              </a:buClr>
              <a:buSzPct val="120000"/>
            </a:pPr>
            <a:endParaRPr lang="en-US" altLang="ar-SA" sz="3200" u="sng" dirty="0"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284984"/>
            <a:ext cx="842493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548680"/>
            <a:ext cx="5832648" cy="597666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ar-SA" b="1" dirty="0">
                <a:cs typeface="Tahoma" pitchFamily="34" charset="0"/>
              </a:rPr>
              <a:t>Microscopy: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altLang="ar-SA" dirty="0">
                <a:cs typeface="Tahoma" pitchFamily="34" charset="0"/>
              </a:rPr>
              <a:t>Mixtures of lymphocytes, plasma cells and macrophages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altLang="ar-SA" dirty="0">
                <a:cs typeface="Tahoma" pitchFamily="34" charset="0"/>
              </a:rPr>
              <a:t>Florid cases: </a:t>
            </a:r>
            <a:r>
              <a:rPr lang="en-US" altLang="ar-SA" dirty="0" err="1">
                <a:cs typeface="Tahoma" pitchFamily="34" charset="0"/>
              </a:rPr>
              <a:t>Caseating</a:t>
            </a:r>
            <a:r>
              <a:rPr lang="en-US" altLang="ar-SA" dirty="0">
                <a:cs typeface="Tahoma" pitchFamily="34" charset="0"/>
              </a:rPr>
              <a:t> </a:t>
            </a:r>
            <a:r>
              <a:rPr lang="en-US" altLang="ar-SA" dirty="0" err="1">
                <a:cs typeface="Tahoma" pitchFamily="34" charset="0"/>
              </a:rPr>
              <a:t>granulomas</a:t>
            </a:r>
            <a:endParaRPr lang="en-US" altLang="ar-SA" dirty="0">
              <a:cs typeface="Tahoma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altLang="ar-SA" dirty="0" err="1">
                <a:cs typeface="Tahoma" pitchFamily="34" charset="0"/>
              </a:rPr>
              <a:t>Obliterative</a:t>
            </a:r>
            <a:r>
              <a:rPr lang="en-US" altLang="ar-SA" dirty="0">
                <a:cs typeface="Tahoma" pitchFamily="34" charset="0"/>
              </a:rPr>
              <a:t> </a:t>
            </a:r>
            <a:r>
              <a:rPr lang="en-US" altLang="ar-SA" dirty="0" err="1">
                <a:cs typeface="Tahoma" pitchFamily="34" charset="0"/>
              </a:rPr>
              <a:t>endartritis</a:t>
            </a:r>
            <a:r>
              <a:rPr lang="en-US" altLang="ar-SA" dirty="0">
                <a:cs typeface="Tahoma" pitchFamily="34" charset="0"/>
              </a:rPr>
              <a:t>: inflammation in the wall, marked </a:t>
            </a:r>
            <a:r>
              <a:rPr lang="en-US" altLang="ar-SA" b="1" dirty="0" err="1">
                <a:cs typeface="Tahoma" pitchFamily="34" charset="0"/>
              </a:rPr>
              <a:t>intimal</a:t>
            </a:r>
            <a:r>
              <a:rPr lang="en-US" altLang="ar-SA" dirty="0">
                <a:cs typeface="Tahoma" pitchFamily="34" charset="0"/>
              </a:rPr>
              <a:t> thickening </a:t>
            </a:r>
            <a:r>
              <a:rPr lang="en-US" altLang="ar-SA" dirty="0">
                <a:cs typeface="Times New Roman" pitchFamily="18" charset="0"/>
              </a:rPr>
              <a:t>→ arterial occlusion → infarction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altLang="ar-SA" dirty="0">
                <a:cs typeface="Times New Roman" pitchFamily="18" charset="0"/>
              </a:rPr>
              <a:t>Dense fibrous adhesive </a:t>
            </a:r>
            <a:r>
              <a:rPr lang="en-US" altLang="ar-SA" dirty="0" err="1">
                <a:cs typeface="Times New Roman" pitchFamily="18" charset="0"/>
              </a:rPr>
              <a:t>archnoiditis</a:t>
            </a:r>
            <a:r>
              <a:rPr lang="en-US" altLang="ar-SA" dirty="0">
                <a:cs typeface="Times New Roman" pitchFamily="18" charset="0"/>
              </a:rPr>
              <a:t> → Hydrocephalus.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en-US" altLang="ar-SA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ar-SA" b="1" dirty="0">
                <a:cs typeface="Tahoma" pitchFamily="34" charset="0"/>
              </a:rPr>
              <a:t>CSF</a:t>
            </a:r>
            <a:r>
              <a:rPr lang="en-US" altLang="ar-SA" dirty="0">
                <a:cs typeface="Tahoma" pitchFamily="34" charset="0"/>
              </a:rPr>
              <a:t> : Marked </a:t>
            </a:r>
            <a:r>
              <a:rPr lang="en-US" altLang="ar-SA" dirty="0">
                <a:cs typeface="Tahoma" pitchFamily="34" charset="0"/>
                <a:sym typeface="Symbol" pitchFamily="18" charset="2"/>
              </a:rPr>
              <a:t> Protein, , glucose normal or ,  lymphocytes and </a:t>
            </a:r>
            <a:r>
              <a:rPr lang="en-US" altLang="ar-SA" dirty="0" err="1">
                <a:cs typeface="Tahoma" pitchFamily="34" charset="0"/>
                <a:sym typeface="Symbol" pitchFamily="18" charset="2"/>
              </a:rPr>
              <a:t>neutrophils</a:t>
            </a:r>
            <a:r>
              <a:rPr lang="en-US" altLang="ar-SA" dirty="0">
                <a:cs typeface="Tahoma" pitchFamily="34" charset="0"/>
                <a:sym typeface="Symbol" pitchFamily="18" charset="2"/>
              </a:rPr>
              <a:t>.</a:t>
            </a:r>
            <a:endParaRPr lang="en-US" altLang="ar-SA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en-US" altLang="ar-SA" dirty="0"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en-US" altLang="ar-SA" dirty="0"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124744"/>
            <a:ext cx="248376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8459787" cy="1431925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cs typeface="Tahoma" pitchFamily="34" charset="0"/>
              </a:rPr>
              <a:t>2-</a:t>
            </a:r>
            <a:r>
              <a:rPr lang="en-US" sz="3200" b="1" u="sng" dirty="0">
                <a:cs typeface="Tahoma" pitchFamily="34" charset="0"/>
              </a:rPr>
              <a:t> </a:t>
            </a:r>
            <a:r>
              <a:rPr lang="en-US" sz="3200" b="1" u="sng" dirty="0" err="1">
                <a:cs typeface="Tahoma" pitchFamily="34" charset="0"/>
              </a:rPr>
              <a:t>Neurosyphilis</a:t>
            </a:r>
            <a:r>
              <a:rPr lang="en-US" sz="3200" b="1" u="sng" dirty="0">
                <a:cs typeface="Tahoma" pitchFamily="34" charset="0"/>
              </a:rPr>
              <a:t> </a:t>
            </a:r>
            <a:r>
              <a:rPr lang="en-US" sz="3200" u="sng" dirty="0">
                <a:cs typeface="Tahoma" pitchFamily="34" charset="0"/>
              </a:rPr>
              <a:t>: caused by  spirochete</a:t>
            </a:r>
            <a:br>
              <a:rPr lang="en-US" sz="3200" u="sng" dirty="0">
                <a:cs typeface="Tahoma" pitchFamily="34" charset="0"/>
              </a:rPr>
            </a:br>
            <a:r>
              <a:rPr lang="en-US" sz="3200" dirty="0">
                <a:cs typeface="Tahoma" pitchFamily="34" charset="0"/>
              </a:rPr>
              <a:t>   </a:t>
            </a:r>
            <a:r>
              <a:rPr lang="en-US" sz="3200" u="sng" dirty="0">
                <a:cs typeface="Tahoma" pitchFamily="34" charset="0"/>
              </a:rPr>
              <a:t>(</a:t>
            </a:r>
            <a:r>
              <a:rPr lang="en-US" sz="3200" u="sng" dirty="0" err="1">
                <a:cs typeface="Tahoma" pitchFamily="34" charset="0"/>
              </a:rPr>
              <a:t>T.pallidum</a:t>
            </a:r>
            <a:r>
              <a:rPr lang="en-US" sz="3200" u="sng" dirty="0">
                <a:cs typeface="Tahoma" pitchFamily="34" charset="0"/>
              </a:rPr>
              <a:t>)</a:t>
            </a:r>
            <a:r>
              <a:rPr lang="en-US" sz="3200" dirty="0">
                <a:cs typeface="Tahoma" pitchFamily="34" charset="0"/>
              </a:rPr>
              <a:t> ,Tertiary stage </a:t>
            </a:r>
            <a:endParaRPr lang="en-US" sz="3200" u="sng" dirty="0">
              <a:cs typeface="Tahoma" pitchFamily="34" charset="0"/>
            </a:endParaRP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628800"/>
            <a:ext cx="4032448" cy="5229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en-US" sz="2800" dirty="0">
              <a:solidFill>
                <a:srgbClr val="FFFF66"/>
              </a:solidFill>
              <a:cs typeface="Tahoma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b="1" dirty="0" err="1">
                <a:effectLst/>
                <a:cs typeface="Tahoma" pitchFamily="34" charset="0"/>
              </a:rPr>
              <a:t>Meningovascular</a:t>
            </a:r>
            <a:r>
              <a:rPr lang="en-US" b="1" dirty="0">
                <a:effectLst/>
                <a:cs typeface="Tahoma" pitchFamily="34" charset="0"/>
              </a:rPr>
              <a:t> syphilis: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dirty="0">
                <a:cs typeface="Tahoma" pitchFamily="34" charset="0"/>
              </a:rPr>
              <a:t>-  Chronic Meningitis, base of the brain.</a:t>
            </a:r>
            <a:endParaRPr lang="en-US" dirty="0">
              <a:effectLst/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effectLst/>
                <a:cs typeface="Tahoma" pitchFamily="34" charset="0"/>
              </a:rPr>
              <a:t> - </a:t>
            </a:r>
            <a:r>
              <a:rPr lang="en-US" dirty="0" err="1">
                <a:cs typeface="Tahoma" pitchFamily="34" charset="0"/>
              </a:rPr>
              <a:t>O</a:t>
            </a:r>
            <a:r>
              <a:rPr lang="en-US" dirty="0" err="1">
                <a:effectLst/>
                <a:cs typeface="Tahoma" pitchFamily="34" charset="0"/>
              </a:rPr>
              <a:t>bliterative</a:t>
            </a:r>
            <a:r>
              <a:rPr lang="en-US" dirty="0">
                <a:effectLst/>
                <a:cs typeface="Tahoma" pitchFamily="34" charset="0"/>
              </a:rPr>
              <a:t> endarteritis (</a:t>
            </a:r>
            <a:r>
              <a:rPr lang="en-US" dirty="0" err="1">
                <a:effectLst/>
                <a:cs typeface="Tahoma" pitchFamily="34" charset="0"/>
              </a:rPr>
              <a:t>Heubner</a:t>
            </a:r>
            <a:r>
              <a:rPr lang="en-US" dirty="0">
                <a:effectLst/>
                <a:cs typeface="Tahoma" pitchFamily="34" charset="0"/>
              </a:rPr>
              <a:t> </a:t>
            </a:r>
            <a:r>
              <a:rPr lang="en-US" dirty="0" err="1">
                <a:effectLst/>
                <a:cs typeface="Tahoma" pitchFamily="34" charset="0"/>
              </a:rPr>
              <a:t>arteritis</a:t>
            </a:r>
            <a:r>
              <a:rPr lang="en-US" dirty="0">
                <a:effectLst/>
                <a:cs typeface="Tahoma" pitchFamily="34" charset="0"/>
              </a:rPr>
              <a:t>): </a:t>
            </a:r>
            <a:r>
              <a:rPr lang="en-US" dirty="0" err="1">
                <a:effectLst/>
                <a:cs typeface="Tahoma" pitchFamily="34" charset="0"/>
              </a:rPr>
              <a:t>Perivascular</a:t>
            </a:r>
            <a:r>
              <a:rPr lang="en-US" dirty="0">
                <a:effectLst/>
                <a:cs typeface="Tahoma" pitchFamily="34" charset="0"/>
              </a:rPr>
              <a:t> plasma cells and lymphocytes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effectLst/>
                <a:cs typeface="Tahoma" pitchFamily="34" charset="0"/>
              </a:rPr>
              <a:t> - Cerebral </a:t>
            </a:r>
            <a:r>
              <a:rPr lang="en-US" dirty="0" err="1">
                <a:effectLst/>
                <a:cs typeface="Tahoma" pitchFamily="34" charset="0"/>
              </a:rPr>
              <a:t>gummas</a:t>
            </a:r>
            <a:r>
              <a:rPr lang="en-US" dirty="0">
                <a:effectLst/>
                <a:cs typeface="Tahoma" pitchFamily="34" charset="0"/>
              </a:rPr>
              <a:t>: Plasma cell-rich mass lesion</a:t>
            </a:r>
            <a:endParaRPr lang="en-US" dirty="0">
              <a:effectLst/>
              <a:cs typeface="Tahoma" pitchFamily="34" charset="0"/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>
              <a:effectLst/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b="1" dirty="0">
              <a:solidFill>
                <a:srgbClr val="FFFF00"/>
              </a:solidFill>
              <a:effectLst/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dirty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628800"/>
            <a:ext cx="432435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en-US" b="1" dirty="0">
                <a:cs typeface="Tahoma" pitchFamily="34" charset="0"/>
              </a:rPr>
              <a:t>Paretic </a:t>
            </a:r>
            <a:r>
              <a:rPr lang="en-US" b="1" dirty="0" err="1">
                <a:cs typeface="Tahoma" pitchFamily="34" charset="0"/>
              </a:rPr>
              <a:t>neurosyphilis</a:t>
            </a:r>
            <a:r>
              <a:rPr lang="en-US" b="1" dirty="0">
                <a:cs typeface="Tahoma" pitchFamily="34" charset="0"/>
              </a:rPr>
              <a:t> :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en-US" sz="3300" dirty="0">
                <a:cs typeface="Tahoma" pitchFamily="34" charset="0"/>
              </a:rPr>
              <a:t>Invasion of the </a:t>
            </a:r>
            <a:r>
              <a:rPr lang="en-US" sz="3300" b="1" dirty="0">
                <a:cs typeface="Tahoma" pitchFamily="34" charset="0"/>
              </a:rPr>
              <a:t>brain</a:t>
            </a:r>
            <a:r>
              <a:rPr lang="en-US" sz="3300" dirty="0">
                <a:cs typeface="Tahoma" pitchFamily="34" charset="0"/>
              </a:rPr>
              <a:t>, mainly frontal lobe by </a:t>
            </a:r>
            <a:r>
              <a:rPr lang="en-US" sz="3300" dirty="0" err="1">
                <a:cs typeface="Tahoma" pitchFamily="34" charset="0"/>
              </a:rPr>
              <a:t>T.pallidum</a:t>
            </a:r>
            <a:endParaRPr lang="en-US" sz="3300" dirty="0">
              <a:cs typeface="Tahoma" pitchFamily="34" charset="0"/>
            </a:endParaRP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en-US" sz="3300" dirty="0">
                <a:cs typeface="Tahoma" pitchFamily="34" charset="0"/>
              </a:rPr>
              <a:t>Insidious, but progressive mental and physical deficits with mood alteration, and </a:t>
            </a:r>
            <a:r>
              <a:rPr lang="en-US" sz="3300" dirty="0" err="1">
                <a:cs typeface="Tahoma" pitchFamily="34" charset="0"/>
              </a:rPr>
              <a:t>evantually</a:t>
            </a:r>
            <a:r>
              <a:rPr lang="en-US" sz="3300" dirty="0">
                <a:cs typeface="Tahoma" pitchFamily="34" charset="0"/>
              </a:rPr>
              <a:t> severe dementia</a:t>
            </a:r>
            <a:r>
              <a:rPr lang="en-US" altLang="ar-SA" sz="3300" dirty="0">
                <a:cs typeface="Times New Roman" pitchFamily="18" charset="0"/>
              </a:rPr>
              <a:t> → </a:t>
            </a:r>
            <a:r>
              <a:rPr lang="en-US" altLang="ar-SA" sz="3300" b="1" dirty="0">
                <a:cs typeface="Times New Roman" pitchFamily="18" charset="0"/>
              </a:rPr>
              <a:t>General paresis of the  insane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en-US" sz="3300" dirty="0">
                <a:cs typeface="Times New Roman" pitchFamily="18" charset="0"/>
              </a:rPr>
              <a:t>Inflammation with </a:t>
            </a:r>
            <a:r>
              <a:rPr lang="en-US" sz="3300" dirty="0" err="1">
                <a:cs typeface="Times New Roman" pitchFamily="18" charset="0"/>
              </a:rPr>
              <a:t>parenchymal</a:t>
            </a:r>
            <a:r>
              <a:rPr lang="en-US" sz="3300" dirty="0">
                <a:cs typeface="Times New Roman" pitchFamily="18" charset="0"/>
              </a:rPr>
              <a:t> damage:</a:t>
            </a:r>
            <a:r>
              <a:rPr lang="en-US" sz="3300" dirty="0">
                <a:cs typeface="Tahoma" pitchFamily="34" charset="0"/>
              </a:rPr>
              <a:t> </a:t>
            </a:r>
            <a:r>
              <a:rPr lang="en-US" sz="3300" b="1" dirty="0">
                <a:cs typeface="Tahoma" pitchFamily="34" charset="0"/>
              </a:rPr>
              <a:t>loss of neurons</a:t>
            </a:r>
            <a:r>
              <a:rPr lang="en-US" sz="3300" dirty="0">
                <a:cs typeface="Tahoma" pitchFamily="34" charset="0"/>
              </a:rPr>
              <a:t>, proliferation of microglia (ROD CELLLS) &amp; </a:t>
            </a:r>
            <a:r>
              <a:rPr lang="en-US" sz="3300" dirty="0" err="1">
                <a:cs typeface="Tahoma" pitchFamily="34" charset="0"/>
              </a:rPr>
              <a:t>gliosis</a:t>
            </a:r>
            <a:r>
              <a:rPr lang="en-US" sz="3300" dirty="0">
                <a:cs typeface="Tahoma" pitchFamily="34" charset="0"/>
              </a:rPr>
              <a:t> 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en-US" sz="3300" dirty="0">
                <a:cs typeface="Times New Roman" pitchFamily="18" charset="0"/>
              </a:rPr>
              <a:t>Spirochetes may be seen in tissue section</a:t>
            </a:r>
            <a:endParaRPr lang="en-US" sz="3300" dirty="0">
              <a:cs typeface="Tahoma" pitchFamily="34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US" dirty="0">
                <a:cs typeface="Tahoma" pitchFamily="34" charset="0"/>
              </a:rPr>
              <a:t>   </a:t>
            </a:r>
            <a:endParaRPr lang="en-US" b="1" dirty="0">
              <a:cs typeface="Tahoma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692150"/>
            <a:ext cx="5779368" cy="60499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b="1" dirty="0" err="1">
                <a:cs typeface="Tahoma" pitchFamily="34" charset="0"/>
              </a:rPr>
              <a:t>Tabes</a:t>
            </a:r>
            <a:r>
              <a:rPr lang="en-US" b="1" dirty="0">
                <a:cs typeface="Tahoma" pitchFamily="34" charset="0"/>
              </a:rPr>
              <a:t> </a:t>
            </a:r>
            <a:r>
              <a:rPr lang="en-US" b="1" dirty="0" err="1">
                <a:cs typeface="Tahoma" pitchFamily="34" charset="0"/>
              </a:rPr>
              <a:t>Dorsalis</a:t>
            </a:r>
            <a:r>
              <a:rPr lang="en-US" b="1" dirty="0">
                <a:cs typeface="Tahoma" pitchFamily="34" charset="0"/>
              </a:rPr>
              <a:t> :</a:t>
            </a:r>
          </a:p>
          <a:p>
            <a:pPr>
              <a:buNone/>
              <a:defRPr/>
            </a:pPr>
            <a:r>
              <a:rPr lang="en-US" dirty="0">
                <a:cs typeface="Tahoma" pitchFamily="34" charset="0"/>
              </a:rPr>
              <a:t>   - </a:t>
            </a:r>
            <a:r>
              <a:rPr lang="en-US" sz="2800" dirty="0">
                <a:cs typeface="Tahoma" pitchFamily="34" charset="0"/>
              </a:rPr>
              <a:t>Damage to the sensory nerves in the </a:t>
            </a:r>
            <a:r>
              <a:rPr lang="en-US" sz="2800" b="1" dirty="0">
                <a:cs typeface="Tahoma" pitchFamily="34" charset="0"/>
              </a:rPr>
              <a:t>dorsal root</a:t>
            </a:r>
          </a:p>
          <a:p>
            <a:pPr>
              <a:buNone/>
              <a:defRPr/>
            </a:pPr>
            <a:r>
              <a:rPr lang="en-US" sz="2800" dirty="0">
                <a:cs typeface="Tahoma" pitchFamily="34" charset="0"/>
              </a:rPr>
              <a:t>    - Loss of axons &amp; myelin → pallor and atrophy of dorsal columns </a:t>
            </a:r>
          </a:p>
          <a:p>
            <a:pPr>
              <a:buNone/>
              <a:defRPr/>
            </a:pPr>
            <a:r>
              <a:rPr lang="en-US" sz="2800" dirty="0">
                <a:cs typeface="Tahoma" pitchFamily="34" charset="0"/>
              </a:rPr>
              <a:t>    - Impaired joint position sense and ataxia (</a:t>
            </a:r>
            <a:r>
              <a:rPr lang="en-US" sz="2800" dirty="0" err="1"/>
              <a:t>locomotor</a:t>
            </a:r>
            <a:r>
              <a:rPr lang="en-US" sz="2800" dirty="0"/>
              <a:t> ataxia)</a:t>
            </a:r>
            <a:r>
              <a:rPr lang="en-US" sz="2800" dirty="0">
                <a:cs typeface="Tahoma" pitchFamily="34" charset="0"/>
              </a:rPr>
              <a:t>,</a:t>
            </a:r>
            <a:r>
              <a:rPr lang="en-US" sz="2800" dirty="0"/>
              <a:t> loss of pain sensation </a:t>
            </a:r>
            <a:r>
              <a:rPr lang="en-US" sz="2800" dirty="0">
                <a:cs typeface="Tahoma" pitchFamily="34" charset="0"/>
              </a:rPr>
              <a:t>→</a:t>
            </a:r>
            <a:r>
              <a:rPr lang="en-US" sz="2800" dirty="0"/>
              <a:t> skin and joint damage </a:t>
            </a:r>
            <a:r>
              <a:rPr lang="en-US" sz="2800" dirty="0">
                <a:cs typeface="Tahoma" pitchFamily="34" charset="0"/>
              </a:rPr>
              <a:t>→ </a:t>
            </a:r>
            <a:r>
              <a:rPr lang="en-US" sz="2800" b="1" dirty="0"/>
              <a:t>Charcot joints </a:t>
            </a:r>
          </a:p>
          <a:p>
            <a:pPr>
              <a:buNone/>
              <a:defRPr/>
            </a:pPr>
            <a:r>
              <a:rPr lang="en-US" sz="2800" dirty="0"/>
              <a:t>    - Others:  lightning pains, absence of deep tendon reflexes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>
              <a:cs typeface="Tahoma" pitchFamily="34" charset="0"/>
            </a:endParaRPr>
          </a:p>
          <a:p>
            <a:pPr eaLnBrk="1" hangingPunct="1">
              <a:defRPr/>
            </a:pPr>
            <a:r>
              <a:rPr lang="en-US" b="1" dirty="0">
                <a:cs typeface="Tahoma" pitchFamily="34" charset="0"/>
              </a:rPr>
              <a:t>Acute syphilitic meningitis 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>
                <a:cs typeface="Tahoma" pitchFamily="34" charset="0"/>
              </a:rPr>
              <a:t>   - HIV infected patients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196752"/>
            <a:ext cx="280831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/>
              <a:t>3- </a:t>
            </a:r>
            <a:r>
              <a:rPr lang="en-US" b="1" u="sng" dirty="0" err="1"/>
              <a:t>Neuro-Borreliosis</a:t>
            </a:r>
            <a:r>
              <a:rPr lang="en-US" b="1" u="sng" dirty="0"/>
              <a:t> (LYME Disease)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err="1"/>
              <a:t>Borrelia</a:t>
            </a:r>
            <a:r>
              <a:rPr lang="en-US" dirty="0"/>
              <a:t> </a:t>
            </a:r>
            <a:r>
              <a:rPr lang="en-US" dirty="0" err="1"/>
              <a:t>burgdorferi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b="1" dirty="0"/>
              <a:t>Neurologic manifestations: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  </a:t>
            </a:r>
            <a:r>
              <a:rPr lang="en-US" sz="3200" dirty="0"/>
              <a:t>Meningitis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   facial nerve palsies 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   </a:t>
            </a:r>
            <a:r>
              <a:rPr lang="en-US" sz="3200" dirty="0" err="1"/>
              <a:t>polyneuropathies</a:t>
            </a:r>
            <a:endParaRPr lang="en-US" sz="3200" dirty="0"/>
          </a:p>
          <a:p>
            <a:pPr lvl="1">
              <a:lnSpc>
                <a:spcPct val="90000"/>
              </a:lnSpc>
            </a:pPr>
            <a:r>
              <a:rPr lang="en-US" sz="3200" dirty="0"/>
              <a:t>   encephalopathy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ar-SA" sz="3600" b="1" dirty="0" err="1">
                <a:cs typeface="Tahoma" pitchFamily="34" charset="0"/>
              </a:rPr>
              <a:t>Parenchymal</a:t>
            </a:r>
            <a:r>
              <a:rPr lang="en-US" altLang="ar-SA" sz="3600" b="1" dirty="0">
                <a:cs typeface="Tahoma" pitchFamily="34" charset="0"/>
              </a:rPr>
              <a:t> Infections: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458200" cy="4379913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ar-SA" sz="2800" u="sng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ar-SA" sz="16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ar-SA" sz="16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ar-SA" sz="16000" dirty="0">
                <a:effectLst/>
                <a:cs typeface="Tahoma" pitchFamily="34" charset="0"/>
              </a:rPr>
              <a:t>Localized : abscess, </a:t>
            </a:r>
            <a:r>
              <a:rPr lang="en-US" altLang="ar-SA" sz="16000" dirty="0" err="1">
                <a:effectLst/>
                <a:cs typeface="Tahoma" pitchFamily="34" charset="0"/>
              </a:rPr>
              <a:t>tuberculoma</a:t>
            </a:r>
            <a:r>
              <a:rPr lang="en-US" altLang="ar-SA" sz="16000" dirty="0">
                <a:effectLst/>
                <a:cs typeface="Tahoma" pitchFamily="34" charset="0"/>
              </a:rPr>
              <a:t>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ar-SA" sz="16000" dirty="0">
                <a:effectLst/>
                <a:cs typeface="Tahoma" pitchFamily="34" charset="0"/>
              </a:rPr>
              <a:t>      toxoplasmosis, </a:t>
            </a:r>
            <a:r>
              <a:rPr lang="en-US" altLang="ar-SA" sz="16000" dirty="0">
                <a:cs typeface="Tahoma" pitchFamily="34" charset="0"/>
              </a:rPr>
              <a:t>some </a:t>
            </a:r>
            <a:r>
              <a:rPr lang="en-US" altLang="ar-SA" sz="16000" dirty="0">
                <a:effectLst/>
                <a:cs typeface="Tahoma" pitchFamily="34" charset="0"/>
              </a:rPr>
              <a:t>parasites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ar-SA" sz="16000" dirty="0">
              <a:effectLst/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ar-SA" sz="16000" dirty="0">
                <a:effectLst/>
                <a:cs typeface="Tahoma" pitchFamily="34" charset="0"/>
              </a:rPr>
              <a:t>    Diffuse :  encephalitis, usually viral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ar-SA" dirty="0">
              <a:effectLst/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ar-SA" sz="2800" dirty="0">
                <a:latin typeface="Times New Roman" pitchFamily="18" charset="0"/>
                <a:cs typeface="Times New Roman" pitchFamily="18" charset="0"/>
              </a:rPr>
              <a:t>   </a:t>
            </a:r>
            <a:endParaRPr lang="en-US" altLang="ar-SA" sz="2800" u="sng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ar-SA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altLang="ar-SA" sz="2800" b="1" dirty="0">
              <a:solidFill>
                <a:srgbClr val="FFFFFF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ar-SA" sz="2800" b="1" dirty="0"/>
          </a:p>
          <a:p>
            <a:pPr eaLnBrk="1" hangingPunct="1">
              <a:lnSpc>
                <a:spcPct val="90000"/>
              </a:lnSpc>
              <a:defRPr/>
            </a:pPr>
            <a:endParaRPr lang="en-US" altLang="ar-SA" sz="2800" b="1" dirty="0"/>
          </a:p>
          <a:p>
            <a:pPr eaLnBrk="1" hangingPunct="1">
              <a:lnSpc>
                <a:spcPct val="90000"/>
              </a:lnSpc>
              <a:defRPr/>
            </a:pPr>
            <a:endParaRPr lang="en-US" altLang="ar-SA" sz="2800" b="1" dirty="0"/>
          </a:p>
          <a:p>
            <a:pPr eaLnBrk="1" hangingPunct="1">
              <a:lnSpc>
                <a:spcPct val="90000"/>
              </a:lnSpc>
              <a:defRPr/>
            </a:pPr>
            <a:endParaRPr lang="en-US" altLang="ar-SA" sz="2800" b="1" dirty="0"/>
          </a:p>
          <a:p>
            <a:pPr eaLnBrk="1" hangingPunct="1">
              <a:lnSpc>
                <a:spcPct val="90000"/>
              </a:lnSpc>
              <a:defRPr/>
            </a:pPr>
            <a:endParaRPr lang="en-US" altLang="ar-SA" sz="2800" b="1" dirty="0"/>
          </a:p>
          <a:p>
            <a:pPr eaLnBrk="1" hangingPunct="1">
              <a:lnSpc>
                <a:spcPct val="90000"/>
              </a:lnSpc>
              <a:defRPr/>
            </a:pPr>
            <a:endParaRPr lang="en-US" altLang="ar-SA" sz="2800" b="1" dirty="0"/>
          </a:p>
          <a:p>
            <a:pPr eaLnBrk="1" hangingPunct="1">
              <a:lnSpc>
                <a:spcPct val="90000"/>
              </a:lnSpc>
              <a:defRPr/>
            </a:pPr>
            <a:endParaRPr lang="en-US" altLang="ar-SA" sz="2800" b="1" dirty="0"/>
          </a:p>
          <a:p>
            <a:pPr eaLnBrk="1" hangingPunct="1">
              <a:lnSpc>
                <a:spcPct val="90000"/>
              </a:lnSpc>
              <a:defRPr/>
            </a:pPr>
            <a:endParaRPr lang="en-US" altLang="ar-SA" sz="2800" b="1" dirty="0"/>
          </a:p>
          <a:p>
            <a:pPr eaLnBrk="1" hangingPunct="1">
              <a:lnSpc>
                <a:spcPct val="90000"/>
              </a:lnSpc>
              <a:defRPr/>
            </a:pPr>
            <a:endParaRPr lang="en-US" altLang="ar-SA" sz="2800" b="1" dirty="0"/>
          </a:p>
          <a:p>
            <a:pPr eaLnBrk="1" hangingPunct="1">
              <a:lnSpc>
                <a:spcPct val="90000"/>
              </a:lnSpc>
              <a:defRPr/>
            </a:pPr>
            <a:endParaRPr lang="en-US" altLang="ar-SA" sz="2800" b="1" dirty="0"/>
          </a:p>
          <a:p>
            <a:pPr eaLnBrk="1" hangingPunct="1">
              <a:lnSpc>
                <a:spcPct val="90000"/>
              </a:lnSpc>
              <a:defRPr/>
            </a:pPr>
            <a:endParaRPr lang="en-US" altLang="ar-SA" sz="2800" b="1" dirty="0"/>
          </a:p>
          <a:p>
            <a:pPr eaLnBrk="1" hangingPunct="1">
              <a:lnSpc>
                <a:spcPct val="90000"/>
              </a:lnSpc>
              <a:defRPr/>
            </a:pPr>
            <a:endParaRPr lang="en-US" altLang="ar-SA" sz="2800" b="1" dirty="0"/>
          </a:p>
          <a:p>
            <a:pPr eaLnBrk="1" hangingPunct="1">
              <a:lnSpc>
                <a:spcPct val="90000"/>
              </a:lnSpc>
              <a:defRPr/>
            </a:pPr>
            <a:endParaRPr lang="en-US" altLang="ar-SA" sz="2800" b="1" dirty="0"/>
          </a:p>
          <a:p>
            <a:pPr eaLnBrk="1" hangingPunct="1">
              <a:lnSpc>
                <a:spcPct val="90000"/>
              </a:lnSpc>
              <a:defRPr/>
            </a:pPr>
            <a:endParaRPr lang="en-US" altLang="ar-SA" sz="2800" b="1" dirty="0"/>
          </a:p>
          <a:p>
            <a:pPr eaLnBrk="1" hangingPunct="1">
              <a:lnSpc>
                <a:spcPct val="90000"/>
              </a:lnSpc>
              <a:defRPr/>
            </a:pPr>
            <a:endParaRPr lang="en-US" altLang="ar-SA" sz="2800" b="1" dirty="0"/>
          </a:p>
          <a:p>
            <a:pPr eaLnBrk="1" hangingPunct="1">
              <a:lnSpc>
                <a:spcPct val="90000"/>
              </a:lnSpc>
              <a:defRPr/>
            </a:pPr>
            <a:endParaRPr lang="en-US" altLang="ar-SA" sz="2800" b="1" dirty="0"/>
          </a:p>
          <a:p>
            <a:pPr eaLnBrk="1" hangingPunct="1">
              <a:lnSpc>
                <a:spcPct val="90000"/>
              </a:lnSpc>
              <a:defRPr/>
            </a:pPr>
            <a:endParaRPr lang="en-US" altLang="ar-SA" sz="2800" b="1" dirty="0"/>
          </a:p>
          <a:p>
            <a:pPr eaLnBrk="1" hangingPunct="1">
              <a:lnSpc>
                <a:spcPct val="90000"/>
              </a:lnSpc>
              <a:defRPr/>
            </a:pPr>
            <a:endParaRPr lang="en-US" altLang="ar-SA" sz="2800" b="1" dirty="0"/>
          </a:p>
          <a:p>
            <a:pPr eaLnBrk="1" hangingPunct="1">
              <a:lnSpc>
                <a:spcPct val="90000"/>
              </a:lnSpc>
              <a:defRPr/>
            </a:pPr>
            <a:endParaRPr lang="en-US" altLang="ar-SA" sz="2800" b="1" dirty="0"/>
          </a:p>
          <a:p>
            <a:pPr eaLnBrk="1" hangingPunct="1">
              <a:lnSpc>
                <a:spcPct val="90000"/>
              </a:lnSpc>
              <a:defRPr/>
            </a:pPr>
            <a:endParaRPr lang="en-US" altLang="ar-SA" sz="2800" b="1" dirty="0"/>
          </a:p>
          <a:p>
            <a:pPr eaLnBrk="1" hangingPunct="1">
              <a:lnSpc>
                <a:spcPct val="90000"/>
              </a:lnSpc>
              <a:defRPr/>
            </a:pPr>
            <a:endParaRPr lang="en-US" altLang="ar-SA" sz="2800" b="1" dirty="0"/>
          </a:p>
          <a:p>
            <a:pPr eaLnBrk="1" hangingPunct="1">
              <a:lnSpc>
                <a:spcPct val="90000"/>
              </a:lnSpc>
              <a:defRPr/>
            </a:pPr>
            <a:endParaRPr lang="en-US" altLang="ar-SA" sz="2800" b="1" dirty="0"/>
          </a:p>
          <a:p>
            <a:pPr eaLnBrk="1" hangingPunct="1">
              <a:lnSpc>
                <a:spcPct val="90000"/>
              </a:lnSpc>
              <a:defRPr/>
            </a:pPr>
            <a:endParaRPr lang="en-US" altLang="ar-SA" sz="2800" b="1" dirty="0"/>
          </a:p>
          <a:p>
            <a:pPr eaLnBrk="1" hangingPunct="1">
              <a:lnSpc>
                <a:spcPct val="90000"/>
              </a:lnSpc>
              <a:defRPr/>
            </a:pPr>
            <a:endParaRPr lang="en-US" altLang="ar-SA" sz="2800" b="1" dirty="0"/>
          </a:p>
          <a:p>
            <a:pPr eaLnBrk="1" hangingPunct="1">
              <a:lnSpc>
                <a:spcPct val="90000"/>
              </a:lnSpc>
              <a:defRPr/>
            </a:pPr>
            <a:endParaRPr lang="en-US" altLang="ar-SA" sz="2800" b="1" dirty="0"/>
          </a:p>
          <a:p>
            <a:pPr eaLnBrk="1" hangingPunct="1">
              <a:lnSpc>
                <a:spcPct val="90000"/>
              </a:lnSpc>
              <a:defRPr/>
            </a:pPr>
            <a:endParaRPr lang="en-US" altLang="ar-SA" sz="2800" b="1" dirty="0"/>
          </a:p>
          <a:p>
            <a:pPr eaLnBrk="1" hangingPunct="1">
              <a:lnSpc>
                <a:spcPct val="90000"/>
              </a:lnSpc>
              <a:defRPr/>
            </a:pPr>
            <a:endParaRPr lang="en-US" altLang="ar-SA" sz="2800" b="1" dirty="0"/>
          </a:p>
          <a:p>
            <a:pPr eaLnBrk="1" hangingPunct="1">
              <a:lnSpc>
                <a:spcPct val="90000"/>
              </a:lnSpc>
              <a:defRPr/>
            </a:pPr>
            <a:endParaRPr lang="en-US" altLang="ar-SA" sz="2800" b="1" dirty="0"/>
          </a:p>
          <a:p>
            <a:pPr eaLnBrk="1" hangingPunct="1">
              <a:lnSpc>
                <a:spcPct val="90000"/>
              </a:lnSpc>
              <a:defRPr/>
            </a:pPr>
            <a:endParaRPr lang="en-US" altLang="ar-SA" sz="2800" b="1" dirty="0"/>
          </a:p>
          <a:p>
            <a:pPr eaLnBrk="1" hangingPunct="1">
              <a:lnSpc>
                <a:spcPct val="90000"/>
              </a:lnSpc>
              <a:defRPr/>
            </a:pPr>
            <a:endParaRPr lang="en-US" altLang="ar-SA" sz="2800" b="1" dirty="0"/>
          </a:p>
          <a:p>
            <a:pPr eaLnBrk="1" hangingPunct="1">
              <a:lnSpc>
                <a:spcPct val="90000"/>
              </a:lnSpc>
              <a:defRPr/>
            </a:pPr>
            <a:endParaRPr lang="en-US" altLang="ar-SA" sz="2800" b="1" dirty="0"/>
          </a:p>
          <a:p>
            <a:pPr eaLnBrk="1" hangingPunct="1">
              <a:lnSpc>
                <a:spcPct val="90000"/>
              </a:lnSpc>
              <a:defRPr/>
            </a:pPr>
            <a:endParaRPr lang="en-US" altLang="ar-SA" sz="2800" b="1" dirty="0"/>
          </a:p>
          <a:p>
            <a:pPr eaLnBrk="1" hangingPunct="1">
              <a:lnSpc>
                <a:spcPct val="90000"/>
              </a:lnSpc>
              <a:defRPr/>
            </a:pPr>
            <a:endParaRPr lang="en-US" altLang="ar-SA" sz="2800" b="1" dirty="0"/>
          </a:p>
          <a:p>
            <a:pPr eaLnBrk="1" hangingPunct="1">
              <a:lnSpc>
                <a:spcPct val="90000"/>
              </a:lnSpc>
              <a:defRPr/>
            </a:pPr>
            <a:endParaRPr lang="en-US" altLang="ar-SA" sz="2800" b="1" dirty="0"/>
          </a:p>
          <a:p>
            <a:pPr eaLnBrk="1" hangingPunct="1">
              <a:lnSpc>
                <a:spcPct val="90000"/>
              </a:lnSpc>
              <a:defRPr/>
            </a:pPr>
            <a:endParaRPr lang="en-US" altLang="ar-SA" sz="2800" b="1" dirty="0"/>
          </a:p>
          <a:p>
            <a:pPr eaLnBrk="1" hangingPunct="1">
              <a:lnSpc>
                <a:spcPct val="90000"/>
              </a:lnSpc>
              <a:defRPr/>
            </a:pPr>
            <a:endParaRPr lang="en-US" altLang="ar-SA" sz="2800" b="1" dirty="0"/>
          </a:p>
          <a:p>
            <a:pPr eaLnBrk="1" hangingPunct="1">
              <a:lnSpc>
                <a:spcPct val="90000"/>
              </a:lnSpc>
              <a:defRPr/>
            </a:pPr>
            <a:endParaRPr lang="en-US" altLang="ar-SA" sz="2800" b="1" dirty="0"/>
          </a:p>
          <a:p>
            <a:pPr eaLnBrk="1" hangingPunct="1">
              <a:lnSpc>
                <a:spcPct val="90000"/>
              </a:lnSpc>
              <a:defRPr/>
            </a:pPr>
            <a:endParaRPr lang="en-US" altLang="ar-SA" sz="2800" b="1" dirty="0"/>
          </a:p>
          <a:p>
            <a:pPr eaLnBrk="1" hangingPunct="1">
              <a:lnSpc>
                <a:spcPct val="90000"/>
              </a:lnSpc>
              <a:defRPr/>
            </a:pPr>
            <a:endParaRPr lang="en-US" altLang="ar-SA" sz="2800" b="1" dirty="0"/>
          </a:p>
          <a:p>
            <a:pPr eaLnBrk="1" hangingPunct="1">
              <a:lnSpc>
                <a:spcPct val="90000"/>
              </a:lnSpc>
              <a:defRPr/>
            </a:pPr>
            <a:endParaRPr lang="en-US" altLang="ar-SA" sz="2800" b="1" dirty="0"/>
          </a:p>
          <a:p>
            <a:pPr eaLnBrk="1" hangingPunct="1">
              <a:lnSpc>
                <a:spcPct val="90000"/>
              </a:lnSpc>
              <a:defRPr/>
            </a:pPr>
            <a:endParaRPr lang="en-US" altLang="ar-SA" sz="2800" b="1" dirty="0"/>
          </a:p>
          <a:p>
            <a:pPr eaLnBrk="1" hangingPunct="1">
              <a:lnSpc>
                <a:spcPct val="90000"/>
              </a:lnSpc>
              <a:defRPr/>
            </a:pPr>
            <a:endParaRPr lang="en-US" altLang="ar-SA" sz="2800" b="1" dirty="0"/>
          </a:p>
          <a:p>
            <a:pPr eaLnBrk="1" hangingPunct="1">
              <a:lnSpc>
                <a:spcPct val="90000"/>
              </a:lnSpc>
              <a:defRPr/>
            </a:pPr>
            <a:endParaRPr lang="en-US" altLang="ar-SA" sz="2800" b="1" dirty="0"/>
          </a:p>
          <a:p>
            <a:pPr eaLnBrk="1" hangingPunct="1">
              <a:lnSpc>
                <a:spcPct val="90000"/>
              </a:lnSpc>
              <a:defRPr/>
            </a:pPr>
            <a:endParaRPr lang="en-US" altLang="ar-SA" sz="2800" b="1" dirty="0"/>
          </a:p>
          <a:p>
            <a:pPr eaLnBrk="1" hangingPunct="1">
              <a:lnSpc>
                <a:spcPct val="90000"/>
              </a:lnSpc>
              <a:defRPr/>
            </a:pPr>
            <a:endParaRPr lang="en-US" altLang="ar-SA" sz="2800" b="1" dirty="0"/>
          </a:p>
          <a:p>
            <a:pPr eaLnBrk="1" hangingPunct="1">
              <a:lnSpc>
                <a:spcPct val="90000"/>
              </a:lnSpc>
              <a:defRPr/>
            </a:pPr>
            <a:endParaRPr lang="en-US" altLang="ar-SA" sz="2800" b="1" dirty="0"/>
          </a:p>
          <a:p>
            <a:pPr eaLnBrk="1" hangingPunct="1">
              <a:lnSpc>
                <a:spcPct val="90000"/>
              </a:lnSpc>
              <a:defRPr/>
            </a:pPr>
            <a:endParaRPr lang="en-US" altLang="ar-SA" sz="2800" b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ar-SA" sz="2800" b="1" dirty="0"/>
              <a:t>Frontal or temporal </a:t>
            </a:r>
            <a:r>
              <a:rPr lang="en-US" altLang="ar-SA" sz="2800" b="1" dirty="0" err="1"/>
              <a:t>lobe,hemat</a:t>
            </a:r>
            <a:endParaRPr lang="en-US" altLang="ar-SA" sz="28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>
                <a:effectLst/>
                <a:cs typeface="Tahoma" pitchFamily="34" charset="0"/>
              </a:rPr>
              <a:t>Brain Abscess 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1438"/>
            <a:ext cx="8839200" cy="4784725"/>
          </a:xfrm>
        </p:spPr>
        <p:txBody>
          <a:bodyPr>
            <a:normAutofit lnSpcReduction="10000"/>
          </a:bodyPr>
          <a:lstStyle/>
          <a:p>
            <a:pPr lvl="1" eaLnBrk="1" hangingPunct="1">
              <a:defRPr/>
            </a:pPr>
            <a:endParaRPr lang="en-US" altLang="ar-SA" dirty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defRPr/>
            </a:pPr>
            <a:r>
              <a:rPr lang="en-US" altLang="ar-SA" sz="3200" dirty="0">
                <a:effectLst/>
                <a:cs typeface="Tahoma" pitchFamily="34" charset="0"/>
              </a:rPr>
              <a:t>Usually bacterial</a:t>
            </a:r>
          </a:p>
          <a:p>
            <a:pPr lvl="1" eaLnBrk="1" hangingPunct="1">
              <a:defRPr/>
            </a:pPr>
            <a:r>
              <a:rPr lang="en-US" altLang="ar-SA" sz="3200" dirty="0">
                <a:effectLst/>
                <a:cs typeface="Tahoma" pitchFamily="34" charset="0"/>
              </a:rPr>
              <a:t>Direct implantation of organisms, or local </a:t>
            </a:r>
            <a:r>
              <a:rPr lang="en-US" altLang="ar-SA" sz="3200" dirty="0" err="1">
                <a:effectLst/>
                <a:cs typeface="Tahoma" pitchFamily="34" charset="0"/>
              </a:rPr>
              <a:t>extention</a:t>
            </a:r>
            <a:r>
              <a:rPr lang="en-US" altLang="ar-SA" sz="3200" dirty="0">
                <a:effectLst/>
                <a:cs typeface="Tahoma" pitchFamily="34" charset="0"/>
              </a:rPr>
              <a:t> from adjacent foci (</a:t>
            </a:r>
            <a:r>
              <a:rPr lang="en-US" altLang="ar-SA" sz="3200" dirty="0" err="1">
                <a:effectLst/>
                <a:cs typeface="Tahoma" pitchFamily="34" charset="0"/>
              </a:rPr>
              <a:t>paranasal</a:t>
            </a:r>
            <a:r>
              <a:rPr lang="en-US" altLang="ar-SA" sz="3200" dirty="0">
                <a:effectLst/>
                <a:cs typeface="Tahoma" pitchFamily="34" charset="0"/>
              </a:rPr>
              <a:t> sinusitis, </a:t>
            </a:r>
            <a:r>
              <a:rPr lang="en-US" altLang="ar-SA" sz="3200" dirty="0" err="1">
                <a:effectLst/>
                <a:cs typeface="Tahoma" pitchFamily="34" charset="0"/>
              </a:rPr>
              <a:t>mastoiditis</a:t>
            </a:r>
            <a:r>
              <a:rPr lang="en-US" altLang="ar-SA" sz="3200" dirty="0">
                <a:cs typeface="Tahoma" pitchFamily="34" charset="0"/>
              </a:rPr>
              <a:t>)</a:t>
            </a:r>
            <a:r>
              <a:rPr lang="en-US" altLang="ar-SA" sz="3200" dirty="0">
                <a:effectLst/>
                <a:cs typeface="Tahoma" pitchFamily="34" charset="0"/>
                <a:sym typeface="Symbol" pitchFamily="18" charset="2"/>
              </a:rPr>
              <a:t> </a:t>
            </a:r>
            <a:endParaRPr lang="en-US" altLang="ar-SA" sz="3200" b="1" dirty="0">
              <a:effectLst/>
              <a:cs typeface="Tahoma" pitchFamily="34" charset="0"/>
            </a:endParaRPr>
          </a:p>
          <a:p>
            <a:pPr lvl="1" eaLnBrk="1" hangingPunct="1">
              <a:defRPr/>
            </a:pPr>
            <a:r>
              <a:rPr lang="en-US" altLang="ar-SA" sz="3200" dirty="0">
                <a:effectLst/>
                <a:cs typeface="Tahoma" pitchFamily="34" charset="0"/>
              </a:rPr>
              <a:t> </a:t>
            </a:r>
            <a:r>
              <a:rPr lang="en-US" altLang="ar-SA" sz="3200" dirty="0" err="1">
                <a:effectLst/>
                <a:cs typeface="Tahoma" pitchFamily="34" charset="0"/>
              </a:rPr>
              <a:t>Hematogenous</a:t>
            </a:r>
            <a:r>
              <a:rPr lang="en-US" altLang="ar-SA" sz="3200" dirty="0">
                <a:effectLst/>
                <a:cs typeface="Tahoma" pitchFamily="34" charset="0"/>
              </a:rPr>
              <a:t> route from heart, lungs or after tooth extraction.</a:t>
            </a:r>
          </a:p>
          <a:p>
            <a:pPr lvl="1" eaLnBrk="1" hangingPunct="1">
              <a:defRPr/>
            </a:pPr>
            <a:r>
              <a:rPr lang="en-US" altLang="ar-SA" sz="3200" dirty="0">
                <a:cs typeface="Tahoma" pitchFamily="34" charset="0"/>
              </a:rPr>
              <a:t>  </a:t>
            </a:r>
            <a:r>
              <a:rPr lang="en-US" altLang="ar-SA" sz="3200" b="1" dirty="0">
                <a:cs typeface="Tahoma" pitchFamily="34" charset="0"/>
              </a:rPr>
              <a:t>Grossly</a:t>
            </a:r>
            <a:r>
              <a:rPr lang="en-US" altLang="ar-SA" sz="3200" dirty="0">
                <a:cs typeface="Tahoma" pitchFamily="34" charset="0"/>
              </a:rPr>
              <a:t>: Discrete lesion with central </a:t>
            </a:r>
            <a:r>
              <a:rPr lang="en-US" altLang="ar-SA" sz="3200" b="1" dirty="0" err="1">
                <a:cs typeface="Tahoma" pitchFamily="34" charset="0"/>
              </a:rPr>
              <a:t>liquefactive</a:t>
            </a:r>
            <a:r>
              <a:rPr lang="en-US" altLang="ar-SA" sz="3200" b="1" dirty="0">
                <a:cs typeface="Tahoma" pitchFamily="34" charset="0"/>
              </a:rPr>
              <a:t> </a:t>
            </a:r>
            <a:r>
              <a:rPr lang="en-US" altLang="ar-SA" sz="3200" dirty="0">
                <a:cs typeface="Tahoma" pitchFamily="34" charset="0"/>
              </a:rPr>
              <a:t>necrosis</a:t>
            </a:r>
          </a:p>
          <a:p>
            <a:pPr eaLnBrk="1" hangingPunct="1">
              <a:defRPr/>
            </a:pPr>
            <a:endParaRPr lang="en-US" dirty="0"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476250"/>
            <a:ext cx="8820150" cy="6265863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4000" b="1" dirty="0"/>
              <a:t>             </a:t>
            </a:r>
            <a:endParaRPr lang="en-US" altLang="ar-SA" dirty="0">
              <a:cs typeface="Tahoma" pitchFamily="34" charset="0"/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altLang="ar-SA" b="1" u="sng" dirty="0">
                <a:effectLst/>
                <a:cs typeface="Tahoma" pitchFamily="34" charset="0"/>
              </a:rPr>
              <a:t>IMPORTANT FACTORS </a:t>
            </a:r>
          </a:p>
          <a:p>
            <a:pPr eaLnBrk="1" hangingPunct="1">
              <a:defRPr/>
            </a:pPr>
            <a:endParaRPr lang="en-US" altLang="ar-SA" dirty="0">
              <a:effectLst/>
              <a:cs typeface="Tahoma" pitchFamily="34" charset="0"/>
            </a:endParaRPr>
          </a:p>
          <a:p>
            <a:r>
              <a:rPr lang="en-US" sz="3300" b="1" dirty="0"/>
              <a:t>Pathogenesis:</a:t>
            </a:r>
          </a:p>
          <a:p>
            <a:pPr>
              <a:buNone/>
            </a:pPr>
            <a:r>
              <a:rPr lang="en-US" sz="3300" b="1" dirty="0"/>
              <a:t>- </a:t>
            </a:r>
            <a:r>
              <a:rPr lang="en-US" sz="3300" dirty="0" err="1"/>
              <a:t>Hematogenous</a:t>
            </a:r>
            <a:r>
              <a:rPr lang="en-US" sz="3300" dirty="0"/>
              <a:t> spread (most common)</a:t>
            </a:r>
          </a:p>
          <a:p>
            <a:pPr>
              <a:buNone/>
            </a:pPr>
            <a:r>
              <a:rPr lang="en-US" sz="3300" dirty="0"/>
              <a:t>- Traumatic implantation ( open or penetrating trauma)</a:t>
            </a:r>
          </a:p>
          <a:p>
            <a:pPr>
              <a:buNone/>
            </a:pPr>
            <a:r>
              <a:rPr lang="en-US" sz="3300" dirty="0"/>
              <a:t>- Local extension from a nearby infection (e.g., frontal sinus, mastoid)</a:t>
            </a:r>
          </a:p>
          <a:p>
            <a:pPr>
              <a:buNone/>
            </a:pPr>
            <a:r>
              <a:rPr lang="it-IT" sz="3300" dirty="0"/>
              <a:t>- Ascent via peripheral nerve (e.g., rabies)</a:t>
            </a:r>
            <a:endParaRPr lang="en-US" altLang="ar-SA" sz="3300" dirty="0">
              <a:effectLst/>
              <a:cs typeface="Tahoma" pitchFamily="34" charset="0"/>
            </a:endParaRPr>
          </a:p>
          <a:p>
            <a:pPr>
              <a:buNone/>
              <a:defRPr/>
            </a:pPr>
            <a:endParaRPr lang="en-US" altLang="ar-SA" sz="3300" dirty="0">
              <a:effectLst/>
              <a:cs typeface="Tahoma" pitchFamily="34" charset="0"/>
            </a:endParaRPr>
          </a:p>
          <a:p>
            <a:pPr eaLnBrk="1" hangingPunct="1">
              <a:defRPr/>
            </a:pPr>
            <a:r>
              <a:rPr lang="en-US" altLang="ar-SA" sz="3300" dirty="0">
                <a:effectLst/>
                <a:cs typeface="Tahoma" pitchFamily="34" charset="0"/>
              </a:rPr>
              <a:t>Bacteria, Viruses, Fungi, Parasites.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ar-SA" sz="3300" dirty="0">
                <a:effectLst/>
                <a:cs typeface="Tahoma" pitchFamily="34" charset="0"/>
              </a:rPr>
              <a:t>  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ar-SA" sz="3300" dirty="0">
              <a:effectLst/>
              <a:cs typeface="Tahoma" pitchFamily="34" charset="0"/>
            </a:endParaRPr>
          </a:p>
          <a:p>
            <a:pPr eaLnBrk="1" hangingPunct="1">
              <a:defRPr/>
            </a:pPr>
            <a:r>
              <a:rPr lang="en-US" sz="3300" b="1" dirty="0">
                <a:effectLst/>
                <a:cs typeface="Tahoma" pitchFamily="34" charset="0"/>
              </a:rPr>
              <a:t>Normal or </a:t>
            </a:r>
            <a:r>
              <a:rPr lang="en-US" sz="3300" b="1" dirty="0" err="1">
                <a:effectLst/>
                <a:cs typeface="Tahoma" pitchFamily="34" charset="0"/>
              </a:rPr>
              <a:t>immunocompromised</a:t>
            </a:r>
            <a:r>
              <a:rPr lang="en-US" sz="3300" b="1" dirty="0">
                <a:effectLst/>
                <a:cs typeface="Tahoma" pitchFamily="34" charset="0"/>
              </a:rPr>
              <a:t> host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3300" dirty="0"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/>
              <a:t>CEREBRAL ABSCESS</a:t>
            </a:r>
          </a:p>
        </p:txBody>
      </p:sp>
      <p:pic>
        <p:nvPicPr>
          <p:cNvPr id="82947" name="Picture 3" descr="2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7544" y="1484784"/>
            <a:ext cx="8280920" cy="5184576"/>
          </a:xfr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8681"/>
            <a:ext cx="8142287" cy="5547320"/>
          </a:xfrm>
        </p:spPr>
        <p:txBody>
          <a:bodyPr>
            <a:normAutofit fontScale="92500" lnSpcReduction="20000"/>
          </a:bodyPr>
          <a:lstStyle/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ar-SA" sz="3200" b="1" dirty="0">
                <a:effectLst/>
                <a:cs typeface="Tahoma" pitchFamily="34" charset="0"/>
              </a:rPr>
              <a:t>Microscopic picture :</a:t>
            </a:r>
            <a:endParaRPr lang="en-US" altLang="ar-SA" sz="3200" dirty="0">
              <a:cs typeface="Tahoma" pitchFamily="34" charset="0"/>
            </a:endParaRPr>
          </a:p>
          <a:p>
            <a:pPr lvl="1">
              <a:lnSpc>
                <a:spcPct val="90000"/>
              </a:lnSpc>
              <a:buNone/>
            </a:pPr>
            <a:r>
              <a:rPr lang="en-US" altLang="ar-SA" sz="3200" dirty="0">
                <a:effectLst/>
                <a:cs typeface="Tahoma" pitchFamily="34" charset="0"/>
              </a:rPr>
              <a:t> - Localized </a:t>
            </a:r>
            <a:r>
              <a:rPr lang="en-US" altLang="ar-SA" sz="3200" dirty="0" err="1">
                <a:effectLst/>
                <a:cs typeface="Tahoma" pitchFamily="34" charset="0"/>
              </a:rPr>
              <a:t>liquefactive</a:t>
            </a:r>
            <a:r>
              <a:rPr lang="en-US" altLang="ar-SA" sz="3200" dirty="0">
                <a:effectLst/>
                <a:cs typeface="Tahoma" pitchFamily="34" charset="0"/>
              </a:rPr>
              <a:t> necrosis surrounded by granulation tissue,</a:t>
            </a:r>
            <a:r>
              <a:rPr lang="en-US" altLang="ar-SA" sz="3200" dirty="0">
                <a:effectLst/>
                <a:cs typeface="Tahoma" pitchFamily="34" charset="0"/>
                <a:sym typeface="Symbol" pitchFamily="18" charset="2"/>
              </a:rPr>
              <a:t> &amp; severe edema leading to  ICP.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ar-SA" sz="3200" dirty="0">
                <a:effectLst/>
                <a:cs typeface="Tahoma" pitchFamily="34" charset="0"/>
                <a:sym typeface="Symbol" pitchFamily="18" charset="2"/>
              </a:rPr>
              <a:t>  - </a:t>
            </a:r>
            <a:r>
              <a:rPr lang="en-US" altLang="ar-SA" sz="3200" dirty="0">
                <a:cs typeface="Tahoma" pitchFamily="34" charset="0"/>
                <a:sym typeface="Symbol" pitchFamily="18" charset="2"/>
              </a:rPr>
              <a:t>Fibrous capsule, outer zone of reactive </a:t>
            </a:r>
            <a:r>
              <a:rPr lang="en-US" altLang="ar-SA" sz="3200" dirty="0" err="1">
                <a:cs typeface="Tahoma" pitchFamily="34" charset="0"/>
                <a:sym typeface="Symbol" pitchFamily="18" charset="2"/>
              </a:rPr>
              <a:t>gliosis</a:t>
            </a:r>
            <a:endParaRPr lang="en-US" altLang="ar-SA" sz="3200" dirty="0">
              <a:effectLst/>
              <a:cs typeface="Tahoma" pitchFamily="34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ar-SA" sz="3200" dirty="0">
              <a:effectLst/>
              <a:cs typeface="Tahoma" pitchFamily="34" charset="0"/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ar-SA" sz="3200" b="1" dirty="0">
                <a:effectLst/>
                <a:cs typeface="Tahoma" pitchFamily="34" charset="0"/>
              </a:rPr>
              <a:t>CSF</a:t>
            </a:r>
            <a:r>
              <a:rPr lang="en-US" altLang="ar-SA" sz="3200" dirty="0">
                <a:effectLst/>
                <a:cs typeface="Tahoma" pitchFamily="34" charset="0"/>
              </a:rPr>
              <a:t> : </a:t>
            </a:r>
            <a:r>
              <a:rPr lang="en-US" altLang="ar-SA" sz="3200" dirty="0">
                <a:effectLst/>
                <a:cs typeface="Tahoma" pitchFamily="34" charset="0"/>
                <a:sym typeface="Symbol" pitchFamily="18" charset="2"/>
              </a:rPr>
              <a:t>protein, white cells, normal </a:t>
            </a:r>
            <a:r>
              <a:rPr lang="en-US" altLang="ar-SA" sz="3200" dirty="0">
                <a:cs typeface="Tahoma" pitchFamily="34" charset="0"/>
                <a:sym typeface="Symbol" pitchFamily="18" charset="2"/>
              </a:rPr>
              <a:t>glucose</a:t>
            </a:r>
            <a:endParaRPr lang="en-US" altLang="ar-SA" sz="3200" dirty="0">
              <a:effectLst/>
              <a:cs typeface="Tahoma" pitchFamily="34" charset="0"/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ar-SA" sz="3200" dirty="0">
              <a:effectLst/>
              <a:cs typeface="Tahoma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altLang="ar-SA" sz="3200" b="1" dirty="0">
                <a:cs typeface="Tahoma" pitchFamily="34" charset="0"/>
              </a:rPr>
              <a:t>Clinical presentation</a:t>
            </a:r>
            <a:r>
              <a:rPr lang="en-US" altLang="ar-SA" sz="3200" dirty="0">
                <a:cs typeface="Tahoma" pitchFamily="34" charset="0"/>
              </a:rPr>
              <a:t>: Progressive focal deficit, and signs of </a:t>
            </a:r>
            <a:r>
              <a:rPr lang="en-US" altLang="ar-SA" sz="3200" dirty="0">
                <a:cs typeface="Tahoma" pitchFamily="34" charset="0"/>
                <a:sym typeface="Symbol" pitchFamily="18" charset="2"/>
              </a:rPr>
              <a:t></a:t>
            </a:r>
            <a:r>
              <a:rPr lang="en-US" altLang="ar-SA" sz="3200" dirty="0">
                <a:cs typeface="Tahoma" pitchFamily="34" charset="0"/>
              </a:rPr>
              <a:t> ICP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ar-SA" sz="3200" b="1" dirty="0">
                <a:cs typeface="Tahoma" pitchFamily="34" charset="0"/>
              </a:rPr>
              <a:t>Complications :</a:t>
            </a:r>
            <a:r>
              <a:rPr lang="en-US" altLang="ar-SA" sz="3200" dirty="0">
                <a:cs typeface="Tahoma" pitchFamily="34" charset="0"/>
              </a:rPr>
              <a:t> </a:t>
            </a:r>
          </a:p>
          <a:p>
            <a:pPr lvl="1">
              <a:lnSpc>
                <a:spcPct val="90000"/>
              </a:lnSpc>
              <a:buNone/>
            </a:pPr>
            <a:r>
              <a:rPr lang="en-US" altLang="ar-SA" sz="3200" dirty="0">
                <a:cs typeface="Tahoma" pitchFamily="34" charset="0"/>
              </a:rPr>
              <a:t>  If rupture </a:t>
            </a:r>
            <a:r>
              <a:rPr lang="en-US" sz="3200" dirty="0">
                <a:cs typeface="Tahoma" pitchFamily="34" charset="0"/>
              </a:rPr>
              <a:t>→ </a:t>
            </a:r>
            <a:r>
              <a:rPr lang="en-US" sz="3200" dirty="0" err="1">
                <a:cs typeface="Tahoma" pitchFamily="34" charset="0"/>
              </a:rPr>
              <a:t>ventriculitis</a:t>
            </a:r>
            <a:r>
              <a:rPr lang="en-US" sz="3200" dirty="0">
                <a:cs typeface="Tahoma" pitchFamily="34" charset="0"/>
              </a:rPr>
              <a:t>, meningitis, venous sinus thrombosis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altLang="ar-SA" sz="3200" b="1" dirty="0">
                <a:latin typeface="Times New Roman" pitchFamily="18" charset="0"/>
                <a:cs typeface="Tahoma" pitchFamily="34" charset="0"/>
              </a:rPr>
              <a:t>Treatment:</a:t>
            </a:r>
            <a:r>
              <a:rPr lang="en-US" altLang="ar-SA" sz="3200" dirty="0">
                <a:latin typeface="Times New Roman" pitchFamily="18" charset="0"/>
                <a:cs typeface="Tahoma" pitchFamily="34" charset="0"/>
              </a:rPr>
              <a:t> </a:t>
            </a:r>
            <a:r>
              <a:rPr lang="en-US" altLang="ar-SA" sz="3200" dirty="0">
                <a:cs typeface="Tahoma" pitchFamily="34" charset="0"/>
              </a:rPr>
              <a:t>Surgery and </a:t>
            </a:r>
            <a:r>
              <a:rPr lang="en-US" altLang="ar-SA" sz="3200" dirty="0" err="1">
                <a:cs typeface="Tahoma" pitchFamily="34" charset="0"/>
              </a:rPr>
              <a:t>antiobiotic</a:t>
            </a:r>
            <a:r>
              <a:rPr lang="en-US" altLang="ar-SA" sz="3200" dirty="0" err="1">
                <a:cs typeface="Times New Roman" pitchFamily="18" charset="0"/>
              </a:rPr>
              <a:t>s</a:t>
            </a:r>
            <a:r>
              <a:rPr lang="en-US" altLang="ar-SA" sz="3200" dirty="0">
                <a:cs typeface="Times New Roman" pitchFamily="18" charset="0"/>
              </a:rPr>
              <a:t>.</a:t>
            </a:r>
            <a:endParaRPr lang="en-US" altLang="ar-SA" sz="3200" b="1" dirty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ar-SA" sz="3200" dirty="0">
              <a:effectLst/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effectLst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676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/>
              <a:t>VIRAL Encephalitis (</a:t>
            </a:r>
            <a:r>
              <a:rPr lang="en-US" dirty="0" err="1"/>
              <a:t>Meningoencephalitis</a:t>
            </a:r>
            <a:r>
              <a:rPr lang="en-US" dirty="0"/>
              <a:t>)</a:t>
            </a:r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989138"/>
            <a:ext cx="8459787" cy="4640262"/>
          </a:xfrm>
        </p:spPr>
        <p:txBody>
          <a:bodyPr/>
          <a:lstStyle/>
          <a:p>
            <a:pPr>
              <a:defRPr/>
            </a:pPr>
            <a:r>
              <a:rPr lang="en-US" sz="2400" b="1" dirty="0"/>
              <a:t>ARBO VIRUSES (West Nile, Equines,… etc)</a:t>
            </a:r>
          </a:p>
          <a:p>
            <a:pPr>
              <a:defRPr/>
            </a:pPr>
            <a:r>
              <a:rPr lang="en-US" sz="2400" b="1" dirty="0"/>
              <a:t>HSV1 &amp; HSV2</a:t>
            </a:r>
          </a:p>
          <a:p>
            <a:pPr>
              <a:defRPr/>
            </a:pPr>
            <a:r>
              <a:rPr lang="en-US" sz="2400" b="1" dirty="0"/>
              <a:t>Herpes Zoster</a:t>
            </a:r>
          </a:p>
          <a:p>
            <a:pPr>
              <a:defRPr/>
            </a:pPr>
            <a:r>
              <a:rPr lang="en-US" sz="2400" b="1" dirty="0"/>
              <a:t>CMV</a:t>
            </a:r>
          </a:p>
          <a:p>
            <a:pPr>
              <a:defRPr/>
            </a:pPr>
            <a:r>
              <a:rPr lang="en-US" sz="2400" b="1" dirty="0"/>
              <a:t>POLIO</a:t>
            </a:r>
          </a:p>
          <a:p>
            <a:pPr>
              <a:defRPr/>
            </a:pPr>
            <a:r>
              <a:rPr lang="en-US" sz="2400" b="1" dirty="0"/>
              <a:t>RABIES</a:t>
            </a:r>
          </a:p>
          <a:p>
            <a:pPr>
              <a:defRPr/>
            </a:pPr>
            <a:r>
              <a:rPr lang="en-US" sz="2400" b="1" dirty="0"/>
              <a:t>HIV</a:t>
            </a:r>
          </a:p>
          <a:p>
            <a:pPr>
              <a:defRPr/>
            </a:pPr>
            <a:r>
              <a:rPr lang="en-US" sz="2400" b="1" dirty="0"/>
              <a:t>JC (Progressive Multifocal </a:t>
            </a:r>
            <a:r>
              <a:rPr lang="en-US" sz="2400" b="1" dirty="0" err="1"/>
              <a:t>Leukoencephalopathy</a:t>
            </a:r>
            <a:r>
              <a:rPr lang="en-US" sz="2400" b="1" dirty="0"/>
              <a:t> )</a:t>
            </a:r>
          </a:p>
          <a:p>
            <a:pPr>
              <a:defRPr/>
            </a:pPr>
            <a:r>
              <a:rPr lang="en-US" sz="2400" b="1" dirty="0"/>
              <a:t>Measles (</a:t>
            </a:r>
            <a:r>
              <a:rPr lang="en-US" sz="2400" b="1" dirty="0" err="1"/>
              <a:t>Subacute</a:t>
            </a:r>
            <a:r>
              <a:rPr lang="en-US" sz="2400" b="1" dirty="0"/>
              <a:t> </a:t>
            </a:r>
            <a:r>
              <a:rPr lang="en-US" sz="2400" b="1" dirty="0" err="1"/>
              <a:t>Sclerosing</a:t>
            </a:r>
            <a:r>
              <a:rPr lang="en-US" sz="2400" b="1" dirty="0"/>
              <a:t> </a:t>
            </a:r>
            <a:r>
              <a:rPr lang="en-US" sz="2400" b="1" dirty="0" err="1"/>
              <a:t>Panencephalitis</a:t>
            </a:r>
            <a:r>
              <a:rPr lang="en-US" sz="2400" b="1" dirty="0"/>
              <a:t> 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04800"/>
            <a:ext cx="8459787" cy="8207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ar-SA" sz="3600" b="1" dirty="0">
                <a:cs typeface="Tahoma" pitchFamily="34" charset="0"/>
              </a:rPr>
              <a:t>VIRAL ENCEPHALITIS</a:t>
            </a:r>
            <a:endParaRPr lang="en-US" altLang="ar-SA" sz="3600" dirty="0">
              <a:cs typeface="Tahoma" pitchFamily="34" charset="0"/>
            </a:endParaRP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736"/>
            <a:ext cx="8686800" cy="6338664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en-US" altLang="ar-SA" sz="2800" dirty="0"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altLang="ar-SA" sz="2800" dirty="0"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ar-SA" b="1" dirty="0" err="1">
                <a:effectLst/>
                <a:cs typeface="Tahoma" pitchFamily="34" charset="0"/>
              </a:rPr>
              <a:t>Neurotropic</a:t>
            </a:r>
            <a:r>
              <a:rPr lang="en-US" altLang="ar-SA" dirty="0">
                <a:effectLst/>
                <a:cs typeface="Tahoma" pitchFamily="34" charset="0"/>
              </a:rPr>
              <a:t> : Polio, Rabies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ar-SA" b="1" dirty="0">
                <a:cs typeface="Tahoma" pitchFamily="34" charset="0"/>
              </a:rPr>
              <a:t>Intrauterine</a:t>
            </a:r>
            <a:r>
              <a:rPr lang="en-US" altLang="ar-SA" dirty="0">
                <a:effectLst/>
                <a:cs typeface="Tahoma" pitchFamily="34" charset="0"/>
              </a:rPr>
              <a:t> : CMV, Rubella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ar-SA" b="1" dirty="0">
                <a:effectLst/>
                <a:cs typeface="Tahoma" pitchFamily="34" charset="0"/>
              </a:rPr>
              <a:t>Immune deficiency</a:t>
            </a:r>
            <a:r>
              <a:rPr lang="en-US" altLang="ar-SA" dirty="0">
                <a:effectLst/>
                <a:cs typeface="Tahoma" pitchFamily="34" charset="0"/>
              </a:rPr>
              <a:t> :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ar-SA" dirty="0">
                <a:effectLst/>
                <a:cs typeface="Tahoma" pitchFamily="34" charset="0"/>
              </a:rPr>
              <a:t>    HIV, CMV, JC, Herpes Zoster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ar-SA" dirty="0">
              <a:effectLst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altLang="ar-SA" dirty="0">
              <a:solidFill>
                <a:schemeClr val="hlink"/>
              </a:solidFill>
              <a:effectLst/>
              <a:cs typeface="Tahoma" pitchFamily="34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en-US" altLang="ar-SA" sz="3200" dirty="0"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ar-SA" sz="1600" dirty="0"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686800" cy="49291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ar-SA" dirty="0">
                <a:effectLst/>
                <a:cs typeface="Tahoma" pitchFamily="34" charset="0"/>
              </a:rPr>
              <a:t>Some viruses have selective sites 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ar-SA" dirty="0">
                <a:effectLst/>
                <a:cs typeface="Tahoma" pitchFamily="34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en-US" altLang="ar-SA" sz="3200" dirty="0">
                <a:solidFill>
                  <a:srgbClr val="66FF33"/>
                </a:solidFill>
                <a:effectLst/>
                <a:cs typeface="Tahoma" pitchFamily="34" charset="0"/>
              </a:rPr>
              <a:t> </a:t>
            </a:r>
            <a:endParaRPr lang="en-US" altLang="ar-SA" sz="3200" dirty="0">
              <a:effectLst/>
              <a:cs typeface="Tahoma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ar-SA" sz="3200" dirty="0">
                <a:effectLst/>
                <a:cs typeface="Tahoma" pitchFamily="34" charset="0"/>
              </a:rPr>
              <a:t> HSV :Temporal lobe &amp; orbital frontal area</a:t>
            </a:r>
          </a:p>
          <a:p>
            <a:pPr lvl="1">
              <a:lnSpc>
                <a:spcPct val="90000"/>
              </a:lnSpc>
            </a:pPr>
            <a:r>
              <a:rPr lang="en-US" altLang="ar-SA" sz="3200" dirty="0">
                <a:cs typeface="Tahoma" pitchFamily="34" charset="0"/>
              </a:rPr>
              <a:t>CMV :</a:t>
            </a:r>
            <a:r>
              <a:rPr lang="en-US" sz="3200" b="1" dirty="0">
                <a:cs typeface="Tahoma" pitchFamily="34" charset="0"/>
              </a:rPr>
              <a:t> </a:t>
            </a:r>
            <a:r>
              <a:rPr lang="en-US" sz="3200" dirty="0" err="1">
                <a:cs typeface="Tahoma" pitchFamily="34" charset="0"/>
              </a:rPr>
              <a:t>Subependymal</a:t>
            </a:r>
            <a:r>
              <a:rPr lang="en-US" sz="3200" dirty="0">
                <a:cs typeface="Tahoma" pitchFamily="34" charset="0"/>
              </a:rPr>
              <a:t> region </a:t>
            </a:r>
            <a:endParaRPr lang="en-US" altLang="ar-SA" sz="3200" dirty="0">
              <a:effectLst/>
              <a:cs typeface="Tahoma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ar-SA" sz="3200" dirty="0">
                <a:effectLst/>
                <a:cs typeface="Tahoma" pitchFamily="34" charset="0"/>
              </a:rPr>
              <a:t> Polio </a:t>
            </a:r>
            <a:r>
              <a:rPr lang="en-US" altLang="ar-SA" sz="3200" dirty="0">
                <a:cs typeface="Tahoma" pitchFamily="34" charset="0"/>
              </a:rPr>
              <a:t>: </a:t>
            </a:r>
            <a:r>
              <a:rPr lang="en-US" altLang="ar-SA" sz="3200" dirty="0">
                <a:effectLst/>
                <a:cs typeface="Tahoma" pitchFamily="34" charset="0"/>
              </a:rPr>
              <a:t>Anterior horn cells of spinal cord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ar-SA" sz="3200" dirty="0">
                <a:effectLst/>
                <a:cs typeface="Tahoma" pitchFamily="34" charset="0"/>
              </a:rPr>
              <a:t> Herpes Zoster: </a:t>
            </a:r>
            <a:r>
              <a:rPr lang="en-US" altLang="ar-SA" sz="3200" dirty="0">
                <a:cs typeface="Tahoma" pitchFamily="34" charset="0"/>
              </a:rPr>
              <a:t>Sens</a:t>
            </a:r>
            <a:r>
              <a:rPr lang="en-US" altLang="ar-SA" sz="3200" dirty="0">
                <a:effectLst/>
                <a:cs typeface="Tahoma" pitchFamily="34" charset="0"/>
              </a:rPr>
              <a:t>ory neurons of dorsal root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ar-SA" sz="3200" dirty="0">
                <a:effectLst/>
                <a:cs typeface="Tahoma" pitchFamily="34" charset="0"/>
              </a:rPr>
              <a:t>   ganglia</a:t>
            </a:r>
            <a:endParaRPr lang="en-US" sz="3200" dirty="0">
              <a:effectLst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-387350"/>
            <a:ext cx="8305800" cy="72453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altLang="ar-SA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ar-SA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altLang="ar-SA" b="1" dirty="0">
                <a:effectLst/>
                <a:cs typeface="Tahoma" pitchFamily="34" charset="0"/>
              </a:rPr>
              <a:t>Features common to most viral infections :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ar-SA" b="1" dirty="0">
              <a:effectLst/>
              <a:cs typeface="Tahoma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ar-SA" dirty="0">
                <a:effectLst/>
                <a:cs typeface="Tahoma" pitchFamily="34" charset="0"/>
              </a:rPr>
              <a:t>      </a:t>
            </a:r>
            <a:r>
              <a:rPr lang="en-US" altLang="ar-SA" b="1" dirty="0">
                <a:effectLst/>
                <a:cs typeface="Tahoma" pitchFamily="34" charset="0"/>
              </a:rPr>
              <a:t>1- </a:t>
            </a:r>
            <a:r>
              <a:rPr lang="en-US" altLang="ar-SA" b="1" dirty="0" err="1">
                <a:effectLst/>
                <a:cs typeface="Tahoma" pitchFamily="34" charset="0"/>
              </a:rPr>
              <a:t>Perivascular</a:t>
            </a:r>
            <a:r>
              <a:rPr lang="en-US" altLang="ar-SA" b="1" dirty="0">
                <a:effectLst/>
                <a:cs typeface="Tahoma" pitchFamily="34" charset="0"/>
              </a:rPr>
              <a:t> mononuclear infiltrate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ar-SA" b="1" dirty="0">
                <a:effectLst/>
                <a:cs typeface="Tahoma" pitchFamily="34" charset="0"/>
              </a:rPr>
              <a:t>      2- </a:t>
            </a:r>
            <a:r>
              <a:rPr lang="en-US" altLang="ar-SA" b="1" dirty="0" err="1">
                <a:cs typeface="Tahoma" pitchFamily="34" charset="0"/>
              </a:rPr>
              <a:t>N</a:t>
            </a:r>
            <a:r>
              <a:rPr lang="en-US" altLang="ar-SA" b="1" dirty="0" err="1">
                <a:effectLst/>
                <a:cs typeface="Tahoma" pitchFamily="34" charset="0"/>
              </a:rPr>
              <a:t>euronophagia</a:t>
            </a:r>
            <a:r>
              <a:rPr lang="en-US" altLang="ar-SA" b="1" dirty="0">
                <a:effectLst/>
                <a:cs typeface="Tahoma" pitchFamily="34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ar-SA" b="1" dirty="0">
                <a:effectLst/>
                <a:cs typeface="Tahoma" pitchFamily="34" charset="0"/>
              </a:rPr>
              <a:t>      3- </a:t>
            </a:r>
            <a:r>
              <a:rPr lang="en-US" altLang="ar-SA" b="1" dirty="0" err="1">
                <a:effectLst/>
                <a:cs typeface="Tahoma" pitchFamily="34" charset="0"/>
              </a:rPr>
              <a:t>Microglial</a:t>
            </a:r>
            <a:r>
              <a:rPr lang="en-US" altLang="ar-SA" b="1" dirty="0">
                <a:effectLst/>
                <a:cs typeface="Tahoma" pitchFamily="34" charset="0"/>
              </a:rPr>
              <a:t> nodules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ar-SA" b="1" dirty="0">
                <a:effectLst/>
                <a:cs typeface="Tahoma" pitchFamily="34" charset="0"/>
              </a:rPr>
              <a:t>      4- Nuclear or </a:t>
            </a:r>
            <a:r>
              <a:rPr lang="en-US" altLang="ar-SA" b="1" dirty="0" err="1">
                <a:effectLst/>
                <a:cs typeface="Tahoma" pitchFamily="34" charset="0"/>
              </a:rPr>
              <a:t>cytoplasmic</a:t>
            </a:r>
            <a:r>
              <a:rPr lang="en-US" altLang="ar-SA" b="1" dirty="0">
                <a:effectLst/>
                <a:cs typeface="Tahoma" pitchFamily="34" charset="0"/>
              </a:rPr>
              <a:t> inclusions</a:t>
            </a:r>
          </a:p>
          <a:p>
            <a:pPr lvl="1" eaLnBrk="1" hangingPunct="1">
              <a:buFontTx/>
              <a:buNone/>
              <a:defRPr/>
            </a:pPr>
            <a:r>
              <a:rPr lang="en-US" altLang="ar-SA" sz="3200" b="1" dirty="0">
                <a:effectLst/>
                <a:cs typeface="Tahoma" pitchFamily="34" charset="0"/>
              </a:rPr>
              <a:t>   </a:t>
            </a:r>
            <a:endParaRPr lang="en-US" altLang="ar-SA" sz="3200" b="1" dirty="0">
              <a:solidFill>
                <a:schemeClr val="hlink"/>
              </a:solidFill>
              <a:effectLst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89092" name="Picture 4" descr="cns1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2362200" y="6324600"/>
            <a:ext cx="4419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neuronophagia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094" name="AutoShape 6"/>
          <p:cNvSpPr>
            <a:spLocks noChangeArrowheads="1"/>
          </p:cNvSpPr>
          <p:nvPr/>
        </p:nvSpPr>
        <p:spPr bwMode="auto">
          <a:xfrm>
            <a:off x="2057400" y="2895600"/>
            <a:ext cx="1905000" cy="152400"/>
          </a:xfrm>
          <a:prstGeom prst="rightArrow">
            <a:avLst>
              <a:gd name="adj1" fmla="val 50000"/>
              <a:gd name="adj2" fmla="val 31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90116" name="Picture 4" descr="S01871-028-f0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6461125"/>
            <a:ext cx="4648200" cy="3968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000" b="1" dirty="0" err="1"/>
              <a:t>Perivascular</a:t>
            </a:r>
            <a:r>
              <a:rPr lang="en-US" sz="2000" b="1" dirty="0"/>
              <a:t> cuffs of lymphocytes </a:t>
            </a:r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4495800" y="6461125"/>
            <a:ext cx="4648200" cy="3968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2000" b="1" dirty="0" err="1"/>
              <a:t>Microglial</a:t>
            </a:r>
            <a:r>
              <a:rPr lang="en-US" sz="2000" b="1" dirty="0"/>
              <a:t> nodules  </a:t>
            </a:r>
          </a:p>
        </p:txBody>
      </p:sp>
      <p:pic>
        <p:nvPicPr>
          <p:cNvPr id="90119" name="Picture 7" descr="cns5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4495800" y="304800"/>
            <a:ext cx="4343400" cy="51911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800" b="1" dirty="0"/>
              <a:t>Viral nuclear inclusion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8525" y="0"/>
            <a:ext cx="4435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395288" y="6381750"/>
            <a:ext cx="1873250" cy="476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000000"/>
                </a:solidFill>
              </a:rPr>
              <a:t>RABIES</a:t>
            </a:r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5148263" y="6381750"/>
            <a:ext cx="1295400" cy="476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000000"/>
                </a:solidFill>
              </a:rPr>
              <a:t>CMV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57200"/>
            <a:ext cx="8002587" cy="1066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ar-SA" sz="3600" i="1" dirty="0">
                <a:solidFill>
                  <a:schemeClr val="hlink"/>
                </a:solidFill>
                <a:cs typeface="Tahoma" pitchFamily="34" charset="0"/>
              </a:rPr>
              <a:t> </a:t>
            </a:r>
            <a:r>
              <a:rPr lang="en-US" altLang="ar-SA" sz="4000" b="1" dirty="0">
                <a:cs typeface="Tahoma" pitchFamily="34" charset="0"/>
              </a:rPr>
              <a:t>Meningitis :</a:t>
            </a:r>
            <a:br>
              <a:rPr lang="en-US" altLang="ar-SA" sz="4000" b="1" dirty="0">
                <a:solidFill>
                  <a:schemeClr val="hlink"/>
                </a:solidFill>
                <a:cs typeface="Tahoma" pitchFamily="34" charset="0"/>
              </a:rPr>
            </a:br>
            <a:r>
              <a:rPr lang="en-US" altLang="ar-SA" sz="3200" b="1" dirty="0">
                <a:solidFill>
                  <a:schemeClr val="hlink"/>
                </a:solidFill>
                <a:cs typeface="Tahoma" pitchFamily="34" charset="0"/>
              </a:rPr>
              <a:t> </a:t>
            </a:r>
            <a:r>
              <a:rPr lang="en-US" altLang="ar-SA" sz="3600" b="1" dirty="0">
                <a:solidFill>
                  <a:schemeClr val="tx1"/>
                </a:solidFill>
                <a:effectLst/>
                <a:cs typeface="Tahoma" pitchFamily="34" charset="0"/>
              </a:rPr>
              <a:t>Inflammation of </a:t>
            </a:r>
            <a:r>
              <a:rPr lang="en-US" altLang="ar-SA" sz="3600" b="1" dirty="0" err="1">
                <a:solidFill>
                  <a:schemeClr val="tx1"/>
                </a:solidFill>
                <a:effectLst/>
                <a:cs typeface="Tahoma" pitchFamily="34" charset="0"/>
              </a:rPr>
              <a:t>leptomeninges</a:t>
            </a:r>
            <a:r>
              <a:rPr lang="en-US" altLang="ar-SA" sz="3600" b="1" dirty="0">
                <a:solidFill>
                  <a:schemeClr val="tx1"/>
                </a:solidFill>
                <a:effectLst/>
                <a:cs typeface="Tahoma" pitchFamily="34" charset="0"/>
              </a:rPr>
              <a:t> &amp; CSF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839200" cy="5105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altLang="ar-SA" dirty="0">
              <a:cs typeface="Tahoma" pitchFamily="34" charset="0"/>
            </a:endParaRPr>
          </a:p>
          <a:p>
            <a:pPr eaLnBrk="1" hangingPunct="1">
              <a:defRPr/>
            </a:pPr>
            <a:r>
              <a:rPr lang="en-US" altLang="ar-SA" sz="3600" b="1" u="sng" dirty="0">
                <a:effectLst/>
                <a:cs typeface="Tahoma" pitchFamily="34" charset="0"/>
              </a:rPr>
              <a:t>1- Acute </a:t>
            </a:r>
            <a:r>
              <a:rPr lang="en-US" altLang="ar-SA" sz="3600" b="1" u="sng" dirty="0" err="1">
                <a:effectLst/>
                <a:cs typeface="Tahoma" pitchFamily="34" charset="0"/>
              </a:rPr>
              <a:t>Pyogenic</a:t>
            </a:r>
            <a:r>
              <a:rPr lang="en-US" altLang="ar-SA" sz="3600" b="1" u="sng" dirty="0">
                <a:effectLst/>
                <a:cs typeface="Tahoma" pitchFamily="34" charset="0"/>
              </a:rPr>
              <a:t> (Bacterial) Meningitis :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altLang="ar-SA" sz="3600" u="sng" dirty="0">
              <a:effectLst/>
              <a:cs typeface="Tahoma" pitchFamily="34" charset="0"/>
            </a:endParaRPr>
          </a:p>
          <a:p>
            <a:pPr lvl="1">
              <a:buNone/>
              <a:defRPr/>
            </a:pPr>
            <a:r>
              <a:rPr lang="en-US" altLang="ar-SA" sz="3200" dirty="0">
                <a:effectLst/>
                <a:cs typeface="Tahoma" pitchFamily="34" charset="0"/>
              </a:rPr>
              <a:t>- </a:t>
            </a:r>
            <a:r>
              <a:rPr lang="en-US" altLang="ar-SA" sz="3200" b="1" dirty="0">
                <a:effectLst/>
                <a:cs typeface="Tahoma" pitchFamily="34" charset="0"/>
              </a:rPr>
              <a:t>Neonates</a:t>
            </a:r>
            <a:r>
              <a:rPr lang="en-US" altLang="ar-SA" sz="3200" dirty="0">
                <a:effectLst/>
                <a:cs typeface="Tahoma" pitchFamily="34" charset="0"/>
              </a:rPr>
              <a:t>: </a:t>
            </a:r>
            <a:r>
              <a:rPr lang="en-US" altLang="ar-SA" sz="3200" dirty="0" err="1">
                <a:cs typeface="Tahoma" pitchFamily="34" charset="0"/>
              </a:rPr>
              <a:t>E.coli</a:t>
            </a:r>
            <a:r>
              <a:rPr lang="en-US" altLang="ar-SA" sz="3200" dirty="0">
                <a:cs typeface="Tahoma" pitchFamily="34" charset="0"/>
              </a:rPr>
              <a:t> &amp; Group </a:t>
            </a:r>
            <a:r>
              <a:rPr lang="en-US" altLang="ar-SA" sz="3200" dirty="0">
                <a:effectLst/>
                <a:cs typeface="Tahoma" pitchFamily="34" charset="0"/>
              </a:rPr>
              <a:t>B Streptococci</a:t>
            </a:r>
          </a:p>
          <a:p>
            <a:pPr lvl="1" eaLnBrk="1" hangingPunct="1">
              <a:buFontTx/>
              <a:buNone/>
              <a:defRPr/>
            </a:pPr>
            <a:r>
              <a:rPr lang="en-US" altLang="ar-SA" sz="3200" dirty="0">
                <a:effectLst/>
                <a:cs typeface="Tahoma" pitchFamily="34" charset="0"/>
              </a:rPr>
              <a:t>- </a:t>
            </a:r>
            <a:r>
              <a:rPr lang="en-US" altLang="ar-SA" sz="3200" b="1" dirty="0">
                <a:effectLst/>
                <a:cs typeface="Tahoma" pitchFamily="34" charset="0"/>
              </a:rPr>
              <a:t>Adolescents &amp; young adults </a:t>
            </a:r>
            <a:r>
              <a:rPr lang="en-US" altLang="ar-SA" sz="3200" dirty="0">
                <a:effectLst/>
                <a:cs typeface="Tahoma" pitchFamily="34" charset="0"/>
              </a:rPr>
              <a:t>:N. </a:t>
            </a:r>
            <a:r>
              <a:rPr lang="en-US" altLang="ar-SA" sz="3200" dirty="0" err="1">
                <a:effectLst/>
                <a:cs typeface="Tahoma" pitchFamily="34" charset="0"/>
              </a:rPr>
              <a:t>meningitidis</a:t>
            </a:r>
            <a:endParaRPr lang="en-US" altLang="ar-SA" sz="3200" dirty="0">
              <a:effectLst/>
              <a:cs typeface="Tahoma" pitchFamily="34" charset="0"/>
            </a:endParaRPr>
          </a:p>
          <a:p>
            <a:pPr lvl="1" eaLnBrk="1" hangingPunct="1">
              <a:buFontTx/>
              <a:buNone/>
              <a:defRPr/>
            </a:pPr>
            <a:r>
              <a:rPr lang="en-US" altLang="ar-SA" sz="3200" dirty="0">
                <a:effectLst/>
                <a:cs typeface="Tahoma" pitchFamily="34" charset="0"/>
              </a:rPr>
              <a:t>- </a:t>
            </a:r>
            <a:r>
              <a:rPr lang="en-US" altLang="ar-SA" sz="3200" b="1" dirty="0">
                <a:effectLst/>
                <a:cs typeface="Tahoma" pitchFamily="34" charset="0"/>
              </a:rPr>
              <a:t>Older adults</a:t>
            </a:r>
            <a:r>
              <a:rPr lang="en-US" altLang="ar-SA" sz="3200" dirty="0">
                <a:effectLst/>
                <a:cs typeface="Tahoma" pitchFamily="34" charset="0"/>
              </a:rPr>
              <a:t> :</a:t>
            </a:r>
            <a:r>
              <a:rPr lang="en-US" altLang="ar-SA" sz="3200" dirty="0" err="1">
                <a:effectLst/>
                <a:cs typeface="Tahoma" pitchFamily="34" charset="0"/>
              </a:rPr>
              <a:t>S.pneumonia</a:t>
            </a:r>
            <a:r>
              <a:rPr lang="en-US" altLang="ar-SA" sz="3200" dirty="0">
                <a:effectLst/>
                <a:cs typeface="Tahoma" pitchFamily="34" charset="0"/>
              </a:rPr>
              <a:t>&amp; </a:t>
            </a:r>
            <a:r>
              <a:rPr lang="en-US" altLang="ar-SA" sz="3200" dirty="0" err="1">
                <a:effectLst/>
                <a:cs typeface="Tahoma" pitchFamily="34" charset="0"/>
              </a:rPr>
              <a:t>L.monocytogenes</a:t>
            </a:r>
            <a:endParaRPr lang="en-US" altLang="ar-SA" sz="3200" dirty="0">
              <a:effectLst/>
              <a:cs typeface="Tahoma" pitchFamily="34" charset="0"/>
            </a:endParaRPr>
          </a:p>
          <a:p>
            <a:pPr lvl="1" eaLnBrk="1" hangingPunct="1">
              <a:buFontTx/>
              <a:buNone/>
              <a:defRPr/>
            </a:pPr>
            <a:endParaRPr lang="en-US" altLang="ar-SA" sz="3200" dirty="0">
              <a:effectLst/>
              <a:cs typeface="Tahoma" pitchFamily="34" charset="0"/>
            </a:endParaRPr>
          </a:p>
          <a:p>
            <a:pPr lvl="1" eaLnBrk="1" hangingPunct="1">
              <a:buFontTx/>
              <a:buNone/>
              <a:defRPr/>
            </a:pPr>
            <a:r>
              <a:rPr lang="en-US" altLang="ar-SA" sz="3200" dirty="0">
                <a:solidFill>
                  <a:schemeClr val="hlink"/>
                </a:solidFill>
                <a:cs typeface="Tahoma" pitchFamily="34" charset="0"/>
              </a:rPr>
              <a:t>   </a:t>
            </a:r>
            <a:endParaRPr lang="en-US" altLang="ar-SA" sz="3200" dirty="0"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04800"/>
            <a:ext cx="82804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cs typeface="Tahoma" pitchFamily="34" charset="0"/>
              </a:rPr>
              <a:t>1- Herpes Simplex Virus type 1 &amp; 2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buNone/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000" b="1" dirty="0">
                <a:cs typeface="Times New Roman" pitchFamily="18" charset="0"/>
              </a:rPr>
              <a:t>HSV1</a:t>
            </a:r>
          </a:p>
          <a:p>
            <a:pPr>
              <a:defRPr/>
            </a:pPr>
            <a:r>
              <a:rPr lang="en-US" dirty="0">
                <a:cs typeface="Tahoma" pitchFamily="34" charset="0"/>
              </a:rPr>
              <a:t>Children or  young adults</a:t>
            </a:r>
            <a:endParaRPr lang="en-US" dirty="0">
              <a:effectLst/>
              <a:cs typeface="Tahoma" pitchFamily="34" charset="0"/>
            </a:endParaRPr>
          </a:p>
          <a:p>
            <a:pPr>
              <a:defRPr/>
            </a:pPr>
            <a:r>
              <a:rPr lang="en-US" dirty="0">
                <a:effectLst/>
                <a:cs typeface="Tahoma" pitchFamily="34" charset="0"/>
              </a:rPr>
              <a:t> Hemorrhagic necrotizing inflammation in </a:t>
            </a:r>
            <a:r>
              <a:rPr lang="en-US" b="1" u="sng" dirty="0">
                <a:effectLst/>
                <a:cs typeface="Tahoma" pitchFamily="34" charset="0"/>
              </a:rPr>
              <a:t>temporal lobe </a:t>
            </a:r>
            <a:r>
              <a:rPr lang="en-US" dirty="0">
                <a:effectLst/>
                <a:cs typeface="Tahoma" pitchFamily="34" charset="0"/>
              </a:rPr>
              <a:t>&amp; </a:t>
            </a:r>
            <a:r>
              <a:rPr lang="en-US" b="1" u="sng" dirty="0">
                <a:effectLst/>
                <a:cs typeface="Tahoma" pitchFamily="34" charset="0"/>
              </a:rPr>
              <a:t>orbital </a:t>
            </a:r>
            <a:r>
              <a:rPr lang="en-US" b="1" u="sng" dirty="0" err="1">
                <a:effectLst/>
                <a:cs typeface="Tahoma" pitchFamily="34" charset="0"/>
              </a:rPr>
              <a:t>gyri</a:t>
            </a:r>
            <a:r>
              <a:rPr lang="en-US" b="1" u="sng" dirty="0">
                <a:effectLst/>
                <a:cs typeface="Tahoma" pitchFamily="34" charset="0"/>
              </a:rPr>
              <a:t> of frontal lobe</a:t>
            </a:r>
          </a:p>
          <a:p>
            <a:pPr>
              <a:defRPr/>
            </a:pPr>
            <a:r>
              <a:rPr lang="en-US" dirty="0">
                <a:cs typeface="Tahoma" pitchFamily="34" charset="0"/>
              </a:rPr>
              <a:t>Alteration in mood, memory and behavior</a:t>
            </a:r>
          </a:p>
          <a:p>
            <a:pPr>
              <a:defRPr/>
            </a:pPr>
            <a:r>
              <a:rPr lang="en-US" dirty="0">
                <a:effectLst/>
                <a:cs typeface="Tahoma" pitchFamily="34" charset="0"/>
              </a:rPr>
              <a:t>All common features of viral encephalitis seen </a:t>
            </a:r>
            <a:r>
              <a:rPr lang="en-US" dirty="0">
                <a:cs typeface="Tahoma" pitchFamily="34" charset="0"/>
              </a:rPr>
              <a:t>+</a:t>
            </a:r>
            <a:r>
              <a:rPr lang="en-US" dirty="0" err="1">
                <a:effectLst/>
                <a:cs typeface="Tahoma" pitchFamily="34" charset="0"/>
              </a:rPr>
              <a:t>Cowdry</a:t>
            </a:r>
            <a:r>
              <a:rPr lang="en-US" dirty="0">
                <a:effectLst/>
                <a:cs typeface="Tahoma" pitchFamily="34" charset="0"/>
              </a:rPr>
              <a:t> type A </a:t>
            </a:r>
            <a:r>
              <a:rPr lang="en-US" b="1" dirty="0" err="1">
                <a:effectLst/>
                <a:cs typeface="Tahoma" pitchFamily="34" charset="0"/>
              </a:rPr>
              <a:t>intranuclear</a:t>
            </a:r>
            <a:r>
              <a:rPr lang="en-US" dirty="0">
                <a:effectLst/>
                <a:cs typeface="Tahoma" pitchFamily="34" charset="0"/>
              </a:rPr>
              <a:t> viral inclusions in neurons &amp; </a:t>
            </a:r>
            <a:r>
              <a:rPr lang="en-US" dirty="0" err="1">
                <a:effectLst/>
                <a:cs typeface="Tahoma" pitchFamily="34" charset="0"/>
              </a:rPr>
              <a:t>glial</a:t>
            </a:r>
            <a:r>
              <a:rPr lang="en-US" dirty="0">
                <a:effectLst/>
                <a:cs typeface="Tahoma" pitchFamily="34" charset="0"/>
              </a:rPr>
              <a:t> cells</a:t>
            </a:r>
          </a:p>
          <a:p>
            <a:pPr>
              <a:buNone/>
              <a:defRPr/>
            </a:pPr>
            <a:r>
              <a:rPr lang="en-US" b="1" dirty="0">
                <a:cs typeface="Tahoma" pitchFamily="34" charset="0"/>
              </a:rPr>
              <a:t>- HSV-2</a:t>
            </a:r>
            <a:r>
              <a:rPr lang="en-US" dirty="0">
                <a:cs typeface="Tahoma" pitchFamily="34" charset="0"/>
              </a:rPr>
              <a:t> in adults may cause meningitis</a:t>
            </a:r>
          </a:p>
          <a:p>
            <a:pPr>
              <a:defRPr/>
            </a:pPr>
            <a:endParaRPr lang="en-US" dirty="0">
              <a:effectLst/>
              <a:cs typeface="Tahoma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>
              <a:effectLst/>
              <a:cs typeface="Tahoma" pitchFamily="34" charset="0"/>
            </a:endParaRPr>
          </a:p>
          <a:p>
            <a:pPr eaLnBrk="1" hangingPunct="1">
              <a:defRPr/>
            </a:pPr>
            <a:endParaRPr lang="en-US" dirty="0">
              <a:effectLst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5"/>
          <p:cNvSpPr>
            <a:spLocks noChangeArrowheads="1"/>
          </p:cNvSpPr>
          <p:nvPr/>
        </p:nvSpPr>
        <p:spPr bwMode="auto">
          <a:xfrm>
            <a:off x="3203575" y="6092825"/>
            <a:ext cx="3600450" cy="5048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HERPES ENCEPHALITIS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424936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915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cs typeface="Tahoma" pitchFamily="34" charset="0"/>
              </a:rPr>
              <a:t>2- </a:t>
            </a:r>
            <a:r>
              <a:rPr lang="en-US" sz="3200" b="1" dirty="0" err="1">
                <a:cs typeface="Tahoma" pitchFamily="34" charset="0"/>
              </a:rPr>
              <a:t>Varicella</a:t>
            </a:r>
            <a:r>
              <a:rPr lang="en-US" sz="3200" b="1" dirty="0">
                <a:cs typeface="Tahoma" pitchFamily="34" charset="0"/>
              </a:rPr>
              <a:t> –Zoster Virus (Herpes-Zoster)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340769"/>
            <a:ext cx="8532812" cy="5517232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  <a:cs typeface="Tahoma" pitchFamily="34" charset="0"/>
              </a:rPr>
              <a:t>Causing Chicken pox during primary infection in children.</a:t>
            </a:r>
          </a:p>
          <a:p>
            <a:r>
              <a:rPr lang="en-US" dirty="0">
                <a:effectLst/>
                <a:cs typeface="Tahoma" pitchFamily="34" charset="0"/>
              </a:rPr>
              <a:t>latent infection in </a:t>
            </a:r>
            <a:r>
              <a:rPr lang="en-US" b="1" dirty="0">
                <a:effectLst/>
                <a:cs typeface="Tahoma" pitchFamily="34" charset="0"/>
              </a:rPr>
              <a:t>dorsal root ganglia.</a:t>
            </a:r>
            <a:endParaRPr lang="en-US" dirty="0">
              <a:effectLst/>
              <a:cs typeface="Tahoma" pitchFamily="34" charset="0"/>
            </a:endParaRPr>
          </a:p>
          <a:p>
            <a:r>
              <a:rPr lang="en-US" dirty="0">
                <a:cs typeface="Tahoma" pitchFamily="34" charset="0"/>
              </a:rPr>
              <a:t>Reactivation in adults (Shingles): </a:t>
            </a:r>
            <a:r>
              <a:rPr lang="en-US" dirty="0">
                <a:effectLst/>
                <a:cs typeface="Tahoma" pitchFamily="34" charset="0"/>
              </a:rPr>
              <a:t>painful vesicular skin eruption along a dorsal nerve in </a:t>
            </a:r>
            <a:r>
              <a:rPr lang="en-US" dirty="0">
                <a:cs typeface="Tahoma" pitchFamily="34" charset="0"/>
              </a:rPr>
              <a:t>one</a:t>
            </a:r>
            <a:r>
              <a:rPr lang="en-US" dirty="0">
                <a:effectLst/>
                <a:cs typeface="Tahoma" pitchFamily="34" charset="0"/>
              </a:rPr>
              <a:t> or </a:t>
            </a:r>
            <a:r>
              <a:rPr lang="en-US" dirty="0">
                <a:cs typeface="Tahoma" pitchFamily="34" charset="0"/>
              </a:rPr>
              <a:t>a few</a:t>
            </a:r>
            <a:r>
              <a:rPr lang="en-US" dirty="0">
                <a:effectLst/>
                <a:cs typeface="Tahoma" pitchFamily="34" charset="0"/>
              </a:rPr>
              <a:t> </a:t>
            </a:r>
            <a:r>
              <a:rPr lang="en-US" dirty="0" err="1">
                <a:effectLst/>
                <a:cs typeface="Tahoma" pitchFamily="34" charset="0"/>
              </a:rPr>
              <a:t>dermatoms</a:t>
            </a:r>
            <a:r>
              <a:rPr lang="en-US" dirty="0">
                <a:cs typeface="Tahoma" pitchFamily="34" charset="0"/>
              </a:rPr>
              <a:t>, Self limited.</a:t>
            </a:r>
          </a:p>
          <a:p>
            <a:r>
              <a:rPr lang="en-US" dirty="0">
                <a:effectLst/>
                <a:cs typeface="Tahoma" pitchFamily="34" charset="0"/>
              </a:rPr>
              <a:t>Lesion is typical of viral infection, inclusions 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None/>
            </a:pPr>
            <a:r>
              <a:rPr lang="en-US" dirty="0">
                <a:effectLst/>
                <a:cs typeface="Tahoma" pitchFamily="34" charset="0"/>
              </a:rPr>
              <a:t>   ±  </a:t>
            </a:r>
            <a:r>
              <a:rPr lang="en-US" dirty="0" err="1">
                <a:effectLst/>
                <a:cs typeface="Tahoma" pitchFamily="34" charset="0"/>
              </a:rPr>
              <a:t>granulomatous</a:t>
            </a:r>
            <a:r>
              <a:rPr lang="en-US" dirty="0">
                <a:effectLst/>
                <a:cs typeface="Tahoma" pitchFamily="34" charset="0"/>
              </a:rPr>
              <a:t> </a:t>
            </a:r>
            <a:r>
              <a:rPr lang="en-US" dirty="0" err="1">
                <a:effectLst/>
                <a:cs typeface="Tahoma" pitchFamily="34" charset="0"/>
              </a:rPr>
              <a:t>arteritis</a:t>
            </a:r>
            <a:r>
              <a:rPr lang="en-US" dirty="0">
                <a:effectLst/>
                <a:cs typeface="Tahoma" pitchFamily="34" charset="0"/>
              </a:rPr>
              <a:t> &amp; infarction</a:t>
            </a:r>
          </a:p>
          <a:p>
            <a:pPr>
              <a:buClr>
                <a:srgbClr val="FFFF00"/>
              </a:buClr>
            </a:pPr>
            <a:r>
              <a:rPr lang="en-US" dirty="0">
                <a:cs typeface="Tahoma" pitchFamily="34" charset="0"/>
              </a:rPr>
              <a:t>In </a:t>
            </a:r>
            <a:r>
              <a:rPr lang="en-US" dirty="0" err="1">
                <a:cs typeface="Tahoma" pitchFamily="34" charset="0"/>
              </a:rPr>
              <a:t>immunosuppressed</a:t>
            </a:r>
            <a:r>
              <a:rPr lang="en-US" dirty="0">
                <a:cs typeface="Tahoma" pitchFamily="34" charset="0"/>
              </a:rPr>
              <a:t> patients, may show acute encephalitis.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None/>
            </a:pPr>
            <a:endParaRPr lang="en-US" dirty="0">
              <a:effectLst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60032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0"/>
            <a:ext cx="396044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801688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cs typeface="Tahoma" pitchFamily="34" charset="0"/>
              </a:rPr>
              <a:t>3- Cytomegalovirus (CMV)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60960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endParaRPr lang="en-US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b="1" dirty="0" err="1">
                <a:cs typeface="Tahoma" pitchFamily="34" charset="0"/>
              </a:rPr>
              <a:t>Immunosuppressed</a:t>
            </a:r>
            <a:r>
              <a:rPr lang="en-US" dirty="0">
                <a:cs typeface="Tahoma" pitchFamily="34" charset="0"/>
              </a:rPr>
              <a:t> especially AIDS</a:t>
            </a:r>
            <a:r>
              <a:rPr lang="en-US" dirty="0">
                <a:effectLst/>
                <a:cs typeface="Tahoma" pitchFamily="34" charset="0"/>
              </a:rPr>
              <a:t> : </a:t>
            </a:r>
            <a:r>
              <a:rPr lang="en-US" dirty="0" err="1">
                <a:effectLst/>
                <a:cs typeface="Tahoma" pitchFamily="34" charset="0"/>
              </a:rPr>
              <a:t>subacute</a:t>
            </a:r>
            <a:r>
              <a:rPr lang="en-US" dirty="0">
                <a:effectLst/>
                <a:cs typeface="Tahoma" pitchFamily="34" charset="0"/>
              </a:rPr>
              <a:t> encephalitis in any region &amp; any cell but mainly </a:t>
            </a:r>
            <a:r>
              <a:rPr lang="en-US" b="1" dirty="0" err="1">
                <a:cs typeface="Tahoma" pitchFamily="34" charset="0"/>
              </a:rPr>
              <a:t>Paraventricular</a:t>
            </a:r>
            <a:r>
              <a:rPr lang="en-US" b="1" dirty="0">
                <a:cs typeface="Tahoma" pitchFamily="34" charset="0"/>
              </a:rPr>
              <a:t> </a:t>
            </a:r>
            <a:r>
              <a:rPr lang="en-US" b="1" dirty="0" err="1">
                <a:effectLst/>
                <a:cs typeface="Tahoma" pitchFamily="34" charset="0"/>
              </a:rPr>
              <a:t>subependymal</a:t>
            </a:r>
            <a:r>
              <a:rPr lang="en-US" b="1" dirty="0">
                <a:effectLst/>
                <a:cs typeface="Tahoma" pitchFamily="34" charset="0"/>
              </a:rPr>
              <a:t> region </a:t>
            </a:r>
            <a:r>
              <a:rPr lang="en-US" dirty="0">
                <a:effectLst/>
                <a:cs typeface="Tahoma" pitchFamily="34" charset="0"/>
              </a:rPr>
              <a:t>of the brain</a:t>
            </a:r>
            <a:r>
              <a:rPr lang="en-US" dirty="0">
                <a:cs typeface="Tahoma" pitchFamily="34" charset="0"/>
              </a:rPr>
              <a:t> →</a:t>
            </a:r>
            <a:r>
              <a:rPr lang="en-US" b="1" dirty="0">
                <a:effectLst/>
                <a:cs typeface="Tahoma" pitchFamily="34" charset="0"/>
              </a:rPr>
              <a:t> Sever hemorrhagic necrotizing  </a:t>
            </a:r>
            <a:r>
              <a:rPr lang="en-US" b="1" dirty="0" err="1">
                <a:effectLst/>
                <a:cs typeface="Tahoma" pitchFamily="34" charset="0"/>
              </a:rPr>
              <a:t>ventriculoencephalitis</a:t>
            </a:r>
            <a:r>
              <a:rPr lang="en-US" b="1" dirty="0">
                <a:effectLst/>
                <a:cs typeface="Tahoma" pitchFamily="34" charset="0"/>
              </a:rPr>
              <a:t> 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en-US" dirty="0">
                <a:effectLst/>
                <a:cs typeface="Tahoma" pitchFamily="34" charset="0"/>
              </a:rPr>
              <a:t>             </a:t>
            </a:r>
            <a:r>
              <a:rPr lang="en-US" dirty="0">
                <a:cs typeface="Tahoma" pitchFamily="34" charset="0"/>
              </a:rPr>
              <a:t>- </a:t>
            </a:r>
            <a:r>
              <a:rPr lang="en-US" dirty="0">
                <a:effectLst/>
                <a:cs typeface="Tahoma" pitchFamily="34" charset="0"/>
              </a:rPr>
              <a:t>hemorrhagic necrosis of </a:t>
            </a:r>
            <a:r>
              <a:rPr lang="en-US" dirty="0" err="1">
                <a:effectLst/>
                <a:cs typeface="Tahoma" pitchFamily="34" charset="0"/>
              </a:rPr>
              <a:t>ependymal</a:t>
            </a:r>
            <a:r>
              <a:rPr lang="en-US" dirty="0">
                <a:effectLst/>
                <a:cs typeface="Tahoma" pitchFamily="34" charset="0"/>
              </a:rPr>
              <a:t>     lining with large </a:t>
            </a:r>
            <a:r>
              <a:rPr lang="en-US" b="1" dirty="0" err="1">
                <a:effectLst/>
                <a:cs typeface="Tahoma" pitchFamily="34" charset="0"/>
              </a:rPr>
              <a:t>cytoplasmic</a:t>
            </a:r>
            <a:r>
              <a:rPr lang="en-US" b="1" dirty="0">
                <a:effectLst/>
                <a:cs typeface="Tahoma" pitchFamily="34" charset="0"/>
              </a:rPr>
              <a:t> &amp; </a:t>
            </a:r>
            <a:r>
              <a:rPr lang="en-US" b="1" dirty="0" err="1">
                <a:effectLst/>
                <a:cs typeface="Tahoma" pitchFamily="34" charset="0"/>
              </a:rPr>
              <a:t>intranuclear</a:t>
            </a:r>
            <a:r>
              <a:rPr lang="en-US" b="1" dirty="0">
                <a:effectLst/>
                <a:cs typeface="Tahoma" pitchFamily="34" charset="0"/>
              </a:rPr>
              <a:t> </a:t>
            </a:r>
            <a:r>
              <a:rPr lang="en-US" dirty="0">
                <a:effectLst/>
                <a:cs typeface="Tahoma" pitchFamily="34" charset="0"/>
              </a:rPr>
              <a:t>inclusions</a:t>
            </a:r>
          </a:p>
          <a:p>
            <a:pPr>
              <a:defRPr/>
            </a:pPr>
            <a:r>
              <a:rPr lang="en-US" b="1" dirty="0">
                <a:effectLst/>
                <a:cs typeface="Tahoma" pitchFamily="34" charset="0"/>
              </a:rPr>
              <a:t>Fetus</a:t>
            </a:r>
            <a:r>
              <a:rPr lang="en-US" dirty="0">
                <a:effectLst/>
                <a:cs typeface="Tahoma" pitchFamily="34" charset="0"/>
              </a:rPr>
              <a:t> : intrauterine infection: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en-US" dirty="0">
                <a:effectLst/>
                <a:cs typeface="Tahoma" pitchFamily="34" charset="0"/>
              </a:rPr>
              <a:t>   - </a:t>
            </a:r>
            <a:r>
              <a:rPr lang="en-US" dirty="0">
                <a:cs typeface="Tahoma" pitchFamily="34" charset="0"/>
              </a:rPr>
              <a:t> </a:t>
            </a:r>
            <a:r>
              <a:rPr lang="en-US" dirty="0" err="1">
                <a:cs typeface="Tahoma" pitchFamily="34" charset="0"/>
              </a:rPr>
              <a:t>P</a:t>
            </a:r>
            <a:r>
              <a:rPr lang="en-US" dirty="0" err="1">
                <a:effectLst/>
                <a:cs typeface="Tahoma" pitchFamily="34" charset="0"/>
              </a:rPr>
              <a:t>eriventricular</a:t>
            </a:r>
            <a:r>
              <a:rPr lang="en-US" dirty="0">
                <a:effectLst/>
                <a:cs typeface="Tahoma" pitchFamily="34" charset="0"/>
              </a:rPr>
              <a:t> necrosis and brain destruction , </a:t>
            </a:r>
            <a:r>
              <a:rPr lang="en-US" dirty="0" err="1">
                <a:effectLst/>
                <a:cs typeface="Tahoma" pitchFamily="34" charset="0"/>
              </a:rPr>
              <a:t>microencephaly</a:t>
            </a:r>
            <a:r>
              <a:rPr lang="en-US" dirty="0">
                <a:effectLst/>
                <a:cs typeface="Tahoma" pitchFamily="34" charset="0"/>
              </a:rPr>
              <a:t> &amp;calcification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7416824" cy="564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>
              <a:defRPr/>
            </a:pPr>
            <a:r>
              <a:rPr lang="en-US" sz="3600" b="1" dirty="0">
                <a:cs typeface="Tahoma" pitchFamily="34" charset="0"/>
              </a:rPr>
              <a:t>4- Rabies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686800" cy="54102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dirty="0">
                <a:effectLst/>
                <a:cs typeface="Tahoma" pitchFamily="34" charset="0"/>
              </a:rPr>
              <a:t>Severe encephalitis </a:t>
            </a:r>
          </a:p>
          <a:p>
            <a:pPr lvl="1" eaLnBrk="1" hangingPunct="1">
              <a:lnSpc>
                <a:spcPct val="80000"/>
              </a:lnSpc>
              <a:buClr>
                <a:srgbClr val="FFFF00"/>
              </a:buClr>
              <a:buNone/>
            </a:pPr>
            <a:r>
              <a:rPr lang="en-US" dirty="0">
                <a:effectLst/>
                <a:cs typeface="Tahoma" pitchFamily="34" charset="0"/>
              </a:rPr>
              <a:t>- Transmitted to humans by bite of a </a:t>
            </a:r>
            <a:r>
              <a:rPr lang="en-US" dirty="0">
                <a:cs typeface="Tahoma" pitchFamily="34" charset="0"/>
              </a:rPr>
              <a:t>rabid animal such as dog</a:t>
            </a:r>
            <a:endParaRPr lang="en-US" dirty="0">
              <a:effectLst/>
              <a:cs typeface="Tahoma" pitchFamily="34" charset="0"/>
            </a:endParaRPr>
          </a:p>
          <a:p>
            <a:pPr lvl="1" eaLnBrk="1" hangingPunct="1">
              <a:lnSpc>
                <a:spcPct val="80000"/>
              </a:lnSpc>
              <a:buClr>
                <a:srgbClr val="FFFF00"/>
              </a:buClr>
              <a:buNone/>
            </a:pPr>
            <a:r>
              <a:rPr lang="en-US" dirty="0">
                <a:cs typeface="Tahoma" pitchFamily="34" charset="0"/>
              </a:rPr>
              <a:t>- A</a:t>
            </a:r>
            <a:r>
              <a:rPr lang="en-US" dirty="0">
                <a:effectLst/>
                <a:cs typeface="Tahoma" pitchFamily="34" charset="0"/>
              </a:rPr>
              <a:t>scends along peripheral nerve from bite</a:t>
            </a:r>
          </a:p>
          <a:p>
            <a:pPr lvl="1" eaLnBrk="1" hangingPunct="1">
              <a:lnSpc>
                <a:spcPct val="80000"/>
              </a:lnSpc>
              <a:buClr>
                <a:srgbClr val="FFFF00"/>
              </a:buClr>
              <a:buFontTx/>
              <a:buNone/>
            </a:pPr>
            <a:endParaRPr lang="en-US" dirty="0">
              <a:effectLst/>
              <a:cs typeface="Tahoma" pitchFamily="34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effectLst/>
                <a:cs typeface="Tahoma" pitchFamily="34" charset="0"/>
              </a:rPr>
              <a:t>Headache, fever, extraordinary CNS excitability, Periods of mania and stupor.</a:t>
            </a:r>
          </a:p>
          <a:p>
            <a:pPr>
              <a:lnSpc>
                <a:spcPct val="80000"/>
              </a:lnSpc>
            </a:pPr>
            <a:r>
              <a:rPr lang="en-US" dirty="0">
                <a:effectLst/>
                <a:cs typeface="Tahoma" pitchFamily="34" charset="0"/>
              </a:rPr>
              <a:t>Neuronal degeneration and inflammatory reaction , most severe in brain stem </a:t>
            </a:r>
            <a:r>
              <a:rPr lang="en-US" dirty="0">
                <a:effectLst/>
              </a:rPr>
              <a:t>  </a:t>
            </a:r>
          </a:p>
          <a:p>
            <a:pPr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en-US" b="1" dirty="0">
                <a:effectLst/>
                <a:cs typeface="Tahoma" pitchFamily="34" charset="0"/>
              </a:rPr>
              <a:t>       - </a:t>
            </a:r>
            <a:r>
              <a:rPr lang="en-US" dirty="0">
                <a:effectLst/>
                <a:cs typeface="Tahoma" pitchFamily="34" charset="0"/>
              </a:rPr>
              <a:t>also can be in basal ganglia, S.C, dorsal root ganglia</a:t>
            </a:r>
          </a:p>
          <a:p>
            <a:pPr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None/>
            </a:pPr>
            <a:endParaRPr lang="en-US" dirty="0">
              <a:effectLst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>
                <a:effectLst/>
                <a:cs typeface="Tahoma" pitchFamily="34" charset="0"/>
              </a:rPr>
              <a:t>Presence of </a:t>
            </a:r>
            <a:r>
              <a:rPr lang="en-US" b="1" dirty="0" err="1">
                <a:effectLst/>
                <a:cs typeface="Tahoma" pitchFamily="34" charset="0"/>
              </a:rPr>
              <a:t>Negri</a:t>
            </a:r>
            <a:r>
              <a:rPr lang="en-US" b="1" dirty="0">
                <a:effectLst/>
                <a:cs typeface="Tahoma" pitchFamily="34" charset="0"/>
              </a:rPr>
              <a:t> bodies</a:t>
            </a:r>
            <a:r>
              <a:rPr lang="en-US" dirty="0">
                <a:effectLst/>
                <a:cs typeface="Tahoma" pitchFamily="34" charset="0"/>
              </a:rPr>
              <a:t> : </a:t>
            </a:r>
            <a:r>
              <a:rPr lang="en-US" b="1" dirty="0" err="1">
                <a:effectLst/>
                <a:cs typeface="Tahoma" pitchFamily="34" charset="0"/>
              </a:rPr>
              <a:t>cytoplasmic</a:t>
            </a:r>
            <a:r>
              <a:rPr lang="en-US" dirty="0">
                <a:effectLst/>
                <a:cs typeface="Tahoma" pitchFamily="34" charset="0"/>
              </a:rPr>
              <a:t>, </a:t>
            </a:r>
            <a:r>
              <a:rPr lang="en-US" dirty="0" err="1">
                <a:effectLst/>
                <a:cs typeface="Tahoma" pitchFamily="34" charset="0"/>
              </a:rPr>
              <a:t>eosinophilic</a:t>
            </a:r>
            <a:r>
              <a:rPr lang="en-US" dirty="0">
                <a:effectLst/>
                <a:cs typeface="Tahoma" pitchFamily="34" charset="0"/>
              </a:rPr>
              <a:t> inclusions in pyramidal neurons of the </a:t>
            </a:r>
            <a:r>
              <a:rPr lang="en-US" b="1" dirty="0">
                <a:effectLst/>
                <a:cs typeface="Tahoma" pitchFamily="34" charset="0"/>
              </a:rPr>
              <a:t>hippocampus &amp; Purkinje cells of cerebellum, </a:t>
            </a:r>
            <a:r>
              <a:rPr lang="en-US" dirty="0">
                <a:effectLst/>
                <a:cs typeface="Tahoma" pitchFamily="34" charset="0"/>
              </a:rPr>
              <a:t>in sites usually devoid of inflammation 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208912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effectLst/>
            </a:endParaRPr>
          </a:p>
        </p:txBody>
      </p:sp>
      <p:pic>
        <p:nvPicPr>
          <p:cNvPr id="9830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888"/>
            <a:ext cx="9144000" cy="674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 dirty="0">
                <a:cs typeface="Tahoma" pitchFamily="34" charset="0"/>
              </a:rPr>
              <a:t>5- Poliovirus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295400"/>
            <a:ext cx="5904656" cy="5562600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sz="2800" dirty="0" err="1">
                <a:effectLst/>
                <a:cs typeface="Tahoma" pitchFamily="34" charset="0"/>
              </a:rPr>
              <a:t>Enterovirus</a:t>
            </a:r>
            <a:r>
              <a:rPr lang="en-US" sz="2800" dirty="0">
                <a:effectLst/>
                <a:cs typeface="Tahoma" pitchFamily="34" charset="0"/>
              </a:rPr>
              <a:t> causing mild gastroenteritis </a:t>
            </a:r>
          </a:p>
          <a:p>
            <a:pPr eaLnBrk="1" hangingPunct="1"/>
            <a:r>
              <a:rPr lang="en-US" sz="2800" dirty="0">
                <a:effectLst/>
                <a:cs typeface="Tahoma" pitchFamily="34" charset="0"/>
              </a:rPr>
              <a:t>Involvement of CNS in the non- immunized </a:t>
            </a:r>
          </a:p>
          <a:p>
            <a:pPr eaLnBrk="1" hangingPunct="1">
              <a:buClr>
                <a:srgbClr val="FFFF00"/>
              </a:buClr>
              <a:buNone/>
            </a:pPr>
            <a:r>
              <a:rPr lang="en-US" sz="2800" dirty="0">
                <a:effectLst/>
                <a:cs typeface="Tahoma" pitchFamily="34" charset="0"/>
              </a:rPr>
              <a:t>- Acute : </a:t>
            </a:r>
          </a:p>
          <a:p>
            <a:pPr lvl="1" eaLnBrk="1" hangingPunct="1">
              <a:buClr>
                <a:srgbClr val="FFFF00"/>
              </a:buClr>
              <a:buFontTx/>
              <a:buNone/>
            </a:pPr>
            <a:r>
              <a:rPr lang="en-US" sz="2400" dirty="0">
                <a:effectLst/>
                <a:cs typeface="Tahoma" pitchFamily="34" charset="0"/>
              </a:rPr>
              <a:t>   </a:t>
            </a:r>
            <a:r>
              <a:rPr lang="en-US" dirty="0">
                <a:effectLst/>
                <a:cs typeface="Tahoma" pitchFamily="34" charset="0"/>
              </a:rPr>
              <a:t>mononuclear cell </a:t>
            </a:r>
            <a:r>
              <a:rPr lang="en-US" dirty="0" err="1">
                <a:effectLst/>
                <a:cs typeface="Tahoma" pitchFamily="34" charset="0"/>
              </a:rPr>
              <a:t>perivascular</a:t>
            </a:r>
            <a:r>
              <a:rPr lang="en-US" dirty="0">
                <a:effectLst/>
                <a:cs typeface="Tahoma" pitchFamily="34" charset="0"/>
              </a:rPr>
              <a:t> cuffs and </a:t>
            </a:r>
            <a:r>
              <a:rPr lang="en-US" dirty="0" err="1">
                <a:effectLst/>
                <a:cs typeface="Tahoma" pitchFamily="34" charset="0"/>
              </a:rPr>
              <a:t>neuronophagia</a:t>
            </a:r>
            <a:r>
              <a:rPr lang="en-US" dirty="0">
                <a:effectLst/>
                <a:cs typeface="Tahoma" pitchFamily="34" charset="0"/>
              </a:rPr>
              <a:t> of the </a:t>
            </a:r>
            <a:r>
              <a:rPr lang="en-US" b="1" dirty="0">
                <a:effectLst/>
                <a:cs typeface="Tahoma" pitchFamily="34" charset="0"/>
              </a:rPr>
              <a:t>anterior horn</a:t>
            </a:r>
            <a:r>
              <a:rPr lang="en-US" sz="2400" b="1" u="sng" dirty="0">
                <a:cs typeface="Tahoma" pitchFamily="34" charset="0"/>
              </a:rPr>
              <a:t> </a:t>
            </a:r>
            <a:r>
              <a:rPr lang="en-US" b="1" dirty="0">
                <a:effectLst/>
                <a:cs typeface="Tahoma" pitchFamily="34" charset="0"/>
              </a:rPr>
              <a:t>motor neurons </a:t>
            </a:r>
            <a:r>
              <a:rPr lang="en-US" dirty="0">
                <a:effectLst/>
                <a:cs typeface="Tahoma" pitchFamily="34" charset="0"/>
              </a:rPr>
              <a:t>of the spinal cord </a:t>
            </a:r>
          </a:p>
          <a:p>
            <a:pPr eaLnBrk="1" hangingPunct="1">
              <a:buClr>
                <a:srgbClr val="FFFF00"/>
              </a:buClr>
              <a:buNone/>
            </a:pPr>
            <a:r>
              <a:rPr lang="en-US" sz="2800" dirty="0">
                <a:effectLst/>
                <a:cs typeface="Tahoma" pitchFamily="34" charset="0"/>
              </a:rPr>
              <a:t>- Chronic</a:t>
            </a:r>
            <a:r>
              <a:rPr lang="en-US" sz="2800" b="1" dirty="0">
                <a:effectLst/>
                <a:cs typeface="Tahoma" pitchFamily="34" charset="0"/>
              </a:rPr>
              <a:t> </a:t>
            </a:r>
            <a:r>
              <a:rPr lang="en-US" sz="2800" dirty="0">
                <a:effectLst/>
                <a:cs typeface="Tahoma" pitchFamily="34" charset="0"/>
              </a:rPr>
              <a:t>:</a:t>
            </a:r>
          </a:p>
          <a:p>
            <a:pPr lvl="1" eaLnBrk="1" hangingPunct="1">
              <a:buClr>
                <a:srgbClr val="FFFF00"/>
              </a:buClr>
              <a:buFontTx/>
              <a:buNone/>
            </a:pPr>
            <a:r>
              <a:rPr lang="en-US" sz="2400" b="1" dirty="0">
                <a:effectLst/>
                <a:cs typeface="Tahoma" pitchFamily="34" charset="0"/>
              </a:rPr>
              <a:t>   </a:t>
            </a:r>
            <a:r>
              <a:rPr lang="en-US" b="1" dirty="0">
                <a:cs typeface="Tahoma" pitchFamily="34" charset="0"/>
              </a:rPr>
              <a:t>Loss of neurons and a</a:t>
            </a:r>
            <a:r>
              <a:rPr lang="en-US" b="1" dirty="0">
                <a:effectLst/>
                <a:cs typeface="Tahoma" pitchFamily="34" charset="0"/>
              </a:rPr>
              <a:t>trophy of the anterior (motor) spinal </a:t>
            </a:r>
            <a:r>
              <a:rPr lang="en-US" b="1" dirty="0" err="1">
                <a:effectLst/>
                <a:cs typeface="Tahoma" pitchFamily="34" charset="0"/>
              </a:rPr>
              <a:t>roots,</a:t>
            </a:r>
            <a:r>
              <a:rPr lang="en-US" dirty="0" err="1">
                <a:effectLst/>
                <a:cs typeface="Tahoma" pitchFamily="34" charset="0"/>
              </a:rPr>
              <a:t>and</a:t>
            </a:r>
            <a:r>
              <a:rPr lang="en-US" dirty="0">
                <a:effectLst/>
                <a:cs typeface="Tahoma" pitchFamily="34" charset="0"/>
              </a:rPr>
              <a:t> </a:t>
            </a:r>
            <a:r>
              <a:rPr lang="en-US" dirty="0" err="1">
                <a:effectLst/>
                <a:cs typeface="Tahoma" pitchFamily="34" charset="0"/>
              </a:rPr>
              <a:t>neurogenic</a:t>
            </a:r>
            <a:r>
              <a:rPr lang="en-US" dirty="0">
                <a:effectLst/>
                <a:cs typeface="Tahoma" pitchFamily="34" charset="0"/>
              </a:rPr>
              <a:t> atrophy of muscle.</a:t>
            </a:r>
            <a:endParaRPr lang="en-US" sz="2800" dirty="0">
              <a:effectLst/>
              <a:cs typeface="Tahoma" pitchFamily="34" charset="0"/>
            </a:endParaRPr>
          </a:p>
          <a:p>
            <a:pPr eaLnBrk="1" hangingPunct="1"/>
            <a:r>
              <a:rPr lang="en-US" sz="2800" dirty="0">
                <a:cs typeface="Tahoma" pitchFamily="34" charset="0"/>
              </a:rPr>
              <a:t>Clinical presentation:</a:t>
            </a:r>
          </a:p>
          <a:p>
            <a:pPr eaLnBrk="1" hangingPunct="1">
              <a:buFontTx/>
              <a:buChar char="-"/>
            </a:pPr>
            <a:r>
              <a:rPr lang="en-US" sz="2800" dirty="0">
                <a:cs typeface="Tahoma" pitchFamily="34" charset="0"/>
              </a:rPr>
              <a:t>Flaccid paralysis with muscle wasting</a:t>
            </a:r>
          </a:p>
          <a:p>
            <a:pPr eaLnBrk="1" hangingPunct="1">
              <a:buFontTx/>
              <a:buChar char="-"/>
            </a:pPr>
            <a:r>
              <a:rPr lang="en-US" sz="2800" dirty="0">
                <a:effectLst/>
                <a:cs typeface="Tahoma" pitchFamily="34" charset="0"/>
              </a:rPr>
              <a:t>Death can occur from paralysis of the respiratory muscles  in acute phase.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412776"/>
            <a:ext cx="243840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512" y="838200"/>
            <a:ext cx="5400600" cy="5638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en-US" altLang="ar-SA" sz="3600" b="1" dirty="0">
                <a:effectLst/>
                <a:cs typeface="Tahoma" pitchFamily="34" charset="0"/>
              </a:rPr>
              <a:t>Clinical picture </a:t>
            </a:r>
            <a:r>
              <a:rPr lang="en-US" altLang="ar-SA" sz="3600" dirty="0">
                <a:cs typeface="Tahoma" pitchFamily="34" charset="0"/>
              </a:rPr>
              <a:t>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ar-SA" dirty="0">
                <a:cs typeface="Tahoma" pitchFamily="34" charset="0"/>
              </a:rPr>
              <a:t>    </a:t>
            </a:r>
          </a:p>
          <a:p>
            <a:pPr>
              <a:lnSpc>
                <a:spcPct val="80000"/>
              </a:lnSpc>
              <a:defRPr/>
            </a:pPr>
            <a:r>
              <a:rPr lang="en-US" altLang="ar-SA" dirty="0">
                <a:effectLst/>
                <a:cs typeface="Tahoma" pitchFamily="34" charset="0"/>
              </a:rPr>
              <a:t>Fever, headache,  </a:t>
            </a:r>
            <a:r>
              <a:rPr lang="en-US" altLang="ar-SA" dirty="0" err="1">
                <a:cs typeface="Tahoma" pitchFamily="34" charset="0"/>
              </a:rPr>
              <a:t>photophopia</a:t>
            </a:r>
            <a:r>
              <a:rPr lang="en-US" altLang="ar-SA" dirty="0">
                <a:cs typeface="Tahoma" pitchFamily="34" charset="0"/>
              </a:rPr>
              <a:t>, </a:t>
            </a:r>
            <a:r>
              <a:rPr lang="en-US" altLang="ar-SA" dirty="0">
                <a:effectLst/>
                <a:cs typeface="Tahoma" pitchFamily="34" charset="0"/>
              </a:rPr>
              <a:t>vomiting, neck </a:t>
            </a:r>
            <a:r>
              <a:rPr lang="en-US" altLang="ar-SA" dirty="0">
                <a:cs typeface="Tahoma" pitchFamily="34" charset="0"/>
              </a:rPr>
              <a:t>stiffness</a:t>
            </a:r>
            <a:endParaRPr lang="en-US" altLang="ar-SA" dirty="0">
              <a:effectLst/>
              <a:cs typeface="Tahoma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ar-SA" b="1" dirty="0">
                <a:cs typeface="Tahoma" pitchFamily="34" charset="0"/>
                <a:sym typeface="Symbol" pitchFamily="18" charset="2"/>
              </a:rPr>
              <a:t>Waterhouse </a:t>
            </a:r>
            <a:r>
              <a:rPr lang="en-US" altLang="ar-SA" b="1" dirty="0" err="1">
                <a:cs typeface="Tahoma" pitchFamily="34" charset="0"/>
                <a:sym typeface="Symbol" pitchFamily="18" charset="2"/>
              </a:rPr>
              <a:t>Friderichsen</a:t>
            </a:r>
            <a:r>
              <a:rPr lang="en-US" altLang="ar-SA" b="1" dirty="0">
                <a:cs typeface="Tahoma" pitchFamily="34" charset="0"/>
                <a:sym typeface="Symbol" pitchFamily="18" charset="2"/>
              </a:rPr>
              <a:t> Syndrome: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altLang="ar-SA" dirty="0">
                <a:effectLst/>
                <a:cs typeface="Tahoma" pitchFamily="34" charset="0"/>
                <a:sym typeface="Symbol" pitchFamily="18" charset="2"/>
              </a:rPr>
              <a:t>          - Results from meningitis associated septicemia with </a:t>
            </a:r>
            <a:r>
              <a:rPr lang="en-US" altLang="ar-SA" b="1" dirty="0">
                <a:effectLst/>
                <a:cs typeface="Tahoma" pitchFamily="34" charset="0"/>
                <a:sym typeface="Symbol" pitchFamily="18" charset="2"/>
              </a:rPr>
              <a:t>hemorrhagic infarction of the adrenal glands</a:t>
            </a:r>
            <a:r>
              <a:rPr lang="en-US" altLang="ar-SA" dirty="0">
                <a:effectLst/>
                <a:cs typeface="Tahoma" pitchFamily="34" charset="0"/>
                <a:sym typeface="Symbol" pitchFamily="18" charset="2"/>
              </a:rPr>
              <a:t> and </a:t>
            </a:r>
            <a:r>
              <a:rPr lang="en-US" altLang="ar-SA" dirty="0" err="1">
                <a:effectLst/>
                <a:cs typeface="Tahoma" pitchFamily="34" charset="0"/>
                <a:sym typeface="Symbol" pitchFamily="18" charset="2"/>
              </a:rPr>
              <a:t>cutaneous</a:t>
            </a:r>
            <a:r>
              <a:rPr lang="en-US" altLang="ar-SA" dirty="0">
                <a:effectLst/>
                <a:cs typeface="Tahoma" pitchFamily="34" charset="0"/>
                <a:sym typeface="Symbol" pitchFamily="18" charset="2"/>
              </a:rPr>
              <a:t> </a:t>
            </a:r>
            <a:r>
              <a:rPr lang="en-US" altLang="ar-SA" dirty="0" err="1">
                <a:effectLst/>
                <a:cs typeface="Tahoma" pitchFamily="34" charset="0"/>
                <a:sym typeface="Symbol" pitchFamily="18" charset="2"/>
              </a:rPr>
              <a:t>petechiae</a:t>
            </a:r>
            <a:r>
              <a:rPr lang="en-US" altLang="ar-SA" dirty="0">
                <a:effectLst/>
                <a:cs typeface="Tahoma" pitchFamily="34" charset="0"/>
                <a:sym typeface="Symbol" pitchFamily="18" charset="2"/>
              </a:rPr>
              <a:t>.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altLang="ar-SA" dirty="0">
                <a:effectLst/>
                <a:cs typeface="Tahoma" pitchFamily="34" charset="0"/>
              </a:rPr>
              <a:t>          - </a:t>
            </a:r>
            <a:r>
              <a:rPr lang="en-US" altLang="ar-SA" dirty="0">
                <a:cs typeface="Tahoma" pitchFamily="34" charset="0"/>
              </a:rPr>
              <a:t>O</a:t>
            </a:r>
            <a:r>
              <a:rPr lang="en-US" altLang="ar-SA" dirty="0">
                <a:effectLst/>
                <a:cs typeface="Tahoma" pitchFamily="34" charset="0"/>
              </a:rPr>
              <a:t>ccurs with meningococcal and pneumococcal meningitis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ar-SA" dirty="0">
                <a:effectLst/>
                <a:cs typeface="Tahoma" pitchFamily="34" charset="0"/>
              </a:rPr>
              <a:t>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ar-SA" dirty="0">
                <a:effectLst/>
                <a:cs typeface="Tahoma" pitchFamily="34" charset="0"/>
              </a:rPr>
              <a:t> 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endParaRPr lang="en-US" altLang="ar-SA" u="sng" dirty="0">
              <a:solidFill>
                <a:schemeClr val="tx2"/>
              </a:solidFill>
              <a:cs typeface="Tahoma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692696"/>
            <a:ext cx="331093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04800"/>
            <a:ext cx="8713788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cs typeface="Tahoma" pitchFamily="34" charset="0"/>
              </a:rPr>
              <a:t>6- Human Immunodeficiency Virus (HIV)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371600"/>
            <a:ext cx="8893175" cy="5486400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endParaRPr lang="en-US" dirty="0">
              <a:effectLst/>
              <a:cs typeface="Tahoma" pitchFamily="34" charset="0"/>
            </a:endParaRPr>
          </a:p>
          <a:p>
            <a:pPr eaLnBrk="1" hangingPunct="1"/>
            <a:r>
              <a:rPr lang="en-US" b="1" dirty="0">
                <a:effectLst/>
                <a:cs typeface="Tahoma" pitchFamily="34" charset="0"/>
              </a:rPr>
              <a:t>Early: </a:t>
            </a:r>
            <a:r>
              <a:rPr lang="en-US" dirty="0">
                <a:effectLst/>
                <a:cs typeface="Tahoma" pitchFamily="34" charset="0"/>
              </a:rPr>
              <a:t> aseptic viral meningitis in 10%</a:t>
            </a:r>
          </a:p>
          <a:p>
            <a:pPr eaLnBrk="1" hangingPunct="1"/>
            <a:r>
              <a:rPr lang="en-US" b="1" dirty="0">
                <a:effectLst/>
                <a:cs typeface="Tahoma" pitchFamily="34" charset="0"/>
              </a:rPr>
              <a:t>Chronic : </a:t>
            </a:r>
            <a:r>
              <a:rPr lang="en-US" dirty="0">
                <a:effectLst/>
                <a:cs typeface="Tahoma" pitchFamily="34" charset="0"/>
              </a:rPr>
              <a:t> </a:t>
            </a:r>
            <a:r>
              <a:rPr lang="en-US" b="1" dirty="0">
                <a:effectLst/>
                <a:cs typeface="Tahoma" pitchFamily="34" charset="0"/>
              </a:rPr>
              <a:t>HIV </a:t>
            </a:r>
            <a:r>
              <a:rPr lang="en-US" b="1" dirty="0">
                <a:cs typeface="Tahoma" pitchFamily="34" charset="0"/>
              </a:rPr>
              <a:t>E</a:t>
            </a:r>
            <a:r>
              <a:rPr lang="en-US" b="1" dirty="0">
                <a:effectLst/>
                <a:cs typeface="Tahoma" pitchFamily="34" charset="0"/>
              </a:rPr>
              <a:t>ncephalitis</a:t>
            </a:r>
            <a:r>
              <a:rPr lang="en-US" dirty="0">
                <a:effectLst/>
                <a:cs typeface="Tahoma" pitchFamily="34" charset="0"/>
              </a:rPr>
              <a:t>: chronic inflammatory reaction with </a:t>
            </a:r>
            <a:r>
              <a:rPr lang="en-US" b="1" dirty="0">
                <a:effectLst/>
                <a:cs typeface="Tahoma" pitchFamily="34" charset="0"/>
              </a:rPr>
              <a:t>widely distributed </a:t>
            </a:r>
            <a:r>
              <a:rPr lang="en-US" b="1" dirty="0" err="1">
                <a:effectLst/>
                <a:cs typeface="Tahoma" pitchFamily="34" charset="0"/>
              </a:rPr>
              <a:t>microglial</a:t>
            </a:r>
            <a:r>
              <a:rPr lang="en-US" b="1" dirty="0">
                <a:effectLst/>
                <a:cs typeface="Tahoma" pitchFamily="34" charset="0"/>
              </a:rPr>
              <a:t> nodules  with multinucleated giant cells</a:t>
            </a:r>
          </a:p>
          <a:p>
            <a:pPr eaLnBrk="1" hangingPunct="1">
              <a:buNone/>
            </a:pPr>
            <a:r>
              <a:rPr lang="en-US" dirty="0">
                <a:cs typeface="Tahoma" pitchFamily="34" charset="0"/>
              </a:rPr>
              <a:t>- C</a:t>
            </a:r>
            <a:r>
              <a:rPr lang="en-US" dirty="0">
                <a:effectLst/>
                <a:cs typeface="Tahoma" pitchFamily="34" charset="0"/>
              </a:rPr>
              <a:t>an cause disorder of white matter : Multifocal or diffuse area of myelin pallor, axonal swelling and </a:t>
            </a:r>
            <a:r>
              <a:rPr lang="en-US" dirty="0" err="1">
                <a:effectLst/>
                <a:cs typeface="Tahoma" pitchFamily="34" charset="0"/>
              </a:rPr>
              <a:t>gliosis</a:t>
            </a:r>
            <a:endParaRPr lang="en-US" dirty="0">
              <a:effectLst/>
              <a:cs typeface="Tahoma" pitchFamily="34" charset="0"/>
            </a:endParaRPr>
          </a:p>
          <a:p>
            <a:pPr eaLnBrk="1" hangingPunct="1"/>
            <a:r>
              <a:rPr lang="en-US" dirty="0">
                <a:effectLst/>
                <a:cs typeface="Tahoma" pitchFamily="34" charset="0"/>
              </a:rPr>
              <a:t>   </a:t>
            </a:r>
            <a:r>
              <a:rPr lang="en-US" b="1" dirty="0">
                <a:effectLst/>
                <a:cs typeface="Tahoma" pitchFamily="34" charset="0"/>
              </a:rPr>
              <a:t>HIV- associated dementia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None/>
            </a:pPr>
            <a:endParaRPr lang="en-US" dirty="0">
              <a:effectLst/>
              <a:cs typeface="Tahoma" pitchFamily="34" charset="0"/>
            </a:endParaRPr>
          </a:p>
          <a:p>
            <a:pPr eaLnBrk="1" hangingPunct="1"/>
            <a:endParaRPr lang="en-US" sz="2800" dirty="0">
              <a:effectLst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effectLst/>
            </a:endParaRPr>
          </a:p>
        </p:txBody>
      </p:sp>
      <p:pic>
        <p:nvPicPr>
          <p:cNvPr id="10240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915400" cy="1447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>
                <a:effectLst/>
                <a:cs typeface="Tahoma" pitchFamily="34" charset="0"/>
              </a:rPr>
              <a:t>7-  JC virus </a:t>
            </a:r>
            <a:r>
              <a:rPr lang="en-US" sz="3600" b="1" dirty="0">
                <a:effectLst/>
                <a:cs typeface="Times New Roman" pitchFamily="18" charset="0"/>
              </a:rPr>
              <a:t>→</a:t>
            </a:r>
            <a:r>
              <a:rPr lang="en-US" sz="3600" b="1" dirty="0">
                <a:effectLst/>
                <a:cs typeface="Tahoma" pitchFamily="34" charset="0"/>
              </a:rPr>
              <a:t>PML </a:t>
            </a:r>
            <a:br>
              <a:rPr lang="en-US" sz="3600" b="1" dirty="0">
                <a:effectLst/>
                <a:cs typeface="Tahoma" pitchFamily="34" charset="0"/>
              </a:rPr>
            </a:br>
            <a:r>
              <a:rPr lang="en-US" sz="3600" b="1" dirty="0">
                <a:effectLst/>
                <a:cs typeface="Tahoma" pitchFamily="34" charset="0"/>
              </a:rPr>
              <a:t>(Progressive Multifocal </a:t>
            </a:r>
            <a:r>
              <a:rPr lang="en-US" sz="3600" b="1" dirty="0" err="1">
                <a:effectLst/>
                <a:cs typeface="Tahoma" pitchFamily="34" charset="0"/>
              </a:rPr>
              <a:t>Leuko</a:t>
            </a:r>
            <a:r>
              <a:rPr lang="en-US" sz="3600" b="1" dirty="0">
                <a:effectLst/>
                <a:cs typeface="Tahoma" pitchFamily="34" charset="0"/>
              </a:rPr>
              <a:t>-Encephalopathy)</a:t>
            </a:r>
            <a:br>
              <a:rPr lang="en-US" sz="3600" b="1" dirty="0">
                <a:effectLst/>
                <a:cs typeface="Tahoma" pitchFamily="34" charset="0"/>
              </a:rPr>
            </a:br>
            <a:endParaRPr lang="en-US" sz="3600" b="1" dirty="0">
              <a:effectLst/>
              <a:cs typeface="Tahoma" pitchFamily="34" charset="0"/>
            </a:endParaRP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8153400" cy="5181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dirty="0">
                <a:effectLst/>
                <a:cs typeface="Tahoma" pitchFamily="34" charset="0"/>
              </a:rPr>
              <a:t>Caused by </a:t>
            </a:r>
            <a:r>
              <a:rPr lang="en-US" b="1" dirty="0">
                <a:effectLst/>
                <a:cs typeface="Tahoma" pitchFamily="34" charset="0"/>
              </a:rPr>
              <a:t>JC </a:t>
            </a:r>
            <a:r>
              <a:rPr lang="en-US" b="1" dirty="0" err="1">
                <a:effectLst/>
                <a:cs typeface="Tahoma" pitchFamily="34" charset="0"/>
              </a:rPr>
              <a:t>polyomavirus</a:t>
            </a:r>
            <a:r>
              <a:rPr lang="en-US" b="1" dirty="0">
                <a:effectLst/>
                <a:cs typeface="Tahoma" pitchFamily="34" charset="0"/>
              </a:rPr>
              <a:t> </a:t>
            </a:r>
            <a:r>
              <a:rPr lang="en-US" dirty="0">
                <a:effectLst/>
                <a:cs typeface="Tahoma" pitchFamily="34" charset="0"/>
              </a:rPr>
              <a:t>exposure during childhood</a:t>
            </a:r>
          </a:p>
          <a:p>
            <a:pPr eaLnBrk="1" hangingPunct="1">
              <a:defRPr/>
            </a:pPr>
            <a:r>
              <a:rPr lang="en-US" dirty="0">
                <a:effectLst/>
                <a:cs typeface="Tahoma" pitchFamily="34" charset="0"/>
              </a:rPr>
              <a:t>Reactivation mainly in AIDS patients &amp; other </a:t>
            </a:r>
            <a:r>
              <a:rPr lang="en-US" dirty="0" err="1">
                <a:effectLst/>
                <a:cs typeface="Tahoma" pitchFamily="34" charset="0"/>
              </a:rPr>
              <a:t>immunosuppressed</a:t>
            </a:r>
            <a:r>
              <a:rPr lang="en-US" dirty="0">
                <a:effectLst/>
                <a:cs typeface="Tahoma" pitchFamily="34" charset="0"/>
              </a:rPr>
              <a:t> patients</a:t>
            </a:r>
          </a:p>
          <a:p>
            <a:pPr eaLnBrk="1" hangingPunct="1">
              <a:defRPr/>
            </a:pPr>
            <a:r>
              <a:rPr lang="en-US" dirty="0">
                <a:effectLst/>
                <a:cs typeface="Tahoma" pitchFamily="34" charset="0"/>
              </a:rPr>
              <a:t>Infect </a:t>
            </a:r>
            <a:r>
              <a:rPr lang="en-US" b="1" dirty="0" err="1">
                <a:effectLst/>
                <a:cs typeface="Tahoma" pitchFamily="34" charset="0"/>
              </a:rPr>
              <a:t>oligodendrocytes</a:t>
            </a:r>
            <a:r>
              <a:rPr lang="en-US" dirty="0">
                <a:effectLst/>
                <a:cs typeface="Tahoma" pitchFamily="34" charset="0"/>
              </a:rPr>
              <a:t> </a:t>
            </a:r>
          </a:p>
          <a:p>
            <a:pPr eaLnBrk="1" hangingPunct="1">
              <a:buNone/>
              <a:defRPr/>
            </a:pPr>
            <a:r>
              <a:rPr lang="en-US" dirty="0">
                <a:cs typeface="Tahoma" pitchFamily="34" charset="0"/>
              </a:rPr>
              <a:t>   </a:t>
            </a:r>
            <a:r>
              <a:rPr lang="en-US" dirty="0">
                <a:effectLst/>
                <a:cs typeface="Tahoma" pitchFamily="34" charset="0"/>
              </a:rPr>
              <a:t>RESULT :  Progressive </a:t>
            </a:r>
            <a:r>
              <a:rPr lang="en-US" b="1" dirty="0" err="1">
                <a:effectLst/>
                <a:cs typeface="Tahoma" pitchFamily="34" charset="0"/>
              </a:rPr>
              <a:t>demyelination</a:t>
            </a:r>
            <a:r>
              <a:rPr lang="en-US" b="1" dirty="0">
                <a:effectLst/>
                <a:cs typeface="Tahoma" pitchFamily="34" charset="0"/>
              </a:rPr>
              <a:t> </a:t>
            </a:r>
            <a:r>
              <a:rPr lang="en-US" dirty="0">
                <a:effectLst/>
                <a:cs typeface="Tahoma" pitchFamily="34" charset="0"/>
              </a:rPr>
              <a:t>of white matter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r>
              <a:rPr lang="en-US" b="1" dirty="0"/>
              <a:t>Grossly:</a:t>
            </a:r>
          </a:p>
          <a:p>
            <a:pPr>
              <a:buFontTx/>
              <a:buChar char="-"/>
            </a:pPr>
            <a:r>
              <a:rPr lang="en-US" dirty="0"/>
              <a:t>Patches of irregular, ill-defined destruction of white matter from mm to extensive involvement of the entire lobe</a:t>
            </a:r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140968"/>
            <a:ext cx="828092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8208912" cy="5889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en-US" b="1" dirty="0"/>
              <a:t>Microscopy:</a:t>
            </a:r>
          </a:p>
          <a:p>
            <a:pPr marL="514350" indent="-514350">
              <a:buFontTx/>
              <a:buChar char="-"/>
            </a:pPr>
            <a:r>
              <a:rPr lang="en-US" dirty="0"/>
              <a:t>Patch of </a:t>
            </a:r>
            <a:r>
              <a:rPr lang="en-US" dirty="0" err="1"/>
              <a:t>demyelination</a:t>
            </a:r>
            <a:r>
              <a:rPr lang="en-US" dirty="0"/>
              <a:t> , with scattered lipid laden macrophages at the center, and reduced number of axons</a:t>
            </a:r>
          </a:p>
          <a:p>
            <a:pPr marL="514350" indent="-514350">
              <a:buFontTx/>
              <a:buChar char="-"/>
            </a:pPr>
            <a:r>
              <a:rPr lang="en-US" dirty="0"/>
              <a:t>Enlarged </a:t>
            </a:r>
            <a:r>
              <a:rPr lang="en-US" dirty="0" err="1"/>
              <a:t>oligodendrocyte</a:t>
            </a:r>
            <a:r>
              <a:rPr lang="en-US" dirty="0"/>
              <a:t> nuclei with viral inclusions </a:t>
            </a:r>
          </a:p>
          <a:p>
            <a:pPr marL="514350" indent="-514350">
              <a:buFontTx/>
              <a:buChar char="-"/>
            </a:pPr>
            <a:r>
              <a:rPr lang="en-US" dirty="0">
                <a:cs typeface="Tahoma" pitchFamily="34" charset="0"/>
              </a:rPr>
              <a:t>Large </a:t>
            </a:r>
            <a:r>
              <a:rPr lang="en-US" dirty="0" err="1">
                <a:cs typeface="Tahoma" pitchFamily="34" charset="0"/>
              </a:rPr>
              <a:t>astrocytes</a:t>
            </a:r>
            <a:r>
              <a:rPr lang="en-US" dirty="0">
                <a:cs typeface="Tahoma" pitchFamily="34" charset="0"/>
              </a:rPr>
              <a:t> are also seen.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0"/>
            <a:ext cx="8839200" cy="6430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ar-SA" dirty="0">
              <a:cs typeface="Tahoma" pitchFamily="34" charset="0"/>
              <a:sym typeface="Symbol" pitchFamily="18" charset="2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ar-SA" b="1" dirty="0">
                <a:cs typeface="Tahoma" pitchFamily="34" charset="0"/>
                <a:sym typeface="Symbol" pitchFamily="18" charset="2"/>
              </a:rPr>
              <a:t>FUNGAL ENCEPHALITIS 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ar-SA" b="1" dirty="0">
              <a:solidFill>
                <a:srgbClr val="FFFF00"/>
              </a:solidFill>
              <a:cs typeface="Tahoma" pitchFamily="34" charset="0"/>
              <a:sym typeface="Symbol" pitchFamily="18" charset="2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ar-SA" dirty="0">
                <a:cs typeface="Tahoma" pitchFamily="34" charset="0"/>
                <a:sym typeface="Symbol" pitchFamily="18" charset="2"/>
              </a:rPr>
              <a:t>Candida, </a:t>
            </a:r>
            <a:r>
              <a:rPr lang="en-US" altLang="ar-SA" dirty="0" err="1">
                <a:cs typeface="Tahoma" pitchFamily="34" charset="0"/>
                <a:sym typeface="Symbol" pitchFamily="18" charset="2"/>
              </a:rPr>
              <a:t>Cryptoccocus</a:t>
            </a:r>
            <a:r>
              <a:rPr lang="en-US" altLang="ar-SA" dirty="0">
                <a:cs typeface="Tahoma" pitchFamily="34" charset="0"/>
                <a:sym typeface="Symbol" pitchFamily="18" charset="2"/>
              </a:rPr>
              <a:t> , </a:t>
            </a:r>
            <a:r>
              <a:rPr lang="en-US" altLang="ar-SA" dirty="0" err="1">
                <a:cs typeface="Tahoma" pitchFamily="34" charset="0"/>
                <a:sym typeface="Symbol" pitchFamily="18" charset="2"/>
              </a:rPr>
              <a:t>Aspergillus</a:t>
            </a:r>
            <a:r>
              <a:rPr lang="en-US" altLang="ar-SA" dirty="0">
                <a:cs typeface="Tahoma" pitchFamily="34" charset="0"/>
                <a:sym typeface="Symbol" pitchFamily="18" charset="2"/>
              </a:rPr>
              <a:t>, &amp; </a:t>
            </a:r>
            <a:r>
              <a:rPr lang="en-US" altLang="ar-SA" dirty="0" err="1">
                <a:cs typeface="Tahoma" pitchFamily="34" charset="0"/>
                <a:sym typeface="Symbol" pitchFamily="18" charset="2"/>
              </a:rPr>
              <a:t>Mucor</a:t>
            </a:r>
            <a:endParaRPr lang="en-US" altLang="ar-SA" dirty="0">
              <a:cs typeface="Tahoma" pitchFamily="34" charset="0"/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ar-SA" dirty="0">
                <a:cs typeface="Tahoma" pitchFamily="34" charset="0"/>
                <a:sym typeface="Symbol" pitchFamily="18" charset="2"/>
              </a:rPr>
              <a:t>Mainly in </a:t>
            </a:r>
            <a:r>
              <a:rPr lang="en-US" altLang="ar-SA" dirty="0">
                <a:effectLst/>
                <a:cs typeface="Tahoma" pitchFamily="34" charset="0"/>
                <a:sym typeface="Symbol" pitchFamily="18" charset="2"/>
              </a:rPr>
              <a:t> </a:t>
            </a:r>
            <a:r>
              <a:rPr lang="en-US" altLang="ar-SA" dirty="0" err="1">
                <a:effectLst/>
                <a:cs typeface="Tahoma" pitchFamily="34" charset="0"/>
                <a:sym typeface="Symbol" pitchFamily="18" charset="2"/>
              </a:rPr>
              <a:t>Immunocompromised</a:t>
            </a:r>
            <a:r>
              <a:rPr lang="en-US" altLang="ar-SA" dirty="0">
                <a:effectLst/>
                <a:cs typeface="Tahoma" pitchFamily="34" charset="0"/>
                <a:sym typeface="Symbol" pitchFamily="18" charset="2"/>
              </a:rPr>
              <a:t> patient</a:t>
            </a:r>
          </a:p>
          <a:p>
            <a:pPr>
              <a:lnSpc>
                <a:spcPct val="90000"/>
              </a:lnSpc>
              <a:defRPr/>
            </a:pPr>
            <a:r>
              <a:rPr lang="en-US" altLang="ar-SA" dirty="0" err="1">
                <a:effectLst/>
                <a:cs typeface="Tahoma" pitchFamily="34" charset="0"/>
                <a:sym typeface="Symbol" pitchFamily="18" charset="2"/>
              </a:rPr>
              <a:t>Hematogenous</a:t>
            </a:r>
            <a:r>
              <a:rPr lang="en-US" altLang="ar-SA" dirty="0">
                <a:effectLst/>
                <a:cs typeface="Tahoma" pitchFamily="34" charset="0"/>
                <a:sym typeface="Symbol" pitchFamily="18" charset="2"/>
              </a:rPr>
              <a:t> or direct invasion</a:t>
            </a:r>
          </a:p>
          <a:p>
            <a:r>
              <a:rPr lang="en-US" dirty="0" err="1"/>
              <a:t>Parenchymal</a:t>
            </a:r>
            <a:r>
              <a:rPr lang="en-US" dirty="0"/>
              <a:t> </a:t>
            </a:r>
            <a:r>
              <a:rPr lang="en-US" dirty="0" err="1"/>
              <a:t>granulomas</a:t>
            </a:r>
            <a:r>
              <a:rPr lang="en-US" dirty="0"/>
              <a:t> or abscesses, often associated with meningitis</a:t>
            </a:r>
            <a:endParaRPr lang="en-US" altLang="ar-SA" dirty="0">
              <a:effectLst/>
              <a:cs typeface="Tahoma" pitchFamily="34" charset="0"/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ar-SA" dirty="0">
                <a:effectLst/>
                <a:cs typeface="Tahoma" pitchFamily="34" charset="0"/>
                <a:sym typeface="Symbol" pitchFamily="18" charset="2"/>
              </a:rPr>
              <a:t>AIDS patients are prone to </a:t>
            </a:r>
            <a:r>
              <a:rPr lang="en-US" altLang="ar-SA" dirty="0" err="1">
                <a:effectLst/>
                <a:cs typeface="Tahoma" pitchFamily="34" charset="0"/>
                <a:sym typeface="Symbol" pitchFamily="18" charset="2"/>
              </a:rPr>
              <a:t>cryptococcal</a:t>
            </a:r>
            <a:r>
              <a:rPr lang="en-US" altLang="ar-SA" dirty="0">
                <a:effectLst/>
                <a:cs typeface="Tahoma" pitchFamily="34" charset="0"/>
                <a:sym typeface="Symbol" pitchFamily="18" charset="2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ar-SA" dirty="0">
                <a:effectLst/>
                <a:cs typeface="Tahoma" pitchFamily="34" charset="0"/>
                <a:sym typeface="Symbol" pitchFamily="18" charset="2"/>
              </a:rPr>
              <a:t>    </a:t>
            </a:r>
            <a:r>
              <a:rPr lang="en-US" altLang="ar-SA" dirty="0" err="1">
                <a:effectLst/>
                <a:cs typeface="Tahoma" pitchFamily="34" charset="0"/>
                <a:sym typeface="Symbol" pitchFamily="18" charset="2"/>
              </a:rPr>
              <a:t>meningoencephalitis</a:t>
            </a:r>
            <a:endParaRPr lang="en-US" altLang="ar-SA" dirty="0">
              <a:effectLst/>
              <a:cs typeface="Tahoma" pitchFamily="34" charset="0"/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ar-SA" dirty="0">
              <a:effectLst/>
              <a:cs typeface="Tahoma" pitchFamily="34" charset="0"/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ar-SA" dirty="0">
              <a:effectLst/>
              <a:cs typeface="Tahoma" pitchFamily="34" charset="0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Candida </a:t>
            </a:r>
            <a:r>
              <a:rPr lang="en-US" b="1" dirty="0" err="1"/>
              <a:t>albicans</a:t>
            </a:r>
            <a:r>
              <a:rPr lang="en-US" b="1" dirty="0"/>
              <a:t> </a:t>
            </a:r>
            <a:r>
              <a:rPr lang="en-US" dirty="0"/>
              <a:t>:  Multiple </a:t>
            </a:r>
            <a:r>
              <a:rPr lang="en-US" dirty="0" err="1"/>
              <a:t>microabscesses</a:t>
            </a:r>
            <a:r>
              <a:rPr lang="en-US" dirty="0"/>
              <a:t>, with or without </a:t>
            </a:r>
            <a:r>
              <a:rPr lang="en-US" dirty="0" err="1"/>
              <a:t>granuloma</a:t>
            </a:r>
            <a:r>
              <a:rPr lang="en-US" dirty="0"/>
              <a:t> formation.</a:t>
            </a:r>
          </a:p>
          <a:p>
            <a:r>
              <a:rPr lang="en-US" b="1" dirty="0" err="1"/>
              <a:t>Mucormycosis</a:t>
            </a:r>
            <a:r>
              <a:rPr lang="en-US" dirty="0"/>
              <a:t> :</a:t>
            </a:r>
          </a:p>
          <a:p>
            <a:pPr>
              <a:buFontTx/>
              <a:buChar char="-"/>
            </a:pPr>
            <a:r>
              <a:rPr lang="en-US" dirty="0"/>
              <a:t>Presents as an infection of the nasal cavity or sinuses of a </a:t>
            </a:r>
            <a:r>
              <a:rPr lang="en-US" b="1" dirty="0"/>
              <a:t>diabetic</a:t>
            </a:r>
            <a:r>
              <a:rPr lang="en-US" dirty="0"/>
              <a:t> patient with </a:t>
            </a:r>
            <a:r>
              <a:rPr lang="en-US" dirty="0" err="1"/>
              <a:t>ketoacidosis</a:t>
            </a:r>
            <a:r>
              <a:rPr lang="en-US" dirty="0"/>
              <a:t>.</a:t>
            </a:r>
          </a:p>
          <a:p>
            <a:pPr>
              <a:buFontTx/>
              <a:buChar char="-"/>
            </a:pPr>
            <a:r>
              <a:rPr lang="en-US" dirty="0"/>
              <a:t> May spread to the brain through vascular invasion or by direct extension through the </a:t>
            </a:r>
            <a:r>
              <a:rPr lang="en-US" dirty="0" err="1"/>
              <a:t>cribriform</a:t>
            </a:r>
            <a:r>
              <a:rPr lang="en-US" dirty="0"/>
              <a:t> plate.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Aspergillus</a:t>
            </a:r>
            <a:r>
              <a:rPr lang="en-US" b="1" dirty="0"/>
              <a:t> </a:t>
            </a:r>
            <a:r>
              <a:rPr lang="en-US" b="1" dirty="0" err="1"/>
              <a:t>fumigatus</a:t>
            </a:r>
            <a:r>
              <a:rPr lang="en-US" b="1" dirty="0"/>
              <a:t> :</a:t>
            </a:r>
            <a:endParaRPr lang="en-US" dirty="0"/>
          </a:p>
          <a:p>
            <a:pPr>
              <a:buNone/>
            </a:pPr>
            <a:r>
              <a:rPr lang="en-US" dirty="0"/>
              <a:t>- Widespread septic hemorrhagic infarctions, Why??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212976"/>
            <a:ext cx="7848872" cy="328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Cryptococcus </a:t>
            </a:r>
            <a:r>
              <a:rPr lang="en-US" b="1" dirty="0" err="1"/>
              <a:t>neoformans</a:t>
            </a:r>
            <a:r>
              <a:rPr lang="en-US" b="1" dirty="0"/>
              <a:t>:</a:t>
            </a:r>
          </a:p>
          <a:p>
            <a:pPr>
              <a:buFontTx/>
              <a:buChar char="-"/>
            </a:pPr>
            <a:r>
              <a:rPr lang="en-US" dirty="0"/>
              <a:t>Meningitis or </a:t>
            </a:r>
            <a:r>
              <a:rPr lang="en-US" dirty="0" err="1"/>
              <a:t>meningoencephalitis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Immunosuppressed</a:t>
            </a:r>
            <a:r>
              <a:rPr lang="en-US" dirty="0"/>
              <a:t> patients</a:t>
            </a:r>
          </a:p>
          <a:p>
            <a:pPr>
              <a:buNone/>
            </a:pPr>
            <a:r>
              <a:rPr lang="en-US" dirty="0"/>
              <a:t>-  Extension into the brain follows vessels in the Virchow-Robin spaces.</a:t>
            </a:r>
          </a:p>
          <a:p>
            <a:pPr>
              <a:buNone/>
            </a:pPr>
            <a:r>
              <a:rPr lang="en-US" dirty="0"/>
              <a:t>- As organisms proliferate, these spaces expand, giving rise to a “soap bubble”–like appearance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en-US" altLang="ar-SA" b="1" dirty="0">
                <a:cs typeface="Tahoma" pitchFamily="34" charset="0"/>
              </a:rPr>
              <a:t>C.S.F. findings: </a:t>
            </a:r>
          </a:p>
          <a:p>
            <a:pPr>
              <a:lnSpc>
                <a:spcPct val="80000"/>
              </a:lnSpc>
              <a:buNone/>
              <a:defRPr/>
            </a:pPr>
            <a:endParaRPr lang="en-US" altLang="ar-SA" b="1" dirty="0">
              <a:cs typeface="Tahoma" pitchFamily="34" charset="0"/>
            </a:endParaRPr>
          </a:p>
          <a:p>
            <a:pPr marL="0" indent="0">
              <a:lnSpc>
                <a:spcPct val="80000"/>
              </a:lnSpc>
              <a:defRPr/>
            </a:pPr>
            <a:r>
              <a:rPr lang="en-US" altLang="ar-SA" b="1" dirty="0">
                <a:cs typeface="Tahoma" pitchFamily="34" charset="0"/>
              </a:rPr>
              <a:t>  </a:t>
            </a:r>
            <a:r>
              <a:rPr lang="en-US" altLang="ar-SA" dirty="0">
                <a:cs typeface="Tahoma" pitchFamily="34" charset="0"/>
              </a:rPr>
              <a:t>Cloudy or frankly purulent</a:t>
            </a:r>
          </a:p>
          <a:p>
            <a:pPr marL="0" indent="0">
              <a:lnSpc>
                <a:spcPct val="80000"/>
              </a:lnSpc>
              <a:defRPr/>
            </a:pPr>
            <a:r>
              <a:rPr lang="en-US" altLang="ar-SA" b="1" dirty="0">
                <a:cs typeface="Tahoma" pitchFamily="34" charset="0"/>
              </a:rPr>
              <a:t> </a:t>
            </a:r>
            <a:r>
              <a:rPr lang="en-US" altLang="ar-SA" dirty="0">
                <a:cs typeface="Tahoma" pitchFamily="34" charset="0"/>
              </a:rPr>
              <a:t>↑P, ↑Protein, ↓glucose, numerous </a:t>
            </a:r>
            <a:r>
              <a:rPr lang="en-US" altLang="ar-SA" b="1" dirty="0" err="1">
                <a:cs typeface="Tahoma" pitchFamily="34" charset="0"/>
              </a:rPr>
              <a:t>neutrophils</a:t>
            </a:r>
            <a:endParaRPr lang="en-US" altLang="ar-SA" b="1" dirty="0">
              <a:cs typeface="Tahoma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ar-SA" dirty="0">
                <a:cs typeface="Tahoma" pitchFamily="34" charset="0"/>
              </a:rPr>
              <a:t> Bacteria may be seen or cultured</a:t>
            </a:r>
          </a:p>
          <a:p>
            <a:pPr>
              <a:lnSpc>
                <a:spcPct val="80000"/>
              </a:lnSpc>
              <a:defRPr/>
            </a:pPr>
            <a:endParaRPr lang="en-US" altLang="ar-SA" dirty="0">
              <a:cs typeface="Tahoma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ar-SA" b="1" dirty="0">
                <a:cs typeface="Tahoma" pitchFamily="34" charset="0"/>
              </a:rPr>
              <a:t>Treatment: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en-US" altLang="ar-SA" dirty="0">
                <a:cs typeface="Tahoma" pitchFamily="34" charset="0"/>
              </a:rPr>
              <a:t>Antibiotics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en-US" altLang="ar-SA" dirty="0">
                <a:cs typeface="Tahoma" pitchFamily="34" charset="0"/>
              </a:rPr>
              <a:t>Fatal, if untreated.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endParaRPr lang="en-US" altLang="ar-SA" dirty="0">
              <a:cs typeface="Tahoma" pitchFamily="34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32656"/>
            <a:ext cx="8229600" cy="604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0" dirty="0">
                <a:cs typeface="Tahoma" pitchFamily="34" charset="0"/>
              </a:rPr>
              <a:t>Other infections :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endParaRPr lang="en-US" altLang="ar-SA" dirty="0">
              <a:cs typeface="Tahoma" pitchFamily="34" charset="0"/>
            </a:endParaRPr>
          </a:p>
          <a:p>
            <a:pPr eaLnBrk="1" hangingPunct="1">
              <a:defRPr/>
            </a:pPr>
            <a:r>
              <a:rPr lang="en-US" altLang="ar-SA" b="1" dirty="0">
                <a:cs typeface="Tahoma" pitchFamily="34" charset="0"/>
              </a:rPr>
              <a:t>Cerebral Toxoplasmosis :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ar-SA" dirty="0">
                <a:cs typeface="Tahoma" pitchFamily="34" charset="0"/>
              </a:rPr>
              <a:t> - </a:t>
            </a:r>
            <a:r>
              <a:rPr lang="en-US" altLang="ar-SA" dirty="0" err="1">
                <a:cs typeface="Tahoma" pitchFamily="34" charset="0"/>
              </a:rPr>
              <a:t>Immuno</a:t>
            </a:r>
            <a:r>
              <a:rPr lang="en-US" altLang="ar-SA" dirty="0">
                <a:cs typeface="Tahoma" pitchFamily="34" charset="0"/>
              </a:rPr>
              <a:t>-compromised patients, especially( AIDS)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ar-SA" dirty="0">
                <a:cs typeface="Tahoma" pitchFamily="34" charset="0"/>
              </a:rPr>
              <a:t>-  Small, usually multiple abscesses &amp; necrotic foci</a:t>
            </a:r>
          </a:p>
          <a:p>
            <a:pPr>
              <a:buNone/>
            </a:pPr>
            <a:r>
              <a:rPr lang="en-US" dirty="0"/>
              <a:t>-  Both free </a:t>
            </a:r>
            <a:r>
              <a:rPr lang="en-US" dirty="0" err="1"/>
              <a:t>tachyzoites</a:t>
            </a:r>
            <a:r>
              <a:rPr lang="en-US" dirty="0"/>
              <a:t> and encysted </a:t>
            </a:r>
            <a:r>
              <a:rPr lang="en-US" dirty="0" err="1"/>
              <a:t>bradyzoites</a:t>
            </a:r>
            <a:r>
              <a:rPr lang="en-US" dirty="0"/>
              <a:t> may be found at the periphery of the necrotic foci</a:t>
            </a:r>
          </a:p>
          <a:p>
            <a:pPr>
              <a:buNone/>
            </a:pPr>
            <a:r>
              <a:rPr lang="en-US" dirty="0"/>
              <a:t>- In newborns who are infected in </a:t>
            </a:r>
            <a:r>
              <a:rPr lang="en-US" dirty="0" err="1"/>
              <a:t>utero</a:t>
            </a:r>
            <a:r>
              <a:rPr lang="en-US" dirty="0"/>
              <a:t>: triad of </a:t>
            </a:r>
            <a:r>
              <a:rPr lang="en-US" dirty="0" err="1"/>
              <a:t>chorioretinitis</a:t>
            </a:r>
            <a:r>
              <a:rPr lang="en-US" dirty="0"/>
              <a:t>, hydrocephalus, and intracranial calcifications</a:t>
            </a:r>
            <a:endParaRPr lang="en-US" dirty="0"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00200"/>
            <a:ext cx="7920879" cy="49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18787" name="Picture 3" descr="aids0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8" name="AutoShape 4"/>
          <p:cNvSpPr>
            <a:spLocks noChangeArrowheads="1"/>
          </p:cNvSpPr>
          <p:nvPr/>
        </p:nvSpPr>
        <p:spPr bwMode="auto">
          <a:xfrm>
            <a:off x="4648200" y="609600"/>
            <a:ext cx="228600" cy="1600200"/>
          </a:xfrm>
          <a:prstGeom prst="downArrow">
            <a:avLst>
              <a:gd name="adj1" fmla="val 50000"/>
              <a:gd name="adj2" fmla="val 1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18789" name="Rectangle 5"/>
          <p:cNvSpPr>
            <a:spLocks noChangeArrowheads="1"/>
          </p:cNvSpPr>
          <p:nvPr/>
        </p:nvSpPr>
        <p:spPr bwMode="auto">
          <a:xfrm>
            <a:off x="1835150" y="6309320"/>
            <a:ext cx="5184775" cy="5486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 err="1">
                <a:cs typeface="Tahoma" pitchFamily="34" charset="0"/>
              </a:rPr>
              <a:t>Toxoplasma</a:t>
            </a:r>
            <a:r>
              <a:rPr lang="en-US" sz="3200" b="1" dirty="0">
                <a:cs typeface="Tahoma" pitchFamily="34" charset="0"/>
              </a:rPr>
              <a:t> </a:t>
            </a:r>
            <a:r>
              <a:rPr lang="en-US" sz="3200" b="1" dirty="0" err="1">
                <a:cs typeface="Tahoma" pitchFamily="34" charset="0"/>
              </a:rPr>
              <a:t>Pseudocyst</a:t>
            </a:r>
            <a:endParaRPr lang="en-US" sz="3200" b="1" dirty="0"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Cysticercosis</a:t>
            </a:r>
            <a:r>
              <a:rPr lang="en-US" dirty="0"/>
              <a:t>: </a:t>
            </a:r>
          </a:p>
          <a:p>
            <a:pPr>
              <a:buFontTx/>
              <a:buChar char="-"/>
            </a:pPr>
            <a:r>
              <a:rPr lang="en-US" dirty="0"/>
              <a:t>Infection of a human brain with the larva of the pork tapeworm (</a:t>
            </a:r>
            <a:r>
              <a:rPr lang="en-US" dirty="0" err="1"/>
              <a:t>Taenia</a:t>
            </a:r>
            <a:r>
              <a:rPr lang="en-US" dirty="0"/>
              <a:t> </a:t>
            </a:r>
            <a:r>
              <a:rPr lang="en-US" dirty="0" err="1"/>
              <a:t>solium</a:t>
            </a:r>
            <a:r>
              <a:rPr lang="en-US" dirty="0"/>
              <a:t>) .</a:t>
            </a:r>
          </a:p>
          <a:p>
            <a:pPr>
              <a:buFontTx/>
              <a:buChar char="-"/>
            </a:pPr>
            <a:r>
              <a:rPr lang="en-US" dirty="0"/>
              <a:t>Clinically:  - Mass lesion, seizures. </a:t>
            </a:r>
          </a:p>
          <a:p>
            <a:pPr>
              <a:buNone/>
            </a:pPr>
            <a:r>
              <a:rPr lang="en-US" dirty="0"/>
              <a:t>                      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12968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60350"/>
            <a:ext cx="7921625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cs typeface="Tahoma" pitchFamily="34" charset="0"/>
              </a:rPr>
              <a:t>PRION DISEASES </a:t>
            </a:r>
            <a:r>
              <a:rPr lang="en-US" sz="3200" dirty="0">
                <a:cs typeface="Tahoma" pitchFamily="34" charset="0"/>
              </a:rPr>
              <a:t>: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12776"/>
            <a:ext cx="4536504" cy="52292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>
                <a:cs typeface="Tahoma" pitchFamily="34" charset="0"/>
              </a:rPr>
              <a:t>Normal </a:t>
            </a:r>
            <a:r>
              <a:rPr lang="en-US" dirty="0" err="1">
                <a:cs typeface="Tahoma" pitchFamily="34" charset="0"/>
              </a:rPr>
              <a:t>PrP</a:t>
            </a:r>
            <a:r>
              <a:rPr lang="en-US" dirty="0">
                <a:cs typeface="Tahoma" pitchFamily="34" charset="0"/>
              </a:rPr>
              <a:t> (</a:t>
            </a:r>
            <a:r>
              <a:rPr lang="en-US" dirty="0" err="1">
                <a:cs typeface="Tahoma" pitchFamily="34" charset="0"/>
              </a:rPr>
              <a:t>prion</a:t>
            </a:r>
            <a:r>
              <a:rPr lang="en-US" dirty="0">
                <a:cs typeface="Tahoma" pitchFamily="34" charset="0"/>
              </a:rPr>
              <a:t> </a:t>
            </a:r>
            <a:r>
              <a:rPr lang="en-US" dirty="0" err="1">
                <a:cs typeface="Tahoma" pitchFamily="34" charset="0"/>
              </a:rPr>
              <a:t>protien</a:t>
            </a:r>
            <a:r>
              <a:rPr lang="en-US" dirty="0">
                <a:cs typeface="Tahoma" pitchFamily="34" charset="0"/>
              </a:rPr>
              <a:t>) is a cellular protein present in neurons</a:t>
            </a:r>
          </a:p>
          <a:p>
            <a:r>
              <a:rPr lang="en-US" dirty="0">
                <a:effectLst/>
                <a:cs typeface="Tahoma" pitchFamily="34" charset="0"/>
              </a:rPr>
              <a:t>Disease occurs when the </a:t>
            </a:r>
            <a:r>
              <a:rPr lang="en-US" dirty="0" err="1">
                <a:effectLst/>
                <a:cs typeface="Tahoma" pitchFamily="34" charset="0"/>
              </a:rPr>
              <a:t>PrP</a:t>
            </a:r>
            <a:r>
              <a:rPr lang="en-US" dirty="0">
                <a:effectLst/>
                <a:cs typeface="Tahoma" pitchFamily="34" charset="0"/>
              </a:rPr>
              <a:t> undergoes conformational changes </a:t>
            </a:r>
            <a:r>
              <a:rPr lang="en-US" dirty="0"/>
              <a:t>from its normal shape (</a:t>
            </a:r>
            <a:r>
              <a:rPr lang="en-US" dirty="0" err="1"/>
              <a:t>PrPc</a:t>
            </a:r>
            <a:r>
              <a:rPr lang="en-US" dirty="0"/>
              <a:t>) to an abnormal conformation called </a:t>
            </a:r>
            <a:r>
              <a:rPr lang="en-US" dirty="0" err="1"/>
              <a:t>PrPsc</a:t>
            </a:r>
            <a:r>
              <a:rPr lang="en-US" dirty="0"/>
              <a:t>.</a:t>
            </a:r>
            <a:endParaRPr lang="en-US" dirty="0">
              <a:effectLst/>
              <a:cs typeface="Tahoma" pitchFamily="34" charset="0"/>
            </a:endParaRPr>
          </a:p>
          <a:p>
            <a:pPr eaLnBrk="1" hangingPunct="1">
              <a:buNone/>
            </a:pPr>
            <a:endParaRPr lang="en-US" b="1" dirty="0">
              <a:effectLst/>
              <a:cs typeface="Tahom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060848"/>
            <a:ext cx="362252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458200" cy="5516562"/>
          </a:xfrm>
        </p:spPr>
        <p:txBody>
          <a:bodyPr>
            <a:normAutofit/>
          </a:bodyPr>
          <a:lstStyle/>
          <a:p>
            <a:pPr eaLnBrk="1" hangingPunct="1">
              <a:buNone/>
              <a:defRPr/>
            </a:pPr>
            <a:r>
              <a:rPr lang="en-US" dirty="0">
                <a:cs typeface="Tahoma" pitchFamily="34" charset="0"/>
              </a:rPr>
              <a:t>Include a variety of conditions :</a:t>
            </a:r>
          </a:p>
          <a:p>
            <a:pPr lvl="1" eaLnBrk="1" hangingPunct="1">
              <a:buFontTx/>
              <a:buNone/>
              <a:defRPr/>
            </a:pPr>
            <a:endParaRPr lang="en-US" altLang="ar-SA" sz="3200" dirty="0">
              <a:effectLst/>
              <a:cs typeface="Tahoma" pitchFamily="34" charset="0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altLang="ar-SA" sz="3200" dirty="0">
                <a:effectLst/>
                <a:cs typeface="Tahoma" pitchFamily="34" charset="0"/>
              </a:rPr>
              <a:t> </a:t>
            </a:r>
            <a:r>
              <a:rPr lang="en-US" altLang="ar-SA" sz="3200" dirty="0">
                <a:cs typeface="Tahoma" pitchFamily="34" charset="0"/>
              </a:rPr>
              <a:t>S</a:t>
            </a:r>
            <a:r>
              <a:rPr lang="en-US" altLang="ar-SA" sz="3200" dirty="0">
                <a:effectLst/>
                <a:cs typeface="Tahoma" pitchFamily="34" charset="0"/>
              </a:rPr>
              <a:t>poradic and familial </a:t>
            </a:r>
            <a:r>
              <a:rPr lang="en-US" altLang="ar-SA" sz="3200" dirty="0" err="1">
                <a:effectLst/>
                <a:cs typeface="Tahoma" pitchFamily="34" charset="0"/>
              </a:rPr>
              <a:t>Creutzfeldt</a:t>
            </a:r>
            <a:r>
              <a:rPr lang="en-US" altLang="ar-SA" sz="3200" dirty="0">
                <a:effectLst/>
                <a:cs typeface="Tahoma" pitchFamily="34" charset="0"/>
              </a:rPr>
              <a:t>- Jacob Disease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3200" dirty="0" err="1">
                <a:effectLst/>
                <a:cs typeface="Tahoma" pitchFamily="34" charset="0"/>
              </a:rPr>
              <a:t>Scrapie</a:t>
            </a:r>
            <a:r>
              <a:rPr lang="en-US" sz="3200" dirty="0">
                <a:effectLst/>
                <a:cs typeface="Tahoma" pitchFamily="34" charset="0"/>
              </a:rPr>
              <a:t> in </a:t>
            </a:r>
            <a:r>
              <a:rPr lang="en-US" sz="3200" dirty="0">
                <a:cs typeface="Tahoma" pitchFamily="34" charset="0"/>
              </a:rPr>
              <a:t>sheep</a:t>
            </a:r>
            <a:endParaRPr lang="en-US" sz="3200" dirty="0">
              <a:effectLst/>
              <a:cs typeface="Tahoma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3200" dirty="0"/>
              <a:t>bovine spongiform encephalopathy in cattle (“mad cow disease”)</a:t>
            </a:r>
            <a:endParaRPr lang="en-US" sz="3200" dirty="0">
              <a:effectLst/>
              <a:cs typeface="Tahoma" pitchFamily="34" charset="0"/>
            </a:endParaRPr>
          </a:p>
          <a:p>
            <a:pPr lvl="1" eaLnBrk="1" hangingPunct="1">
              <a:buFontTx/>
              <a:buNone/>
              <a:defRPr/>
            </a:pPr>
            <a:endParaRPr lang="en-US" sz="3200" dirty="0"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773238"/>
          </a:xfrm>
          <a:noFill/>
        </p:spPr>
        <p:txBody>
          <a:bodyPr/>
          <a:lstStyle/>
          <a:p>
            <a:pPr algn="ctr" eaLnBrk="1" hangingPunct="1"/>
            <a:r>
              <a:rPr lang="en-US" sz="3600" b="1" dirty="0">
                <a:effectLst/>
              </a:rPr>
              <a:t>CJD (Creutzfeldt-Jakob)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2988" y="1844675"/>
            <a:ext cx="8101012" cy="5013325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effectLst/>
              </a:rPr>
              <a:t>1 per million incidence, 7</a:t>
            </a:r>
            <a:r>
              <a:rPr lang="en-US" baseline="30000" dirty="0">
                <a:effectLst/>
              </a:rPr>
              <a:t>th</a:t>
            </a:r>
            <a:r>
              <a:rPr lang="en-US" dirty="0">
                <a:effectLst/>
              </a:rPr>
              <a:t> decade</a:t>
            </a:r>
          </a:p>
          <a:p>
            <a:pPr eaLnBrk="1" hangingPunct="1"/>
            <a:r>
              <a:rPr lang="en-US" dirty="0">
                <a:effectLst/>
              </a:rPr>
              <a:t>Sporadic cases</a:t>
            </a:r>
            <a:r>
              <a:rPr lang="en-US" dirty="0"/>
              <a:t> 85%</a:t>
            </a:r>
            <a:endParaRPr lang="en-US" dirty="0">
              <a:effectLst/>
            </a:endParaRPr>
          </a:p>
          <a:p>
            <a:pPr eaLnBrk="1" hangingPunct="1"/>
            <a:r>
              <a:rPr lang="en-US" dirty="0">
                <a:effectLst/>
              </a:rPr>
              <a:t>Familial </a:t>
            </a:r>
            <a:r>
              <a:rPr lang="en-US" dirty="0"/>
              <a:t>cases</a:t>
            </a:r>
            <a:r>
              <a:rPr lang="en-US" dirty="0">
                <a:effectLst/>
              </a:rPr>
              <a:t> (15%), younger</a:t>
            </a:r>
          </a:p>
          <a:p>
            <a:pPr eaLnBrk="1" hangingPunct="1"/>
            <a:r>
              <a:rPr lang="en-US" b="1" dirty="0">
                <a:effectLst/>
              </a:rPr>
              <a:t>Rapidly progressive dementia </a:t>
            </a:r>
          </a:p>
          <a:p>
            <a:r>
              <a:rPr lang="en-US" dirty="0"/>
              <a:t>Onset of subtle changes in memory and behavior to death is only 7 months</a:t>
            </a:r>
            <a:endParaRPr lang="en-US" dirty="0">
              <a:effectLst/>
            </a:endParaRPr>
          </a:p>
          <a:p>
            <a:pPr eaLnBrk="1" hangingPunct="1"/>
            <a:r>
              <a:rPr lang="en-US" dirty="0">
                <a:effectLst/>
              </a:rPr>
              <a:t>FATAL, no treatment known, like ALL </a:t>
            </a:r>
            <a:r>
              <a:rPr lang="en-US" dirty="0" err="1">
                <a:effectLst/>
              </a:rPr>
              <a:t>prion</a:t>
            </a:r>
            <a:r>
              <a:rPr lang="en-US" dirty="0">
                <a:effectLst/>
              </a:rPr>
              <a:t> diseases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 </a:t>
            </a:r>
            <a:endParaRPr lang="en-US" sz="3600" dirty="0"/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12776"/>
            <a:ext cx="8640514" cy="53293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ar-SA" b="1" dirty="0">
                <a:effectLst/>
                <a:cs typeface="Tahoma" pitchFamily="34" charset="0"/>
              </a:rPr>
              <a:t>Microscopy:</a:t>
            </a:r>
          </a:p>
          <a:p>
            <a:pPr>
              <a:buFontTx/>
              <a:buChar char="-"/>
              <a:defRPr/>
            </a:pPr>
            <a:r>
              <a:rPr lang="en-US" altLang="ar-SA" dirty="0">
                <a:effectLst/>
                <a:cs typeface="Tahoma" pitchFamily="34" charset="0"/>
              </a:rPr>
              <a:t>Multifocal </a:t>
            </a:r>
            <a:r>
              <a:rPr lang="en-US" altLang="ar-SA" dirty="0">
                <a:cs typeface="Tahoma" pitchFamily="34" charset="0"/>
              </a:rPr>
              <a:t>spongiform transformation </a:t>
            </a:r>
            <a:r>
              <a:rPr lang="en-US" altLang="ar-SA" dirty="0">
                <a:effectLst/>
                <a:cs typeface="Tahoma" pitchFamily="34" charset="0"/>
              </a:rPr>
              <a:t>(Intracellular vacuoles in neurons and </a:t>
            </a:r>
            <a:r>
              <a:rPr lang="en-US" altLang="ar-SA" dirty="0" err="1">
                <a:effectLst/>
                <a:cs typeface="Tahoma" pitchFamily="34" charset="0"/>
              </a:rPr>
              <a:t>glia</a:t>
            </a:r>
            <a:r>
              <a:rPr lang="en-US" altLang="ar-SA" dirty="0">
                <a:effectLst/>
                <a:cs typeface="Tahoma" pitchFamily="34" charset="0"/>
              </a:rPr>
              <a:t>) of  cerebral cortex &amp; deep gray matter</a:t>
            </a:r>
            <a:r>
              <a:rPr lang="en-US" altLang="ar-SA" dirty="0">
                <a:latin typeface="Calibri"/>
                <a:cs typeface="Calibri"/>
              </a:rPr>
              <a:t>.</a:t>
            </a:r>
            <a:endParaRPr lang="en-US" altLang="ar-SA" dirty="0">
              <a:effectLst/>
              <a:latin typeface="Calibri"/>
              <a:cs typeface="Calibri"/>
            </a:endParaRPr>
          </a:p>
          <a:p>
            <a:pPr>
              <a:buNone/>
              <a:defRPr/>
            </a:pPr>
            <a:r>
              <a:rPr lang="en-US" altLang="ar-SA" dirty="0">
                <a:effectLst/>
                <a:cs typeface="Tahoma" pitchFamily="34" charset="0"/>
              </a:rPr>
              <a:t>- Advanced cases:</a:t>
            </a:r>
          </a:p>
          <a:p>
            <a:pPr lvl="1" eaLnBrk="1" hangingPunct="1">
              <a:defRPr/>
            </a:pPr>
            <a:r>
              <a:rPr lang="en-US" altLang="ar-SA" dirty="0">
                <a:effectLst/>
                <a:cs typeface="Tahoma" pitchFamily="34" charset="0"/>
              </a:rPr>
              <a:t>Neuronal  loss </a:t>
            </a:r>
          </a:p>
          <a:p>
            <a:pPr lvl="1" eaLnBrk="1" hangingPunct="1">
              <a:defRPr/>
            </a:pPr>
            <a:r>
              <a:rPr lang="en-US" altLang="ar-SA" dirty="0" err="1">
                <a:effectLst/>
                <a:cs typeface="Tahoma" pitchFamily="34" charset="0"/>
              </a:rPr>
              <a:t>Gliosis</a:t>
            </a:r>
            <a:r>
              <a:rPr lang="en-US" altLang="ar-SA" dirty="0">
                <a:effectLst/>
                <a:cs typeface="Tahoma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cs typeface="Tahoma" pitchFamily="34" charset="0"/>
              </a:rPr>
              <a:t>  </a:t>
            </a:r>
            <a:endParaRPr lang="en-US" sz="3600" dirty="0">
              <a:effectLst/>
              <a:cs typeface="Tahoma" pitchFamily="34" charset="0"/>
            </a:endParaRP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6712"/>
            <a:ext cx="8839200" cy="528945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en-US" b="1" dirty="0">
                <a:cs typeface="Tahoma" pitchFamily="34" charset="0"/>
              </a:rPr>
              <a:t>Morphology :</a:t>
            </a:r>
          </a:p>
          <a:p>
            <a:pPr>
              <a:lnSpc>
                <a:spcPct val="90000"/>
              </a:lnSpc>
              <a:buNone/>
              <a:defRPr/>
            </a:pPr>
            <a:endParaRPr lang="en-US" b="1" dirty="0">
              <a:effectLst/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err="1">
                <a:effectLst/>
                <a:cs typeface="Tahoma" pitchFamily="34" charset="0"/>
              </a:rPr>
              <a:t>Exudate</a:t>
            </a:r>
            <a:r>
              <a:rPr lang="en-US" dirty="0">
                <a:effectLst/>
                <a:cs typeface="Tahoma" pitchFamily="34" charset="0"/>
              </a:rPr>
              <a:t> within the </a:t>
            </a:r>
            <a:r>
              <a:rPr lang="en-US" dirty="0" err="1">
                <a:effectLst/>
                <a:cs typeface="Tahoma" pitchFamily="34" charset="0"/>
              </a:rPr>
              <a:t>leptomeninges</a:t>
            </a:r>
            <a:r>
              <a:rPr lang="en-US" dirty="0">
                <a:effectLst/>
                <a:cs typeface="Tahoma" pitchFamily="34" charset="0"/>
              </a:rPr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en-US" dirty="0" err="1">
                <a:cs typeface="Tahoma" pitchFamily="34" charset="0"/>
              </a:rPr>
              <a:t>Meningeal</a:t>
            </a:r>
            <a:r>
              <a:rPr lang="en-US" dirty="0">
                <a:cs typeface="Tahoma" pitchFamily="34" charset="0"/>
              </a:rPr>
              <a:t> vessels: Severely congested</a:t>
            </a:r>
            <a:endParaRPr lang="en-US" dirty="0">
              <a:effectLst/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cs typeface="Tahoma" pitchFamily="34" charset="0"/>
              </a:rPr>
              <a:t>May cause</a:t>
            </a:r>
            <a:r>
              <a:rPr lang="en-US" dirty="0">
                <a:effectLst/>
                <a:cs typeface="Tahoma" pitchFamily="34" charset="0"/>
              </a:rPr>
              <a:t> </a:t>
            </a:r>
            <a:r>
              <a:rPr lang="en-US" dirty="0" err="1">
                <a:effectLst/>
                <a:cs typeface="Tahoma" pitchFamily="34" charset="0"/>
              </a:rPr>
              <a:t>cerebritis</a:t>
            </a:r>
            <a:r>
              <a:rPr lang="en-US" dirty="0">
                <a:effectLst/>
                <a:cs typeface="Tahoma" pitchFamily="34" charset="0"/>
              </a:rPr>
              <a:t> &amp; </a:t>
            </a:r>
            <a:r>
              <a:rPr lang="en-US" dirty="0" err="1">
                <a:effectLst/>
                <a:cs typeface="Tahoma" pitchFamily="34" charset="0"/>
              </a:rPr>
              <a:t>ventriculitis</a:t>
            </a:r>
            <a:endParaRPr lang="en-US" dirty="0">
              <a:effectLst/>
              <a:cs typeface="Tahoma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effectLst/>
                <a:cs typeface="Tahoma" pitchFamily="34" charset="0"/>
              </a:rPr>
              <a:t>May show phlebitis</a:t>
            </a:r>
            <a:r>
              <a:rPr lang="en-US" altLang="ar-SA" dirty="0">
                <a:cs typeface="Times New Roman" pitchFamily="18" charset="0"/>
              </a:rPr>
              <a:t> →</a:t>
            </a:r>
            <a:r>
              <a:rPr lang="en-US" dirty="0">
                <a:effectLst/>
                <a:cs typeface="Tahoma" pitchFamily="34" charset="0"/>
              </a:rPr>
              <a:t> venous occlusion &amp;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effectLst/>
                <a:cs typeface="Tahoma" pitchFamily="34" charset="0"/>
              </a:rPr>
              <a:t>   hemorrhagic infarction of underlying brain.</a:t>
            </a:r>
            <a:endParaRPr lang="en-US" dirty="0"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11619" name="Picture 3" descr="cns0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8208912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136904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/>
              <a:t>PURULENT (BACTERIAL) MENINGITIS</a:t>
            </a:r>
          </a:p>
        </p:txBody>
      </p:sp>
      <p:pic>
        <p:nvPicPr>
          <p:cNvPr id="67587" name="Picture 3" descr="SLID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1520" y="1268760"/>
            <a:ext cx="8424936" cy="5400600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S01871-028-f0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0"/>
            <a:ext cx="6934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0066"/>
                </a:solidFill>
              </a:rPr>
              <a:t>          </a:t>
            </a:r>
            <a:r>
              <a:rPr lang="en-US" sz="2400" b="1" dirty="0"/>
              <a:t>Thick exudates over base of brain in </a:t>
            </a:r>
            <a:r>
              <a:rPr lang="en-US" sz="2400" b="1" dirty="0" err="1"/>
              <a:t>pyogenic</a:t>
            </a:r>
            <a:r>
              <a:rPr lang="en-US" sz="2400" b="1" dirty="0"/>
              <a:t> meningitis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964612" cy="148431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ar-SA" sz="3200" dirty="0">
                <a:solidFill>
                  <a:srgbClr val="FFCC00"/>
                </a:solidFill>
                <a:effectLst/>
                <a:cs typeface="Tahoma" pitchFamily="34" charset="0"/>
              </a:rPr>
              <a:t>      </a:t>
            </a:r>
            <a:r>
              <a:rPr lang="en-US" altLang="ar-SA" sz="3200" b="1" u="sng" dirty="0">
                <a:effectLst/>
                <a:cs typeface="Tahoma" pitchFamily="34" charset="0"/>
              </a:rPr>
              <a:t>2-</a:t>
            </a:r>
            <a:r>
              <a:rPr lang="en-US" altLang="ar-SA" sz="3200" b="1" u="sng" dirty="0">
                <a:cs typeface="Tahoma" pitchFamily="34" charset="0"/>
              </a:rPr>
              <a:t> Acute Aseptic Meningitis </a:t>
            </a:r>
            <a:br>
              <a:rPr lang="en-US" altLang="ar-SA" sz="3200" u="sng" dirty="0">
                <a:cs typeface="Tahoma" pitchFamily="34" charset="0"/>
              </a:rPr>
            </a:br>
            <a:r>
              <a:rPr lang="en-US" altLang="ar-SA" sz="3200" b="1" dirty="0">
                <a:cs typeface="Tahoma" pitchFamily="34" charset="0"/>
              </a:rPr>
              <a:t>     ( Viral Meningitis )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341438"/>
            <a:ext cx="8604250" cy="47910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altLang="ar-SA" dirty="0">
              <a:cs typeface="Tahoma" pitchFamily="34" charset="0"/>
            </a:endParaRPr>
          </a:p>
          <a:p>
            <a:pPr eaLnBrk="1" hangingPunct="1">
              <a:defRPr/>
            </a:pPr>
            <a:r>
              <a:rPr lang="en-US" altLang="ar-SA" b="1" dirty="0">
                <a:effectLst/>
                <a:cs typeface="Tahoma" pitchFamily="34" charset="0"/>
              </a:rPr>
              <a:t>Clinical course</a:t>
            </a:r>
            <a:r>
              <a:rPr lang="en-US" altLang="ar-SA" dirty="0">
                <a:effectLst/>
                <a:cs typeface="Tahoma" pitchFamily="34" charset="0"/>
              </a:rPr>
              <a:t>: Less </a:t>
            </a:r>
            <a:r>
              <a:rPr lang="en-US" altLang="ar-SA" dirty="0" err="1">
                <a:effectLst/>
                <a:cs typeface="Tahoma" pitchFamily="34" charset="0"/>
              </a:rPr>
              <a:t>fulminant</a:t>
            </a:r>
            <a:r>
              <a:rPr lang="en-US" altLang="ar-SA" dirty="0">
                <a:cs typeface="Tahoma" pitchFamily="34" charset="0"/>
              </a:rPr>
              <a:t>, </a:t>
            </a:r>
            <a:r>
              <a:rPr lang="en-US" altLang="ar-SA" dirty="0">
                <a:effectLst/>
                <a:cs typeface="Tahoma" pitchFamily="34" charset="0"/>
              </a:rPr>
              <a:t>self-limiting.</a:t>
            </a:r>
          </a:p>
          <a:p>
            <a:pPr eaLnBrk="1" hangingPunct="1">
              <a:defRPr/>
            </a:pPr>
            <a:r>
              <a:rPr lang="en-US" altLang="ar-SA" b="1" dirty="0">
                <a:effectLst/>
                <a:cs typeface="Tahoma" pitchFamily="34" charset="0"/>
              </a:rPr>
              <a:t>CSF</a:t>
            </a:r>
            <a:r>
              <a:rPr lang="en-US" altLang="ar-SA" dirty="0">
                <a:effectLst/>
                <a:cs typeface="Tahoma" pitchFamily="34" charset="0"/>
              </a:rPr>
              <a:t>: </a:t>
            </a:r>
            <a:r>
              <a:rPr lang="en-US" altLang="ar-SA" dirty="0">
                <a:cs typeface="Tahoma" pitchFamily="34" charset="0"/>
              </a:rPr>
              <a:t>moderate</a:t>
            </a:r>
            <a:r>
              <a:rPr lang="en-US" altLang="ar-SA" dirty="0">
                <a:effectLst/>
                <a:cs typeface="Tahoma" pitchFamily="34" charset="0"/>
                <a:sym typeface="Symbol" pitchFamily="18" charset="2"/>
              </a:rPr>
              <a:t> protein, normal </a:t>
            </a:r>
            <a:r>
              <a:rPr lang="en-US" altLang="ar-SA" dirty="0">
                <a:cs typeface="Tahoma" pitchFamily="34" charset="0"/>
                <a:sym typeface="Symbol" pitchFamily="18" charset="2"/>
              </a:rPr>
              <a:t>glucose</a:t>
            </a:r>
            <a:r>
              <a:rPr lang="en-US" altLang="ar-SA" dirty="0">
                <a:effectLst/>
                <a:cs typeface="Tahoma" pitchFamily="34" charset="0"/>
                <a:sym typeface="Symbol" pitchFamily="18" charset="2"/>
              </a:rPr>
              <a:t> , </a:t>
            </a:r>
          </a:p>
          <a:p>
            <a:pPr eaLnBrk="1" hangingPunct="1">
              <a:buNone/>
              <a:defRPr/>
            </a:pPr>
            <a:r>
              <a:rPr lang="en-US" altLang="ar-SA" dirty="0">
                <a:effectLst/>
                <a:cs typeface="Tahoma" pitchFamily="34" charset="0"/>
                <a:sym typeface="Symbol" pitchFamily="18" charset="2"/>
              </a:rPr>
              <a:t> </a:t>
            </a:r>
            <a:r>
              <a:rPr lang="en-US" altLang="ar-SA" b="1" dirty="0">
                <a:effectLst/>
                <a:cs typeface="Tahoma" pitchFamily="34" charset="0"/>
                <a:sym typeface="Symbol" pitchFamily="18" charset="2"/>
              </a:rPr>
              <a:t>lymphocytes</a:t>
            </a:r>
          </a:p>
          <a:p>
            <a:pPr eaLnBrk="1" hangingPunct="1">
              <a:buNone/>
              <a:defRPr/>
            </a:pPr>
            <a:endParaRPr lang="en-US" altLang="ar-SA" b="1" dirty="0">
              <a:cs typeface="Tahoma" pitchFamily="34" charset="0"/>
              <a:sym typeface="Symbol" pitchFamily="18" charset="2"/>
            </a:endParaRPr>
          </a:p>
          <a:p>
            <a:pPr>
              <a:defRPr/>
            </a:pPr>
            <a:r>
              <a:rPr lang="en-US" altLang="ar-SA" b="1" dirty="0">
                <a:effectLst/>
                <a:cs typeface="Tahoma" pitchFamily="34" charset="0"/>
                <a:sym typeface="Symbol" pitchFamily="18" charset="2"/>
              </a:rPr>
              <a:t>Morphology: </a:t>
            </a:r>
            <a:r>
              <a:rPr lang="en-US" altLang="ar-SA" dirty="0">
                <a:effectLst/>
                <a:cs typeface="Tahoma" pitchFamily="34" charset="0"/>
                <a:sym typeface="Symbol" pitchFamily="18" charset="2"/>
              </a:rPr>
              <a:t>Brain swelling in some cases.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ar-SA" dirty="0">
              <a:cs typeface="Tahoma" pitchFamily="34" charset="0"/>
              <a:sym typeface="Symbol" pitchFamily="18" charset="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</TotalTime>
  <Words>1744</Words>
  <Application>Microsoft Office PowerPoint</Application>
  <PresentationFormat>On-screen Show (4:3)</PresentationFormat>
  <Paragraphs>361</Paragraphs>
  <Slides>62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Office Theme</vt:lpstr>
      <vt:lpstr>PowerPoint Presentation</vt:lpstr>
      <vt:lpstr>PowerPoint Presentation</vt:lpstr>
      <vt:lpstr> Meningitis :  Inflammation of leptomeninges &amp; CSF</vt:lpstr>
      <vt:lpstr>PowerPoint Presentation</vt:lpstr>
      <vt:lpstr>PowerPoint Presentation</vt:lpstr>
      <vt:lpstr>  </vt:lpstr>
      <vt:lpstr>PURULENT (BACTERIAL) MENINGITIS</vt:lpstr>
      <vt:lpstr>PowerPoint Presentation</vt:lpstr>
      <vt:lpstr>      2- Acute Aseptic Meningitis       ( Viral Meningitis )</vt:lpstr>
      <vt:lpstr>3- CHRONIC  Meningitis</vt:lpstr>
      <vt:lpstr>1-Tuberculous Meningitis : </vt:lpstr>
      <vt:lpstr>PowerPoint Presentation</vt:lpstr>
      <vt:lpstr>PowerPoint Presentation</vt:lpstr>
      <vt:lpstr>2- Neurosyphilis : caused by  spirochete    (T.pallidum) ,Tertiary stage </vt:lpstr>
      <vt:lpstr>PowerPoint Presentation</vt:lpstr>
      <vt:lpstr>PowerPoint Presentation</vt:lpstr>
      <vt:lpstr>3- Neuro-Borreliosis (LYME Disease) </vt:lpstr>
      <vt:lpstr>Parenchymal Infections:</vt:lpstr>
      <vt:lpstr>Brain Abscess </vt:lpstr>
      <vt:lpstr>CEREBRAL ABSCESS</vt:lpstr>
      <vt:lpstr>PowerPoint Presentation</vt:lpstr>
      <vt:lpstr>VIRAL Encephalitis (Meningoencephalitis)</vt:lpstr>
      <vt:lpstr>VIRAL ENCEPHALITIS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1- Herpes Simplex Virus type 1 &amp; 2</vt:lpstr>
      <vt:lpstr>PowerPoint Presentation</vt:lpstr>
      <vt:lpstr>2- Varicella –Zoster Virus (Herpes-Zoster)</vt:lpstr>
      <vt:lpstr>PowerPoint Presentation</vt:lpstr>
      <vt:lpstr> 3- Cytomegalovirus (CMV)</vt:lpstr>
      <vt:lpstr>PowerPoint Presentation</vt:lpstr>
      <vt:lpstr>4- Rabies</vt:lpstr>
      <vt:lpstr>PowerPoint Presentation</vt:lpstr>
      <vt:lpstr>PowerPoint Presentation</vt:lpstr>
      <vt:lpstr>5- Poliovirus</vt:lpstr>
      <vt:lpstr>6- Human Immunodeficiency Virus (HIV)</vt:lpstr>
      <vt:lpstr>PowerPoint Presentation</vt:lpstr>
      <vt:lpstr>7-  JC virus →PML  (Progressive Multifocal Leuko-Encephalopathy)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infections :</vt:lpstr>
      <vt:lpstr>PowerPoint Presentation</vt:lpstr>
      <vt:lpstr>PowerPoint Presentation</vt:lpstr>
      <vt:lpstr>PowerPoint Presentation</vt:lpstr>
      <vt:lpstr>PowerPoint Presentation</vt:lpstr>
      <vt:lpstr>PRION DISEASES :</vt:lpstr>
      <vt:lpstr>PowerPoint Presentation</vt:lpstr>
      <vt:lpstr>CJD (Creutzfeldt-Jakob)</vt:lpstr>
      <vt:lpstr>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saleh</dc:creator>
  <cp:lastModifiedBy>Unknown User</cp:lastModifiedBy>
  <cp:revision>69</cp:revision>
  <dcterms:created xsi:type="dcterms:W3CDTF">2016-01-30T20:29:11Z</dcterms:created>
  <dcterms:modified xsi:type="dcterms:W3CDTF">2021-03-07T19:08:09Z</dcterms:modified>
</cp:coreProperties>
</file>