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79" r:id="rId13"/>
    <p:sldId id="285" r:id="rId14"/>
    <p:sldId id="268" r:id="rId15"/>
    <p:sldId id="280" r:id="rId16"/>
    <p:sldId id="276" r:id="rId17"/>
    <p:sldId id="267" r:id="rId18"/>
    <p:sldId id="277" r:id="rId19"/>
    <p:sldId id="266" r:id="rId20"/>
    <p:sldId id="281" r:id="rId21"/>
    <p:sldId id="283" r:id="rId22"/>
    <p:sldId id="269" r:id="rId23"/>
    <p:sldId id="284" r:id="rId24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F83669F-5A45-468A-A654-6381B439D767}" type="datetimeFigureOut">
              <a:rPr lang="ar-JO" smtClean="0"/>
              <a:pPr/>
              <a:t>20/07/1442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B30D9A3-311E-4550-9E7A-6682EA41C71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6315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0D9A3-311E-4550-9E7A-6682EA41C716}" type="slidenum">
              <a:rPr lang="ar-JO" smtClean="0"/>
              <a:pPr/>
              <a:t>5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0D9A3-311E-4550-9E7A-6682EA41C716}" type="slidenum">
              <a:rPr lang="ar-JO" smtClean="0"/>
              <a:pPr/>
              <a:t>7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A3E8-220B-461B-A79C-679581F378AB}" type="datetimeFigureOut">
              <a:rPr lang="ar-JO" smtClean="0"/>
              <a:pPr/>
              <a:t>20/07/1442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BC6C-4918-4207-A066-1848D222D2F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A3E8-220B-461B-A79C-679581F378AB}" type="datetimeFigureOut">
              <a:rPr lang="ar-JO" smtClean="0"/>
              <a:pPr/>
              <a:t>20/07/1442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BC6C-4918-4207-A066-1848D222D2F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A3E8-220B-461B-A79C-679581F378AB}" type="datetimeFigureOut">
              <a:rPr lang="ar-JO" smtClean="0"/>
              <a:pPr/>
              <a:t>20/07/1442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BC6C-4918-4207-A066-1848D222D2F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A3E8-220B-461B-A79C-679581F378AB}" type="datetimeFigureOut">
              <a:rPr lang="ar-JO" smtClean="0"/>
              <a:pPr/>
              <a:t>20/07/1442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BC6C-4918-4207-A066-1848D222D2F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A3E8-220B-461B-A79C-679581F378AB}" type="datetimeFigureOut">
              <a:rPr lang="ar-JO" smtClean="0"/>
              <a:pPr/>
              <a:t>20/07/1442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BC6C-4918-4207-A066-1848D222D2F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A3E8-220B-461B-A79C-679581F378AB}" type="datetimeFigureOut">
              <a:rPr lang="ar-JO" smtClean="0"/>
              <a:pPr/>
              <a:t>20/07/1442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BC6C-4918-4207-A066-1848D222D2F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A3E8-220B-461B-A79C-679581F378AB}" type="datetimeFigureOut">
              <a:rPr lang="ar-JO" smtClean="0"/>
              <a:pPr/>
              <a:t>20/07/1442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BC6C-4918-4207-A066-1848D222D2F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A3E8-220B-461B-A79C-679581F378AB}" type="datetimeFigureOut">
              <a:rPr lang="ar-JO" smtClean="0"/>
              <a:pPr/>
              <a:t>20/07/1442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BC6C-4918-4207-A066-1848D222D2F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A3E8-220B-461B-A79C-679581F378AB}" type="datetimeFigureOut">
              <a:rPr lang="ar-JO" smtClean="0"/>
              <a:pPr/>
              <a:t>20/07/1442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BC6C-4918-4207-A066-1848D222D2F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A3E8-220B-461B-A79C-679581F378AB}" type="datetimeFigureOut">
              <a:rPr lang="ar-JO" smtClean="0"/>
              <a:pPr/>
              <a:t>20/07/1442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BC6C-4918-4207-A066-1848D222D2F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A3E8-220B-461B-A79C-679581F378AB}" type="datetimeFigureOut">
              <a:rPr lang="ar-JO" smtClean="0"/>
              <a:pPr/>
              <a:t>20/07/1442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BC6C-4918-4207-A066-1848D222D2F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EA3E8-220B-461B-A79C-679581F378AB}" type="datetimeFigureOut">
              <a:rPr lang="ar-JO" smtClean="0"/>
              <a:pPr/>
              <a:t>20/07/1442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BC6C-4918-4207-A066-1848D222D2FC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9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457200"/>
            <a:ext cx="8202488" cy="1543040"/>
          </a:xfrm>
          <a:prstGeom prst="roundRect">
            <a:avLst/>
          </a:prstGeom>
          <a:solidFill>
            <a:schemeClr val="accent2">
              <a:lumMod val="75000"/>
              <a:alpha val="80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6438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itchFamily="18" charset="0"/>
              </a:rPr>
              <a:t>Central Nervous System </a:t>
            </a:r>
            <a:endParaRPr lang="ar-JO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6243600"/>
            <a:ext cx="4286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latin typeface="Cambria" pitchFamily="18" charset="0"/>
              </a:rPr>
              <a:t>Instructor : </a:t>
            </a:r>
            <a:r>
              <a:rPr lang="en-US" sz="2000" b="1" dirty="0" err="1">
                <a:latin typeface="Cambria" pitchFamily="18" charset="0"/>
              </a:rPr>
              <a:t>Noor</a:t>
            </a:r>
            <a:r>
              <a:rPr lang="en-US" sz="2000" b="1" dirty="0">
                <a:latin typeface="Cambria" pitchFamily="18" charset="0"/>
              </a:rPr>
              <a:t> Al-</a:t>
            </a:r>
            <a:r>
              <a:rPr lang="en-US" sz="2000" b="1" dirty="0" err="1">
                <a:latin typeface="Cambria" pitchFamily="18" charset="0"/>
              </a:rPr>
              <a:t>Saleh</a:t>
            </a:r>
            <a:endParaRPr lang="ar-JO" sz="2000" b="1" dirty="0">
              <a:latin typeface="Cambria" pitchFamily="18" charset="0"/>
            </a:endParaRPr>
          </a:p>
        </p:txBody>
      </p:sp>
      <p:pic>
        <p:nvPicPr>
          <p:cNvPr id="7" name="Picture 6" descr="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143116"/>
            <a:ext cx="362773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m negative - moises domingue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719"/>
            <a:ext cx="9144000" cy="45439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i="1" dirty="0" err="1">
                <a:solidFill>
                  <a:schemeClr val="bg1"/>
                </a:solidFill>
                <a:latin typeface="Cambria" pitchFamily="18" charset="0"/>
              </a:rPr>
              <a:t>Neisseria</a:t>
            </a:r>
            <a:r>
              <a:rPr lang="en-US" sz="3200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Cambria" pitchFamily="18" charset="0"/>
              </a:rPr>
              <a:t>meningitidis</a:t>
            </a:r>
            <a:endParaRPr lang="ar-JO" sz="3200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1472" y="1500174"/>
            <a:ext cx="7978775" cy="464347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000" dirty="0">
                <a:latin typeface="Cambria" pitchFamily="18" charset="0"/>
              </a:rPr>
              <a:t>Under microscope (Gram stain)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      -</a:t>
            </a:r>
            <a:r>
              <a:rPr lang="en-US" sz="2000" dirty="0">
                <a:latin typeface="Cambria" pitchFamily="18" charset="0"/>
              </a:rPr>
              <a:t>Gram-negative </a:t>
            </a:r>
            <a:r>
              <a:rPr lang="en-US" sz="2000" dirty="0" err="1">
                <a:latin typeface="Cambria" pitchFamily="18" charset="0"/>
              </a:rPr>
              <a:t>cocci</a:t>
            </a:r>
            <a:r>
              <a:rPr lang="en-US" sz="2000" dirty="0">
                <a:latin typeface="Cambria" pitchFamily="18" charset="0"/>
              </a:rPr>
              <a:t> in pairs  (</a:t>
            </a:r>
            <a:r>
              <a:rPr lang="en-US" sz="2000" dirty="0" err="1">
                <a:latin typeface="Cambria" pitchFamily="18" charset="0"/>
              </a:rPr>
              <a:t>diplococci</a:t>
            </a:r>
            <a:r>
              <a:rPr lang="en-US" sz="2000" dirty="0">
                <a:latin typeface="Cambria" pitchFamily="18" charset="0"/>
              </a:rPr>
              <a:t>) </a:t>
            </a:r>
            <a:r>
              <a:rPr lang="en-US" sz="2000" dirty="0">
                <a:latin typeface="Cambria" pitchFamily="18" charset="0"/>
                <a:sym typeface="Wingdings" pitchFamily="2" charset="2"/>
              </a:rPr>
              <a:t> </a:t>
            </a:r>
            <a:r>
              <a:rPr lang="en-US" sz="2000" dirty="0">
                <a:latin typeface="Cambria" pitchFamily="18" charset="0"/>
              </a:rPr>
              <a:t>Coffee beans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endParaRPr lang="en-US" sz="2000" dirty="0">
              <a:latin typeface="Cambria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err="1">
                <a:latin typeface="Cambria" pitchFamily="18" charset="0"/>
              </a:rPr>
              <a:t>Oxidase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positve</a:t>
            </a:r>
            <a:r>
              <a:rPr lang="en-US" sz="2000" dirty="0">
                <a:latin typeface="Cambria" pitchFamily="18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5" name="Picture 4" descr="5028653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068960"/>
            <a:ext cx="385765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 Menningitidis Bl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140968"/>
            <a:ext cx="421484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Thayer-Martin agar</a:t>
            </a:r>
          </a:p>
          <a:p>
            <a:pPr algn="ctr"/>
            <a:endParaRPr lang="ar-JO" sz="3200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1424970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Thayer-Martin agar is a selective-enriched medium for the isolation and cultivation of </a:t>
            </a:r>
            <a:r>
              <a:rPr lang="en-US" sz="2000" i="1" dirty="0">
                <a:latin typeface="Cambria" pitchFamily="18" charset="0"/>
              </a:rPr>
              <a:t>Neisseria</a:t>
            </a:r>
            <a:r>
              <a:rPr lang="en-US" sz="2000" dirty="0">
                <a:latin typeface="Cambria" pitchFamily="18" charset="0"/>
              </a:rPr>
              <a:t> </a:t>
            </a:r>
            <a:r>
              <a:rPr lang="en-US" sz="2000">
                <a:latin typeface="Cambria" pitchFamily="18" charset="0"/>
              </a:rPr>
              <a:t>spp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5" name="Picture 4" descr="neisseria-geonorrhoeae-thayer-martin-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212976"/>
            <a:ext cx="7643834" cy="3111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CTA test </a:t>
            </a:r>
          </a:p>
          <a:p>
            <a:pPr algn="ctr"/>
            <a:endParaRPr lang="ar-JO" sz="3200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1285860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CTA (Broth) Media determines carbohydrate fermentation pattern for </a:t>
            </a:r>
            <a:r>
              <a:rPr lang="en-US" sz="2000" i="1" dirty="0" err="1">
                <a:latin typeface="Cambria" pitchFamily="18" charset="0"/>
              </a:rPr>
              <a:t>Neisseria</a:t>
            </a:r>
            <a:r>
              <a:rPr lang="en-US" sz="2000" i="1" dirty="0">
                <a:latin typeface="Cambria" pitchFamily="18" charset="0"/>
              </a:rPr>
              <a:t> </a:t>
            </a:r>
            <a:r>
              <a:rPr lang="en-US" sz="2000" dirty="0" err="1">
                <a:latin typeface="Cambria" pitchFamily="18" charset="0"/>
              </a:rPr>
              <a:t>spp</a:t>
            </a:r>
            <a:endParaRPr lang="ar-JO" sz="2000" dirty="0">
              <a:latin typeface="Cambria" pitchFamily="18" charset="0"/>
            </a:endParaRPr>
          </a:p>
        </p:txBody>
      </p:sp>
      <p:pic>
        <p:nvPicPr>
          <p:cNvPr id="5" name="Picture 4" descr="Neisseria+meningitides+Neisseria+gonorrhoe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213829"/>
            <a:ext cx="755690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47664" y="5301208"/>
            <a:ext cx="51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</a:t>
            </a:r>
            <a:r>
              <a:rPr lang="en-GB" b="1" dirty="0" err="1"/>
              <a:t>ve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64588" y="5382808"/>
            <a:ext cx="51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</a:t>
            </a:r>
            <a:r>
              <a:rPr lang="en-GB" b="1" dirty="0" err="1"/>
              <a:t>ve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5301208"/>
            <a:ext cx="51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</a:t>
            </a:r>
            <a:r>
              <a:rPr lang="en-GB" b="1" dirty="0" err="1"/>
              <a:t>ve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5374597"/>
            <a:ext cx="53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- </a:t>
            </a:r>
            <a:r>
              <a:rPr lang="en-GB" b="1" dirty="0" err="1"/>
              <a:t>ve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87297" y="5363924"/>
            <a:ext cx="53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- </a:t>
            </a:r>
            <a:r>
              <a:rPr lang="en-GB" b="1" dirty="0" err="1"/>
              <a:t>ve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43938" y="5301208"/>
            <a:ext cx="53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- </a:t>
            </a:r>
            <a:r>
              <a:rPr lang="en-GB" b="1" dirty="0" err="1"/>
              <a:t>ve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i="1" dirty="0" err="1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Haemophilus</a:t>
            </a:r>
            <a:r>
              <a:rPr lang="en-US" sz="3200" i="1" dirty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influenzae</a:t>
            </a:r>
            <a:endParaRPr lang="ar-JO" sz="3200" i="1" dirty="0" err="1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1472" y="1500174"/>
            <a:ext cx="7978775" cy="464347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000" dirty="0">
                <a:latin typeface="Cambria" pitchFamily="18" charset="0"/>
              </a:rPr>
              <a:t>Under microscope (Gram stain)</a:t>
            </a:r>
          </a:p>
          <a:p>
            <a:pPr algn="l" rtl="0">
              <a:buSzPct val="70000"/>
            </a:pPr>
            <a:r>
              <a:rPr lang="en-US" sz="2000" dirty="0">
                <a:latin typeface="Cambria" pitchFamily="18" charset="0"/>
              </a:rPr>
              <a:t>       - </a:t>
            </a:r>
            <a:r>
              <a:rPr lang="th-TH" sz="2000" dirty="0">
                <a:latin typeface="Cambria" pitchFamily="18" charset="0"/>
              </a:rPr>
              <a:t>Gram-negative coccobacilli</a:t>
            </a:r>
          </a:p>
          <a:p>
            <a:pPr algn="l" rtl="0">
              <a:buSzPct val="70000"/>
            </a:pPr>
            <a:endParaRPr lang="en-US" sz="2000" dirty="0">
              <a:latin typeface="Cambria" pitchFamily="18" charset="0"/>
            </a:endParaRPr>
          </a:p>
          <a:p>
            <a:pPr algn="l" rtl="0">
              <a:buSzPct val="70000"/>
            </a:pPr>
            <a:endParaRPr lang="en-US" sz="2000" dirty="0">
              <a:latin typeface="Cambria" pitchFamily="18" charset="0"/>
            </a:endParaRPr>
          </a:p>
          <a:p>
            <a:pPr algn="l" rtl="0">
              <a:buSzPct val="70000"/>
            </a:pPr>
            <a:endParaRPr lang="en-US" sz="2000" dirty="0">
              <a:latin typeface="Cambria" pitchFamily="18" charset="0"/>
            </a:endParaRPr>
          </a:p>
          <a:p>
            <a:pPr algn="l" rtl="0">
              <a:buSzPct val="70000"/>
            </a:pPr>
            <a:endParaRPr lang="en-US" sz="2000" dirty="0">
              <a:latin typeface="Cambria" pitchFamily="18" charset="0"/>
            </a:endParaRPr>
          </a:p>
          <a:p>
            <a:pPr algn="l" rtl="0">
              <a:buSzPct val="70000"/>
            </a:pPr>
            <a:endParaRPr lang="en-US" sz="2000" dirty="0">
              <a:latin typeface="Cambria" pitchFamily="18" charset="0"/>
            </a:endParaRPr>
          </a:p>
          <a:p>
            <a:pPr algn="l" rtl="0">
              <a:buSzPct val="70000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SzPct val="70000"/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Grow on Chocolate agar </a:t>
            </a:r>
            <a:r>
              <a:rPr lang="en-US" dirty="0" err="1">
                <a:latin typeface="Cambria" pitchFamily="18" charset="0"/>
              </a:rPr>
              <a:t>hemin</a:t>
            </a:r>
            <a:r>
              <a:rPr lang="en-US" dirty="0">
                <a:latin typeface="Cambria" pitchFamily="18" charset="0"/>
              </a:rPr>
              <a:t> (factor X) &amp; NAD (factor V)</a:t>
            </a:r>
          </a:p>
          <a:p>
            <a:pPr algn="l" rtl="0">
              <a:buClr>
                <a:srgbClr val="C00000"/>
              </a:buClr>
              <a:buSzPct val="70000"/>
            </a:pPr>
            <a:r>
              <a:rPr lang="en-US" sz="2000" dirty="0">
                <a:latin typeface="Cambria" pitchFamily="18" charset="0"/>
              </a:rPr>
              <a:t>   Small, grey, </a:t>
            </a:r>
            <a:r>
              <a:rPr lang="en-US" sz="2000" dirty="0" err="1">
                <a:latin typeface="Cambria" pitchFamily="18" charset="0"/>
              </a:rPr>
              <a:t>mucoid</a:t>
            </a:r>
            <a:r>
              <a:rPr lang="en-US" sz="2000" dirty="0">
                <a:latin typeface="Cambria" pitchFamily="18" charset="0"/>
              </a:rPr>
              <a:t> colonies </a:t>
            </a:r>
          </a:p>
          <a:p>
            <a:pPr algn="l" rtl="0">
              <a:buClr>
                <a:srgbClr val="C00000"/>
              </a:buClr>
              <a:buSzPct val="70000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SzPct val="70000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SzPct val="70000"/>
            </a:pPr>
            <a:r>
              <a:rPr lang="en-US" sz="2000" dirty="0">
                <a:latin typeface="Cambria" pitchFamily="18" charset="0"/>
              </a:rPr>
              <a:t>(fastidious)</a:t>
            </a:r>
          </a:p>
          <a:p>
            <a:pPr algn="l" rtl="0">
              <a:buClr>
                <a:srgbClr val="C00000"/>
              </a:buClr>
              <a:buSzPct val="70000"/>
            </a:pPr>
            <a:r>
              <a:rPr lang="en-US" dirty="0">
                <a:latin typeface="Cambria" pitchFamily="18" charset="0"/>
              </a:rPr>
              <a:t>Greek </a:t>
            </a:r>
            <a:r>
              <a:rPr lang="en-US" i="1" dirty="0" err="1">
                <a:latin typeface="Cambria" pitchFamily="18" charset="0"/>
              </a:rPr>
              <a:t>haemophilus</a:t>
            </a:r>
            <a:r>
              <a:rPr lang="en-US" dirty="0">
                <a:latin typeface="Cambria" pitchFamily="18" charset="0"/>
              </a:rPr>
              <a:t>, meaning "blood-loving"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5" name="Picture 4" descr="haemophil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142984"/>
            <a:ext cx="3500462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aemophilus-influenzae-on-Chocolate-Ag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179075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142852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201019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Satellitism</a:t>
            </a:r>
            <a:endParaRPr lang="ar-JO" sz="3200" dirty="0" err="1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00" y="5072074"/>
            <a:ext cx="707236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i="1" dirty="0"/>
          </a:p>
          <a:p>
            <a:pPr algn="l" rtl="0"/>
            <a:r>
              <a:rPr lang="en-US" dirty="0">
                <a:latin typeface="Cambria" pitchFamily="18" charset="0"/>
              </a:rPr>
              <a:t>- </a:t>
            </a:r>
            <a:r>
              <a:rPr lang="en-US" i="1" dirty="0">
                <a:latin typeface="Cambria" pitchFamily="18" charset="0"/>
              </a:rPr>
              <a:t>Staphylococcus </a:t>
            </a:r>
            <a:r>
              <a:rPr lang="en-US" i="1" dirty="0" err="1">
                <a:latin typeface="Cambria" pitchFamily="18" charset="0"/>
              </a:rPr>
              <a:t>aureus</a:t>
            </a:r>
            <a:r>
              <a:rPr lang="en-US" dirty="0">
                <a:latin typeface="Cambria" pitchFamily="18" charset="0"/>
              </a:rPr>
              <a:t> produce NAD as a metabolic byproduct when grow in a blood media </a:t>
            </a:r>
          </a:p>
          <a:p>
            <a:pPr algn="l" rtl="0"/>
            <a:r>
              <a:rPr lang="en-US" dirty="0">
                <a:latin typeface="Cambria" pitchFamily="18" charset="0"/>
              </a:rPr>
              <a:t>- </a:t>
            </a:r>
            <a:r>
              <a:rPr lang="en-US" i="1" dirty="0" err="1">
                <a:latin typeface="Cambria" pitchFamily="18" charset="0"/>
              </a:rPr>
              <a:t>Haemophilus</a:t>
            </a:r>
            <a:r>
              <a:rPr lang="en-US" dirty="0">
                <a:latin typeface="Cambria" pitchFamily="18" charset="0"/>
              </a:rPr>
              <a:t> </a:t>
            </a:r>
            <a:r>
              <a:rPr lang="en-US" i="1" dirty="0" err="1">
                <a:latin typeface="Cambria" pitchFamily="18" charset="0"/>
              </a:rPr>
              <a:t>influenzae</a:t>
            </a:r>
            <a:r>
              <a:rPr lang="en-US" i="1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spp</a:t>
            </a:r>
            <a:r>
              <a:rPr lang="en-US" dirty="0">
                <a:latin typeface="Cambria" pitchFamily="18" charset="0"/>
              </a:rPr>
              <a:t> grow on blood agar very close to the colonies of  </a:t>
            </a:r>
            <a:r>
              <a:rPr lang="en-US" i="1" dirty="0">
                <a:latin typeface="Cambria" pitchFamily="18" charset="0"/>
              </a:rPr>
              <a:t>Staphylococcus </a:t>
            </a:r>
            <a:r>
              <a:rPr lang="en-US" i="1" dirty="0" err="1">
                <a:latin typeface="Cambria" pitchFamily="18" charset="0"/>
              </a:rPr>
              <a:t>aureus</a:t>
            </a:r>
            <a:r>
              <a:rPr lang="en-US" i="1" dirty="0"/>
              <a:t> </a:t>
            </a:r>
            <a:endParaRPr lang="ar-JO" i="1" dirty="0"/>
          </a:p>
        </p:txBody>
      </p:sp>
      <p:sp>
        <p:nvSpPr>
          <p:cNvPr id="5" name="Rectangle 4"/>
          <p:cNvSpPr/>
          <p:nvPr/>
        </p:nvSpPr>
        <p:spPr>
          <a:xfrm>
            <a:off x="1142976" y="928670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dirty="0" err="1">
                <a:latin typeface="Cambria" pitchFamily="18" charset="0"/>
              </a:rPr>
              <a:t>Satellitism</a:t>
            </a:r>
            <a:r>
              <a:rPr lang="en-US" sz="2000" dirty="0">
                <a:latin typeface="Cambria" pitchFamily="18" charset="0"/>
              </a:rPr>
              <a:t> test to identify </a:t>
            </a:r>
            <a:r>
              <a:rPr lang="en-US" sz="2000" i="1" dirty="0" err="1">
                <a:latin typeface="Cambria" pitchFamily="18" charset="0"/>
              </a:rPr>
              <a:t>Haemophilus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influenzae</a:t>
            </a:r>
            <a:endParaRPr lang="en-US" sz="2000" i="1" dirty="0">
              <a:latin typeface="Cambria" pitchFamily="18" charset="0"/>
            </a:endParaRPr>
          </a:p>
        </p:txBody>
      </p:sp>
      <p:pic>
        <p:nvPicPr>
          <p:cNvPr id="7" name="Picture 6" descr="SATELLITISM+BY+H.+INFLUENZ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643051"/>
            <a:ext cx="4929222" cy="3444235"/>
          </a:xfrm>
          <a:prstGeom prst="rect">
            <a:avLst/>
          </a:prstGeom>
        </p:spPr>
      </p:pic>
      <p:pic>
        <p:nvPicPr>
          <p:cNvPr id="9" name="Picture 8" descr="satellite-t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571612"/>
            <a:ext cx="507206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Cambria" pitchFamily="18" charset="0"/>
              </a:rPr>
              <a:t>Streptococcus</a:t>
            </a:r>
            <a:endParaRPr lang="ar-JO" sz="3200" i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" name="Picture 3" descr="slide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142984"/>
            <a:ext cx="7715304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Streptococcus </a:t>
            </a:r>
            <a:r>
              <a:rPr lang="en-US" sz="3200" i="1" dirty="0" err="1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pneumoniae</a:t>
            </a:r>
            <a:endParaRPr lang="ar-JO" sz="3200" i="1" dirty="0" err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1472" y="1500174"/>
            <a:ext cx="7978775" cy="464347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endParaRPr lang="en-US" sz="2000" dirty="0">
              <a:latin typeface="Cambr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000" dirty="0">
                <a:latin typeface="Cambria" pitchFamily="18" charset="0"/>
              </a:rPr>
              <a:t>Under microscope (Gram stain)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     Gram</a:t>
            </a:r>
            <a:r>
              <a:rPr kumimoji="0" lang="en-US" sz="20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+</a:t>
            </a:r>
            <a:r>
              <a:rPr kumimoji="0" lang="en-US" sz="2000" b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ve</a:t>
            </a:r>
            <a:r>
              <a:rPr kumimoji="0" lang="en-US" sz="20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cocci</a:t>
            </a:r>
            <a:r>
              <a:rPr lang="en-US" sz="2000" dirty="0">
                <a:latin typeface="Cambria" pitchFamily="18" charset="0"/>
              </a:rPr>
              <a:t> in short chains,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latin typeface="Cambria" pitchFamily="18" charset="0"/>
              </a:rPr>
              <a:t>      </a:t>
            </a:r>
            <a:r>
              <a:rPr lang="en-US" sz="2000" dirty="0" err="1">
                <a:latin typeface="Cambria" pitchFamily="18" charset="0"/>
              </a:rPr>
              <a:t>diplococci</a:t>
            </a:r>
            <a:r>
              <a:rPr lang="en-US" sz="2000" dirty="0">
                <a:latin typeface="Cambria" pitchFamily="18" charset="0"/>
              </a:rPr>
              <a:t> and single </a:t>
            </a:r>
            <a:r>
              <a:rPr lang="en-US" sz="2000" dirty="0" err="1">
                <a:latin typeface="Cambria" pitchFamily="18" charset="0"/>
              </a:rPr>
              <a:t>cocci</a:t>
            </a:r>
            <a:endParaRPr lang="en-US" sz="2000" dirty="0">
              <a:latin typeface="Cambria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latin typeface="Cambria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latin typeface="Cambria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latin typeface="Cambria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latin typeface="Cambria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Cambria" pitchFamily="18" charset="0"/>
              </a:rPr>
              <a:t> Colony characteristics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sz="2000" dirty="0">
                <a:latin typeface="Cambria" pitchFamily="18" charset="0"/>
              </a:rPr>
              <a:t>       -Small, round, </a:t>
            </a:r>
            <a:r>
              <a:rPr lang="en-US" sz="2000" dirty="0" err="1">
                <a:latin typeface="Cambria" pitchFamily="18" charset="0"/>
              </a:rPr>
              <a:t>gleamy</a:t>
            </a:r>
            <a:r>
              <a:rPr lang="en-US" sz="2000" dirty="0">
                <a:latin typeface="Cambria" pitchFamily="18" charset="0"/>
              </a:rPr>
              <a:t> colonies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sz="2000" dirty="0">
                <a:latin typeface="Cambria" pitchFamily="18" charset="0"/>
              </a:rPr>
              <a:t>       -Alpha </a:t>
            </a:r>
            <a:r>
              <a:rPr lang="en-US" sz="2000" dirty="0" err="1">
                <a:latin typeface="Cambria" pitchFamily="18" charset="0"/>
              </a:rPr>
              <a:t>hemolysis</a:t>
            </a:r>
            <a:r>
              <a:rPr lang="en-US" sz="2000" dirty="0">
                <a:latin typeface="Cambria" pitchFamily="18" charset="0"/>
              </a:rPr>
              <a:t> around colonies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5" name="Picture 4" descr="streptococcus pneumoniae.jp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857752" y="1428736"/>
            <a:ext cx="352584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trep equi biovar equ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276872"/>
            <a:ext cx="342902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S. </a:t>
            </a:r>
            <a:r>
              <a:rPr lang="en-US" sz="3200" i="1" dirty="0" err="1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pneumoniae</a:t>
            </a:r>
            <a:r>
              <a:rPr lang="en-US" sz="3200" i="1" dirty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– </a:t>
            </a:r>
            <a:r>
              <a:rPr lang="en-US" sz="3200" dirty="0" err="1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Optochin</a:t>
            </a:r>
            <a:r>
              <a:rPr lang="en-US" sz="3200" dirty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test</a:t>
            </a:r>
            <a:endParaRPr lang="ar-JO" sz="3200" i="1" dirty="0" err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1506668"/>
            <a:ext cx="69294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itchFamily="18" charset="0"/>
              </a:rPr>
              <a:t>Optochin</a:t>
            </a:r>
            <a:r>
              <a:rPr lang="en-US" sz="2000" dirty="0">
                <a:latin typeface="Cambria" pitchFamily="18" charset="0"/>
              </a:rPr>
              <a:t> is used to differentiate </a:t>
            </a:r>
            <a:r>
              <a:rPr lang="en-US" sz="2000" i="1" dirty="0">
                <a:latin typeface="Cambria" pitchFamily="18" charset="0"/>
              </a:rPr>
              <a:t>Streptococcus </a:t>
            </a:r>
            <a:r>
              <a:rPr lang="en-US" sz="2000" i="1" dirty="0" err="1">
                <a:latin typeface="Cambria" pitchFamily="18" charset="0"/>
              </a:rPr>
              <a:t>pneumoniae</a:t>
            </a:r>
            <a:r>
              <a:rPr lang="en-US" sz="2000" dirty="0">
                <a:latin typeface="Cambria" pitchFamily="18" charset="0"/>
              </a:rPr>
              <a:t> from other alpha-hemolytic streptococci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marL="274638" indent="-274638"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i="1" dirty="0">
                <a:latin typeface="Cambria" pitchFamily="18" charset="0"/>
              </a:rPr>
              <a:t>Streptococcus </a:t>
            </a:r>
            <a:r>
              <a:rPr lang="en-US" sz="2000" i="1" dirty="0" err="1">
                <a:latin typeface="Cambria" pitchFamily="18" charset="0"/>
              </a:rPr>
              <a:t>pneumoniae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is sensitive to </a:t>
            </a:r>
            <a:r>
              <a:rPr lang="en-US" sz="2000" dirty="0" err="1">
                <a:latin typeface="Cambria" pitchFamily="18" charset="0"/>
              </a:rPr>
              <a:t>optochin</a:t>
            </a:r>
            <a:r>
              <a:rPr lang="en-US" sz="2000" dirty="0">
                <a:latin typeface="Cambria" pitchFamily="18" charset="0"/>
              </a:rPr>
              <a:t>    (inhibition zone) </a:t>
            </a:r>
          </a:p>
          <a:p>
            <a:pPr algn="l" rtl="0"/>
            <a:endParaRPr lang="en-US" sz="2000" dirty="0">
              <a:latin typeface="Cambria" pitchFamily="18" charset="0"/>
            </a:endParaRPr>
          </a:p>
          <a:p>
            <a:pPr algn="l" rtl="0"/>
            <a:endParaRPr lang="ar-JO" sz="2000" dirty="0">
              <a:latin typeface="Cambria" pitchFamily="18" charset="0"/>
            </a:endParaRPr>
          </a:p>
        </p:txBody>
      </p:sp>
      <p:pic>
        <p:nvPicPr>
          <p:cNvPr id="5" name="Picture 4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286124"/>
            <a:ext cx="365957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286124"/>
            <a:ext cx="359667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Cambria" pitchFamily="18" charset="0"/>
              </a:rPr>
              <a:t>Streptococcus </a:t>
            </a:r>
            <a:r>
              <a:rPr lang="en-US" sz="3200" i="1" dirty="0" err="1">
                <a:solidFill>
                  <a:schemeClr val="bg1"/>
                </a:solidFill>
                <a:latin typeface="Cambria" pitchFamily="18" charset="0"/>
              </a:rPr>
              <a:t>agalactiae</a:t>
            </a:r>
            <a:endParaRPr lang="en-US" sz="3200" i="1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ar-JO" sz="3200" i="1" dirty="0" err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1472" y="1500174"/>
            <a:ext cx="7978775" cy="464347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000" dirty="0">
                <a:latin typeface="Cambria" pitchFamily="18" charset="0"/>
              </a:rPr>
              <a:t> Group B </a:t>
            </a:r>
            <a:r>
              <a:rPr lang="en-US" sz="2000" i="1" dirty="0">
                <a:latin typeface="Cambria" pitchFamily="18" charset="0"/>
              </a:rPr>
              <a:t>Streptococcus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sz="2000" dirty="0">
              <a:latin typeface="Cambr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000" dirty="0">
                <a:latin typeface="Cambria" pitchFamily="18" charset="0"/>
              </a:rPr>
              <a:t>Under microscope (Gram stain)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     Gram</a:t>
            </a:r>
            <a:r>
              <a:rPr kumimoji="0" lang="en-US" sz="20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+</a:t>
            </a:r>
            <a:r>
              <a:rPr kumimoji="0" lang="en-US" sz="2000" b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ve</a:t>
            </a:r>
            <a:r>
              <a:rPr kumimoji="0" lang="en-US" sz="20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cocci</a:t>
            </a:r>
            <a:r>
              <a:rPr lang="en-US" sz="2000" dirty="0">
                <a:latin typeface="Cambria" pitchFamily="18" charset="0"/>
              </a:rPr>
              <a:t> in short chains,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latin typeface="Cambria" pitchFamily="18" charset="0"/>
              </a:rPr>
              <a:t>      </a:t>
            </a:r>
            <a:r>
              <a:rPr lang="en-US" sz="2000" dirty="0" err="1">
                <a:latin typeface="Cambria" pitchFamily="18" charset="0"/>
              </a:rPr>
              <a:t>diplococci</a:t>
            </a:r>
            <a:r>
              <a:rPr lang="en-US" sz="2000" dirty="0">
                <a:latin typeface="Cambria" pitchFamily="18" charset="0"/>
              </a:rPr>
              <a:t> and single </a:t>
            </a:r>
            <a:r>
              <a:rPr lang="en-US" sz="2000" dirty="0" err="1">
                <a:latin typeface="Cambria" pitchFamily="18" charset="0"/>
              </a:rPr>
              <a:t>cocci</a:t>
            </a:r>
            <a:endParaRPr lang="en-US" sz="2000" dirty="0">
              <a:latin typeface="Cambria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latin typeface="Cambria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latin typeface="Cambria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latin typeface="Cambria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latin typeface="Cambria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Cambria" pitchFamily="18" charset="0"/>
              </a:rPr>
              <a:t> Colony characteristics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sz="2000" dirty="0">
                <a:latin typeface="Cambria" pitchFamily="18" charset="0"/>
              </a:rPr>
              <a:t>       -Small, round, colorless colonies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sz="2000" dirty="0">
                <a:latin typeface="Cambria" pitchFamily="18" charset="0"/>
              </a:rPr>
              <a:t>       -Beta </a:t>
            </a:r>
            <a:r>
              <a:rPr lang="en-US" sz="2000" dirty="0" err="1">
                <a:latin typeface="Cambria" pitchFamily="18" charset="0"/>
              </a:rPr>
              <a:t>hemolysis</a:t>
            </a:r>
            <a:r>
              <a:rPr lang="en-US" sz="2000" dirty="0">
                <a:latin typeface="Cambria" pitchFamily="18" charset="0"/>
              </a:rPr>
              <a:t> around colonies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5" name="Picture 4" descr="Gram Posit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071546"/>
            <a:ext cx="3610071" cy="2752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treptococcus pyogenes 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456" y="3786190"/>
            <a:ext cx="3626196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Introduction</a:t>
            </a:r>
            <a:endParaRPr lang="ar-JO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571612"/>
            <a:ext cx="664373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Cambria" pitchFamily="18" charset="0"/>
              </a:rPr>
              <a:t>The central nervous system has NO indigenous micro flora </a:t>
            </a:r>
          </a:p>
          <a:p>
            <a:pPr algn="ctr" rtl="0"/>
            <a:endParaRPr lang="en-US" sz="2400" dirty="0">
              <a:latin typeface="Cambria" pitchFamily="18" charset="0"/>
            </a:endParaRPr>
          </a:p>
          <a:p>
            <a:pPr algn="ctr" rtl="0"/>
            <a:endParaRPr lang="en-US" sz="2400" dirty="0">
              <a:latin typeface="Cambria" pitchFamily="18" charset="0"/>
            </a:endParaRPr>
          </a:p>
          <a:p>
            <a:pPr algn="l" rtl="0"/>
            <a:r>
              <a:rPr lang="en-US" sz="2000" dirty="0">
                <a:latin typeface="Cambria" pitchFamily="18" charset="0"/>
              </a:rPr>
              <a:t>  Microbes gain access to the CNS through: </a:t>
            </a:r>
          </a:p>
          <a:p>
            <a:pPr marL="182563" algn="l" rtl="0">
              <a:buFontTx/>
              <a:buChar char="-"/>
            </a:pPr>
            <a:r>
              <a:rPr lang="en-US" sz="2000" dirty="0">
                <a:latin typeface="Cambria" pitchFamily="18" charset="0"/>
              </a:rPr>
              <a:t>Trauma </a:t>
            </a:r>
          </a:p>
          <a:p>
            <a:pPr marL="182563" algn="l" rtl="0">
              <a:buFontTx/>
              <a:buChar char="-"/>
            </a:pPr>
            <a:r>
              <a:rPr lang="en-US" sz="2000" dirty="0">
                <a:latin typeface="Cambria" pitchFamily="18" charset="0"/>
              </a:rPr>
              <a:t> Blood or lymph </a:t>
            </a:r>
          </a:p>
          <a:p>
            <a:pPr marL="182563" algn="l" rtl="0">
              <a:buFontTx/>
              <a:buChar char="-"/>
            </a:pPr>
            <a:r>
              <a:rPr lang="en-US" sz="2000" dirty="0">
                <a:latin typeface="Cambria" pitchFamily="18" charset="0"/>
              </a:rPr>
              <a:t> Peripheral nerves </a:t>
            </a:r>
          </a:p>
          <a:p>
            <a:pPr algn="l" rtl="0">
              <a:buFontTx/>
              <a:buChar char="-"/>
            </a:pPr>
            <a:endParaRPr lang="en-US" sz="2000" dirty="0">
              <a:latin typeface="Cambria" pitchFamily="18" charset="0"/>
            </a:endParaRPr>
          </a:p>
          <a:p>
            <a:pPr algn="l" rtl="0">
              <a:buFontTx/>
              <a:buChar char="-"/>
            </a:pPr>
            <a:endParaRPr lang="en-US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15333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CAMP test</a:t>
            </a:r>
            <a:endParaRPr lang="ar-JO" sz="3200" dirty="0" err="1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</p:txBody>
      </p:sp>
      <p:pic>
        <p:nvPicPr>
          <p:cNvPr id="4" name="Picture 3" descr="CAMP-test-for-Liste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7942001" cy="40246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8663" y="5500702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b="1" dirty="0">
                <a:latin typeface="Cambria" pitchFamily="18" charset="0"/>
              </a:rPr>
              <a:t> CAMP test</a:t>
            </a:r>
            <a:r>
              <a:rPr lang="en-US" dirty="0">
                <a:latin typeface="Cambria" pitchFamily="18" charset="0"/>
              </a:rPr>
              <a:t> is used to identify Group B Strep</a:t>
            </a:r>
          </a:p>
          <a:p>
            <a:pPr algn="l" rtl="0">
              <a:buFont typeface="Wingdings" pitchFamily="2" charset="2"/>
              <a:buChar char="Ø"/>
            </a:pPr>
            <a:endParaRPr lang="en-US" dirty="0">
              <a:latin typeface="Cambria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 Group B Strep forms (CAMP factor) that enlarges the area of </a:t>
            </a:r>
            <a:r>
              <a:rPr lang="en-US" dirty="0" err="1">
                <a:latin typeface="Cambria" pitchFamily="18" charset="0"/>
              </a:rPr>
              <a:t>hemolysis</a:t>
            </a:r>
            <a:r>
              <a:rPr lang="en-US" dirty="0">
                <a:latin typeface="Cambria" pitchFamily="18" charset="0"/>
              </a:rPr>
              <a:t> formed by β-</a:t>
            </a:r>
            <a:r>
              <a:rPr lang="en-US" dirty="0" err="1">
                <a:latin typeface="Cambria" pitchFamily="18" charset="0"/>
              </a:rPr>
              <a:t>hemolysin</a:t>
            </a:r>
            <a:r>
              <a:rPr lang="en-US" dirty="0">
                <a:latin typeface="Cambria" pitchFamily="18" charset="0"/>
              </a:rPr>
              <a:t> from </a:t>
            </a:r>
            <a:r>
              <a:rPr lang="en-US" i="1" dirty="0">
                <a:latin typeface="Cambria" pitchFamily="18" charset="0"/>
              </a:rPr>
              <a:t>Staphylococcus </a:t>
            </a:r>
            <a:r>
              <a:rPr lang="en-US" i="1" dirty="0" err="1">
                <a:latin typeface="Cambria" pitchFamily="18" charset="0"/>
              </a:rPr>
              <a:t>aureus</a:t>
            </a:r>
            <a:r>
              <a:rPr lang="en-US" i="1" dirty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 </a:t>
            </a:r>
            <a:endParaRPr lang="ar-JO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15333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CAMP test</a:t>
            </a:r>
            <a:endParaRPr lang="ar-JO" sz="3200" dirty="0" err="1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</p:txBody>
      </p:sp>
      <p:pic>
        <p:nvPicPr>
          <p:cNvPr id="4" name="Picture 3" descr="CAMP-Test-Principle-Uses-Procedure-and-Result-Interpret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428736"/>
            <a:ext cx="6429420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i="1" dirty="0" err="1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Listeria</a:t>
            </a:r>
            <a:r>
              <a:rPr lang="en-US" sz="3200" i="1" dirty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monocytogenes</a:t>
            </a:r>
            <a:endParaRPr lang="ar-JO" sz="3200" i="1" dirty="0" err="1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1472" y="1500174"/>
            <a:ext cx="7978775" cy="464347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000" dirty="0">
                <a:latin typeface="Cambria" pitchFamily="18" charset="0"/>
              </a:rPr>
              <a:t>Under microscope (Gram stain)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     Gram</a:t>
            </a:r>
            <a:r>
              <a:rPr kumimoji="0" lang="en-US" sz="20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+</a:t>
            </a:r>
            <a:r>
              <a:rPr kumimoji="0" lang="en-US" sz="2000" b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ve</a:t>
            </a:r>
            <a:r>
              <a:rPr kumimoji="0" lang="en-US" sz="20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bacilli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latin typeface="Cambria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latin typeface="Cambria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latin typeface="Cambria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latin typeface="Cambria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latin typeface="Cambria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latin typeface="Cambria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Cambria" pitchFamily="18" charset="0"/>
              </a:rPr>
              <a:t> Colony characteristics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sz="2000" dirty="0">
                <a:latin typeface="Cambria" pitchFamily="18" charset="0"/>
              </a:rPr>
              <a:t>       -Small, round, colorless colonies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sz="2000" dirty="0">
                <a:latin typeface="Cambria" pitchFamily="18" charset="0"/>
              </a:rPr>
              <a:t>       -Beta </a:t>
            </a:r>
            <a:r>
              <a:rPr lang="en-US" sz="2000" dirty="0" err="1">
                <a:latin typeface="Cambria" pitchFamily="18" charset="0"/>
              </a:rPr>
              <a:t>hemolysis</a:t>
            </a:r>
            <a:r>
              <a:rPr lang="en-US" sz="2000" dirty="0">
                <a:latin typeface="Cambria" pitchFamily="18" charset="0"/>
              </a:rPr>
              <a:t> around colonies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5" name="Picture 4" descr="1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214422"/>
            <a:ext cx="3309934" cy="2482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AB1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643314"/>
            <a:ext cx="3219453" cy="293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i="1" dirty="0" err="1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Listeria</a:t>
            </a:r>
            <a:r>
              <a:rPr lang="en-US" sz="3200" i="1" dirty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monocytogenes</a:t>
            </a:r>
            <a:endParaRPr lang="ar-JO" sz="3200" i="1" dirty="0" err="1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4809192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>
                <a:latin typeface="Cambria" pitchFamily="18" charset="0"/>
              </a:rPr>
              <a:t>The motility of </a:t>
            </a:r>
            <a:r>
              <a:rPr lang="en-US" i="1" dirty="0" err="1">
                <a:latin typeface="Cambria" pitchFamily="18" charset="0"/>
              </a:rPr>
              <a:t>L.monocytogenes</a:t>
            </a:r>
            <a:r>
              <a:rPr lang="en-US" dirty="0">
                <a:latin typeface="Cambria" pitchFamily="18" charset="0"/>
              </a:rPr>
              <a:t> is best demonstrated by stabbing a tube of semisolid medium and incubating it at room temperature (20 - 25°C)</a:t>
            </a:r>
          </a:p>
          <a:p>
            <a:pPr algn="l" rtl="0">
              <a:buClr>
                <a:srgbClr val="C00000"/>
              </a:buClr>
            </a:pPr>
            <a:endParaRPr lang="en-US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>
                <a:latin typeface="Cambria" pitchFamily="18" charset="0"/>
              </a:rPr>
              <a:t> An 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umbrella-like</a:t>
            </a:r>
            <a:r>
              <a:rPr lang="en-US" dirty="0">
                <a:latin typeface="Cambria" pitchFamily="18" charset="0"/>
              </a:rPr>
              <a:t> zone of growth 2 to 5 mm below the surface of the medium is characteristic of </a:t>
            </a:r>
            <a:r>
              <a:rPr lang="en-US" i="1" dirty="0">
                <a:latin typeface="Cambria" pitchFamily="18" charset="0"/>
              </a:rPr>
              <a:t>L. </a:t>
            </a:r>
            <a:r>
              <a:rPr lang="en-US" i="1" dirty="0" err="1">
                <a:latin typeface="Cambria" pitchFamily="18" charset="0"/>
              </a:rPr>
              <a:t>monocytogenes</a:t>
            </a:r>
            <a:endParaRPr lang="ar-JO" i="1" dirty="0">
              <a:latin typeface="Cambria" pitchFamily="18" charset="0"/>
            </a:endParaRPr>
          </a:p>
        </p:txBody>
      </p:sp>
      <p:pic>
        <p:nvPicPr>
          <p:cNvPr id="5" name="Picture 4" descr="SIM-3b_copy_w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285860"/>
            <a:ext cx="242889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_mon-14BA32C7A3C3A66BFD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285860"/>
            <a:ext cx="279818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9ea9ae9f42c4f7dc7297450b5d508fcd--umbrell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285860"/>
            <a:ext cx="224790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Cambria" pitchFamily="18" charset="0"/>
              </a:rPr>
              <a:t>CerebroSpinal</a:t>
            </a:r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 Fluid</a:t>
            </a:r>
          </a:p>
          <a:p>
            <a:pPr algn="ctr"/>
            <a:endParaRPr lang="ar-JO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428736"/>
            <a:ext cx="6643734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dirty="0">
                <a:latin typeface="Cambria" pitchFamily="18" charset="0"/>
              </a:rPr>
              <a:t>The representative clinical sample to diagnose medical disorders that affect the Central Nervous System is </a:t>
            </a:r>
          </a:p>
          <a:p>
            <a:pPr algn="l" rtl="0"/>
            <a:endParaRPr lang="en-US" sz="2000" dirty="0">
              <a:latin typeface="Cambria" pitchFamily="18" charset="0"/>
            </a:endParaRPr>
          </a:p>
          <a:p>
            <a:pPr algn="ctr" rtl="0"/>
            <a:endParaRPr lang="en-US" sz="2000" b="1" dirty="0">
              <a:latin typeface="Cambria" pitchFamily="18" charset="0"/>
            </a:endParaRPr>
          </a:p>
          <a:p>
            <a:pPr algn="ctr" rtl="0"/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</a:rPr>
              <a:t>Cerebro</a:t>
            </a:r>
            <a:r>
              <a:rPr lang="en-US" sz="2400" b="1" dirty="0">
                <a:solidFill>
                  <a:srgbClr val="C00000"/>
                </a:solidFill>
                <a:latin typeface="Cambria" pitchFamily="18" charset="0"/>
              </a:rPr>
              <a:t>-Spinal Fluid (CSF) </a:t>
            </a:r>
          </a:p>
        </p:txBody>
      </p:sp>
      <p:pic>
        <p:nvPicPr>
          <p:cNvPr id="6" name="Picture 5" descr="14078t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500438"/>
            <a:ext cx="4714908" cy="299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57224" y="1428736"/>
            <a:ext cx="721523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dirty="0">
                <a:latin typeface="Cambria" pitchFamily="18" charset="0"/>
              </a:rPr>
              <a:t>The most common method used to collect small volume of CSF from the lower spine is </a:t>
            </a:r>
          </a:p>
          <a:p>
            <a:pPr algn="ctr" rtl="0"/>
            <a:endParaRPr lang="en-US" sz="2000" dirty="0">
              <a:latin typeface="Cambria" pitchFamily="18" charset="0"/>
            </a:endParaRPr>
          </a:p>
          <a:p>
            <a:pPr algn="ctr" rtl="0"/>
            <a:r>
              <a:rPr lang="en-US" sz="2400" b="1" dirty="0">
                <a:solidFill>
                  <a:srgbClr val="C00000"/>
                </a:solidFill>
                <a:latin typeface="Cambria" pitchFamily="18" charset="0"/>
              </a:rPr>
              <a:t>LUMBER PUNCTURE </a:t>
            </a:r>
            <a:r>
              <a:rPr lang="en-US" sz="2000" dirty="0">
                <a:latin typeface="Cambria" pitchFamily="18" charset="0"/>
              </a:rPr>
              <a:t>(Spinal Tap)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14346" y="428604"/>
            <a:ext cx="764386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Lumber Spinal Puncture</a:t>
            </a:r>
          </a:p>
          <a:p>
            <a:pPr algn="ctr"/>
            <a:endParaRPr lang="ar-JO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7" name="Picture 6" descr="CDR0000503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143248"/>
            <a:ext cx="5786478" cy="3522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Lumber Spinal Puncture</a:t>
            </a:r>
          </a:p>
          <a:p>
            <a:pPr algn="ctr"/>
            <a:endParaRPr lang="ar-JO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" name="Picture 3" descr="Lumbar_Puncture-732x549-thumbn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4" y="1214422"/>
            <a:ext cx="378618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072032_newborn-lumbar-puncture-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1214422"/>
            <a:ext cx="488233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09072" y="5929330"/>
            <a:ext cx="264848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000" b="1" dirty="0">
                <a:latin typeface="Cambria" pitchFamily="18" charset="0"/>
              </a:rPr>
              <a:t>Adults L3 – L4</a:t>
            </a:r>
          </a:p>
          <a:p>
            <a:pPr algn="ctr" rtl="0"/>
            <a:r>
              <a:rPr lang="en-US" sz="2000" b="1" dirty="0">
                <a:latin typeface="Cambria" pitchFamily="18" charset="0"/>
              </a:rPr>
              <a:t>2-3 ml for each tube  </a:t>
            </a:r>
            <a:endParaRPr lang="ar-JO" sz="2000" b="1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9886" y="5929330"/>
            <a:ext cx="240963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000" b="1" dirty="0">
                <a:latin typeface="Cambria" pitchFamily="18" charset="0"/>
              </a:rPr>
              <a:t>Children L4 – L5</a:t>
            </a:r>
          </a:p>
          <a:p>
            <a:pPr algn="ctr" rtl="0"/>
            <a:r>
              <a:rPr lang="en-US" sz="2000" b="1" dirty="0">
                <a:latin typeface="Cambria" pitchFamily="18" charset="0"/>
              </a:rPr>
              <a:t>1 ml for each tube  </a:t>
            </a:r>
            <a:endParaRPr lang="ar-JO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CSF sample tubes</a:t>
            </a:r>
            <a:endParaRPr lang="ar-JO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428736"/>
            <a:ext cx="707236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140075" indent="-3140075" algn="l" rtl="0"/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Tube #1 </a:t>
            </a:r>
            <a:r>
              <a:rPr lang="en-US" sz="2000" dirty="0">
                <a:latin typeface="Cambria" pitchFamily="18" charset="0"/>
              </a:rPr>
              <a:t>: </a:t>
            </a:r>
            <a:r>
              <a:rPr lang="en-US" sz="2000" b="1" dirty="0">
                <a:latin typeface="Cambria" pitchFamily="18" charset="0"/>
              </a:rPr>
              <a:t>Microbiology lab </a:t>
            </a:r>
            <a:r>
              <a:rPr lang="en-US" sz="2000" dirty="0">
                <a:latin typeface="Cambria" pitchFamily="18" charset="0"/>
              </a:rPr>
              <a:t>(Gram stain + Acid Fast stain +     </a:t>
            </a:r>
            <a:r>
              <a:rPr lang="en-US" sz="2000" dirty="0" err="1">
                <a:latin typeface="Cambria" pitchFamily="18" charset="0"/>
              </a:rPr>
              <a:t>india</a:t>
            </a:r>
            <a:r>
              <a:rPr lang="en-US" sz="2000" dirty="0">
                <a:latin typeface="Cambria" pitchFamily="18" charset="0"/>
              </a:rPr>
              <a:t> ink stain + Culture) </a:t>
            </a:r>
          </a:p>
          <a:p>
            <a:pPr marL="3140075" indent="-3140075" algn="l" rtl="0"/>
            <a:endParaRPr lang="en-US" sz="2000" dirty="0">
              <a:latin typeface="Cambria" pitchFamily="18" charset="0"/>
            </a:endParaRPr>
          </a:p>
          <a:p>
            <a:pPr marL="3140075" indent="-3140075" algn="l" rtl="0"/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Tube #2 </a:t>
            </a:r>
            <a:r>
              <a:rPr lang="en-US" sz="2000" dirty="0">
                <a:latin typeface="Cambria" pitchFamily="18" charset="0"/>
              </a:rPr>
              <a:t>: Biochemistry lab (Glucose + Protein) </a:t>
            </a:r>
          </a:p>
          <a:p>
            <a:pPr marL="3140075" indent="-3140075" algn="l" rtl="0"/>
            <a:endParaRPr lang="en-US" sz="2000" dirty="0">
              <a:latin typeface="Cambria" pitchFamily="18" charset="0"/>
            </a:endParaRPr>
          </a:p>
          <a:p>
            <a:pPr marL="3140075" indent="-3140075" algn="l" rtl="0"/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Tube #3</a:t>
            </a:r>
            <a:r>
              <a:rPr lang="en-US" sz="2000" dirty="0">
                <a:latin typeface="Cambria" pitchFamily="18" charset="0"/>
              </a:rPr>
              <a:t>: Cytology lab (Cell count + Differential stain) </a:t>
            </a:r>
          </a:p>
          <a:p>
            <a:pPr marL="3140075" indent="-3140075" algn="l" rtl="0"/>
            <a:endParaRPr lang="en-US" sz="2000" dirty="0">
              <a:latin typeface="Cambria" pitchFamily="18" charset="0"/>
            </a:endParaRPr>
          </a:p>
          <a:p>
            <a:pPr marL="3140075" indent="-3140075" algn="l" rtl="0"/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Tube #4</a:t>
            </a:r>
            <a:r>
              <a:rPr lang="en-US" sz="2000" dirty="0">
                <a:latin typeface="Cambria" pitchFamily="18" charset="0"/>
              </a:rPr>
              <a:t>: Serology lab and others  </a:t>
            </a:r>
          </a:p>
        </p:txBody>
      </p:sp>
      <p:pic>
        <p:nvPicPr>
          <p:cNvPr id="6" name="Picture 5" descr="bosalbumin_2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143380"/>
            <a:ext cx="635798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Macroscopic Examination</a:t>
            </a:r>
            <a:endParaRPr lang="ar-JO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00" y="1500174"/>
            <a:ext cx="66437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Normal CSF is crystal clear and colorless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Pathological processes can cause fluid to appear cloudy, turbid, bloody, viscous, or clotted</a:t>
            </a:r>
          </a:p>
        </p:txBody>
      </p:sp>
      <p:pic>
        <p:nvPicPr>
          <p:cNvPr id="5" name="Picture 4" descr="B9780323013178500146_f11-03-97803230131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071810"/>
            <a:ext cx="592935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Microscopic Examination</a:t>
            </a:r>
            <a:endParaRPr lang="ar-JO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00" y="1500174"/>
            <a:ext cx="69294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Cambria" pitchFamily="18" charset="0"/>
              </a:rPr>
              <a:t> Culture 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r>
              <a:rPr lang="en-US" sz="2400" dirty="0">
                <a:latin typeface="Cambria" pitchFamily="18" charset="0"/>
              </a:rPr>
              <a:t>    </a:t>
            </a:r>
            <a:r>
              <a:rPr lang="en-US" sz="2000" dirty="0">
                <a:latin typeface="Cambria" pitchFamily="18" charset="0"/>
              </a:rPr>
              <a:t> - Primary plates ( Blood + Chocolate + </a:t>
            </a:r>
            <a:r>
              <a:rPr lang="en-US" sz="2000" dirty="0" err="1">
                <a:latin typeface="Cambria" pitchFamily="18" charset="0"/>
              </a:rPr>
              <a:t>MacConkey</a:t>
            </a:r>
            <a:r>
              <a:rPr lang="en-US" sz="2000" dirty="0">
                <a:latin typeface="Cambria" pitchFamily="18" charset="0"/>
              </a:rPr>
              <a:t> media)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  - Thayer Martin agar media </a:t>
            </a:r>
            <a:r>
              <a:rPr lang="en-US" sz="2000" dirty="0">
                <a:latin typeface="Cambria" pitchFamily="18" charset="0"/>
                <a:sym typeface="Wingdings" pitchFamily="2" charset="2"/>
              </a:rPr>
              <a:t> </a:t>
            </a:r>
            <a:r>
              <a:rPr lang="en-US" sz="2000" i="1" dirty="0" err="1">
                <a:latin typeface="Cambria" pitchFamily="18" charset="0"/>
                <a:sym typeface="Wingdings" pitchFamily="2" charset="2"/>
              </a:rPr>
              <a:t>Neisseria</a:t>
            </a:r>
            <a:r>
              <a:rPr lang="en-US" sz="2000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000" dirty="0" err="1">
                <a:latin typeface="Cambria" pitchFamily="18" charset="0"/>
                <a:sym typeface="Wingdings" pitchFamily="2" charset="2"/>
              </a:rPr>
              <a:t>spp</a:t>
            </a:r>
            <a:endParaRPr lang="en-US" sz="2000" dirty="0">
              <a:latin typeface="Cambria" pitchFamily="18" charset="0"/>
              <a:sym typeface="Wingdings" pitchFamily="2" charset="2"/>
            </a:endParaRP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  <a:sym typeface="Wingdings" pitchFamily="2" charset="2"/>
              </a:rPr>
              <a:t>      - </a:t>
            </a:r>
            <a:r>
              <a:rPr lang="en-US" sz="2000" dirty="0" err="1">
                <a:latin typeface="Cambria" pitchFamily="18" charset="0"/>
                <a:sym typeface="Wingdings" pitchFamily="2" charset="2"/>
              </a:rPr>
              <a:t>Löwenstein</a:t>
            </a:r>
            <a:r>
              <a:rPr lang="en-US" sz="2000" dirty="0">
                <a:latin typeface="Cambria" pitchFamily="18" charset="0"/>
                <a:sym typeface="Wingdings" pitchFamily="2" charset="2"/>
              </a:rPr>
              <a:t> Jensen media  </a:t>
            </a:r>
            <a:r>
              <a:rPr lang="en-US" sz="2000" i="1" dirty="0">
                <a:latin typeface="Cambria" pitchFamily="18" charset="0"/>
                <a:sym typeface="Wingdings" pitchFamily="2" charset="2"/>
              </a:rPr>
              <a:t>M. tuberculosis</a:t>
            </a:r>
            <a:endParaRPr lang="en-US" sz="2400" i="1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Cambria" pitchFamily="18" charset="0"/>
              </a:rPr>
              <a:t> Staining 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 - Gram Staining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 - Acid Fast staining </a:t>
            </a:r>
            <a:r>
              <a:rPr lang="en-US" sz="2000" dirty="0">
                <a:latin typeface="Cambria" pitchFamily="18" charset="0"/>
                <a:sym typeface="Wingdings" pitchFamily="2" charset="2"/>
              </a:rPr>
              <a:t> </a:t>
            </a:r>
            <a:r>
              <a:rPr lang="en-US" sz="2000" i="1" dirty="0">
                <a:latin typeface="Cambria" pitchFamily="18" charset="0"/>
                <a:sym typeface="Wingdings" pitchFamily="2" charset="2"/>
              </a:rPr>
              <a:t>M. tuberculosis</a:t>
            </a:r>
          </a:p>
          <a:p>
            <a:pPr algn="l" rtl="0">
              <a:buClr>
                <a:srgbClr val="C00000"/>
              </a:buClr>
            </a:pPr>
            <a:r>
              <a:rPr lang="en-US" sz="2000" i="1" dirty="0">
                <a:latin typeface="Cambria" pitchFamily="18" charset="0"/>
                <a:sym typeface="Wingdings" pitchFamily="2" charset="2"/>
              </a:rPr>
              <a:t>     - </a:t>
            </a:r>
            <a:r>
              <a:rPr lang="en-US" sz="2000" dirty="0">
                <a:latin typeface="Cambria" pitchFamily="18" charset="0"/>
                <a:sym typeface="Wingdings" pitchFamily="2" charset="2"/>
              </a:rPr>
              <a:t>India ink staining  </a:t>
            </a:r>
            <a:r>
              <a:rPr lang="en-US" sz="2000" i="1" dirty="0" err="1">
                <a:latin typeface="Cambria" pitchFamily="18" charset="0"/>
                <a:sym typeface="Wingdings" pitchFamily="2" charset="2"/>
              </a:rPr>
              <a:t>Cryptococeus</a:t>
            </a:r>
            <a:r>
              <a:rPr lang="en-US" sz="2000" i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000" i="1" dirty="0" err="1">
                <a:latin typeface="Cambria" pitchFamily="18" charset="0"/>
                <a:sym typeface="Wingdings" pitchFamily="2" charset="2"/>
              </a:rPr>
              <a:t>neoformans</a:t>
            </a:r>
            <a:r>
              <a:rPr lang="en-US" sz="2000" i="1" dirty="0">
                <a:latin typeface="Cambria" pitchFamily="18" charset="0"/>
                <a:sym typeface="Wingdings" pitchFamily="2" charset="2"/>
              </a:rPr>
              <a:t> </a:t>
            </a:r>
            <a:endParaRPr lang="en-US" sz="2000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Most encountered organisms</a:t>
            </a:r>
            <a:endParaRPr lang="ar-JO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28662" y="1612919"/>
            <a:ext cx="7978775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C00000"/>
                </a:solidFill>
                <a:latin typeface="Cambria" pitchFamily="18" charset="0"/>
                <a:sym typeface="Wingdings" pitchFamily="2" charset="2"/>
              </a:rPr>
              <a:t>Newborn (Infants):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i="1" dirty="0">
                <a:latin typeface="Cambria" pitchFamily="18" charset="0"/>
                <a:sym typeface="Wingdings" pitchFamily="2" charset="2"/>
              </a:rPr>
              <a:t>S. </a:t>
            </a:r>
            <a:r>
              <a:rPr lang="en-US" sz="2000" i="1" dirty="0" err="1">
                <a:latin typeface="Cambria" pitchFamily="18" charset="0"/>
                <a:sym typeface="Wingdings" pitchFamily="2" charset="2"/>
              </a:rPr>
              <a:t>aglactia</a:t>
            </a:r>
            <a:r>
              <a:rPr lang="en-US" sz="2000" i="1" dirty="0">
                <a:latin typeface="Cambria" pitchFamily="18" charset="0"/>
                <a:sym typeface="Wingdings" pitchFamily="2" charset="2"/>
              </a:rPr>
              <a:t> , L. </a:t>
            </a:r>
            <a:r>
              <a:rPr lang="en-US" sz="2000" i="1" dirty="0" err="1">
                <a:latin typeface="Cambria" pitchFamily="18" charset="0"/>
                <a:sym typeface="Wingdings" pitchFamily="2" charset="2"/>
              </a:rPr>
              <a:t>monocytogenes</a:t>
            </a:r>
            <a:r>
              <a:rPr lang="en-US" sz="2000" i="1" dirty="0">
                <a:latin typeface="Cambria" pitchFamily="18" charset="0"/>
                <a:sym typeface="Wingdings" pitchFamily="2" charset="2"/>
              </a:rPr>
              <a:t>, K. </a:t>
            </a:r>
            <a:r>
              <a:rPr lang="en-US" sz="2000" i="1" dirty="0" err="1">
                <a:latin typeface="Cambria" pitchFamily="18" charset="0"/>
                <a:sym typeface="Wingdings" pitchFamily="2" charset="2"/>
              </a:rPr>
              <a:t>pneumoniae</a:t>
            </a:r>
            <a:endParaRPr lang="en-US" sz="2000" i="1" dirty="0">
              <a:latin typeface="Cambria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latin typeface="Cambria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C00000"/>
                </a:solidFill>
                <a:latin typeface="Cambria" pitchFamily="18" charset="0"/>
                <a:sym typeface="Wingdings" pitchFamily="2" charset="2"/>
              </a:rPr>
              <a:t>Children from 6 months up to 3 years: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i="1" dirty="0">
                <a:latin typeface="Cambria" pitchFamily="18" charset="0"/>
                <a:sym typeface="Wingdings" pitchFamily="2" charset="2"/>
              </a:rPr>
              <a:t>H. </a:t>
            </a:r>
            <a:r>
              <a:rPr lang="en-US" sz="2000" i="1" dirty="0" err="1">
                <a:latin typeface="Cambria" pitchFamily="18" charset="0"/>
                <a:sym typeface="Wingdings" pitchFamily="2" charset="2"/>
              </a:rPr>
              <a:t>influenzae</a:t>
            </a:r>
            <a:r>
              <a:rPr lang="en-US" sz="2000" i="1" dirty="0">
                <a:latin typeface="Cambria" pitchFamily="18" charset="0"/>
                <a:sym typeface="Wingdings" pitchFamily="2" charset="2"/>
              </a:rPr>
              <a:t>, N. </a:t>
            </a:r>
            <a:r>
              <a:rPr lang="en-US" sz="2000" i="1" dirty="0" err="1">
                <a:latin typeface="Cambria" pitchFamily="18" charset="0"/>
                <a:sym typeface="Wingdings" pitchFamily="2" charset="2"/>
              </a:rPr>
              <a:t>meningitidis</a:t>
            </a:r>
            <a:r>
              <a:rPr lang="en-US" sz="2000" i="1" dirty="0">
                <a:latin typeface="Cambria" pitchFamily="18" charset="0"/>
                <a:sym typeface="Wingdings" pitchFamily="2" charset="2"/>
              </a:rPr>
              <a:t>, S. </a:t>
            </a:r>
            <a:r>
              <a:rPr lang="en-US" sz="2000" i="1" dirty="0" err="1">
                <a:latin typeface="Cambria" pitchFamily="18" charset="0"/>
                <a:sym typeface="Wingdings" pitchFamily="2" charset="2"/>
              </a:rPr>
              <a:t>pneumoniae</a:t>
            </a:r>
            <a:endParaRPr lang="en-US" sz="2000" i="1" dirty="0">
              <a:latin typeface="Cambria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latin typeface="Cambria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C00000"/>
                </a:solidFill>
                <a:latin typeface="Cambria" pitchFamily="18" charset="0"/>
                <a:sym typeface="Wingdings" pitchFamily="2" charset="2"/>
              </a:rPr>
              <a:t>Adults (5-29 years): </a:t>
            </a:r>
            <a:r>
              <a:rPr lang="en-US" sz="2000" i="1" dirty="0">
                <a:latin typeface="Cambria" pitchFamily="18" charset="0"/>
                <a:sym typeface="Wingdings" pitchFamily="2" charset="2"/>
              </a:rPr>
              <a:t>N. </a:t>
            </a:r>
            <a:r>
              <a:rPr lang="en-US" sz="2000" i="1" dirty="0" err="1">
                <a:latin typeface="Cambria" pitchFamily="18" charset="0"/>
                <a:sym typeface="Wingdings" pitchFamily="2" charset="2"/>
              </a:rPr>
              <a:t>meningitidis</a:t>
            </a:r>
            <a:endParaRPr lang="en-US" sz="2000" i="1" dirty="0">
              <a:latin typeface="Cambria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ar-JO" sz="2000" dirty="0">
              <a:latin typeface="Cambria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C00000"/>
                </a:solidFill>
                <a:latin typeface="Cambria" pitchFamily="18" charset="0"/>
                <a:sym typeface="Wingdings" pitchFamily="2" charset="2"/>
              </a:rPr>
              <a:t>Old Adults: </a:t>
            </a:r>
            <a:r>
              <a:rPr lang="en-US" sz="2000" i="1" dirty="0">
                <a:latin typeface="Cambria" pitchFamily="18" charset="0"/>
                <a:sym typeface="Wingdings" pitchFamily="2" charset="2"/>
              </a:rPr>
              <a:t>S. </a:t>
            </a:r>
            <a:r>
              <a:rPr lang="en-US" sz="2000" i="1" dirty="0" err="1">
                <a:latin typeface="Cambria" pitchFamily="18" charset="0"/>
                <a:sym typeface="Wingdings" pitchFamily="2" charset="2"/>
              </a:rPr>
              <a:t>pneumoniae</a:t>
            </a:r>
            <a:endParaRPr lang="en-US" sz="2000" i="1" dirty="0">
              <a:latin typeface="Cambria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latin typeface="Cambria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C00000"/>
                </a:solidFill>
                <a:latin typeface="Cambria" pitchFamily="18" charset="0"/>
                <a:sym typeface="Wingdings" pitchFamily="2" charset="2"/>
              </a:rPr>
              <a:t>More than 60 years: </a:t>
            </a:r>
            <a:r>
              <a:rPr lang="en-US" sz="2000" i="1" dirty="0">
                <a:latin typeface="Cambria" pitchFamily="18" charset="0"/>
                <a:sym typeface="Wingdings" pitchFamily="2" charset="2"/>
              </a:rPr>
              <a:t>L. </a:t>
            </a:r>
            <a:r>
              <a:rPr lang="en-US" sz="2000" i="1" dirty="0" err="1">
                <a:latin typeface="Cambria" pitchFamily="18" charset="0"/>
                <a:sym typeface="Wingdings" pitchFamily="2" charset="2"/>
              </a:rPr>
              <a:t>monocytogenes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683</Words>
  <Application>Microsoft Office PowerPoint</Application>
  <PresentationFormat>On-screen Show (4:3)</PresentationFormat>
  <Paragraphs>149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Unknown User</cp:lastModifiedBy>
  <cp:revision>431</cp:revision>
  <dcterms:created xsi:type="dcterms:W3CDTF">2018-01-21T10:45:47Z</dcterms:created>
  <dcterms:modified xsi:type="dcterms:W3CDTF">2021-03-02T23:30:54Z</dcterms:modified>
</cp:coreProperties>
</file>