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311" r:id="rId5"/>
    <p:sldId id="260" r:id="rId6"/>
    <p:sldId id="264" r:id="rId7"/>
    <p:sldId id="313" r:id="rId8"/>
    <p:sldId id="312" r:id="rId9"/>
    <p:sldId id="265" r:id="rId10"/>
    <p:sldId id="267" r:id="rId11"/>
    <p:sldId id="314" r:id="rId12"/>
    <p:sldId id="272" r:id="rId13"/>
    <p:sldId id="273" r:id="rId14"/>
    <p:sldId id="274" r:id="rId15"/>
    <p:sldId id="275" r:id="rId16"/>
    <p:sldId id="278" r:id="rId17"/>
    <p:sldId id="320" r:id="rId18"/>
    <p:sldId id="282" r:id="rId19"/>
    <p:sldId id="283" r:id="rId20"/>
    <p:sldId id="284" r:id="rId21"/>
    <p:sldId id="286" r:id="rId22"/>
    <p:sldId id="287" r:id="rId23"/>
    <p:sldId id="321" r:id="rId24"/>
    <p:sldId id="322" r:id="rId25"/>
    <p:sldId id="327" r:id="rId26"/>
    <p:sldId id="292" r:id="rId27"/>
    <p:sldId id="293" r:id="rId28"/>
    <p:sldId id="295" r:id="rId29"/>
    <p:sldId id="323" r:id="rId30"/>
    <p:sldId id="324" r:id="rId31"/>
    <p:sldId id="317" r:id="rId32"/>
    <p:sldId id="325" r:id="rId33"/>
    <p:sldId id="303" r:id="rId34"/>
    <p:sldId id="305" r:id="rId35"/>
    <p:sldId id="326" r:id="rId36"/>
    <p:sldId id="31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BF5CE-E510-4D6D-A2B7-5446B1A0F59E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790DC-8DC5-4614-89CB-37595B1C5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48076-C9E7-4D6D-B626-0835CD77C258}" type="slidenum">
              <a:rPr lang="ar-JO" smtClean="0"/>
              <a:pPr/>
              <a:t>23</a:t>
            </a:fld>
            <a:endParaRPr lang="en-US"/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E6ACB-9D2A-48F9-B7E0-F39908ECA47D}" type="slidenum">
              <a:rPr lang="ar-JO" smtClean="0"/>
              <a:pPr/>
              <a:t>24</a:t>
            </a:fld>
            <a:endParaRPr lang="en-US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DF4E8-1AE5-46C4-AFE1-43C587040B94}" type="slidenum">
              <a:rPr lang="ar-JO" smtClean="0"/>
              <a:pPr/>
              <a:t>26</a:t>
            </a:fld>
            <a:endParaRPr lang="en-US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48D37-924F-4445-8174-947D6491DF58}" type="slidenum">
              <a:rPr lang="ar-JO" smtClean="0"/>
              <a:pPr/>
              <a:t>30</a:t>
            </a:fld>
            <a:endParaRPr lang="en-US"/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22B0-3800-4B0A-81D2-99F3E62AF4B3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387E-2452-4191-9CBD-0DFC756CB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22B0-3800-4B0A-81D2-99F3E62AF4B3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387E-2452-4191-9CBD-0DFC756CB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22B0-3800-4B0A-81D2-99F3E62AF4B3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387E-2452-4191-9CBD-0DFC756CB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22B0-3800-4B0A-81D2-99F3E62AF4B3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387E-2452-4191-9CBD-0DFC756CB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22B0-3800-4B0A-81D2-99F3E62AF4B3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387E-2452-4191-9CBD-0DFC756CB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22B0-3800-4B0A-81D2-99F3E62AF4B3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387E-2452-4191-9CBD-0DFC756CB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22B0-3800-4B0A-81D2-99F3E62AF4B3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387E-2452-4191-9CBD-0DFC756CB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22B0-3800-4B0A-81D2-99F3E62AF4B3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387E-2452-4191-9CBD-0DFC756CB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22B0-3800-4B0A-81D2-99F3E62AF4B3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387E-2452-4191-9CBD-0DFC756CB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22B0-3800-4B0A-81D2-99F3E62AF4B3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387E-2452-4191-9CBD-0DFC756CB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22B0-3800-4B0A-81D2-99F3E62AF4B3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387E-2452-4191-9CBD-0DFC756CB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622B0-3800-4B0A-81D2-99F3E62AF4B3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F387E-2452-4191-9CBD-0DFC756CB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hyperlink" Target="file:///upload.wikimedia.org/wikipedia/commons/0/0d/Arteriovenous_malformation_-_brain_-_low_mag.jpg" TargetMode="Externa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cs typeface="Tahoma" pitchFamily="34" charset="0"/>
              </a:rPr>
              <a:t>Cerebrovascular</a:t>
            </a:r>
            <a:r>
              <a:rPr lang="en-US" b="1" dirty="0">
                <a:cs typeface="Tahoma" pitchFamily="34" charset="0"/>
              </a:rPr>
              <a:t> Diseases 2 &amp; </a:t>
            </a:r>
            <a:br>
              <a:rPr lang="en-US" b="1" dirty="0">
                <a:cs typeface="Tahoma" pitchFamily="34" charset="0"/>
              </a:rPr>
            </a:br>
            <a:r>
              <a:rPr lang="en-US" b="1" dirty="0">
                <a:cs typeface="Tahoma" pitchFamily="34" charset="0"/>
              </a:rPr>
              <a:t>CNS Trauma</a:t>
            </a:r>
            <a:br>
              <a:rPr lang="en-US" b="1" dirty="0">
                <a:cs typeface="Tahoma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cs typeface="Tahoma" pitchFamily="34" charset="0"/>
              </a:rPr>
              <a:t>Clinical features of rupture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5040560" cy="540032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>
                <a:effectLst/>
                <a:cs typeface="Tahoma" pitchFamily="34" charset="0"/>
              </a:rPr>
              <a:t>“</a:t>
            </a:r>
            <a:r>
              <a:rPr lang="en-US" sz="4000" b="1" dirty="0">
                <a:effectLst/>
                <a:cs typeface="Tahoma" pitchFamily="34" charset="0"/>
              </a:rPr>
              <a:t>Worst headache of my entire life</a:t>
            </a:r>
            <a:r>
              <a:rPr lang="en-US" sz="4000" dirty="0">
                <a:effectLst/>
                <a:cs typeface="Tahoma" pitchFamily="34" charset="0"/>
              </a:rPr>
              <a:t>”, sudden, excruciating  with loss of consciousness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None/>
            </a:pPr>
            <a:r>
              <a:rPr lang="en-US" sz="4000" dirty="0">
                <a:effectLst/>
                <a:cs typeface="Tahoma" pitchFamily="34" charset="0"/>
              </a:rPr>
              <a:t>- 25-50% die at time of first rupture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FontTx/>
              <a:buNone/>
            </a:pPr>
            <a:endParaRPr lang="en-US" sz="3200" dirty="0">
              <a:effectLst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buNone/>
            </a:pPr>
            <a:endParaRPr lang="en-US" sz="3200" dirty="0">
              <a:effectLst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268760"/>
            <a:ext cx="36004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 err="1">
                <a:solidFill>
                  <a:schemeClr val="tx1"/>
                </a:solidFill>
              </a:rPr>
              <a:t>Sequelae</a:t>
            </a:r>
            <a:r>
              <a:rPr lang="en-US" sz="3200" b="1" dirty="0">
                <a:solidFill>
                  <a:schemeClr val="tx1"/>
                </a:solidFill>
              </a:rPr>
              <a:t> :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268761"/>
            <a:ext cx="8501062" cy="55892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effectLst/>
                <a:cs typeface="Tahoma" pitchFamily="34" charset="0"/>
              </a:rPr>
              <a:t>Acute: in the first few days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200" dirty="0">
                <a:effectLst/>
                <a:cs typeface="Tahoma" pitchFamily="34" charset="0"/>
              </a:rPr>
              <a:t>Vasospasm of other vessels:</a:t>
            </a:r>
            <a:endParaRPr lang="en-US" sz="3200" dirty="0">
              <a:effectLst/>
              <a:cs typeface="Tahoma" pitchFamily="34" charset="0"/>
              <a:sym typeface="Wingdings" pitchFamily="2" charset="2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3200" dirty="0">
                <a:effectLst/>
                <a:cs typeface="Tahoma" pitchFamily="34" charset="0"/>
              </a:rPr>
              <a:t> Increased risk of additional ischemic injury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200" dirty="0">
              <a:effectLst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200" dirty="0">
                <a:effectLst/>
                <a:cs typeface="Tahoma" pitchFamily="34" charset="0"/>
              </a:rPr>
              <a:t>Repeat bleeding</a:t>
            </a:r>
            <a:endParaRPr lang="en-US" sz="3200" dirty="0">
              <a:cs typeface="Tahoma" pitchFamily="34" charset="0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3200" dirty="0">
                <a:cs typeface="Tahoma" pitchFamily="34" charset="0"/>
              </a:rPr>
              <a:t>Associated with </a:t>
            </a:r>
            <a:r>
              <a:rPr lang="en-US" sz="3200" dirty="0">
                <a:cs typeface="Tahoma" pitchFamily="34" charset="0"/>
                <a:sym typeface="Symbol" pitchFamily="18" charset="2"/>
              </a:rPr>
              <a:t></a:t>
            </a:r>
            <a:r>
              <a:rPr lang="en-US" sz="3200" dirty="0">
                <a:cs typeface="Tahoma" pitchFamily="34" charset="0"/>
              </a:rPr>
              <a:t>mortality</a:t>
            </a:r>
          </a:p>
          <a:p>
            <a:pPr lvl="2" eaLnBrk="1" hangingPunct="1">
              <a:lnSpc>
                <a:spcPct val="80000"/>
              </a:lnSpc>
              <a:buNone/>
              <a:defRPr/>
            </a:pPr>
            <a:endParaRPr lang="en-US" sz="3200" dirty="0">
              <a:cs typeface="Tahom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ahoma" pitchFamily="34" charset="0"/>
              </a:rPr>
              <a:t>Chronic (healing phase):</a:t>
            </a:r>
          </a:p>
          <a:p>
            <a:pPr lvl="2">
              <a:lnSpc>
                <a:spcPct val="90000"/>
              </a:lnSpc>
              <a:buNone/>
              <a:defRPr/>
            </a:pPr>
            <a:r>
              <a:rPr lang="en-US" sz="3200" dirty="0" err="1">
                <a:cs typeface="Tahoma" pitchFamily="34" charset="0"/>
              </a:rPr>
              <a:t>Meningeal</a:t>
            </a:r>
            <a:r>
              <a:rPr lang="en-US" sz="3200" dirty="0">
                <a:cs typeface="Tahoma" pitchFamily="34" charset="0"/>
              </a:rPr>
              <a:t> fibrosis and scarring </a:t>
            </a:r>
            <a:r>
              <a:rPr lang="en-US" sz="3200" dirty="0">
                <a:cs typeface="Tahoma" pitchFamily="34" charset="0"/>
                <a:sym typeface="Wingdings" pitchFamily="2" charset="2"/>
              </a:rPr>
              <a:t> obstruction of CSF flow or disruption of CSF </a:t>
            </a:r>
            <a:r>
              <a:rPr lang="en-US" sz="3200" dirty="0" err="1">
                <a:cs typeface="Tahoma" pitchFamily="34" charset="0"/>
                <a:sym typeface="Wingdings" pitchFamily="2" charset="2"/>
              </a:rPr>
              <a:t>resorption</a:t>
            </a:r>
            <a:r>
              <a:rPr lang="en-US" sz="3200" dirty="0">
                <a:cs typeface="Tahoma" pitchFamily="34" charset="0"/>
                <a:sym typeface="Wingdings" pitchFamily="2" charset="2"/>
              </a:rPr>
              <a:t> leading to hydrocephalus.</a:t>
            </a:r>
            <a:endParaRPr lang="en-US" sz="3200" dirty="0"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1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533400"/>
            <a:ext cx="7272337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cs typeface="Tahoma" pitchFamily="34" charset="0"/>
              </a:rPr>
              <a:t>B- Vascular Malformations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57200" y="1484784"/>
            <a:ext cx="86868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latin typeface="+mj-lt"/>
              </a:rPr>
              <a:t>Types:</a:t>
            </a:r>
          </a:p>
          <a:p>
            <a:pPr marL="342900" indent="-342900" eaLnBrk="0" hangingPunct="0">
              <a:defRPr/>
            </a:pPr>
            <a:r>
              <a:rPr lang="en-US" sz="3200" dirty="0">
                <a:latin typeface="+mj-lt"/>
              </a:rPr>
              <a:t>1)   </a:t>
            </a:r>
            <a:r>
              <a:rPr lang="en-US" sz="3200" dirty="0" err="1">
                <a:latin typeface="+mj-lt"/>
              </a:rPr>
              <a:t>Arteriovenous</a:t>
            </a:r>
            <a:r>
              <a:rPr lang="en-US" sz="3200" dirty="0">
                <a:latin typeface="+mj-lt"/>
              </a:rPr>
              <a:t> malformations (AVM)</a:t>
            </a:r>
          </a:p>
          <a:p>
            <a:pPr marL="342900" indent="-342900" eaLnBrk="0" hangingPunct="0">
              <a:defRPr/>
            </a:pPr>
            <a:r>
              <a:rPr lang="en-US" sz="3200" dirty="0">
                <a:latin typeface="+mj-lt"/>
              </a:rPr>
              <a:t>2)   Cavernous </a:t>
            </a:r>
            <a:r>
              <a:rPr lang="en-US" sz="3200" dirty="0"/>
              <a:t>malformation</a:t>
            </a:r>
            <a:endParaRPr lang="en-US" sz="3200" dirty="0">
              <a:latin typeface="+mj-lt"/>
            </a:endParaRPr>
          </a:p>
          <a:p>
            <a:pPr marL="342900" indent="-342900" eaLnBrk="0" hangingPunct="0">
              <a:defRPr/>
            </a:pPr>
            <a:r>
              <a:rPr lang="en-US" sz="3200" dirty="0">
                <a:latin typeface="+mj-lt"/>
              </a:rPr>
              <a:t>3)</a:t>
            </a:r>
            <a:r>
              <a:rPr lang="en-US" sz="3200" dirty="0"/>
              <a:t>   Venous </a:t>
            </a:r>
            <a:r>
              <a:rPr lang="en-US" sz="3200" dirty="0" err="1"/>
              <a:t>angioma</a:t>
            </a:r>
            <a:endParaRPr lang="en-US" sz="3200" dirty="0">
              <a:latin typeface="+mj-lt"/>
            </a:endParaRPr>
          </a:p>
          <a:p>
            <a:pPr marL="342900" indent="-342900" eaLnBrk="0" hangingPunct="0">
              <a:buFontTx/>
              <a:buAutoNum type="arabicParenR" startAt="4"/>
              <a:defRPr/>
            </a:pPr>
            <a:r>
              <a:rPr lang="en-US" sz="3200" dirty="0">
                <a:latin typeface="+mj-lt"/>
              </a:rPr>
              <a:t>   Capillary </a:t>
            </a:r>
            <a:r>
              <a:rPr lang="en-US" sz="3200" dirty="0" err="1">
                <a:latin typeface="+mj-lt"/>
              </a:rPr>
              <a:t>telengiectasis</a:t>
            </a:r>
            <a:endParaRPr lang="en-US" sz="3200" dirty="0">
              <a:latin typeface="+mj-lt"/>
            </a:endParaRPr>
          </a:p>
          <a:p>
            <a:pPr marL="342900" indent="-342900" eaLnBrk="0" hangingPunct="0">
              <a:defRPr/>
            </a:pPr>
            <a:endParaRPr lang="en-US" sz="3200" dirty="0">
              <a:latin typeface="+mj-lt"/>
            </a:endParaRPr>
          </a:p>
          <a:p>
            <a:pPr marL="342900" indent="-342900" eaLnBrk="0" hangingPunct="0">
              <a:defRPr/>
            </a:pPr>
            <a:r>
              <a:rPr lang="en-US" sz="3200" dirty="0">
                <a:latin typeface="+mj-lt"/>
              </a:rPr>
              <a:t>  1+2 are the types associated with risk of hemorrhage and development of neurological symptoms.</a:t>
            </a:r>
          </a:p>
          <a:p>
            <a:pPr marL="342900" indent="-342900" eaLnBrk="0" hangingPunct="0">
              <a:defRPr/>
            </a:pPr>
            <a:endParaRPr lang="en-US" sz="2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cs typeface="Tahoma" pitchFamily="34" charset="0"/>
              </a:rPr>
              <a:t>1-Arteriovenous malformation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875"/>
            <a:ext cx="8763000" cy="5445125"/>
          </a:xfrm>
        </p:spPr>
        <p:txBody>
          <a:bodyPr>
            <a:normAutofit/>
          </a:bodyPr>
          <a:lstStyle/>
          <a:p>
            <a:r>
              <a:rPr lang="en-US" sz="3600" dirty="0">
                <a:cs typeface="Tahoma" pitchFamily="34" charset="0"/>
              </a:rPr>
              <a:t>More in males</a:t>
            </a:r>
          </a:p>
          <a:p>
            <a:r>
              <a:rPr lang="en-US" sz="3600" dirty="0">
                <a:cs typeface="Tahoma" pitchFamily="34" charset="0"/>
              </a:rPr>
              <a:t>Spontaneous hemorrhage between 10-30 years old</a:t>
            </a:r>
          </a:p>
          <a:p>
            <a:r>
              <a:rPr lang="en-US" sz="3600" dirty="0">
                <a:cs typeface="Tahoma" pitchFamily="34" charset="0"/>
              </a:rPr>
              <a:t> Clinical problems :Seizures, </a:t>
            </a:r>
            <a:r>
              <a:rPr lang="en-US" sz="3600" dirty="0" err="1">
                <a:cs typeface="Tahoma" pitchFamily="34" charset="0"/>
              </a:rPr>
              <a:t>Intracerebral</a:t>
            </a:r>
            <a:r>
              <a:rPr lang="en-US" sz="3600" dirty="0">
                <a:cs typeface="Tahoma" pitchFamily="34" charset="0"/>
              </a:rPr>
              <a:t> or subarachnoid hemorrhage.</a:t>
            </a:r>
          </a:p>
          <a:p>
            <a:r>
              <a:rPr lang="en-US" sz="3600" dirty="0">
                <a:cs typeface="Tahoma" pitchFamily="34" charset="0"/>
              </a:rPr>
              <a:t>Site: subarachnoid vessels  extending into brain parenchyma or within the brain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>
              <a:effectLst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b="1" i="1" dirty="0">
              <a:solidFill>
                <a:schemeClr val="hlink"/>
              </a:solidFill>
              <a:effectLst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cns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53650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2339752" y="6309320"/>
            <a:ext cx="4392488" cy="54868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Arteriovenous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Malformation</a:t>
            </a:r>
          </a:p>
        </p:txBody>
      </p:sp>
      <p:sp>
        <p:nvSpPr>
          <p:cNvPr id="201732" name="AutoShape 4"/>
          <p:cNvSpPr>
            <a:spLocks noChangeArrowheads="1"/>
          </p:cNvSpPr>
          <p:nvPr/>
        </p:nvSpPr>
        <p:spPr bwMode="auto">
          <a:xfrm>
            <a:off x="2843808" y="4077072"/>
            <a:ext cx="1447800" cy="228600"/>
          </a:xfrm>
          <a:prstGeom prst="leftArrow">
            <a:avLst>
              <a:gd name="adj1" fmla="val 50000"/>
              <a:gd name="adj2" fmla="val 15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899592" y="404664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Tahoma" pitchFamily="34" charset="0"/>
              </a:rPr>
              <a:t>Gross</a:t>
            </a:r>
            <a:r>
              <a:rPr lang="en-US" sz="2800" dirty="0">
                <a:cs typeface="Tahoma" pitchFamily="34" charset="0"/>
              </a:rPr>
              <a:t>: Prominent </a:t>
            </a:r>
            <a:r>
              <a:rPr lang="en-US" sz="2800" dirty="0" err="1">
                <a:cs typeface="Tahoma" pitchFamily="34" charset="0"/>
              </a:rPr>
              <a:t>Pulsatile</a:t>
            </a:r>
            <a:r>
              <a:rPr lang="en-US" sz="2800" dirty="0">
                <a:cs typeface="Tahoma" pitchFamily="34" charset="0"/>
              </a:rPr>
              <a:t> wormlike vascular channels.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088" y="1556792"/>
            <a:ext cx="3456384" cy="4608512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7" descr="File:Arteriovenous malformation - brain - low mag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1556792"/>
            <a:ext cx="8715375" cy="4539208"/>
          </a:xfrm>
          <a:noFill/>
        </p:spPr>
      </p:pic>
      <p:sp>
        <p:nvSpPr>
          <p:cNvPr id="5" name="Rectangle 4"/>
          <p:cNvSpPr/>
          <p:nvPr/>
        </p:nvSpPr>
        <p:spPr>
          <a:xfrm>
            <a:off x="2339752" y="6237311"/>
            <a:ext cx="475252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Arteriovenous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Malformation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332657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Tahoma" pitchFamily="34" charset="0"/>
              </a:rPr>
              <a:t>Microscopy:</a:t>
            </a:r>
            <a:r>
              <a:rPr lang="en-US" sz="2800" dirty="0">
                <a:cs typeface="Tahoma" pitchFamily="34" charset="0"/>
              </a:rPr>
              <a:t> Enlarged blood vessels </a:t>
            </a:r>
            <a:r>
              <a:rPr lang="en-US" sz="2800" b="1" dirty="0" err="1">
                <a:cs typeface="Tahoma" pitchFamily="34" charset="0"/>
              </a:rPr>
              <a:t>seperated</a:t>
            </a:r>
            <a:r>
              <a:rPr lang="en-US" sz="2800" b="1" dirty="0">
                <a:cs typeface="Tahoma" pitchFamily="34" charset="0"/>
              </a:rPr>
              <a:t> by </a:t>
            </a:r>
            <a:r>
              <a:rPr lang="en-US" sz="2800" b="1" dirty="0" err="1">
                <a:cs typeface="Tahoma" pitchFamily="34" charset="0"/>
              </a:rPr>
              <a:t>gliotic</a:t>
            </a:r>
            <a:r>
              <a:rPr lang="en-US" sz="2800" b="1" dirty="0">
                <a:cs typeface="Tahoma" pitchFamily="34" charset="0"/>
              </a:rPr>
              <a:t>  tissue</a:t>
            </a:r>
            <a:r>
              <a:rPr lang="en-US" sz="2800" dirty="0"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Arial" charset="0"/>
              </a:rPr>
              <a:t>2- Cavernous </a:t>
            </a:r>
            <a:r>
              <a:rPr lang="en-US" sz="3200" dirty="0" err="1">
                <a:latin typeface="Arial" charset="0"/>
              </a:rPr>
              <a:t>Hemangioma</a:t>
            </a:r>
            <a:endParaRPr lang="en-US" sz="3200" dirty="0">
              <a:latin typeface="Arial" charset="0"/>
            </a:endParaRP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ahoma" pitchFamily="34" charset="0"/>
              </a:rPr>
              <a:t>Dilated thin-walled vascular channels </a:t>
            </a:r>
            <a:r>
              <a:rPr lang="en-US" b="1" dirty="0">
                <a:cs typeface="Tahoma" pitchFamily="34" charset="0"/>
              </a:rPr>
              <a:t>devoid of intervening brain tissue.  </a:t>
            </a:r>
          </a:p>
          <a:p>
            <a:pPr eaLnBrk="1" hangingPunct="1">
              <a:defRPr/>
            </a:pPr>
            <a:r>
              <a:rPr lang="en-US" dirty="0">
                <a:cs typeface="Tahoma" pitchFamily="34" charset="0"/>
              </a:rPr>
              <a:t>Site: Cerebellum, </a:t>
            </a:r>
            <a:r>
              <a:rPr lang="en-US" dirty="0" err="1">
                <a:cs typeface="Tahoma" pitchFamily="34" charset="0"/>
              </a:rPr>
              <a:t>pons</a:t>
            </a:r>
            <a:r>
              <a:rPr lang="en-US" dirty="0">
                <a:cs typeface="Tahoma" pitchFamily="34" charset="0"/>
              </a:rPr>
              <a:t> and </a:t>
            </a:r>
            <a:r>
              <a:rPr lang="en-US" dirty="0" err="1">
                <a:cs typeface="Tahoma" pitchFamily="34" charset="0"/>
              </a:rPr>
              <a:t>subcortical</a:t>
            </a:r>
            <a:r>
              <a:rPr lang="en-US" dirty="0">
                <a:cs typeface="Tahoma" pitchFamily="34" charset="0"/>
              </a:rPr>
              <a:t> region.</a:t>
            </a:r>
          </a:p>
          <a:p>
            <a:pPr eaLnBrk="1" hangingPunct="1">
              <a:buClr>
                <a:srgbClr val="FF0000"/>
              </a:buClr>
              <a:buNone/>
              <a:defRPr/>
            </a:pPr>
            <a:r>
              <a:rPr lang="en-US" dirty="0">
                <a:cs typeface="Tahoma" pitchFamily="34" charset="0"/>
              </a:rPr>
              <a:t>            </a:t>
            </a:r>
          </a:p>
          <a:p>
            <a:pPr eaLnBrk="1" hangingPunct="1">
              <a:buClr>
                <a:srgbClr val="FF0000"/>
              </a:buClr>
              <a:buNone/>
              <a:defRPr/>
            </a:pPr>
            <a:r>
              <a:rPr lang="en-US" dirty="0">
                <a:cs typeface="Tahoma" pitchFamily="34" charset="0"/>
              </a:rPr>
              <a:t>                     </a:t>
            </a:r>
          </a:p>
          <a:p>
            <a:pPr lvl="1" eaLnBrk="1" hangingPunct="1">
              <a:buFontTx/>
              <a:buNone/>
              <a:defRPr/>
            </a:pPr>
            <a:endParaRPr lang="en-US" sz="3200" dirty="0">
              <a:cs typeface="Tahoma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56992"/>
            <a:ext cx="70567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3- Capillary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Telengectasias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Tahoma" pitchFamily="34" charset="0"/>
              </a:rPr>
              <a:t>Microscopic foci of dilated, thin walled vascular channels separated by normal brain parenchyma, mostly in </a:t>
            </a:r>
            <a:r>
              <a:rPr lang="en-US" dirty="0" err="1">
                <a:cs typeface="Tahoma" pitchFamily="34" charset="0"/>
              </a:rPr>
              <a:t>pons</a:t>
            </a:r>
            <a:r>
              <a:rPr lang="en-US" dirty="0">
                <a:cs typeface="Tahoma" pitchFamily="34" charset="0"/>
              </a:rPr>
              <a:t>.</a:t>
            </a:r>
          </a:p>
          <a:p>
            <a:pPr>
              <a:buNone/>
              <a:defRPr/>
            </a:pPr>
            <a:endParaRPr lang="en-US" dirty="0">
              <a:cs typeface="Tahoma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dirty="0">
                <a:cs typeface="Tahoma" pitchFamily="34" charset="0"/>
              </a:rPr>
              <a:t>            </a:t>
            </a:r>
            <a:r>
              <a:rPr lang="en-US" sz="4000" dirty="0">
                <a:cs typeface="Tahoma" pitchFamily="34" charset="0"/>
              </a:rPr>
              <a:t>4- Venous </a:t>
            </a:r>
            <a:r>
              <a:rPr lang="en-US" sz="4000" dirty="0" err="1">
                <a:cs typeface="Tahoma" pitchFamily="34" charset="0"/>
              </a:rPr>
              <a:t>Angioma</a:t>
            </a:r>
            <a:r>
              <a:rPr lang="en-US" sz="4000" dirty="0">
                <a:cs typeface="Tahoma" pitchFamily="34" charset="0"/>
              </a:rPr>
              <a:t> (</a:t>
            </a:r>
            <a:r>
              <a:rPr lang="en-US" sz="4000" dirty="0" err="1">
                <a:cs typeface="Tahoma" pitchFamily="34" charset="0"/>
              </a:rPr>
              <a:t>Varices</a:t>
            </a:r>
            <a:r>
              <a:rPr lang="en-US" sz="4000" dirty="0">
                <a:cs typeface="Tahoma" pitchFamily="34" charset="0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ahoma" pitchFamily="34" charset="0"/>
              </a:rPr>
              <a:t>Aggregates of </a:t>
            </a:r>
            <a:r>
              <a:rPr lang="en-US" dirty="0" err="1">
                <a:cs typeface="Tahoma" pitchFamily="34" charset="0"/>
              </a:rPr>
              <a:t>ectatic</a:t>
            </a:r>
            <a:r>
              <a:rPr lang="en-US" dirty="0">
                <a:cs typeface="Tahoma" pitchFamily="34" charset="0"/>
              </a:rPr>
              <a:t> venous channels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cs typeface="Tahoma" pitchFamily="34" charset="0"/>
              </a:rPr>
              <a:t>brain, spinal cord &amp; </a:t>
            </a:r>
            <a:r>
              <a:rPr lang="en-US" dirty="0" err="1">
                <a:cs typeface="Tahoma" pitchFamily="34" charset="0"/>
              </a:rPr>
              <a:t>meninges</a:t>
            </a:r>
            <a:endParaRPr lang="en-US" dirty="0"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28775"/>
            <a:ext cx="8763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ar-SA" sz="4000" b="1" dirty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sz="3600" b="1" u="sng" dirty="0">
                <a:effectLst/>
                <a:cs typeface="Tahoma" pitchFamily="34" charset="0"/>
              </a:rPr>
              <a:t>III </a:t>
            </a:r>
            <a:r>
              <a:rPr lang="en-US" altLang="ar-SA" sz="3600" b="1" u="sng" dirty="0">
                <a:cs typeface="Tahoma" pitchFamily="34" charset="0"/>
              </a:rPr>
              <a:t>a</a:t>
            </a:r>
            <a:r>
              <a:rPr lang="en-US" altLang="ar-SA" sz="3600" b="1" u="sng" dirty="0">
                <a:effectLst/>
                <a:cs typeface="Tahoma" pitchFamily="34" charset="0"/>
              </a:rPr>
              <a:t>nd </a:t>
            </a:r>
            <a:r>
              <a:rPr lang="en-US" altLang="ar-SA" sz="3600" b="1" u="sng" dirty="0">
                <a:cs typeface="Tahoma" pitchFamily="34" charset="0"/>
              </a:rPr>
              <a:t>IV</a:t>
            </a:r>
            <a:r>
              <a:rPr lang="en-US" altLang="ar-SA" sz="3600" b="1" u="sng" dirty="0">
                <a:effectLst/>
                <a:cs typeface="Tahoma" pitchFamily="34" charset="0"/>
              </a:rPr>
              <a:t>-Epidural &amp; Subdural Hemorrhage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b="1" dirty="0">
                <a:effectLst/>
                <a:cs typeface="Tahoma" pitchFamily="34" charset="0"/>
              </a:rPr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sz="2800" dirty="0">
                <a:cs typeface="Tahoma" pitchFamily="34" charset="0"/>
              </a:rPr>
              <a:t>           </a:t>
            </a:r>
            <a:r>
              <a:rPr lang="en-US" altLang="ar-SA" b="1" dirty="0">
                <a:cs typeface="Tahoma" pitchFamily="34" charset="0"/>
              </a:rPr>
              <a:t>           </a:t>
            </a:r>
            <a:r>
              <a:rPr lang="en-US" altLang="ar-SA" b="1" dirty="0">
                <a:effectLst/>
                <a:cs typeface="Tahoma" pitchFamily="34" charset="0"/>
              </a:rPr>
              <a:t> usually TRAUMATIC</a:t>
            </a:r>
          </a:p>
          <a:p>
            <a:pPr eaLnBrk="1" hangingPunct="1">
              <a:defRPr/>
            </a:pPr>
            <a:endParaRPr lang="en-US" b="1" dirty="0">
              <a:effectLst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0" b="1" u="sng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/>
              <a:t>                   </a:t>
            </a:r>
            <a:r>
              <a:rPr lang="en-US" sz="4000" b="1" u="sng" dirty="0">
                <a:cs typeface="Tahoma" pitchFamily="34" charset="0"/>
              </a:rPr>
              <a:t>CNS  TRAUMA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4319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  <a:effectLst/>
                <a:cs typeface="Tahoma" pitchFamily="34" charset="0"/>
              </a:rPr>
              <a:t>  </a:t>
            </a:r>
            <a:r>
              <a:rPr lang="en-US" altLang="en-US" dirty="0">
                <a:effectLst/>
                <a:cs typeface="Tahoma" pitchFamily="34" charset="0"/>
              </a:rPr>
              <a:t>II-</a:t>
            </a:r>
            <a:r>
              <a:rPr lang="en-US" altLang="ar-SA" dirty="0">
                <a:effectLst/>
                <a:cs typeface="Tahoma" pitchFamily="34" charset="0"/>
              </a:rPr>
              <a:t>Subarachnoid Hemorrhage: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675"/>
            <a:ext cx="8892480" cy="4752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ar-SA" dirty="0">
                <a:cs typeface="Tahoma" pitchFamily="34" charset="0"/>
              </a:rPr>
              <a:t>C</a:t>
            </a:r>
            <a:r>
              <a:rPr lang="en-US" altLang="ar-SA" dirty="0">
                <a:effectLst/>
                <a:cs typeface="Tahoma" pitchFamily="34" charset="0"/>
              </a:rPr>
              <a:t>auses: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effectLst/>
                <a:cs typeface="Tahoma" pitchFamily="34" charset="0"/>
              </a:rPr>
              <a:t> 1- Rupture </a:t>
            </a:r>
            <a:r>
              <a:rPr lang="en-US" altLang="ar-SA" dirty="0" err="1">
                <a:effectLst/>
                <a:cs typeface="Tahoma" pitchFamily="34" charset="0"/>
              </a:rPr>
              <a:t>saccular</a:t>
            </a:r>
            <a:r>
              <a:rPr lang="en-US" altLang="ar-SA" dirty="0">
                <a:effectLst/>
                <a:cs typeface="Tahoma" pitchFamily="34" charset="0"/>
              </a:rPr>
              <a:t> (berry) aneurysm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effectLst/>
                <a:cs typeface="Tahoma" pitchFamily="34" charset="0"/>
              </a:rPr>
              <a:t> 2- </a:t>
            </a:r>
            <a:r>
              <a:rPr lang="en-US" altLang="ar-SA" dirty="0">
                <a:cs typeface="Tahoma" pitchFamily="34" charset="0"/>
              </a:rPr>
              <a:t>Vascular</a:t>
            </a:r>
            <a:r>
              <a:rPr lang="en-US" altLang="ar-SA" dirty="0">
                <a:effectLst/>
                <a:cs typeface="Tahoma" pitchFamily="34" charset="0"/>
              </a:rPr>
              <a:t> malformations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cs typeface="Tahoma" pitchFamily="34" charset="0"/>
              </a:rPr>
              <a:t> 3- Trauma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effectLst/>
                <a:cs typeface="Tahoma" pitchFamily="34" charset="0"/>
              </a:rPr>
              <a:t> 4- </a:t>
            </a:r>
            <a:r>
              <a:rPr lang="en-US" altLang="ar-SA" dirty="0" err="1">
                <a:effectLst/>
                <a:cs typeface="Tahoma" pitchFamily="34" charset="0"/>
              </a:rPr>
              <a:t>Coagulopathies</a:t>
            </a: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cs typeface="Tahoma" pitchFamily="34" charset="0"/>
              </a:rPr>
              <a:t> 5- Tumors</a:t>
            </a: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ar-SA" dirty="0">
                <a:effectLst/>
                <a:cs typeface="Tahoma" pitchFamily="34" charset="0"/>
              </a:rPr>
              <a:t>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ar-SA" dirty="0"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04800"/>
            <a:ext cx="8424862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 </a:t>
            </a:r>
            <a:r>
              <a:rPr lang="en-US" sz="3200" dirty="0">
                <a:cs typeface="Tahoma" pitchFamily="34" charset="0"/>
              </a:rPr>
              <a:t>CENTRAL NERVOUS SYSTEM TRAUMA :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604250" cy="5516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altLang="ar-SA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ar-S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ar-SA" dirty="0">
                <a:effectLst/>
                <a:cs typeface="Tahoma" pitchFamily="34" charset="0"/>
              </a:rPr>
              <a:t>Result &amp; morphology depend on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ar-SA" dirty="0">
                <a:effectLst/>
                <a:cs typeface="Tahoma" pitchFamily="34" charset="0"/>
              </a:rPr>
              <a:t>Penetrating or Blunt trauma</a:t>
            </a:r>
            <a:r>
              <a:rPr lang="en-US" altLang="ar-SA" dirty="0">
                <a:effectLst/>
                <a:cs typeface="Tahoma" pitchFamily="34" charset="0"/>
                <a:sym typeface="Symbol" pitchFamily="18" charset="2"/>
              </a:rPr>
              <a:t> </a:t>
            </a:r>
            <a:r>
              <a:rPr lang="en-US" altLang="ar-SA" dirty="0">
                <a:effectLst/>
                <a:cs typeface="Tahoma" pitchFamily="34" charset="0"/>
              </a:rPr>
              <a:t>Open or Closed </a:t>
            </a:r>
            <a:endParaRPr lang="en-US" altLang="ar-SA" dirty="0">
              <a:effectLst/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ar-SA" dirty="0">
                <a:effectLst/>
                <a:cs typeface="Tahoma" pitchFamily="34" charset="0"/>
              </a:rPr>
              <a:t>Mobile or immobile head at time of trauma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ar-SA" dirty="0">
                <a:effectLst/>
                <a:cs typeface="Tahoma" pitchFamily="34" charset="0"/>
              </a:rPr>
              <a:t>Edema may occur &amp; worsen the condition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ar-SA" dirty="0">
                <a:cs typeface="Tahoma" pitchFamily="34" charset="0"/>
              </a:rPr>
              <a:t>S</a:t>
            </a:r>
            <a:r>
              <a:rPr lang="en-US" altLang="ar-SA" dirty="0">
                <a:effectLst/>
                <a:cs typeface="Tahoma" pitchFamily="34" charset="0"/>
              </a:rPr>
              <a:t>kull fracture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altLang="ar-SA" sz="3200" dirty="0">
              <a:effectLst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>
              <a:effectLst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27025"/>
            <a:ext cx="7543800" cy="1065213"/>
          </a:xfrm>
        </p:spPr>
        <p:txBody>
          <a:bodyPr/>
          <a:lstStyle/>
          <a:p>
            <a:pPr eaLnBrk="1" hangingPunct="1"/>
            <a:r>
              <a:rPr lang="en-US" altLang="ar-SA" sz="3600" u="sng" dirty="0">
                <a:effectLst/>
                <a:cs typeface="Tahoma" pitchFamily="34" charset="0"/>
              </a:rPr>
              <a:t>A- </a:t>
            </a:r>
            <a:r>
              <a:rPr lang="en-US" altLang="ar-SA" sz="3600" u="sng" dirty="0" err="1">
                <a:effectLst/>
                <a:cs typeface="Tahoma" pitchFamily="34" charset="0"/>
              </a:rPr>
              <a:t>Parenchymal</a:t>
            </a:r>
            <a:r>
              <a:rPr lang="en-US" altLang="ar-SA" sz="3600" u="sng" dirty="0">
                <a:effectLst/>
                <a:cs typeface="Tahoma" pitchFamily="34" charset="0"/>
              </a:rPr>
              <a:t> injury :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41438"/>
            <a:ext cx="8382000" cy="6448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ar-SA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>
                <a:effectLst/>
              </a:rPr>
              <a:t>1- Concussion 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Tr</a:t>
            </a:r>
            <a:r>
              <a:rPr lang="en-US" dirty="0">
                <a:effectLst/>
              </a:rPr>
              <a:t>ansient neurologic dysfunction, </a:t>
            </a:r>
            <a:r>
              <a:rPr lang="en-US" dirty="0"/>
              <a:t>+/-</a:t>
            </a:r>
            <a:r>
              <a:rPr lang="en-US" dirty="0">
                <a:effectLst/>
              </a:rPr>
              <a:t>loss of consciousness, and loss of reflexes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 Due to head injury.</a:t>
            </a:r>
            <a:endParaRPr lang="en-US" dirty="0">
              <a:effectLst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effectLst/>
              </a:rPr>
              <a:t> Complete neurologic recovery</a:t>
            </a:r>
          </a:p>
          <a:p>
            <a:pPr lvl="1" eaLnBrk="1" hangingPunct="1">
              <a:lnSpc>
                <a:spcPct val="80000"/>
              </a:lnSpc>
              <a:buNone/>
              <a:defRPr/>
            </a:pPr>
            <a:endParaRPr lang="en-US" dirty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ar-SA" b="1" dirty="0">
                <a:effectLst/>
                <a:cs typeface="Tahoma" pitchFamily="34" charset="0"/>
              </a:rPr>
              <a:t>2-  Direct </a:t>
            </a:r>
            <a:r>
              <a:rPr lang="en-US" altLang="ar-SA" b="1" dirty="0" err="1">
                <a:effectLst/>
                <a:cs typeface="Tahoma" pitchFamily="34" charset="0"/>
              </a:rPr>
              <a:t>Parenchymal</a:t>
            </a:r>
            <a:r>
              <a:rPr lang="en-US" altLang="ar-SA" b="1" dirty="0">
                <a:effectLst/>
                <a:cs typeface="Tahoma" pitchFamily="34" charset="0"/>
              </a:rPr>
              <a:t> injury: </a:t>
            </a:r>
          </a:p>
          <a:p>
            <a:pPr marL="342900" lvl="1" indent="-342900">
              <a:lnSpc>
                <a:spcPct val="80000"/>
              </a:lnSpc>
              <a:buNone/>
              <a:defRPr/>
            </a:pPr>
            <a:r>
              <a:rPr lang="en-US" altLang="ar-SA" b="1" dirty="0">
                <a:cs typeface="Tahoma" pitchFamily="34" charset="0"/>
              </a:rPr>
              <a:t>Lacerations:</a:t>
            </a:r>
            <a:r>
              <a:rPr lang="en-US" altLang="ar-SA" dirty="0">
                <a:cs typeface="Tahoma" pitchFamily="34" charset="0"/>
              </a:rPr>
              <a:t> Penetration of the brain by bullet or skull fragment from fracture</a:t>
            </a:r>
            <a:endParaRPr lang="en-US" altLang="ar-SA" b="1" dirty="0">
              <a:cs typeface="Tahoma" pitchFamily="34" charset="0"/>
            </a:endParaRPr>
          </a:p>
          <a:p>
            <a:pPr marL="342900" lvl="1" indent="-342900">
              <a:lnSpc>
                <a:spcPct val="80000"/>
              </a:lnSpc>
              <a:buNone/>
              <a:defRPr/>
            </a:pPr>
            <a:r>
              <a:rPr lang="en-US" altLang="ar-SA" b="1" dirty="0">
                <a:effectLst/>
                <a:cs typeface="Tahoma" pitchFamily="34" charset="0"/>
              </a:rPr>
              <a:t>Contusions: </a:t>
            </a:r>
            <a:r>
              <a:rPr lang="en-US" altLang="ar-SA" dirty="0">
                <a:cs typeface="Tahoma" pitchFamily="34" charset="0"/>
              </a:rPr>
              <a:t>More on crests of </a:t>
            </a:r>
            <a:r>
              <a:rPr lang="en-US" altLang="ar-SA" dirty="0" err="1">
                <a:cs typeface="Tahoma" pitchFamily="34" charset="0"/>
              </a:rPr>
              <a:t>gyri</a:t>
            </a:r>
            <a:endParaRPr lang="en-US" altLang="ar-SA" b="1" dirty="0">
              <a:effectLst/>
              <a:cs typeface="Tahoma" pitchFamily="34" charset="0"/>
            </a:endParaRPr>
          </a:p>
          <a:p>
            <a:pPr lvl="1" eaLnBrk="1" hangingPunct="1">
              <a:lnSpc>
                <a:spcPct val="80000"/>
              </a:lnSpc>
              <a:buNone/>
              <a:defRPr/>
            </a:pP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ar-SA" sz="2800" dirty="0">
                <a:effectLst/>
                <a:cs typeface="Tahoma" pitchFamily="34" charset="0"/>
              </a:rPr>
              <a:t>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ar-SA" sz="2800" dirty="0">
              <a:effectLst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ar-SA" sz="20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en-US" altLang="ar-SA" sz="20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ar-SA" sz="20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z="3600" dirty="0"/>
          </a:p>
        </p:txBody>
      </p:sp>
      <p:sp>
        <p:nvSpPr>
          <p:cNvPr id="215043" name="Rectangle 2"/>
          <p:cNvSpPr>
            <a:spLocks noChangeArrowheads="1"/>
          </p:cNvSpPr>
          <p:nvPr/>
        </p:nvSpPr>
        <p:spPr bwMode="auto">
          <a:xfrm>
            <a:off x="539553" y="1124744"/>
            <a:ext cx="8604448" cy="812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/>
              <a:t>Contusions</a:t>
            </a:r>
            <a:r>
              <a:rPr lang="en-US" sz="2800" dirty="0"/>
              <a:t>: </a:t>
            </a:r>
          </a:p>
          <a:p>
            <a:pPr>
              <a:buFontTx/>
              <a:buChar char="-"/>
            </a:pPr>
            <a:r>
              <a:rPr lang="en-US" sz="2800" dirty="0"/>
              <a:t>Caused by rapid tissue displacement, disruption of vascular channels</a:t>
            </a:r>
          </a:p>
          <a:p>
            <a:pPr>
              <a:buFontTx/>
              <a:buChar char="-"/>
            </a:pPr>
            <a:r>
              <a:rPr lang="en-US" sz="2800" dirty="0"/>
              <a:t> Hemorrhage, tissue injury and edema.</a:t>
            </a:r>
          </a:p>
          <a:p>
            <a:pPr>
              <a:buFontTx/>
              <a:buChar char="-"/>
            </a:pPr>
            <a:r>
              <a:rPr lang="en-US" sz="2800" dirty="0"/>
              <a:t>Neuronal injury: take about 24 hours</a:t>
            </a:r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b="1" dirty="0"/>
              <a:t>Coup lesions:</a:t>
            </a:r>
          </a:p>
          <a:p>
            <a:pPr>
              <a:buFontTx/>
              <a:buChar char="-"/>
            </a:pPr>
            <a:r>
              <a:rPr lang="en-US" sz="2800" dirty="0"/>
              <a:t> Contusions at point of contact</a:t>
            </a:r>
          </a:p>
          <a:p>
            <a:pPr>
              <a:buFontTx/>
              <a:buChar char="-"/>
            </a:pPr>
            <a:r>
              <a:rPr lang="en-US" sz="2800" dirty="0"/>
              <a:t> Immobile or mobile head  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/>
              <a:t>Contrecoup </a:t>
            </a:r>
            <a:r>
              <a:rPr lang="fr-FR" sz="2800" b="1" dirty="0" err="1"/>
              <a:t>lesions</a:t>
            </a:r>
            <a:r>
              <a:rPr lang="fr-FR" sz="2800" b="1" dirty="0"/>
              <a:t> :</a:t>
            </a:r>
          </a:p>
          <a:p>
            <a:pPr>
              <a:buFont typeface="Wingdings" pitchFamily="2" charset="2"/>
              <a:buNone/>
            </a:pPr>
            <a:r>
              <a:rPr lang="fr-FR" sz="2400" b="1" dirty="0">
                <a:solidFill>
                  <a:srgbClr val="FFFF00"/>
                </a:solidFill>
              </a:rPr>
              <a:t>   </a:t>
            </a:r>
            <a:r>
              <a:rPr lang="fr-FR" sz="2400" b="1" dirty="0"/>
              <a:t>- </a:t>
            </a:r>
            <a:r>
              <a:rPr lang="fr-FR" sz="2800" dirty="0"/>
              <a:t>Contusions </a:t>
            </a:r>
            <a:r>
              <a:rPr lang="en-US" sz="2800" dirty="0"/>
              <a:t>opposite to the point of trauma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 - Mobile head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             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215044" name="Rectangle 3"/>
          <p:cNvSpPr>
            <a:spLocks noChangeArrowheads="1"/>
          </p:cNvSpPr>
          <p:nvPr/>
        </p:nvSpPr>
        <p:spPr bwMode="auto">
          <a:xfrm>
            <a:off x="827584" y="4149725"/>
            <a:ext cx="82084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S01871-028-f00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4572000" cy="581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1295400" y="6021288"/>
            <a:ext cx="7848600" cy="641350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Multiple contusions involving the inferior surfaces of frontal lobes, anterior temporal lobes, and cerebellum. </a:t>
            </a:r>
          </a:p>
        </p:txBody>
      </p:sp>
      <p:sp>
        <p:nvSpPr>
          <p:cNvPr id="218116" name="Text Box 5"/>
          <p:cNvSpPr txBox="1">
            <a:spLocks noChangeArrowheads="1"/>
          </p:cNvSpPr>
          <p:nvPr/>
        </p:nvSpPr>
        <p:spPr bwMode="auto">
          <a:xfrm>
            <a:off x="4953000" y="6659563"/>
            <a:ext cx="4464050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700" i="1">
                <a:latin typeface="Arial" charset="0"/>
              </a:rPr>
              <a:t>Elsevier </a:t>
            </a:r>
          </a:p>
        </p:txBody>
      </p:sp>
      <p:sp>
        <p:nvSpPr>
          <p:cNvPr id="218118" name="AutoShape 7"/>
          <p:cNvSpPr>
            <a:spLocks noChangeArrowheads="1"/>
          </p:cNvSpPr>
          <p:nvPr/>
        </p:nvSpPr>
        <p:spPr bwMode="auto">
          <a:xfrm>
            <a:off x="1981200" y="533400"/>
            <a:ext cx="1371600" cy="2286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8119" name="AutoShape 8"/>
          <p:cNvSpPr>
            <a:spLocks noChangeArrowheads="1"/>
          </p:cNvSpPr>
          <p:nvPr/>
        </p:nvSpPr>
        <p:spPr bwMode="auto">
          <a:xfrm>
            <a:off x="5486400" y="609600"/>
            <a:ext cx="1219200" cy="152400"/>
          </a:xfrm>
          <a:prstGeom prst="leftArrow">
            <a:avLst>
              <a:gd name="adj1" fmla="val 50000"/>
              <a:gd name="adj2" fmla="val 2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S01871-028-f00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8600"/>
            <a:ext cx="7010400" cy="538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11188" y="5980113"/>
            <a:ext cx="7848600" cy="641350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Remote contusions (depressed, retracted) are present on the inferior frontal surface of this brain, with a yellow color 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4038600" y="6659563"/>
            <a:ext cx="4464050" cy="198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ar-SA" sz="700" i="1">
              <a:latin typeface="Arial" charset="0"/>
            </a:endParaRPr>
          </a:p>
        </p:txBody>
      </p:sp>
      <p:sp>
        <p:nvSpPr>
          <p:cNvPr id="219142" name="AutoShape 6"/>
          <p:cNvSpPr>
            <a:spLocks noChangeArrowheads="1"/>
          </p:cNvSpPr>
          <p:nvPr/>
        </p:nvSpPr>
        <p:spPr bwMode="auto">
          <a:xfrm>
            <a:off x="1371600" y="1676400"/>
            <a:ext cx="1143000" cy="152400"/>
          </a:xfrm>
          <a:prstGeom prst="rightArrow">
            <a:avLst>
              <a:gd name="adj1" fmla="val 50000"/>
              <a:gd name="adj2" fmla="val 187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9143" name="AutoShape 7"/>
          <p:cNvSpPr>
            <a:spLocks noChangeArrowheads="1"/>
          </p:cNvSpPr>
          <p:nvPr/>
        </p:nvSpPr>
        <p:spPr bwMode="auto">
          <a:xfrm>
            <a:off x="5943600" y="1371600"/>
            <a:ext cx="1295400" cy="152400"/>
          </a:xfrm>
          <a:prstGeom prst="leftArrow">
            <a:avLst>
              <a:gd name="adj1" fmla="val 50000"/>
              <a:gd name="adj2" fmla="val 2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04664"/>
            <a:ext cx="9144000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765175"/>
            <a:ext cx="8532812" cy="5121275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en-US" b="1" dirty="0">
                <a:effectLst/>
              </a:rPr>
              <a:t>3- </a:t>
            </a:r>
            <a:r>
              <a:rPr lang="en-US" b="1" dirty="0" err="1">
                <a:effectLst/>
              </a:rPr>
              <a:t>Intracerebral</a:t>
            </a:r>
            <a:r>
              <a:rPr lang="en-US" b="1" dirty="0">
                <a:effectLst/>
              </a:rPr>
              <a:t> hemorrhage</a:t>
            </a:r>
            <a:endParaRPr lang="en-US" dirty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en-US" dirty="0">
                <a:effectLst/>
              </a:rPr>
              <a:t>    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en-US" b="1" dirty="0">
                <a:effectLst/>
              </a:rPr>
              <a:t>4- Cerebral Edema</a:t>
            </a:r>
            <a:endParaRPr lang="en-US" dirty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endParaRPr lang="en-US" dirty="0">
              <a:effectLst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en-US" b="1" dirty="0">
                <a:effectLst/>
              </a:rPr>
              <a:t>5- Diffuse Axonal Injury</a:t>
            </a:r>
            <a:r>
              <a:rPr lang="en-US" dirty="0">
                <a:effectLst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en-US" dirty="0">
                <a:effectLst/>
              </a:rPr>
              <a:t>   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800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4491608" cy="6629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ar-SA" b="1" u="sng" dirty="0">
                <a:effectLst/>
                <a:cs typeface="Tahoma" pitchFamily="34" charset="0"/>
              </a:rPr>
              <a:t>Diffuse Axonal Injury :</a:t>
            </a:r>
            <a:endParaRPr lang="en-US" altLang="ar-SA" sz="3200" dirty="0">
              <a:effectLst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altLang="ar-SA" sz="3200" dirty="0">
                <a:effectLst/>
                <a:cs typeface="Tahoma" pitchFamily="34" charset="0"/>
              </a:rPr>
              <a:t>Rapid displacement of the head and brain can tear axons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</a:pPr>
            <a:r>
              <a:rPr lang="en-US" altLang="ar-SA" sz="3200" dirty="0">
                <a:cs typeface="Tahoma" pitchFamily="34" charset="0"/>
              </a:rPr>
              <a:t>Sever, irreversible neurologic deficits.</a:t>
            </a:r>
            <a:endParaRPr lang="en-US" altLang="ar-SA" sz="3200" dirty="0">
              <a:effectLst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ar-SA" sz="3200" dirty="0">
                <a:cs typeface="Tahoma" pitchFamily="34" charset="0"/>
              </a:rPr>
              <a:t>-Seen in </a:t>
            </a:r>
            <a:r>
              <a:rPr lang="en-US" altLang="ar-SA" sz="3200" dirty="0">
                <a:effectLst/>
                <a:cs typeface="Tahoma" pitchFamily="34" charset="0"/>
              </a:rPr>
              <a:t> 50% of patients with post traumatic coma even without cerebral contusions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ar-SA" sz="3200" dirty="0">
                <a:cs typeface="Tahoma" pitchFamily="34" charset="0"/>
              </a:rPr>
              <a:t>-</a:t>
            </a:r>
            <a:r>
              <a:rPr lang="en-US" altLang="ar-SA" sz="3200" dirty="0">
                <a:effectLst/>
                <a:cs typeface="Tahoma" pitchFamily="34" charset="0"/>
              </a:rPr>
              <a:t> Affect  deep white matter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ar-SA" sz="3200" dirty="0">
                <a:cs typeface="Tahoma" pitchFamily="34" charset="0"/>
              </a:rPr>
              <a:t>-</a:t>
            </a:r>
            <a:r>
              <a:rPr lang="en-US" altLang="ar-SA" sz="3200" dirty="0" err="1">
                <a:cs typeface="Tahoma" pitchFamily="34" charset="0"/>
              </a:rPr>
              <a:t>Microsopy</a:t>
            </a:r>
            <a:r>
              <a:rPr lang="en-US" altLang="ar-SA" sz="3200" dirty="0">
                <a:cs typeface="Tahoma" pitchFamily="34" charset="0"/>
              </a:rPr>
              <a:t>:</a:t>
            </a:r>
            <a:r>
              <a:rPr lang="en-US" altLang="ar-SA" sz="3200" dirty="0">
                <a:effectLst/>
                <a:cs typeface="Tahoma" pitchFamily="34" charset="0"/>
              </a:rPr>
              <a:t> axonal swelling.</a:t>
            </a:r>
            <a:endParaRPr lang="en-US" sz="3200" dirty="0">
              <a:effectLst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4664"/>
            <a:ext cx="417646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897813" cy="8794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b="0" i="1" dirty="0"/>
              <a:t> </a:t>
            </a:r>
            <a:br>
              <a:rPr lang="en-US" altLang="en-US" sz="4000" b="0" i="1" dirty="0"/>
            </a:br>
            <a:r>
              <a:rPr lang="en-US" altLang="en-US" sz="3600" u="sng" dirty="0"/>
              <a:t>B-</a:t>
            </a:r>
            <a:r>
              <a:rPr lang="en-US" altLang="en-US" sz="3600" u="sng" dirty="0">
                <a:cs typeface="Tahoma" pitchFamily="34" charset="0"/>
              </a:rPr>
              <a:t>Traumatic vascular injuries</a:t>
            </a:r>
            <a:br>
              <a:rPr lang="en-US" altLang="en-US" sz="3600" dirty="0">
                <a:solidFill>
                  <a:srgbClr val="FFFF66"/>
                </a:solidFill>
                <a:cs typeface="Tahoma" pitchFamily="34" charset="0"/>
              </a:rPr>
            </a:br>
            <a:endParaRPr lang="en-US" altLang="ar-SA" sz="3600" dirty="0">
              <a:solidFill>
                <a:srgbClr val="FFFF66"/>
              </a:solidFill>
              <a:cs typeface="Tahoma" pitchFamily="34" charset="0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686800" cy="573325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ar-SA" b="1" dirty="0">
                <a:effectLst/>
              </a:rPr>
              <a:t>1- Epidural Hematoma :</a:t>
            </a:r>
            <a:endParaRPr lang="en-US" altLang="ar-SA" b="1" u="sng" dirty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sz="2800" dirty="0">
                <a:effectLst/>
                <a:cs typeface="Tahoma" pitchFamily="34" charset="0"/>
              </a:rPr>
              <a:t>Usually acute &amp; accompanied by skull fracture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800" dirty="0">
                <a:effectLst/>
                <a:cs typeface="Tahoma" pitchFamily="34" charset="0"/>
              </a:rPr>
              <a:t>Rupture of </a:t>
            </a:r>
            <a:r>
              <a:rPr lang="en-US" altLang="ar-SA" sz="2800" b="1" dirty="0">
                <a:effectLst/>
                <a:cs typeface="Tahoma" pitchFamily="34" charset="0"/>
              </a:rPr>
              <a:t>middle </a:t>
            </a:r>
            <a:r>
              <a:rPr lang="en-US" altLang="ar-SA" sz="2800" b="1" dirty="0" err="1">
                <a:effectLst/>
                <a:cs typeface="Tahoma" pitchFamily="34" charset="0"/>
              </a:rPr>
              <a:t>meningeal</a:t>
            </a:r>
            <a:r>
              <a:rPr lang="en-US" altLang="ar-SA" sz="2800" b="1" dirty="0">
                <a:effectLst/>
                <a:cs typeface="Tahoma" pitchFamily="34" charset="0"/>
              </a:rPr>
              <a:t> artery</a:t>
            </a:r>
            <a:r>
              <a:rPr lang="en-US" altLang="ar-SA" sz="2800" dirty="0">
                <a:effectLst/>
                <a:cs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800" dirty="0">
                <a:effectLst/>
                <a:cs typeface="Tahoma" pitchFamily="34" charset="0"/>
              </a:rPr>
              <a:t>Mass effect </a:t>
            </a:r>
            <a:r>
              <a:rPr lang="en-US" altLang="ar-SA" sz="2800" dirty="0">
                <a:effectLst/>
                <a:cs typeface="Tahoma" pitchFamily="34" charset="0"/>
                <a:sym typeface="Symbol" pitchFamily="18" charset="2"/>
              </a:rPr>
              <a:t> </a:t>
            </a:r>
            <a:r>
              <a:rPr lang="en-US" altLang="ar-SA" sz="2800" dirty="0">
                <a:effectLst/>
                <a:cs typeface="Tahoma" pitchFamily="34" charset="0"/>
              </a:rPr>
              <a:t>Dura &amp; Brain compression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800" dirty="0">
                <a:effectLst/>
                <a:cs typeface="Tahoma" pitchFamily="34" charset="0"/>
              </a:rPr>
              <a:t>Clinically :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ar-SA" sz="2800" dirty="0">
                <a:cs typeface="Tahoma" pitchFamily="34" charset="0"/>
              </a:rPr>
              <a:t>- </a:t>
            </a:r>
            <a:r>
              <a:rPr lang="en-US" altLang="ar-SA" sz="2800" dirty="0">
                <a:effectLst/>
                <a:cs typeface="Tahoma" pitchFamily="34" charset="0"/>
              </a:rPr>
              <a:t>When blood accumulates slowly: Patient has  short </a:t>
            </a:r>
            <a:r>
              <a:rPr lang="en-US" altLang="ar-SA" sz="2800" b="1" dirty="0">
                <a:effectLst/>
                <a:cs typeface="Tahoma" pitchFamily="34" charset="0"/>
              </a:rPr>
              <a:t>LUCID</a:t>
            </a:r>
            <a:r>
              <a:rPr lang="en-US" altLang="ar-SA" sz="2800" dirty="0">
                <a:effectLst/>
                <a:cs typeface="Tahoma" pitchFamily="34" charset="0"/>
              </a:rPr>
              <a:t> interval followed by rapid loss of consciousness </a:t>
            </a:r>
          </a:p>
          <a:p>
            <a:pPr>
              <a:lnSpc>
                <a:spcPct val="90000"/>
              </a:lnSpc>
              <a:buNone/>
            </a:pPr>
            <a:r>
              <a:rPr lang="en-US" altLang="ar-SA" sz="2800" dirty="0">
                <a:cs typeface="Tahoma" pitchFamily="34" charset="0"/>
              </a:rPr>
              <a:t>- May expand rapidly</a:t>
            </a:r>
            <a:r>
              <a:rPr lang="en-US" altLang="ar-SA" sz="2800" dirty="0">
                <a:cs typeface="Tahoma" pitchFamily="34" charset="0"/>
                <a:sym typeface="Symbol" pitchFamily="18" charset="2"/>
              </a:rPr>
              <a:t>   Neurologic emergency</a:t>
            </a:r>
          </a:p>
          <a:p>
            <a:endParaRPr lang="en-US" altLang="ar-SA" sz="2800" dirty="0">
              <a:cs typeface="Tahoma" pitchFamily="34" charset="0"/>
            </a:endParaRPr>
          </a:p>
          <a:p>
            <a:pPr>
              <a:buNone/>
            </a:pPr>
            <a:endParaRPr lang="en-US" altLang="ar-SA" sz="2800" dirty="0">
              <a:cs typeface="Tahoma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ar-SA" sz="2800" dirty="0">
                <a:cs typeface="Tahoma" pitchFamily="34" charset="0"/>
              </a:rPr>
              <a:t> </a:t>
            </a:r>
            <a:endParaRPr lang="en-US" altLang="ar-SA" sz="2800" dirty="0">
              <a:effectLst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0" y="6477000"/>
            <a:ext cx="9144000" cy="5191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800" dirty="0"/>
              <a:t>Epidural and subdural hemorrhage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42900"/>
            <a:ext cx="8243887" cy="1049338"/>
          </a:xfrm>
        </p:spPr>
        <p:txBody>
          <a:bodyPr/>
          <a:lstStyle/>
          <a:p>
            <a:pPr eaLnBrk="1" hangingPunct="1"/>
            <a:r>
              <a:rPr lang="en-US" altLang="ar-SA" sz="3600" b="1" dirty="0">
                <a:effectLst/>
                <a:cs typeface="Tahoma" pitchFamily="34" charset="0"/>
              </a:rPr>
              <a:t>A- </a:t>
            </a:r>
            <a:r>
              <a:rPr lang="en-US" altLang="ar-SA" sz="3600" b="1" dirty="0" err="1">
                <a:effectLst/>
                <a:cs typeface="Tahoma" pitchFamily="34" charset="0"/>
              </a:rPr>
              <a:t>Saccular</a:t>
            </a:r>
            <a:r>
              <a:rPr lang="en-US" altLang="ar-SA" sz="3600" b="1" dirty="0">
                <a:effectLst/>
                <a:cs typeface="Tahoma" pitchFamily="34" charset="0"/>
              </a:rPr>
              <a:t>  ( Berry ) aneurysm :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5063"/>
            <a:ext cx="8763000" cy="6110287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endParaRPr lang="en-US" altLang="ar-SA" sz="2800" dirty="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ar-SA" dirty="0">
                <a:effectLst/>
                <a:cs typeface="Tahoma" pitchFamily="34" charset="0"/>
              </a:rPr>
              <a:t>Commonest cause of spontaneous subarachnoid hemorrhage</a:t>
            </a:r>
          </a:p>
          <a:p>
            <a:pPr>
              <a:defRPr/>
            </a:pPr>
            <a:r>
              <a:rPr lang="en-US" altLang="ar-SA" dirty="0">
                <a:cs typeface="Tahoma" pitchFamily="34" charset="0"/>
              </a:rPr>
              <a:t>2% of population, </a:t>
            </a:r>
            <a:r>
              <a:rPr lang="en-US" altLang="ar-SA" dirty="0">
                <a:cs typeface="Tahoma" pitchFamily="34" charset="0"/>
                <a:sym typeface="Symbol" pitchFamily="18" charset="2"/>
              </a:rPr>
              <a:t>Rupture in </a:t>
            </a:r>
            <a:r>
              <a:rPr lang="en-US" altLang="ar-SA" dirty="0">
                <a:cs typeface="Tahoma" pitchFamily="34" charset="0"/>
              </a:rPr>
              <a:t>fifth decade,</a:t>
            </a:r>
            <a:r>
              <a:rPr lang="en-US" altLang="ar-SA" dirty="0">
                <a:effectLst/>
                <a:cs typeface="Tahoma" pitchFamily="34" charset="0"/>
              </a:rPr>
              <a:t> F </a:t>
            </a:r>
            <a:r>
              <a:rPr lang="en-US" altLang="ar-SA" dirty="0">
                <a:effectLst/>
                <a:cs typeface="Tahoma" pitchFamily="34" charset="0"/>
                <a:sym typeface="Symbol" pitchFamily="18" charset="2"/>
              </a:rPr>
              <a:t> M </a:t>
            </a:r>
          </a:p>
          <a:p>
            <a:pPr eaLnBrk="1" hangingPunct="1">
              <a:defRPr/>
            </a:pPr>
            <a:r>
              <a:rPr lang="en-US" altLang="ar-SA" dirty="0">
                <a:cs typeface="Tahoma" pitchFamily="34" charset="0"/>
              </a:rPr>
              <a:t>Not present at birth, but develop over time because of underlying defect in </a:t>
            </a:r>
            <a:r>
              <a:rPr lang="en-US" altLang="ar-SA" b="1" dirty="0">
                <a:cs typeface="Tahoma" pitchFamily="34" charset="0"/>
              </a:rPr>
              <a:t>media</a:t>
            </a:r>
            <a:r>
              <a:rPr lang="en-US" altLang="ar-SA" dirty="0">
                <a:cs typeface="Tahoma" pitchFamily="34" charset="0"/>
              </a:rPr>
              <a:t> of the vessel</a:t>
            </a:r>
          </a:p>
          <a:p>
            <a:pPr>
              <a:defRPr/>
            </a:pPr>
            <a:r>
              <a:rPr lang="en-US" altLang="ar-SA" dirty="0">
                <a:cs typeface="Tahoma" pitchFamily="34" charset="0"/>
              </a:rPr>
              <a:t>Rate of bleeding: 1.3% / year.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611188" y="5979597"/>
            <a:ext cx="7848600" cy="369332"/>
          </a:xfrm>
          <a:prstGeom prst="rect">
            <a:avLst/>
          </a:prstGeom>
          <a:solidFill>
            <a:schemeClr val="bg1">
              <a:alpha val="38039"/>
            </a:schemeClr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dirty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Epidural hematoma covering a portion of the </a:t>
            </a:r>
            <a:r>
              <a:rPr lang="en-US" b="1" dirty="0" err="1">
                <a:latin typeface="Arial" charset="0"/>
              </a:rPr>
              <a:t>dura</a:t>
            </a:r>
            <a:r>
              <a:rPr lang="en-US" b="1" dirty="0">
                <a:latin typeface="Arial" charset="0"/>
              </a:rPr>
              <a:t>.  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806489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600" b="1" dirty="0"/>
              <a:t>2- Subdural hematoma :-</a:t>
            </a:r>
          </a:p>
          <a:p>
            <a:r>
              <a:rPr lang="en-US" altLang="ar-SA" sz="3800" dirty="0">
                <a:cs typeface="Tahoma" pitchFamily="34" charset="0"/>
              </a:rPr>
              <a:t>Source: Tearing of </a:t>
            </a:r>
            <a:r>
              <a:rPr lang="en-US" altLang="ar-SA" sz="3800" b="1" dirty="0">
                <a:cs typeface="Tahoma" pitchFamily="34" charset="0"/>
              </a:rPr>
              <a:t>Bridging Veins</a:t>
            </a:r>
          </a:p>
          <a:p>
            <a:r>
              <a:rPr lang="en-US" sz="3800" dirty="0"/>
              <a:t>Gross: Collection of  fresh blood</a:t>
            </a:r>
            <a:endParaRPr lang="en-US" altLang="ar-SA" sz="3800" dirty="0">
              <a:cs typeface="Tahoma" pitchFamily="34" charset="0"/>
            </a:endParaRPr>
          </a:p>
          <a:p>
            <a:r>
              <a:rPr lang="en-US" altLang="ar-SA" sz="3800" dirty="0">
                <a:cs typeface="Tahoma" pitchFamily="34" charset="0"/>
              </a:rPr>
              <a:t>Mass effect </a:t>
            </a:r>
            <a:r>
              <a:rPr lang="en-US" altLang="ar-SA" sz="3800" dirty="0">
                <a:cs typeface="Tahoma" pitchFamily="34" charset="0"/>
                <a:sym typeface="Symbol" pitchFamily="18" charset="2"/>
              </a:rPr>
              <a:t> </a:t>
            </a:r>
            <a:r>
              <a:rPr lang="en-US" altLang="ar-SA" sz="3800" dirty="0">
                <a:cs typeface="Tahoma" pitchFamily="34" charset="0"/>
              </a:rPr>
              <a:t> Brain compression</a:t>
            </a:r>
          </a:p>
          <a:p>
            <a:r>
              <a:rPr lang="en-US" altLang="ar-SA" sz="3800" dirty="0">
                <a:cs typeface="Tahoma" pitchFamily="34" charset="0"/>
              </a:rPr>
              <a:t>Clinically: - Headache and confusion</a:t>
            </a:r>
          </a:p>
          <a:p>
            <a:pPr>
              <a:buNone/>
            </a:pPr>
            <a:r>
              <a:rPr lang="en-US" altLang="ar-SA" sz="3800" dirty="0">
                <a:cs typeface="Tahoma" pitchFamily="34" charset="0"/>
              </a:rPr>
              <a:t>                       - Slow progressive neurologic deterioration</a:t>
            </a:r>
          </a:p>
          <a:p>
            <a:r>
              <a:rPr lang="en-US" altLang="ar-SA" sz="3800" dirty="0">
                <a:cs typeface="Tahoma" pitchFamily="34" charset="0"/>
              </a:rPr>
              <a:t>Treatment: remove blood and associated organizing tissue.</a:t>
            </a:r>
          </a:p>
          <a:p>
            <a:endParaRPr lang="en-US" altLang="ar-SA" dirty="0">
              <a:cs typeface="Tahoma" pitchFamily="34" charset="0"/>
            </a:endParaRPr>
          </a:p>
          <a:p>
            <a:pPr>
              <a:buNone/>
            </a:pPr>
            <a:r>
              <a:rPr lang="en-US" dirty="0"/>
              <a:t>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0" y="6477000"/>
            <a:ext cx="9144000" cy="5191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800" dirty="0"/>
              <a:t>Epidural and subdural hemorrhage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836613"/>
            <a:ext cx="4699248" cy="602138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ar-SA" sz="3600" b="1" u="sng" dirty="0">
                <a:cs typeface="Tahoma" pitchFamily="34" charset="0"/>
              </a:rPr>
              <a:t>Spinal cord trauma: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ar-SA" b="1" dirty="0">
              <a:solidFill>
                <a:schemeClr val="hlink"/>
              </a:solidFill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ar-SA" b="1" dirty="0">
                <a:effectLst/>
                <a:cs typeface="Tahoma" pitchFamily="34" charset="0"/>
              </a:rPr>
              <a:t>Level of injury determines outcome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ar-SA" dirty="0">
                <a:effectLst/>
                <a:cs typeface="Tahoma" pitchFamily="34" charset="0"/>
              </a:rPr>
              <a:t>Acute:  hemorrhage and  necrosis </a:t>
            </a:r>
            <a:r>
              <a:rPr lang="en-US" altLang="ar-SA" dirty="0">
                <a:effectLst/>
                <a:cs typeface="Tahoma" pitchFamily="34" charset="0"/>
                <a:sym typeface="Symbol" pitchFamily="18" charset="2"/>
              </a:rPr>
              <a:t> cystic foci</a:t>
            </a:r>
            <a:endParaRPr lang="en-US" altLang="ar-SA" dirty="0">
              <a:effectLst/>
              <a:cs typeface="Tahom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ar-SA" dirty="0">
                <a:effectLst/>
                <a:cs typeface="Tahoma" pitchFamily="34" charset="0"/>
              </a:rPr>
              <a:t>Late effects :</a:t>
            </a:r>
            <a:r>
              <a:rPr lang="en-US" altLang="ar-SA" dirty="0">
                <a:cs typeface="Tahoma" pitchFamily="34" charset="0"/>
              </a:rPr>
              <a:t>  </a:t>
            </a:r>
            <a:r>
              <a:rPr lang="en-US" altLang="ar-SA" dirty="0" err="1">
                <a:cs typeface="Tahoma" pitchFamily="34" charset="0"/>
              </a:rPr>
              <a:t>W</a:t>
            </a:r>
            <a:r>
              <a:rPr lang="en-US" altLang="ar-SA" dirty="0" err="1">
                <a:effectLst/>
                <a:cs typeface="Tahoma" pitchFamily="34" charset="0"/>
              </a:rPr>
              <a:t>allerian</a:t>
            </a:r>
            <a:r>
              <a:rPr lang="en-US" altLang="ar-SA" dirty="0">
                <a:effectLst/>
                <a:cs typeface="Tahoma" pitchFamily="34" charset="0"/>
              </a:rPr>
              <a:t> degeneration (</a:t>
            </a:r>
            <a:r>
              <a:rPr lang="en-US" dirty="0"/>
              <a:t>degeneration of the axon distal to a site of </a:t>
            </a:r>
            <a:r>
              <a:rPr lang="en-US" dirty="0" err="1"/>
              <a:t>transection</a:t>
            </a:r>
            <a:r>
              <a:rPr lang="en-US" dirty="0"/>
              <a:t>)</a:t>
            </a:r>
            <a:endParaRPr lang="en-US" altLang="ar-SA" dirty="0">
              <a:effectLst/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ar-SA" sz="2000" dirty="0">
                <a:effectLst/>
                <a:cs typeface="Tahoma" pitchFamily="34" charset="0"/>
              </a:rPr>
              <a:t>   </a:t>
            </a: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ar-SA" dirty="0">
              <a:effectLst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24744"/>
            <a:ext cx="388843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>
                <a:effectLst/>
              </a:rPr>
              <a:t>Effects depend on level :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4392488" cy="5264249"/>
          </a:xfrm>
        </p:spPr>
        <p:txBody>
          <a:bodyPr/>
          <a:lstStyle/>
          <a:p>
            <a:r>
              <a:rPr lang="en-US" altLang="ar-SA" sz="2800" b="1" dirty="0">
                <a:cs typeface="Tahoma" pitchFamily="34" charset="0"/>
                <a:sym typeface="Symbol" pitchFamily="18" charset="2"/>
              </a:rPr>
              <a:t>Above C4 Paralysis of diaphragm, respiratory compromise</a:t>
            </a:r>
          </a:p>
          <a:p>
            <a:r>
              <a:rPr lang="en-US" altLang="ar-SA" sz="2800" b="1" dirty="0">
                <a:cs typeface="Tahoma" pitchFamily="34" charset="0"/>
                <a:sym typeface="Symbol" pitchFamily="18" charset="2"/>
              </a:rPr>
              <a:t>Cervical  Quadriplegia</a:t>
            </a:r>
          </a:p>
          <a:p>
            <a:pPr eaLnBrk="1" hangingPunct="1"/>
            <a:r>
              <a:rPr lang="en-US" altLang="ar-SA" sz="2800" b="1" dirty="0">
                <a:effectLst/>
                <a:cs typeface="Tahoma" pitchFamily="34" charset="0"/>
              </a:rPr>
              <a:t>Thoracic or below </a:t>
            </a:r>
            <a:r>
              <a:rPr lang="en-US" altLang="ar-SA" sz="2800" b="1" dirty="0">
                <a:effectLst/>
                <a:cs typeface="Tahoma" pitchFamily="34" charset="0"/>
                <a:sym typeface="Symbol" pitchFamily="18" charset="2"/>
              </a:rPr>
              <a:t>Paraplegia</a:t>
            </a:r>
          </a:p>
          <a:p>
            <a:pPr eaLnBrk="1" hangingPunct="1">
              <a:buFont typeface="Wingdings" pitchFamily="2" charset="2"/>
              <a:buNone/>
            </a:pPr>
            <a:endParaRPr lang="en-US" altLang="ar-SA" sz="2800" dirty="0">
              <a:solidFill>
                <a:schemeClr val="hlink"/>
              </a:solidFill>
              <a:effectLst/>
              <a:cs typeface="Tahoma" pitchFamily="34" charset="0"/>
              <a:sym typeface="Symbol" pitchFamily="18" charset="2"/>
            </a:endParaRPr>
          </a:p>
        </p:txBody>
      </p:sp>
      <p:pic>
        <p:nvPicPr>
          <p:cNvPr id="12290" name="Picture 2" descr="مشاهدة صورة المصد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176464" cy="5048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748464" cy="564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1720" y="5877272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      </a:t>
            </a:r>
            <a:r>
              <a:rPr lang="en-US" sz="5400" b="1" dirty="0"/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04800"/>
            <a:ext cx="8604448" cy="1431925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  <a:effectLst/>
                <a:cs typeface="Tahoma" pitchFamily="34" charset="0"/>
              </a:rPr>
              <a:t>Conditions Associated with </a:t>
            </a:r>
            <a:r>
              <a:rPr lang="en-US" sz="3200" b="1" dirty="0" err="1">
                <a:solidFill>
                  <a:schemeClr val="tx1"/>
                </a:solidFill>
                <a:effectLst/>
                <a:cs typeface="Tahoma" pitchFamily="34" charset="0"/>
              </a:rPr>
              <a:t>Saccular</a:t>
            </a:r>
            <a:r>
              <a:rPr lang="en-US" sz="3200" b="1" dirty="0">
                <a:solidFill>
                  <a:schemeClr val="tx1"/>
                </a:solidFill>
                <a:effectLst/>
                <a:cs typeface="Tahoma" pitchFamily="34" charset="0"/>
              </a:rPr>
              <a:t> Aneurysms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412776"/>
            <a:ext cx="8572500" cy="5445224"/>
          </a:xfrm>
        </p:spPr>
        <p:txBody>
          <a:bodyPr/>
          <a:lstStyle/>
          <a:p>
            <a:pPr eaLnBrk="1" hangingPunct="1"/>
            <a:r>
              <a:rPr lang="en-US" sz="2800" b="1" dirty="0">
                <a:effectLst/>
                <a:cs typeface="Tahoma" pitchFamily="34" charset="0"/>
              </a:rPr>
              <a:t>Genetic:</a:t>
            </a:r>
          </a:p>
          <a:p>
            <a:pPr lvl="1" eaLnBrk="1" hangingPunct="1"/>
            <a:r>
              <a:rPr lang="en-US" dirty="0">
                <a:effectLst/>
                <a:cs typeface="Tahoma" pitchFamily="34" charset="0"/>
              </a:rPr>
              <a:t>Polycystic kidney disease (</a:t>
            </a:r>
            <a:r>
              <a:rPr lang="en-US" dirty="0" err="1">
                <a:effectLst/>
                <a:cs typeface="Tahoma" pitchFamily="34" charset="0"/>
              </a:rPr>
              <a:t>autosomal</a:t>
            </a:r>
            <a:r>
              <a:rPr lang="en-US" dirty="0">
                <a:effectLst/>
                <a:cs typeface="Tahoma" pitchFamily="34" charset="0"/>
              </a:rPr>
              <a:t> dominant)</a:t>
            </a:r>
          </a:p>
          <a:p>
            <a:pPr lvl="1" eaLnBrk="1" hangingPunct="1"/>
            <a:r>
              <a:rPr lang="en-US" dirty="0">
                <a:effectLst/>
                <a:cs typeface="Tahoma" pitchFamily="34" charset="0"/>
              </a:rPr>
              <a:t>Defects in extracellular matrix proteins </a:t>
            </a:r>
          </a:p>
          <a:p>
            <a:pPr lvl="1" eaLnBrk="1" hangingPunct="1">
              <a:buFontTx/>
              <a:buNone/>
            </a:pPr>
            <a:r>
              <a:rPr lang="en-US" dirty="0">
                <a:effectLst/>
                <a:cs typeface="Tahoma" pitchFamily="34" charset="0"/>
              </a:rPr>
              <a:t>  e.g. </a:t>
            </a:r>
            <a:r>
              <a:rPr lang="en-US" dirty="0" err="1">
                <a:effectLst/>
                <a:cs typeface="Tahoma" pitchFamily="34" charset="0"/>
              </a:rPr>
              <a:t>Marfan’s</a:t>
            </a:r>
            <a:r>
              <a:rPr lang="en-US" dirty="0">
                <a:effectLst/>
                <a:cs typeface="Tahoma" pitchFamily="34" charset="0"/>
              </a:rPr>
              <a:t> syndrome</a:t>
            </a:r>
            <a:r>
              <a:rPr lang="en-US" dirty="0">
                <a:cs typeface="Tahoma" pitchFamily="34" charset="0"/>
              </a:rPr>
              <a:t>,</a:t>
            </a:r>
            <a:r>
              <a:rPr lang="en-US" dirty="0">
                <a:effectLst/>
                <a:cs typeface="Tahoma" pitchFamily="34" charset="0"/>
              </a:rPr>
              <a:t> Others</a:t>
            </a:r>
          </a:p>
          <a:p>
            <a:pPr eaLnBrk="1" hangingPunct="1"/>
            <a:r>
              <a:rPr lang="en-US" sz="2800" b="1" dirty="0">
                <a:effectLst/>
                <a:cs typeface="Tahoma" pitchFamily="34" charset="0"/>
              </a:rPr>
              <a:t>Non-genetic:</a:t>
            </a:r>
          </a:p>
          <a:p>
            <a:pPr lvl="1" eaLnBrk="1" hangingPunct="1"/>
            <a:r>
              <a:rPr lang="en-US" dirty="0" err="1">
                <a:effectLst/>
                <a:cs typeface="Tahoma" pitchFamily="34" charset="0"/>
              </a:rPr>
              <a:t>Coarctation</a:t>
            </a:r>
            <a:r>
              <a:rPr lang="en-US" dirty="0">
                <a:effectLst/>
                <a:cs typeface="Tahoma" pitchFamily="34" charset="0"/>
              </a:rPr>
              <a:t> of aorta</a:t>
            </a:r>
          </a:p>
          <a:p>
            <a:pPr eaLnBrk="1" hangingPunct="1"/>
            <a:r>
              <a:rPr lang="en-US" sz="2800" b="1" dirty="0">
                <a:effectLst/>
                <a:cs typeface="Tahoma" pitchFamily="34" charset="0"/>
              </a:rPr>
              <a:t>Predisposing conditions:</a:t>
            </a:r>
          </a:p>
          <a:p>
            <a:pPr lvl="1" eaLnBrk="1" hangingPunct="1"/>
            <a:r>
              <a:rPr lang="en-US" dirty="0">
                <a:effectLst/>
                <a:cs typeface="Tahoma" pitchFamily="34" charset="0"/>
              </a:rPr>
              <a:t>Hypertension</a:t>
            </a:r>
          </a:p>
          <a:p>
            <a:pPr lvl="1" eaLnBrk="1" hangingPunct="1"/>
            <a:r>
              <a:rPr lang="en-US" dirty="0">
                <a:effectLst/>
                <a:cs typeface="Tahoma" pitchFamily="34" charset="0"/>
              </a:rPr>
              <a:t>Cigarette smoking</a:t>
            </a:r>
          </a:p>
          <a:p>
            <a:pPr lvl="1" eaLnBrk="1" hangingPunct="1">
              <a:buFontTx/>
              <a:buNone/>
            </a:pPr>
            <a:endParaRPr lang="en-US" dirty="0">
              <a:effectLst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260649"/>
            <a:ext cx="8359080" cy="640844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ar-SA" dirty="0"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ar-SA" sz="2400" dirty="0">
                <a:cs typeface="Tahoma" pitchFamily="34" charset="0"/>
              </a:rPr>
              <a:t>About </a:t>
            </a:r>
            <a:r>
              <a:rPr lang="en-US" altLang="ar-SA" sz="2400" dirty="0">
                <a:effectLst/>
                <a:cs typeface="Tahoma" pitchFamily="34" charset="0"/>
              </a:rPr>
              <a:t> 90% </a:t>
            </a:r>
            <a:r>
              <a:rPr lang="en-US" altLang="ar-SA" sz="2400" dirty="0">
                <a:cs typeface="Tahoma" pitchFamily="34" charset="0"/>
              </a:rPr>
              <a:t> near major arterial branch points in </a:t>
            </a:r>
            <a:r>
              <a:rPr lang="en-US" altLang="ar-SA" sz="2400" b="1" dirty="0">
                <a:solidFill>
                  <a:srgbClr val="FF0000"/>
                </a:solidFill>
                <a:effectLst/>
                <a:cs typeface="Tahoma" pitchFamily="34" charset="0"/>
              </a:rPr>
              <a:t>anterior</a:t>
            </a:r>
            <a:r>
              <a:rPr lang="en-US" altLang="ar-SA" sz="2400" dirty="0">
                <a:effectLst/>
                <a:cs typeface="Tahoma" pitchFamily="34" charset="0"/>
              </a:rPr>
              <a:t> circulation</a:t>
            </a:r>
          </a:p>
          <a:p>
            <a:pPr eaLnBrk="1" hangingPunct="1">
              <a:defRPr/>
            </a:pPr>
            <a:r>
              <a:rPr lang="en-US" altLang="ar-SA" sz="2400" dirty="0">
                <a:effectLst/>
                <a:cs typeface="Tahoma" pitchFamily="34" charset="0"/>
              </a:rPr>
              <a:t> </a:t>
            </a:r>
            <a:r>
              <a:rPr lang="en-US" altLang="ar-SA" sz="2400" u="sng" dirty="0">
                <a:effectLst/>
                <a:cs typeface="Tahoma" pitchFamily="34" charset="0"/>
              </a:rPr>
              <a:t>20-30% multiple</a:t>
            </a:r>
            <a:endParaRPr lang="en-US" altLang="ar-SA" sz="2400" dirty="0">
              <a:effectLst/>
              <a:cs typeface="Tahoma" pitchFamily="34" charset="0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ar-SA" dirty="0">
              <a:effectLst/>
              <a:cs typeface="Tahoma" pitchFamily="34" charset="0"/>
            </a:endParaRPr>
          </a:p>
          <a:p>
            <a:pPr eaLnBrk="1" hangingPunct="1">
              <a:buNone/>
              <a:defRPr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390775"/>
            <a:ext cx="91440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04813"/>
            <a:ext cx="8458200" cy="6681787"/>
          </a:xfrm>
        </p:spPr>
        <p:txBody>
          <a:bodyPr>
            <a:normAutofit/>
          </a:bodyPr>
          <a:lstStyle/>
          <a:p>
            <a:pPr eaLnBrk="1" hangingPunct="1">
              <a:buNone/>
              <a:defRPr/>
            </a:pPr>
            <a:r>
              <a:rPr lang="en-US" altLang="ar-SA" sz="2800" dirty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altLang="ar-SA" sz="2800" b="1" dirty="0">
                <a:latin typeface="Times New Roman" pitchFamily="18" charset="0"/>
                <a:cs typeface="Times New Roman" pitchFamily="18" charset="0"/>
              </a:rPr>
              <a:t>Morphology</a:t>
            </a:r>
          </a:p>
          <a:p>
            <a:pPr eaLnBrk="1" hangingPunct="1">
              <a:defRPr/>
            </a:pPr>
            <a:r>
              <a:rPr lang="en-US" altLang="ar-SA" dirty="0">
                <a:effectLst/>
                <a:cs typeface="Tahoma" pitchFamily="34" charset="0"/>
              </a:rPr>
              <a:t>Size: </a:t>
            </a:r>
            <a:r>
              <a:rPr lang="en-US" altLang="ar-SA" dirty="0">
                <a:cs typeface="Tahoma" pitchFamily="34" charset="0"/>
              </a:rPr>
              <a:t>from few mm to 2-3 </a:t>
            </a:r>
            <a:r>
              <a:rPr lang="en-US" altLang="ar-SA" dirty="0">
                <a:cs typeface="Tahoma" pitchFamily="34" charset="0"/>
                <a:sym typeface="Symbol" pitchFamily="18" charset="2"/>
              </a:rPr>
              <a:t>c</a:t>
            </a:r>
            <a:r>
              <a:rPr lang="en-US" altLang="ar-SA" dirty="0">
                <a:effectLst/>
                <a:cs typeface="Tahoma" pitchFamily="34" charset="0"/>
                <a:sym typeface="Symbol" pitchFamily="18" charset="2"/>
              </a:rPr>
              <a:t>m.</a:t>
            </a:r>
          </a:p>
          <a:p>
            <a:r>
              <a:rPr lang="en-US" dirty="0"/>
              <a:t>Muscular wall and internal elastic lamina are absent beyond the neck of the aneurysm.</a:t>
            </a:r>
          </a:p>
          <a:p>
            <a:r>
              <a:rPr lang="en-US" dirty="0"/>
              <a:t>Aneurysm sac is lined only by </a:t>
            </a:r>
            <a:r>
              <a:rPr lang="en-US" b="1" dirty="0"/>
              <a:t>thickened </a:t>
            </a:r>
            <a:r>
              <a:rPr lang="en-US" b="1" dirty="0" err="1"/>
              <a:t>hyalinized</a:t>
            </a:r>
            <a:r>
              <a:rPr lang="en-US" b="1" dirty="0"/>
              <a:t> </a:t>
            </a:r>
            <a:r>
              <a:rPr lang="en-US" b="1" dirty="0" err="1"/>
              <a:t>intima</a:t>
            </a:r>
            <a:r>
              <a:rPr lang="en-US" dirty="0"/>
              <a:t>. The adventitia covering the sac is continuous with that of the parent artery. </a:t>
            </a:r>
          </a:p>
          <a:p>
            <a:r>
              <a:rPr lang="en-US" dirty="0"/>
              <a:t>Rupture usually occurs at the apex of the sac, releasing blood into the subarachnoid space or the substance of the brain, or both.</a:t>
            </a:r>
            <a:endParaRPr lang="en-US" altLang="ar-SA" dirty="0">
              <a:effectLst/>
              <a:cs typeface="Tahoma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84887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699792" y="6093296"/>
            <a:ext cx="3810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cs typeface="Tahoma" pitchFamily="34" charset="0"/>
              </a:rPr>
              <a:t>Apex/ Site of rupture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35292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691680" y="1052736"/>
            <a:ext cx="216024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92516" name="Picture 4" descr="S01871-028-f01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1219200" y="6338888"/>
            <a:ext cx="6781800" cy="5191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Berry aneurysm </a:t>
            </a:r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 flipV="1">
            <a:off x="1763713" y="1412875"/>
            <a:ext cx="1944687" cy="71438"/>
          </a:xfrm>
          <a:prstGeom prst="rightArrow">
            <a:avLst>
              <a:gd name="adj1" fmla="val 50000"/>
              <a:gd name="adj2" fmla="val 68055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92519" name="AutoShape 7"/>
          <p:cNvSpPr>
            <a:spLocks noChangeArrowheads="1"/>
          </p:cNvSpPr>
          <p:nvPr/>
        </p:nvSpPr>
        <p:spPr bwMode="auto">
          <a:xfrm>
            <a:off x="3851275" y="1484313"/>
            <a:ext cx="144463" cy="1657350"/>
          </a:xfrm>
          <a:prstGeom prst="upArrow">
            <a:avLst>
              <a:gd name="adj1" fmla="val 50000"/>
              <a:gd name="adj2" fmla="val 28681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900</Words>
  <Application>Microsoft Office PowerPoint</Application>
  <PresentationFormat>On-screen Show (4:3)</PresentationFormat>
  <Paragraphs>173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Cerebrovascular Diseases 2 &amp;  CNS Trauma </vt:lpstr>
      <vt:lpstr>  II-Subarachnoid Hemorrhage:</vt:lpstr>
      <vt:lpstr>A- Saccular  ( Berry ) aneurysm :</vt:lpstr>
      <vt:lpstr>Conditions Associated with Saccular Aneurysms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features of rupture</vt:lpstr>
      <vt:lpstr>Sequelae :</vt:lpstr>
      <vt:lpstr>B- Vascular Malformations</vt:lpstr>
      <vt:lpstr>1-Arteriovenous malformation</vt:lpstr>
      <vt:lpstr>PowerPoint Presentation</vt:lpstr>
      <vt:lpstr>PowerPoint Presentation</vt:lpstr>
      <vt:lpstr>2- Cavernous Hemangioma</vt:lpstr>
      <vt:lpstr>3- Capillary Telengectasias </vt:lpstr>
      <vt:lpstr>PowerPoint Presentation</vt:lpstr>
      <vt:lpstr>PowerPoint Presentation</vt:lpstr>
      <vt:lpstr> CENTRAL NERVOUS SYSTEM TRAUMA :</vt:lpstr>
      <vt:lpstr>A- Parenchymal injury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B-Traumatic vascular injuries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depend on level 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saleh</dc:creator>
  <cp:lastModifiedBy>Unknown User</cp:lastModifiedBy>
  <cp:revision>55</cp:revision>
  <dcterms:created xsi:type="dcterms:W3CDTF">2016-01-30T20:38:38Z</dcterms:created>
  <dcterms:modified xsi:type="dcterms:W3CDTF">2021-02-28T12:29:52Z</dcterms:modified>
</cp:coreProperties>
</file>