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0" r:id="rId3"/>
    <p:sldId id="262" r:id="rId4"/>
    <p:sldId id="336" r:id="rId5"/>
    <p:sldId id="264" r:id="rId6"/>
    <p:sldId id="266" r:id="rId7"/>
    <p:sldId id="267" r:id="rId8"/>
    <p:sldId id="268" r:id="rId9"/>
    <p:sldId id="269" r:id="rId10"/>
    <p:sldId id="270" r:id="rId11"/>
    <p:sldId id="274" r:id="rId12"/>
    <p:sldId id="275" r:id="rId13"/>
    <p:sldId id="330" r:id="rId14"/>
    <p:sldId id="331" r:id="rId15"/>
    <p:sldId id="332" r:id="rId16"/>
    <p:sldId id="281" r:id="rId17"/>
    <p:sldId id="283" r:id="rId18"/>
    <p:sldId id="320" r:id="rId19"/>
    <p:sldId id="287" r:id="rId20"/>
    <p:sldId id="289" r:id="rId21"/>
    <p:sldId id="292" r:id="rId22"/>
    <p:sldId id="293" r:id="rId23"/>
    <p:sldId id="296" r:id="rId24"/>
    <p:sldId id="297" r:id="rId25"/>
    <p:sldId id="299" r:id="rId26"/>
    <p:sldId id="329" r:id="rId27"/>
    <p:sldId id="305" r:id="rId28"/>
    <p:sldId id="307" r:id="rId29"/>
    <p:sldId id="333" r:id="rId30"/>
    <p:sldId id="334" r:id="rId31"/>
    <p:sldId id="308" r:id="rId32"/>
    <p:sldId id="309" r:id="rId33"/>
    <p:sldId id="323" r:id="rId34"/>
    <p:sldId id="325" r:id="rId35"/>
    <p:sldId id="322" r:id="rId36"/>
    <p:sldId id="328" r:id="rId37"/>
    <p:sldId id="33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A7313-2FAB-4BDF-9278-F02F9C6564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62872-56F1-4025-B98E-F45D450D24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FB8C6-ADFD-455E-91FE-F17154B096C9}" type="slidenum">
              <a:rPr lang="ar-JO" smtClean="0"/>
              <a:pPr/>
              <a:t>17</a:t>
            </a:fld>
            <a:endParaRPr lang="en-US"/>
          </a:p>
        </p:txBody>
      </p:sp>
      <p:sp>
        <p:nvSpPr>
          <p:cNvPr id="2611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112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/>
          </a:p>
        </p:txBody>
      </p:sp>
      <p:sp>
        <p:nvSpPr>
          <p:cNvPr id="2611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3B4560-1D4B-4702-8FA4-45DAE745AC64}" type="slidenum">
              <a:rPr lang="ar-JO" sz="1200">
                <a:latin typeface="Calibri" pitchFamily="34" charset="0"/>
              </a:rPr>
              <a:pPr algn="r"/>
              <a:t>17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A107C-E694-4DE6-8F0E-A7ECE2D19C60}" type="slidenum">
              <a:rPr lang="ar-JO" smtClean="0"/>
              <a:pPr/>
              <a:t>19</a:t>
            </a:fld>
            <a:endParaRPr lang="en-US"/>
          </a:p>
        </p:txBody>
      </p:sp>
      <p:sp>
        <p:nvSpPr>
          <p:cNvPr id="262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21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/>
          </a:p>
        </p:txBody>
      </p:sp>
      <p:sp>
        <p:nvSpPr>
          <p:cNvPr id="26214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3650AF2-4FB2-46B8-9BAA-6BE0B996F26E}" type="slidenum">
              <a:rPr lang="ar-JO" sz="1200">
                <a:latin typeface="Calibri" pitchFamily="34" charset="0"/>
              </a:rPr>
              <a:pPr algn="r"/>
              <a:t>19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BA5181-3DE1-475C-97E7-3F84AF28FD3B}" type="slidenum">
              <a:rPr lang="ar-JO" smtClean="0"/>
              <a:pPr/>
              <a:t>22</a:t>
            </a:fld>
            <a:endParaRPr lang="en-US"/>
          </a:p>
        </p:txBody>
      </p:sp>
      <p:sp>
        <p:nvSpPr>
          <p:cNvPr id="2631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B0ADA0-E416-4E44-AC00-DAEE6E5E9BEB}" type="slidenum">
              <a:rPr lang="ar-JO" sz="1200">
                <a:latin typeface="Arial" charset="0"/>
              </a:rPr>
              <a:pPr algn="r"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263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9B4AC1-2691-479C-BE29-A17B094064BF}" type="slidenum">
              <a:rPr lang="ar-JO" smtClean="0"/>
              <a:pPr/>
              <a:t>34</a:t>
            </a:fld>
            <a:endParaRPr lang="en-US"/>
          </a:p>
        </p:txBody>
      </p:sp>
      <p:sp>
        <p:nvSpPr>
          <p:cNvPr id="2693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840087-E4F6-4066-A240-F6255900850B}" type="slidenum">
              <a:rPr lang="ar-JO" sz="1200">
                <a:latin typeface="Arial" charset="0"/>
              </a:rPr>
              <a:pPr algn="r"/>
              <a:t>34</a:t>
            </a:fld>
            <a:endParaRPr lang="en-US" sz="1200">
              <a:latin typeface="Arial" charset="0"/>
            </a:endParaRPr>
          </a:p>
        </p:txBody>
      </p:sp>
      <p:sp>
        <p:nvSpPr>
          <p:cNvPr id="269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03A3-F3E9-45E5-AF1A-60F51ED741AF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3A91-06C1-4126-8DA2-79741B9B5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03A3-F3E9-45E5-AF1A-60F51ED741AF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3A91-06C1-4126-8DA2-79741B9B5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03A3-F3E9-45E5-AF1A-60F51ED741AF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3A91-06C1-4126-8DA2-79741B9B5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03A3-F3E9-45E5-AF1A-60F51ED741AF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3A91-06C1-4126-8DA2-79741B9B5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03A3-F3E9-45E5-AF1A-60F51ED741AF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3A91-06C1-4126-8DA2-79741B9B5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03A3-F3E9-45E5-AF1A-60F51ED741AF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3A91-06C1-4126-8DA2-79741B9B5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03A3-F3E9-45E5-AF1A-60F51ED741AF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3A91-06C1-4126-8DA2-79741B9B5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03A3-F3E9-45E5-AF1A-60F51ED741AF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3A91-06C1-4126-8DA2-79741B9B5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03A3-F3E9-45E5-AF1A-60F51ED741AF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3A91-06C1-4126-8DA2-79741B9B5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03A3-F3E9-45E5-AF1A-60F51ED741AF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3A91-06C1-4126-8DA2-79741B9B5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03A3-F3E9-45E5-AF1A-60F51ED741AF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3A91-06C1-4126-8DA2-79741B9B5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03A3-F3E9-45E5-AF1A-60F51ED741AF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83A91-06C1-4126-8DA2-79741B9B5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jpe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cs typeface="Tahoma" pitchFamily="34" charset="0"/>
              </a:rPr>
              <a:t>Cerebrovascular</a:t>
            </a:r>
            <a:r>
              <a:rPr lang="en-US" b="1" dirty="0">
                <a:cs typeface="Tahoma" pitchFamily="34" charset="0"/>
              </a:rPr>
              <a:t> Diseases 1</a:t>
            </a:r>
            <a:br>
              <a:rPr lang="en-US" b="1" dirty="0">
                <a:cs typeface="Tahoma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6650" y="468313"/>
            <a:ext cx="6907213" cy="11557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sz="3600" b="0" dirty="0">
                <a:cs typeface="Tahoma" pitchFamily="34" charset="0"/>
              </a:rPr>
              <a:t>Features of global </a:t>
            </a:r>
            <a:r>
              <a:rPr lang="en-US" altLang="ar-SA" sz="3600" dirty="0">
                <a:cs typeface="Tahoma" pitchFamily="34" charset="0"/>
              </a:rPr>
              <a:t>ischemia</a:t>
            </a:r>
            <a:r>
              <a:rPr lang="en-US" altLang="ar-SA" sz="3600" b="0" dirty="0">
                <a:cs typeface="Tahoma" pitchFamily="34" charset="0"/>
              </a:rPr>
              <a:t> :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844675"/>
            <a:ext cx="8537575" cy="5013325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None/>
              <a:defRPr/>
            </a:pPr>
            <a:endParaRPr lang="en-US" altLang="ar-SA" dirty="0">
              <a:cs typeface="Tahoma" pitchFamily="34" charset="0"/>
            </a:endParaRPr>
          </a:p>
          <a:p>
            <a:pPr marL="533400" indent="-533400">
              <a:lnSpc>
                <a:spcPct val="80000"/>
              </a:lnSpc>
              <a:defRPr/>
            </a:pPr>
            <a:r>
              <a:rPr lang="en-US" altLang="ar-SA" dirty="0">
                <a:cs typeface="Tahoma" pitchFamily="34" charset="0"/>
              </a:rPr>
              <a:t>Cells: </a:t>
            </a:r>
            <a:r>
              <a:rPr lang="en-US" dirty="0"/>
              <a:t>neurons &gt; </a:t>
            </a:r>
            <a:r>
              <a:rPr lang="en-US" dirty="0" err="1"/>
              <a:t>glia</a:t>
            </a:r>
            <a:r>
              <a:rPr lang="en-US" dirty="0"/>
              <a:t>, but all if severe and prolonged</a:t>
            </a:r>
          </a:p>
          <a:p>
            <a:pPr marL="533400" indent="-533400">
              <a:lnSpc>
                <a:spcPct val="80000"/>
              </a:lnSpc>
              <a:defRPr/>
            </a:pPr>
            <a:r>
              <a:rPr lang="en-US" altLang="ar-SA" dirty="0">
                <a:cs typeface="Tahoma" pitchFamily="34" charset="0"/>
              </a:rPr>
              <a:t>Selective Vulnerability of neurons in certain locations :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ar-SA" dirty="0">
              <a:cs typeface="Tahoma" pitchFamily="34" charset="0"/>
            </a:endParaRPr>
          </a:p>
          <a:p>
            <a:pPr marL="914400" lvl="1" indent="-457200" eaLnBrk="1" hangingPunct="1">
              <a:lnSpc>
                <a:spcPct val="80000"/>
              </a:lnSpc>
              <a:defRPr/>
            </a:pPr>
            <a:r>
              <a:rPr lang="en-US" altLang="ar-SA" sz="3200" dirty="0">
                <a:cs typeface="Tahoma" pitchFamily="34" charset="0"/>
              </a:rPr>
              <a:t> </a:t>
            </a:r>
            <a:r>
              <a:rPr lang="en-US" altLang="ar-SA" sz="3200" dirty="0">
                <a:solidFill>
                  <a:schemeClr val="hlink"/>
                </a:solidFill>
                <a:cs typeface="Tahoma" pitchFamily="34" charset="0"/>
              </a:rPr>
              <a:t>Pyramidal cells of hippocampus</a:t>
            </a:r>
          </a:p>
          <a:p>
            <a:pPr marL="914400" lvl="1" indent="-457200" eaLnBrk="1" hangingPunct="1">
              <a:lnSpc>
                <a:spcPct val="80000"/>
              </a:lnSpc>
              <a:defRPr/>
            </a:pPr>
            <a:r>
              <a:rPr lang="en-US" altLang="ar-SA" sz="3200" dirty="0">
                <a:solidFill>
                  <a:schemeClr val="hlink"/>
                </a:solidFill>
                <a:cs typeface="Tahoma" pitchFamily="34" charset="0"/>
              </a:rPr>
              <a:t> Purkinje cells of the cerebellum</a:t>
            </a:r>
          </a:p>
          <a:p>
            <a:pPr marL="914400" lvl="1" indent="-457200" eaLnBrk="1" hangingPunct="1">
              <a:lnSpc>
                <a:spcPct val="80000"/>
              </a:lnSpc>
              <a:defRPr/>
            </a:pPr>
            <a:r>
              <a:rPr lang="en-US" altLang="ar-SA" sz="3200" dirty="0">
                <a:solidFill>
                  <a:schemeClr val="hlink"/>
                </a:solidFill>
                <a:cs typeface="Tahoma" pitchFamily="34" charset="0"/>
              </a:rPr>
              <a:t> Cortical pyramidal neurons </a:t>
            </a:r>
          </a:p>
          <a:p>
            <a:pPr marL="914400" lvl="1" indent="-457200" eaLnBrk="1" hangingPunct="1">
              <a:lnSpc>
                <a:spcPct val="80000"/>
              </a:lnSpc>
              <a:defRPr/>
            </a:pPr>
            <a:endParaRPr lang="en-US" altLang="ar-SA" sz="3600" dirty="0">
              <a:solidFill>
                <a:schemeClr val="hlink"/>
              </a:solidFill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0"/>
            <a:ext cx="8532812" cy="7532688"/>
          </a:xfrm>
        </p:spPr>
        <p:txBody>
          <a:bodyPr/>
          <a:lstStyle/>
          <a:p>
            <a:pPr eaLnBrk="1" hangingPunct="1">
              <a:defRPr/>
            </a:pPr>
            <a:endParaRPr lang="en-US" altLang="ar-SA" sz="2000" u="sng" dirty="0"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ar-SA" sz="2000" dirty="0"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altLang="ar-SA" b="1" u="sng" dirty="0">
                <a:effectLst/>
                <a:cs typeface="Tahoma" pitchFamily="34" charset="0"/>
              </a:rPr>
              <a:t>MORPHOLOGY 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ar-SA" dirty="0">
              <a:solidFill>
                <a:srgbClr val="FFCC00"/>
              </a:solidFill>
              <a:cs typeface="Tahoma" pitchFamily="34" charset="0"/>
            </a:endParaRPr>
          </a:p>
          <a:p>
            <a:pPr lvl="1" eaLnBrk="1" hangingPunct="1">
              <a:defRPr/>
            </a:pPr>
            <a:r>
              <a:rPr lang="en-US" altLang="ar-SA" sz="3200" dirty="0">
                <a:effectLst/>
                <a:cs typeface="Tahoma" pitchFamily="34" charset="0"/>
              </a:rPr>
              <a:t>Brain swelling</a:t>
            </a:r>
          </a:p>
          <a:p>
            <a:pPr lvl="1" eaLnBrk="1" hangingPunct="1">
              <a:defRPr/>
            </a:pPr>
            <a:r>
              <a:rPr lang="en-US" altLang="ar-SA" sz="3200" dirty="0">
                <a:cs typeface="Tahoma" pitchFamily="34" charset="0"/>
              </a:rPr>
              <a:t>Wide </a:t>
            </a:r>
            <a:r>
              <a:rPr lang="en-US" altLang="ar-SA" sz="3200" dirty="0" err="1">
                <a:cs typeface="Tahoma" pitchFamily="34" charset="0"/>
              </a:rPr>
              <a:t>gyri</a:t>
            </a:r>
            <a:r>
              <a:rPr lang="en-US" altLang="ar-SA" sz="3200" dirty="0">
                <a:cs typeface="Tahoma" pitchFamily="34" charset="0"/>
              </a:rPr>
              <a:t> and narrow </a:t>
            </a:r>
            <a:r>
              <a:rPr lang="en-US" altLang="ar-SA" sz="3200" dirty="0" err="1">
                <a:cs typeface="Tahoma" pitchFamily="34" charset="0"/>
              </a:rPr>
              <a:t>sulci</a:t>
            </a:r>
            <a:endParaRPr lang="en-US" altLang="ar-SA" sz="3200" dirty="0">
              <a:cs typeface="Tahoma" pitchFamily="34" charset="0"/>
            </a:endParaRPr>
          </a:p>
          <a:p>
            <a:pPr lvl="1" eaLnBrk="1" hangingPunct="1">
              <a:defRPr/>
            </a:pPr>
            <a:r>
              <a:rPr lang="en-US" altLang="ar-SA" sz="3200" dirty="0">
                <a:effectLst/>
                <a:cs typeface="Tahoma" pitchFamily="34" charset="0"/>
              </a:rPr>
              <a:t> Poor demarcation between grey &amp; white matter</a:t>
            </a:r>
          </a:p>
          <a:p>
            <a:pPr lvl="1" eaLnBrk="1" hangingPunct="1">
              <a:buFontTx/>
              <a:buNone/>
              <a:defRPr/>
            </a:pPr>
            <a:endParaRPr lang="en-US" altLang="ar-SA" sz="3200" dirty="0">
              <a:effectLst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n-US" altLang="ar-SA" sz="3200" dirty="0">
              <a:solidFill>
                <a:srgbClr val="33CC33"/>
              </a:solidFill>
              <a:effectLst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r>
              <a:rPr lang="en-US" altLang="ar-SA" sz="2000" dirty="0">
                <a:cs typeface="Tahoma" pitchFamily="34" charset="0"/>
              </a:rPr>
              <a:t>  </a:t>
            </a:r>
          </a:p>
          <a:p>
            <a:pPr lvl="1" eaLnBrk="1" hangingPunct="1">
              <a:buFontTx/>
              <a:buNone/>
              <a:defRPr/>
            </a:pPr>
            <a:endParaRPr lang="en-US" altLang="ar-SA" sz="2000" u="sng" dirty="0"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"/>
            <a:ext cx="8839200" cy="6858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ar-SA" sz="2800" dirty="0"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altLang="ar-SA" b="1" u="sng" dirty="0">
                <a:effectLst/>
                <a:cs typeface="Tahoma" pitchFamily="34" charset="0"/>
              </a:rPr>
              <a:t>Microscopic changes </a:t>
            </a:r>
            <a:r>
              <a:rPr lang="en-US" altLang="ar-SA" b="1" dirty="0">
                <a:effectLst/>
                <a:cs typeface="Tahoma" pitchFamily="34" charset="0"/>
              </a:rPr>
              <a:t>:</a:t>
            </a:r>
            <a:endParaRPr lang="en-US" altLang="ar-SA" dirty="0"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dirty="0">
                <a:cs typeface="Tahoma" pitchFamily="34" charset="0"/>
              </a:rPr>
              <a:t>   - </a:t>
            </a:r>
            <a:r>
              <a:rPr lang="en-US" altLang="ar-SA" b="1" dirty="0">
                <a:cs typeface="Tahoma" pitchFamily="34" charset="0"/>
              </a:rPr>
              <a:t>Acute</a:t>
            </a:r>
            <a:r>
              <a:rPr lang="en-US" altLang="ar-SA" dirty="0">
                <a:cs typeface="Tahoma" pitchFamily="34" charset="0"/>
              </a:rPr>
              <a:t> : 12-24 hrs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dirty="0">
                <a:cs typeface="Tahoma" pitchFamily="34" charset="0"/>
              </a:rPr>
              <a:t>    </a:t>
            </a:r>
            <a:r>
              <a:rPr lang="en-US" altLang="ar-SA" b="1" dirty="0">
                <a:cs typeface="Tahoma" pitchFamily="34" charset="0"/>
              </a:rPr>
              <a:t>             - </a:t>
            </a:r>
            <a:r>
              <a:rPr lang="en-US" altLang="ar-SA" sz="2800" b="1" dirty="0">
                <a:cs typeface="Tahoma" pitchFamily="34" charset="0"/>
              </a:rPr>
              <a:t>RED NEURONS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dirty="0">
                <a:cs typeface="Tahoma" pitchFamily="34" charset="0"/>
              </a:rPr>
              <a:t>                 - Infiltration by </a:t>
            </a:r>
            <a:r>
              <a:rPr lang="en-US" altLang="ar-SA" dirty="0" err="1">
                <a:cs typeface="Tahoma" pitchFamily="34" charset="0"/>
              </a:rPr>
              <a:t>neutrophils</a:t>
            </a:r>
            <a:r>
              <a:rPr lang="en-US" altLang="ar-SA" dirty="0">
                <a:cs typeface="Tahoma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dirty="0">
                <a:cs typeface="Tahoma" pitchFamily="34" charset="0"/>
              </a:rPr>
              <a:t>    - </a:t>
            </a:r>
            <a:r>
              <a:rPr lang="en-US" altLang="ar-SA" b="1" dirty="0" err="1">
                <a:cs typeface="Tahoma" pitchFamily="34" charset="0"/>
              </a:rPr>
              <a:t>Subacute</a:t>
            </a:r>
            <a:r>
              <a:rPr lang="en-US" altLang="ar-SA" b="1" dirty="0">
                <a:cs typeface="Tahoma" pitchFamily="34" charset="0"/>
              </a:rPr>
              <a:t> changes</a:t>
            </a:r>
            <a:r>
              <a:rPr lang="en-US" altLang="ar-SA" dirty="0">
                <a:cs typeface="Tahoma" pitchFamily="34" charset="0"/>
              </a:rPr>
              <a:t>: 24 hrs – 2 weeks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dirty="0">
                <a:cs typeface="Tahoma" pitchFamily="34" charset="0"/>
              </a:rPr>
              <a:t>          - tissue necrosis, influx of macrophages, vascular proliferation &amp; </a:t>
            </a:r>
            <a:r>
              <a:rPr lang="en-US" altLang="ar-SA" dirty="0" err="1">
                <a:cs typeface="Tahoma" pitchFamily="34" charset="0"/>
              </a:rPr>
              <a:t>gliosis</a:t>
            </a:r>
            <a:endParaRPr lang="en-US" altLang="ar-SA" dirty="0"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dirty="0">
                <a:cs typeface="Tahoma" pitchFamily="34" charset="0"/>
              </a:rPr>
              <a:t>    - </a:t>
            </a:r>
            <a:r>
              <a:rPr lang="en-US" altLang="ar-SA" b="1" dirty="0">
                <a:cs typeface="Tahoma" pitchFamily="34" charset="0"/>
              </a:rPr>
              <a:t>Repair:</a:t>
            </a:r>
            <a:r>
              <a:rPr lang="en-US" altLang="ar-SA" dirty="0">
                <a:cs typeface="Tahoma" pitchFamily="34" charset="0"/>
              </a:rPr>
              <a:t> after 2 weeks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dirty="0">
                <a:cs typeface="Tahoma" pitchFamily="34" charset="0"/>
              </a:rPr>
              <a:t>           - Removal of necrotic tissue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dirty="0">
                <a:cs typeface="Tahoma" pitchFamily="34" charset="0"/>
              </a:rPr>
              <a:t>           - </a:t>
            </a:r>
            <a:r>
              <a:rPr lang="en-US" altLang="ar-SA" dirty="0" err="1">
                <a:cs typeface="Tahoma" pitchFamily="34" charset="0"/>
              </a:rPr>
              <a:t>Gliosis</a:t>
            </a:r>
            <a:endParaRPr lang="en-US" altLang="ar-SA" dirty="0">
              <a:cs typeface="Tahoma" pitchFamily="34" charset="0"/>
            </a:endParaRP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664"/>
            <a:ext cx="8686800" cy="6453336"/>
          </a:xfrm>
        </p:spPr>
        <p:txBody>
          <a:bodyPr>
            <a:normAutofit/>
          </a:bodyPr>
          <a:lstStyle/>
          <a:p>
            <a:pPr lvl="2" eaLnBrk="1" hangingPunct="1">
              <a:buFont typeface="Wingdings" pitchFamily="2" charset="2"/>
              <a:buNone/>
              <a:defRPr/>
            </a:pPr>
            <a:endParaRPr lang="en-US" altLang="ar-SA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ar-SA" dirty="0">
                <a:effectLst/>
                <a:cs typeface="Tahoma" pitchFamily="34" charset="0"/>
              </a:rPr>
              <a:t>Watershed (</a:t>
            </a:r>
            <a:r>
              <a:rPr lang="en-US" altLang="ar-SA" dirty="0" err="1">
                <a:effectLst/>
                <a:cs typeface="Tahoma" pitchFamily="34" charset="0"/>
              </a:rPr>
              <a:t>Borderzone</a:t>
            </a:r>
            <a:r>
              <a:rPr lang="en-US" altLang="ar-SA" dirty="0">
                <a:effectLst/>
                <a:cs typeface="Tahoma" pitchFamily="34" charset="0"/>
              </a:rPr>
              <a:t> ) infarcts (Regions </a:t>
            </a:r>
            <a:r>
              <a:rPr lang="en-US" altLang="ar-SA" dirty="0">
                <a:cs typeface="Tahoma" pitchFamily="34" charset="0"/>
              </a:rPr>
              <a:t>of brain at the most distal reaches of arterial blood supply, border zones between arterial territories) </a:t>
            </a:r>
          </a:p>
          <a:p>
            <a:pPr>
              <a:buNone/>
              <a:defRPr/>
            </a:pPr>
            <a:r>
              <a:rPr lang="en-US" altLang="ar-SA" dirty="0">
                <a:cs typeface="Tahoma" pitchFamily="34" charset="0"/>
              </a:rPr>
              <a:t> </a:t>
            </a:r>
            <a:r>
              <a:rPr lang="en-US" altLang="ar-SA" dirty="0">
                <a:effectLst/>
                <a:cs typeface="Tahoma" pitchFamily="34" charset="0"/>
              </a:rPr>
              <a:t>include 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sz="3200" dirty="0">
                <a:effectLst/>
                <a:cs typeface="Tahoma" pitchFamily="34" charset="0"/>
              </a:rPr>
              <a:t>     - Boundary between </a:t>
            </a:r>
            <a:r>
              <a:rPr lang="en-US" altLang="ar-SA" sz="3200" b="1" dirty="0">
                <a:solidFill>
                  <a:srgbClr val="FF0000"/>
                </a:solidFill>
                <a:effectLst/>
                <a:cs typeface="Tahoma" pitchFamily="34" charset="0"/>
              </a:rPr>
              <a:t>anterior &amp; middle </a:t>
            </a:r>
            <a:r>
              <a:rPr lang="en-US" altLang="ar-SA" sz="3200" dirty="0">
                <a:effectLst/>
                <a:cs typeface="Tahoma" pitchFamily="34" charset="0"/>
              </a:rPr>
              <a:t>cerebral arteries (Cerebral Convexities)</a:t>
            </a:r>
          </a:p>
          <a:p>
            <a:pPr lvl="1" eaLnBrk="1" hangingPunct="1">
              <a:buNone/>
              <a:defRPr/>
            </a:pPr>
            <a:r>
              <a:rPr lang="en-US" altLang="ar-SA" sz="3200" dirty="0">
                <a:cs typeface="Tahoma" pitchFamily="34" charset="0"/>
              </a:rPr>
              <a:t>       </a:t>
            </a:r>
            <a:endParaRPr lang="en-US" altLang="ar-SA" sz="3200" dirty="0">
              <a:effectLst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ar-SA" sz="3600" dirty="0">
              <a:solidFill>
                <a:srgbClr val="FFCC00"/>
              </a:solidFill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n-US" sz="3200" dirty="0">
              <a:solidFill>
                <a:srgbClr val="FFCC00"/>
              </a:solidFill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457200" y="482600"/>
            <a:ext cx="6472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 dirty="0">
                <a:latin typeface="Arial" charset="0"/>
              </a:rPr>
              <a:t>Watershed Vascular Territories</a:t>
            </a:r>
          </a:p>
        </p:txBody>
      </p:sp>
      <p:pic>
        <p:nvPicPr>
          <p:cNvPr id="139268" name="Picture 4" descr="Blum10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488832" cy="506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44388" name="Picture 4" descr="cns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9" name="AutoShape 5"/>
          <p:cNvSpPr>
            <a:spLocks noChangeArrowheads="1"/>
          </p:cNvSpPr>
          <p:nvPr/>
        </p:nvSpPr>
        <p:spPr bwMode="auto">
          <a:xfrm>
            <a:off x="533400" y="1676400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0" y="6477000"/>
            <a:ext cx="2819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00"/>
                </a:solidFill>
                <a:cs typeface="Tahoma" pitchFamily="34" charset="0"/>
              </a:rPr>
              <a:t>Watershed Infarcts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9636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ar-SA" sz="3600" dirty="0">
                <a:effectLst/>
                <a:cs typeface="Tahoma" pitchFamily="34" charset="0"/>
              </a:rPr>
              <a:t>Outcome :</a:t>
            </a:r>
            <a:br>
              <a:rPr lang="en-US" altLang="ar-SA" sz="3600" dirty="0">
                <a:effectLst/>
                <a:cs typeface="Tahoma" pitchFamily="34" charset="0"/>
              </a:rPr>
            </a:br>
            <a:endParaRPr lang="en-US" sz="3600" dirty="0">
              <a:effectLst/>
              <a:cs typeface="Tahoma" pitchFamily="34" charset="0"/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9" y="1196975"/>
            <a:ext cx="8820472" cy="5832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>
                <a:effectLst/>
                <a:cs typeface="Tahoma" pitchFamily="34" charset="0"/>
              </a:rPr>
              <a:t>Depends on: </a:t>
            </a:r>
          </a:p>
          <a:p>
            <a:pPr lvl="1" eaLnBrk="1" hangingPunct="1">
              <a:defRPr/>
            </a:pPr>
            <a:r>
              <a:rPr lang="en-US" sz="3200" dirty="0">
                <a:effectLst/>
              </a:rPr>
              <a:t>Duration of ischemia</a:t>
            </a:r>
          </a:p>
          <a:p>
            <a:pPr lvl="1" eaLnBrk="1" hangingPunct="1">
              <a:defRPr/>
            </a:pPr>
            <a:r>
              <a:rPr lang="en-US" sz="3200" dirty="0">
                <a:effectLst/>
              </a:rPr>
              <a:t>Magnitude and rapidity of reduction of flow</a:t>
            </a:r>
          </a:p>
          <a:p>
            <a:pPr lvl="1" eaLnBrk="1" hangingPunct="1">
              <a:buFontTx/>
              <a:buNone/>
              <a:defRPr/>
            </a:pPr>
            <a:endParaRPr lang="en-US" altLang="ar-SA" sz="3200" dirty="0">
              <a:effectLst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altLang="ar-SA" dirty="0">
                <a:effectLst/>
                <a:cs typeface="Tahoma" pitchFamily="34" charset="0"/>
              </a:rPr>
              <a:t> Result varies from persistent neurological deficit to brain death.</a:t>
            </a:r>
            <a:endParaRPr lang="en-US" altLang="ar-SA" dirty="0">
              <a:effectLst/>
              <a:cs typeface="Tahoma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ar-SA" dirty="0">
              <a:effectLst/>
              <a:cs typeface="Tahoma" pitchFamily="34" charset="0"/>
              <a:sym typeface="Symbol" pitchFamily="18" charset="2"/>
            </a:endParaRPr>
          </a:p>
          <a:p>
            <a:pPr>
              <a:defRPr/>
            </a:pPr>
            <a:endParaRPr lang="en-US" altLang="ar-SA" dirty="0">
              <a:effectLst/>
              <a:cs typeface="Tahoma" pitchFamily="34" charset="0"/>
              <a:sym typeface="Symbol" pitchFamily="18" charset="2"/>
            </a:endParaRPr>
          </a:p>
          <a:p>
            <a:pPr eaLnBrk="1" hangingPunct="1">
              <a:buNone/>
              <a:defRPr/>
            </a:pPr>
            <a:endParaRPr lang="en-US" sz="2800" dirty="0">
              <a:cs typeface="Tahoma" pitchFamily="34" charset="0"/>
            </a:endParaRPr>
          </a:p>
          <a:p>
            <a:pPr eaLnBrk="1" hangingPunct="1"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04800"/>
            <a:ext cx="8215312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sz="3600" b="1" dirty="0">
                <a:cs typeface="Tahoma" pitchFamily="34" charset="0"/>
              </a:rPr>
              <a:t>Focal Cerebral Ischemia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00063" y="1285875"/>
            <a:ext cx="8110537" cy="4810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ar-SA" dirty="0">
              <a:cs typeface="Tahoma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Focal</a:t>
            </a:r>
            <a:r>
              <a:rPr lang="en-US" dirty="0"/>
              <a:t> brain ………… necrosis due to </a:t>
            </a:r>
            <a:r>
              <a:rPr lang="en-US" b="1" dirty="0"/>
              <a:t>complete</a:t>
            </a:r>
            <a:r>
              <a:rPr lang="en-US" dirty="0"/>
              <a:t> and </a:t>
            </a:r>
            <a:r>
              <a:rPr lang="en-US" b="1" dirty="0"/>
              <a:t>prolonged ischemia</a:t>
            </a:r>
            <a:endParaRPr lang="en-US" dirty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altLang="ar-SA" dirty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ar-SA" dirty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ar-SA" dirty="0"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068960"/>
            <a:ext cx="64103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effectLst/>
              </a:rPr>
              <a:t>Mechanisms leading to infarction :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9"/>
            <a:ext cx="8359080" cy="551723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ar-SA" sz="2800" b="1" dirty="0">
                <a:cs typeface="Tahoma" pitchFamily="34" charset="0"/>
              </a:rPr>
              <a:t>Embolic occlusion : hemorrhagic/ red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ar-SA" sz="2800" dirty="0">
                <a:cs typeface="Tahoma" pitchFamily="34" charset="0"/>
              </a:rPr>
              <a:t>        - Source: heart or atherosclerosis in carotid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ar-SA" sz="2800" dirty="0">
                <a:cs typeface="Tahoma" pitchFamily="34" charset="0"/>
              </a:rPr>
              <a:t>         - Middle Cerebral artery most affected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ar-SA" sz="2800" b="1" dirty="0">
              <a:effectLst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ar-SA" sz="2800" b="1" dirty="0">
                <a:effectLst/>
                <a:cs typeface="Tahoma" pitchFamily="34" charset="0"/>
              </a:rPr>
              <a:t>Thrombotic occlusion, </a:t>
            </a:r>
            <a:r>
              <a:rPr lang="en-US" altLang="ar-SA" sz="2800" dirty="0">
                <a:effectLst/>
                <a:cs typeface="Tahoma" pitchFamily="34" charset="0"/>
              </a:rPr>
              <a:t>mainly due to </a:t>
            </a:r>
            <a:r>
              <a:rPr lang="en-US" altLang="ar-SA" sz="2800" b="1" dirty="0">
                <a:effectLst/>
                <a:cs typeface="Tahoma" pitchFamily="34" charset="0"/>
              </a:rPr>
              <a:t>Atherosclerosis</a:t>
            </a:r>
            <a:r>
              <a:rPr lang="en-US" altLang="ar-SA" sz="2800" dirty="0">
                <a:effectLst/>
                <a:cs typeface="Tahoma" pitchFamily="34" charset="0"/>
              </a:rPr>
              <a:t> </a:t>
            </a:r>
            <a:r>
              <a:rPr lang="en-US" altLang="ar-SA" sz="2800" b="1" dirty="0">
                <a:effectLst/>
                <a:cs typeface="Tahoma" pitchFamily="34" charset="0"/>
              </a:rPr>
              <a:t>: Ischemic/ pale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ar-SA" sz="2800" dirty="0">
                <a:effectLst/>
                <a:cs typeface="Tahoma" pitchFamily="34" charset="0"/>
              </a:rPr>
              <a:t>        Carotid bifurcation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ar-SA" sz="2800" dirty="0">
                <a:effectLst/>
                <a:cs typeface="Tahoma" pitchFamily="34" charset="0"/>
              </a:rPr>
              <a:t>        Origin of middle cerebral artery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ar-SA" sz="2800" dirty="0">
                <a:effectLst/>
                <a:cs typeface="Tahoma" pitchFamily="34" charset="0"/>
              </a:rPr>
              <a:t>        Basilar artery at either end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ar-SA" sz="2800" dirty="0">
              <a:effectLst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ar-SA" sz="2800" dirty="0">
                <a:effectLst/>
                <a:cs typeface="Tahoma" pitchFamily="34" charset="0"/>
              </a:rPr>
              <a:t>        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ar-SA" sz="2800" dirty="0">
                <a:effectLst/>
                <a:cs typeface="Tahoma" pitchFamily="34" charset="0"/>
              </a:rPr>
              <a:t> 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itle 1"/>
          <p:cNvSpPr>
            <a:spLocks noGrp="1"/>
          </p:cNvSpPr>
          <p:nvPr>
            <p:ph type="title" idx="4294967295"/>
          </p:nvPr>
        </p:nvSpPr>
        <p:spPr>
          <a:xfrm>
            <a:off x="1042988" y="333375"/>
            <a:ext cx="7543800" cy="96361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Types of infarction</a:t>
            </a:r>
          </a:p>
        </p:txBody>
      </p:sp>
      <p:pic>
        <p:nvPicPr>
          <p:cNvPr id="153603" name="Picture 2" descr="http://www.neuropathologyweb.org/chapter2/images2/2-3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4196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4" name="TextBox 4"/>
          <p:cNvSpPr txBox="1">
            <a:spLocks noChangeArrowheads="1"/>
          </p:cNvSpPr>
          <p:nvPr/>
        </p:nvSpPr>
        <p:spPr bwMode="auto">
          <a:xfrm>
            <a:off x="0" y="5943600"/>
            <a:ext cx="4664075" cy="650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Acute  </a:t>
            </a:r>
            <a:r>
              <a:rPr lang="en-US" b="1" dirty="0">
                <a:latin typeface="Arial" charset="0"/>
              </a:rPr>
              <a:t>white</a:t>
            </a:r>
            <a:r>
              <a:rPr lang="en-US" dirty="0">
                <a:latin typeface="Arial" charset="0"/>
              </a:rPr>
              <a:t> infarct in the distribution of the </a:t>
            </a:r>
          </a:p>
          <a:p>
            <a:r>
              <a:rPr lang="en-US" dirty="0">
                <a:latin typeface="Arial" charset="0"/>
              </a:rPr>
              <a:t>right middle cerebral artery.</a:t>
            </a:r>
          </a:p>
        </p:txBody>
      </p:sp>
      <p:pic>
        <p:nvPicPr>
          <p:cNvPr id="153605" name="Picture 4" descr="http://www.neuropathologyweb.org/chapter2/images2/2-5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447800"/>
            <a:ext cx="457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6" name="TextBox 9"/>
          <p:cNvSpPr txBox="1">
            <a:spLocks noChangeArrowheads="1"/>
          </p:cNvSpPr>
          <p:nvPr/>
        </p:nvSpPr>
        <p:spPr bwMode="auto">
          <a:xfrm>
            <a:off x="4625975" y="5943600"/>
            <a:ext cx="4435475" cy="6508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Acute  </a:t>
            </a:r>
            <a:r>
              <a:rPr lang="en-US" b="1" dirty="0">
                <a:latin typeface="Arial" charset="0"/>
              </a:rPr>
              <a:t>red</a:t>
            </a:r>
            <a:r>
              <a:rPr lang="en-US" dirty="0">
                <a:latin typeface="Arial" charset="0"/>
              </a:rPr>
              <a:t> infarct in the distribution of the </a:t>
            </a:r>
          </a:p>
          <a:p>
            <a:r>
              <a:rPr lang="en-US" dirty="0">
                <a:latin typeface="Arial" charset="0"/>
              </a:rPr>
              <a:t>right anterior cerebral artery.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60350"/>
            <a:ext cx="8839200" cy="6978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b="1" dirty="0" err="1">
                <a:cs typeface="Tahoma" pitchFamily="34" charset="0"/>
              </a:rPr>
              <a:t>Pathophysiological</a:t>
            </a:r>
            <a:r>
              <a:rPr lang="en-US" sz="3600" b="1" dirty="0">
                <a:cs typeface="Tahoma" pitchFamily="34" charset="0"/>
              </a:rPr>
              <a:t>  </a:t>
            </a:r>
            <a:r>
              <a:rPr lang="en-US" sz="3600" b="1" dirty="0">
                <a:effectLst/>
                <a:cs typeface="Tahoma" pitchFamily="34" charset="0"/>
              </a:rPr>
              <a:t>Facts :</a:t>
            </a:r>
            <a:endParaRPr lang="en-US" sz="3600" b="1" dirty="0">
              <a:solidFill>
                <a:srgbClr val="FFCC00"/>
              </a:solidFill>
              <a:effectLst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Tahoma" pitchFamily="34" charset="0"/>
              </a:rPr>
              <a:t>For maintained normal brain function 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cs typeface="Tahoma" pitchFamily="34" charset="0"/>
              </a:rPr>
              <a:t>   Continuous blood flow-15% of cardiac output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cs typeface="Tahoma" pitchFamily="34" charset="0"/>
              </a:rPr>
              <a:t>   High oxygen requirement-  20% of total body  O2 consumption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cs typeface="Tahoma" pitchFamily="34" charset="0"/>
              </a:rPr>
              <a:t>   Maintenance of glucose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↓</a:t>
            </a:r>
            <a:r>
              <a:rPr lang="en-US" dirty="0">
                <a:cs typeface="Tahoma" pitchFamily="34" charset="0"/>
              </a:rPr>
              <a:t> BP ≤ 50 </a:t>
            </a:r>
            <a:r>
              <a:rPr lang="en-US" dirty="0" err="1">
                <a:cs typeface="Tahoma" pitchFamily="34" charset="0"/>
              </a:rPr>
              <a:t>mm.Hg</a:t>
            </a:r>
            <a:r>
              <a:rPr lang="en-US" dirty="0">
                <a:cs typeface="Tahoma" pitchFamily="34" charset="0"/>
              </a:rPr>
              <a:t> is critical </a:t>
            </a:r>
            <a:r>
              <a:rPr lang="en-US" dirty="0">
                <a:cs typeface="Tahoma" pitchFamily="34" charset="0"/>
                <a:sym typeface="Symbol" pitchFamily="18" charset="2"/>
              </a:rPr>
              <a:t>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ahoma" pitchFamily="34" charset="0"/>
              </a:rPr>
              <a:t>               Hypoxia &amp; ischemia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Tahoma" pitchFamily="34" charset="0"/>
                <a:sym typeface="Symbol" pitchFamily="18" charset="2"/>
              </a:rPr>
              <a:t>BP </a:t>
            </a:r>
            <a:r>
              <a:rPr lang="en-US" dirty="0">
                <a:cs typeface="Tahoma" pitchFamily="34" charset="0"/>
              </a:rPr>
              <a:t>≥ 200 mmHg critical! </a:t>
            </a:r>
            <a:r>
              <a:rPr lang="en-US" dirty="0">
                <a:cs typeface="Tahoma" pitchFamily="34" charset="0"/>
                <a:sym typeface="Symbol" pitchFamily="18" charset="2"/>
              </a:rPr>
              <a:t>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cs typeface="Tahoma" pitchFamily="34" charset="0"/>
                <a:sym typeface="Symbol" pitchFamily="18" charset="2"/>
              </a:rPr>
              <a:t>              risk of Hemorrhage</a:t>
            </a:r>
            <a:endParaRPr lang="en-US" dirty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>
              <a:solidFill>
                <a:srgbClr val="FFFF00"/>
              </a:solidFill>
              <a:cs typeface="Tahoma" pitchFamily="34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476672"/>
            <a:ext cx="8501062" cy="63813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ar-SA" sz="2800" b="1" u="sng" dirty="0">
                <a:cs typeface="Tahoma" pitchFamily="34" charset="0"/>
              </a:rPr>
              <a:t>Macroscopic appearance :</a:t>
            </a:r>
            <a:br>
              <a:rPr lang="en-US" altLang="ar-SA" sz="2800" dirty="0">
                <a:cs typeface="Tahoma" pitchFamily="34" charset="0"/>
              </a:rPr>
            </a:br>
            <a:endParaRPr lang="en-US" altLang="ar-SA" sz="2800" dirty="0">
              <a:cs typeface="Tahoma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ar-SA" sz="2800" dirty="0">
                <a:cs typeface="Tahoma" pitchFamily="34" charset="0"/>
              </a:rPr>
              <a:t>- No </a:t>
            </a:r>
            <a:r>
              <a:rPr lang="en-US" altLang="ar-SA" sz="2800" dirty="0">
                <a:effectLst/>
                <a:cs typeface="Tahoma" pitchFamily="34" charset="0"/>
              </a:rPr>
              <a:t>gross change before 48 hrs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ar-SA" sz="2800" dirty="0">
              <a:effectLst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ar-SA" sz="2800" dirty="0">
                <a:cs typeface="Tahoma" pitchFamily="34" charset="0"/>
              </a:rPr>
              <a:t>- Soft swollen pale or hemorrhagic </a:t>
            </a:r>
            <a:r>
              <a:rPr lang="en-US" altLang="ar-SA" sz="2800" b="1" dirty="0">
                <a:cs typeface="Tahoma" pitchFamily="34" charset="0"/>
              </a:rPr>
              <a:t>WEDGE</a:t>
            </a:r>
            <a:r>
              <a:rPr lang="en-US" altLang="ar-SA" sz="2800" dirty="0">
                <a:cs typeface="Tahoma" pitchFamily="34" charset="0"/>
              </a:rPr>
              <a:t> </a:t>
            </a:r>
            <a:r>
              <a:rPr lang="en-US" altLang="ar-SA" sz="2800" b="1" dirty="0">
                <a:cs typeface="Tahoma" pitchFamily="34" charset="0"/>
              </a:rPr>
              <a:t>SHAPED</a:t>
            </a:r>
            <a:r>
              <a:rPr lang="en-US" altLang="ar-SA" sz="2800" dirty="0">
                <a:cs typeface="Tahoma" pitchFamily="34" charset="0"/>
              </a:rPr>
              <a:t> infarct involving grey &amp; white matter.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altLang="ar-SA" sz="2800" dirty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ar-SA" sz="2800" dirty="0">
                <a:cs typeface="Tahoma" pitchFamily="34" charset="0"/>
              </a:rPr>
              <a:t>Red infarcts: surrounding hemorrhage due to reperfusion of damaged vessels and tissue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altLang="ar-SA" sz="2800" dirty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ar-SA" sz="2800" dirty="0">
                <a:cs typeface="Tahoma" pitchFamily="34" charset="0"/>
              </a:rPr>
              <a:t>After 10 days-3 weeks : liquefaction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altLang="ar-SA" sz="2800" dirty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altLang="ar-SA" sz="2800" dirty="0">
                <a:cs typeface="Tahoma" pitchFamily="34" charset="0"/>
              </a:rPr>
              <a:t>-  Cavity within 1- 6 months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686800" cy="5287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ar-SA" b="1" u="sng" dirty="0">
                <a:effectLst/>
                <a:cs typeface="Tahoma" pitchFamily="34" charset="0"/>
              </a:rPr>
              <a:t>Microscopic appearance :</a:t>
            </a:r>
            <a:r>
              <a:rPr lang="en-US" altLang="ar-SA" sz="3600" dirty="0">
                <a:effectLst/>
                <a:cs typeface="Tahoma" pitchFamily="34" charset="0"/>
              </a:rPr>
              <a:t> </a:t>
            </a:r>
            <a:endParaRPr lang="en-US" altLang="ar-SA" sz="3200" dirty="0">
              <a:effectLst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altLang="ar-SA" sz="3200" dirty="0">
              <a:effectLst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ar-SA" sz="3200" dirty="0">
                <a:effectLst/>
                <a:cs typeface="Tahoma" pitchFamily="34" charset="0"/>
              </a:rPr>
              <a:t>Very similar to global ischemia but more regional</a:t>
            </a:r>
            <a:r>
              <a:rPr lang="en-US" altLang="ar-SA" sz="3200" dirty="0">
                <a:cs typeface="Tahoma" pitchFamily="34" charset="0"/>
              </a:rPr>
              <a:t>.</a:t>
            </a:r>
            <a:endParaRPr lang="en-US" altLang="ar-SA" sz="3200" dirty="0">
              <a:effectLst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altLang="ar-SA" sz="3200" dirty="0">
              <a:effectLst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altLang="ar-SA" sz="3200" dirty="0">
              <a:effectLst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ar-SA" dirty="0"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11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7" name="Text Box 5"/>
          <p:cNvSpPr txBox="1">
            <a:spLocks noChangeArrowheads="1"/>
          </p:cNvSpPr>
          <p:nvPr/>
        </p:nvSpPr>
        <p:spPr bwMode="auto">
          <a:xfrm>
            <a:off x="6172200" y="609600"/>
            <a:ext cx="29718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UcParenR"/>
            </a:pPr>
            <a:r>
              <a:rPr lang="en-US" sz="2000" b="1" dirty="0">
                <a:latin typeface="Arial" charset="0"/>
              </a:rPr>
              <a:t>EDEMA</a:t>
            </a:r>
          </a:p>
          <a:p>
            <a:pPr marL="342900" indent="-342900">
              <a:spcBef>
                <a:spcPct val="50000"/>
              </a:spcBef>
              <a:buFontTx/>
              <a:buAutoNum type="alphaUcParenR"/>
            </a:pPr>
            <a:endParaRPr lang="en-US" sz="2000" b="1" dirty="0">
              <a:latin typeface="Arial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UcParenR"/>
            </a:pPr>
            <a:r>
              <a:rPr lang="en-US" sz="2000" b="1" dirty="0">
                <a:latin typeface="Arial" charset="0"/>
              </a:rPr>
              <a:t>“RED” NEURONS</a:t>
            </a:r>
          </a:p>
          <a:p>
            <a:pPr marL="342900" indent="-342900">
              <a:spcBef>
                <a:spcPct val="50000"/>
              </a:spcBef>
              <a:buFontTx/>
              <a:buAutoNum type="alphaUcParenR"/>
            </a:pPr>
            <a:endParaRPr lang="en-US" sz="2000" b="1" dirty="0">
              <a:latin typeface="Arial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UcParenR"/>
            </a:pPr>
            <a:r>
              <a:rPr lang="en-US" sz="2000" b="1" dirty="0">
                <a:latin typeface="Arial" charset="0"/>
              </a:rPr>
              <a:t>NEUTROPHILS</a:t>
            </a:r>
          </a:p>
          <a:p>
            <a:pPr marL="342900" indent="-342900">
              <a:spcBef>
                <a:spcPct val="50000"/>
              </a:spcBef>
              <a:buFontTx/>
              <a:buAutoNum type="alphaUcParenR"/>
            </a:pPr>
            <a:endParaRPr lang="en-US" sz="2000" b="1" dirty="0">
              <a:latin typeface="Arial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UcParenR"/>
            </a:pPr>
            <a:r>
              <a:rPr lang="en-US" sz="2000" b="1" dirty="0">
                <a:latin typeface="Arial" charset="0"/>
              </a:rPr>
              <a:t>MACROPHAGES</a:t>
            </a:r>
          </a:p>
          <a:p>
            <a:pPr marL="342900" indent="-342900">
              <a:spcBef>
                <a:spcPct val="50000"/>
              </a:spcBef>
              <a:buFontTx/>
              <a:buAutoNum type="alphaUcParenR"/>
            </a:pPr>
            <a:endParaRPr lang="en-US" sz="2000" b="1" dirty="0">
              <a:latin typeface="Arial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lphaUcParenR"/>
            </a:pPr>
            <a:r>
              <a:rPr lang="en-US" sz="2000" b="1" dirty="0">
                <a:latin typeface="Arial" charset="0"/>
              </a:rPr>
              <a:t>GLIOSIS</a:t>
            </a:r>
          </a:p>
          <a:p>
            <a:pPr marL="342900" indent="-342900">
              <a:spcBef>
                <a:spcPct val="50000"/>
              </a:spcBef>
              <a:buFontTx/>
              <a:buAutoNum type="alphaUcParenR"/>
            </a:pPr>
            <a:endParaRPr lang="en-US" sz="2000" b="1" dirty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159748" name="Text Box 6"/>
          <p:cNvSpPr txBox="1">
            <a:spLocks noChangeArrowheads="1"/>
          </p:cNvSpPr>
          <p:nvPr/>
        </p:nvSpPr>
        <p:spPr bwMode="auto">
          <a:xfrm>
            <a:off x="0" y="4800600"/>
            <a:ext cx="29718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2800" b="1" dirty="0" err="1">
                <a:latin typeface="Arial" charset="0"/>
              </a:rPr>
              <a:t>Histopathologic</a:t>
            </a:r>
            <a:r>
              <a:rPr lang="en-US" sz="2800" b="1" dirty="0">
                <a:latin typeface="Arial" charset="0"/>
              </a:rPr>
              <a:t> progression of CNS infarcts</a:t>
            </a:r>
          </a:p>
          <a:p>
            <a:pPr>
              <a:spcBef>
                <a:spcPct val="50000"/>
              </a:spcBef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Old infarction</a:t>
            </a:r>
          </a:p>
        </p:txBody>
      </p:sp>
      <p:pic>
        <p:nvPicPr>
          <p:cNvPr id="162819" name="Picture 2" descr="http://www.neuropathologyweb.org/chapter2/images2/2-M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58913"/>
            <a:ext cx="70151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04800"/>
            <a:ext cx="7926387" cy="603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dirty="0"/>
              <a:t>REMEMBER THE GENERAL RULES FOR DATING INFARCTS :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28750"/>
            <a:ext cx="8077200" cy="54292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RED </a:t>
            </a:r>
            <a:r>
              <a:rPr lang="en-US"/>
              <a:t>Neurons 12-18 </a:t>
            </a:r>
            <a:r>
              <a:rPr lang="en-US" dirty="0"/>
              <a:t>hours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err="1"/>
              <a:t>Neutrophils</a:t>
            </a:r>
            <a:r>
              <a:rPr lang="en-US" dirty="0"/>
              <a:t> 24-48 hours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Macrophages peak at 48 hours – 3 weeks, may persist for months to years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Reactive </a:t>
            </a:r>
            <a:r>
              <a:rPr lang="en-US" dirty="0" err="1"/>
              <a:t>astrocytes</a:t>
            </a:r>
            <a:r>
              <a:rPr lang="en-US" dirty="0"/>
              <a:t> can be seen at week 1 &amp; remain for several months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00213"/>
            <a:ext cx="7969250" cy="439578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effectLst/>
              </a:rPr>
              <a:t>Clinical picture  : linked to </a:t>
            </a:r>
            <a:r>
              <a:rPr lang="en-US" b="1" dirty="0">
                <a:effectLst/>
              </a:rPr>
              <a:t>site</a:t>
            </a:r>
            <a:r>
              <a:rPr lang="en-US" dirty="0">
                <a:effectLst/>
              </a:rPr>
              <a:t> of infarction</a:t>
            </a:r>
          </a:p>
          <a:p>
            <a:pPr eaLnBrk="1" hangingPunct="1">
              <a:buFont typeface="Wingdings" pitchFamily="2" charset="2"/>
              <a:buNone/>
            </a:pPr>
            <a:endParaRPr lang="en-US" dirty="0">
              <a:effectLst/>
            </a:endParaRPr>
          </a:p>
          <a:p>
            <a:pPr lvl="1" eaLnBrk="1" hangingPunct="1">
              <a:buClr>
                <a:srgbClr val="FF0000"/>
              </a:buClr>
              <a:buNone/>
            </a:pPr>
            <a:r>
              <a:rPr lang="en-US" sz="3200" dirty="0"/>
              <a:t>- 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Contralateral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hemiparesis</a:t>
            </a:r>
            <a:endParaRPr lang="en-US" sz="3200" dirty="0">
              <a:effectLst/>
            </a:endParaRPr>
          </a:p>
          <a:p>
            <a:pPr lvl="1" eaLnBrk="1" hangingPunct="1">
              <a:buClr>
                <a:srgbClr val="FF0000"/>
              </a:buClr>
              <a:buNone/>
            </a:pPr>
            <a:r>
              <a:rPr lang="en-US" sz="3200" dirty="0"/>
              <a:t>- </a:t>
            </a:r>
            <a:r>
              <a:rPr lang="en-US" sz="3200" dirty="0">
                <a:effectLst/>
              </a:rPr>
              <a:t>Loss of sensation</a:t>
            </a:r>
          </a:p>
          <a:p>
            <a:pPr lvl="1" eaLnBrk="1" hangingPunct="1">
              <a:buClr>
                <a:srgbClr val="FF0000"/>
              </a:buClr>
              <a:buNone/>
            </a:pPr>
            <a:r>
              <a:rPr lang="en-US" sz="3200" dirty="0"/>
              <a:t>- </a:t>
            </a:r>
            <a:r>
              <a:rPr lang="en-US" sz="3200" dirty="0">
                <a:effectLst/>
              </a:rPr>
              <a:t>Visual field abnormalities</a:t>
            </a:r>
          </a:p>
          <a:p>
            <a:pPr lvl="1" eaLnBrk="1" hangingPunct="1">
              <a:buClr>
                <a:srgbClr val="FF0000"/>
              </a:buClr>
              <a:buNone/>
            </a:pPr>
            <a:r>
              <a:rPr lang="en-US" sz="3200" dirty="0"/>
              <a:t>- </a:t>
            </a:r>
            <a:r>
              <a:rPr lang="en-US" sz="3200" dirty="0">
                <a:effectLst/>
              </a:rPr>
              <a:t>Aphasia …… etc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>
                <a:effectLst/>
              </a:rPr>
              <a:t> 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20113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>
                <a:solidFill>
                  <a:schemeClr val="hlink"/>
                </a:solidFill>
                <a:cs typeface="Tahoma" pitchFamily="34" charset="0"/>
              </a:rPr>
              <a:t>  </a:t>
            </a:r>
            <a:endParaRPr lang="en-US" altLang="ar-SA" sz="3600">
              <a:solidFill>
                <a:srgbClr val="66FF33"/>
              </a:solidFill>
              <a:effectLst/>
              <a:cs typeface="Tahoma" pitchFamily="34" charset="0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750"/>
            <a:ext cx="8686800" cy="6572250"/>
          </a:xfrm>
        </p:spPr>
        <p:txBody>
          <a:bodyPr/>
          <a:lstStyle/>
          <a:p>
            <a:pPr>
              <a:buNone/>
              <a:defRPr/>
            </a:pPr>
            <a:r>
              <a:rPr lang="en-US" altLang="en-US" sz="3600" b="1" dirty="0">
                <a:solidFill>
                  <a:srgbClr val="FFFF00"/>
                </a:solidFill>
                <a:cs typeface="Tahoma" pitchFamily="34" charset="0"/>
              </a:rPr>
              <a:t>             </a:t>
            </a:r>
            <a:r>
              <a:rPr lang="en-US" altLang="en-US" sz="3600" b="1" dirty="0">
                <a:cs typeface="Tahoma" pitchFamily="34" charset="0"/>
              </a:rPr>
              <a:t>INTRACRANIAL</a:t>
            </a:r>
            <a:r>
              <a:rPr lang="en-US" altLang="ar-SA" sz="3600" b="1" dirty="0">
                <a:cs typeface="Tahoma" pitchFamily="34" charset="0"/>
              </a:rPr>
              <a:t> HEMORRHAGE</a:t>
            </a:r>
            <a:endParaRPr lang="en-US" altLang="ar-SA" sz="3600" dirty="0"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altLang="ar-SA" sz="3600" dirty="0">
                <a:effectLst/>
                <a:cs typeface="Tahoma" pitchFamily="34" charset="0"/>
              </a:rPr>
              <a:t>According to </a:t>
            </a:r>
            <a:r>
              <a:rPr lang="en-US" altLang="ar-SA" sz="3600" b="1" dirty="0">
                <a:effectLst/>
                <a:cs typeface="Tahoma" pitchFamily="34" charset="0"/>
              </a:rPr>
              <a:t>location</a:t>
            </a:r>
            <a:r>
              <a:rPr lang="en-US" altLang="ar-SA" sz="3600" dirty="0">
                <a:effectLst/>
                <a:cs typeface="Tahoma" pitchFamily="34" charset="0"/>
              </a:rPr>
              <a:t>, divided into :</a:t>
            </a:r>
          </a:p>
          <a:p>
            <a:pPr lvl="1">
              <a:buClr>
                <a:schemeClr val="tx1"/>
              </a:buClr>
              <a:buSzPct val="105000"/>
              <a:buFont typeface="Arial" pitchFamily="34" charset="0"/>
              <a:buChar char="•"/>
              <a:defRPr/>
            </a:pPr>
            <a:r>
              <a:rPr lang="en-US" altLang="ar-SA" sz="3200" dirty="0" err="1">
                <a:effectLst/>
                <a:cs typeface="Tahoma" pitchFamily="34" charset="0"/>
              </a:rPr>
              <a:t>Intracerebral</a:t>
            </a:r>
            <a:r>
              <a:rPr lang="en-US" altLang="ar-SA" sz="3200" dirty="0">
                <a:cs typeface="Tahoma" pitchFamily="34" charset="0"/>
              </a:rPr>
              <a:t> (</a:t>
            </a:r>
            <a:r>
              <a:rPr lang="en-US" altLang="ar-SA" sz="3200" dirty="0" err="1">
                <a:cs typeface="Tahoma" pitchFamily="34" charset="0"/>
              </a:rPr>
              <a:t>intraparenchymal</a:t>
            </a:r>
            <a:r>
              <a:rPr lang="en-US" altLang="ar-SA" sz="3200" dirty="0">
                <a:cs typeface="Tahoma" pitchFamily="34" charset="0"/>
              </a:rPr>
              <a:t>)</a:t>
            </a:r>
          </a:p>
          <a:p>
            <a:pPr lvl="1">
              <a:buClr>
                <a:schemeClr val="tx1"/>
              </a:buClr>
              <a:buSzPct val="105000"/>
              <a:buFont typeface="Arial" pitchFamily="34" charset="0"/>
              <a:buChar char="•"/>
              <a:defRPr/>
            </a:pPr>
            <a:r>
              <a:rPr lang="en-US" altLang="ar-SA" sz="3200" dirty="0">
                <a:effectLst/>
                <a:cs typeface="Tahoma" pitchFamily="34" charset="0"/>
              </a:rPr>
              <a:t>Subarachnoid</a:t>
            </a:r>
            <a:endParaRPr lang="en-US" altLang="ar-SA" sz="3200" dirty="0">
              <a:cs typeface="Tahoma" pitchFamily="34" charset="0"/>
            </a:endParaRPr>
          </a:p>
          <a:p>
            <a:pPr lvl="1">
              <a:buClr>
                <a:schemeClr val="tx1"/>
              </a:buClr>
              <a:buSzPct val="105000"/>
              <a:buFont typeface="Arial" pitchFamily="34" charset="0"/>
              <a:buChar char="•"/>
              <a:defRPr/>
            </a:pPr>
            <a:r>
              <a:rPr lang="en-US" altLang="ar-SA" sz="3200" dirty="0">
                <a:effectLst/>
                <a:cs typeface="Tahoma" pitchFamily="34" charset="0"/>
              </a:rPr>
              <a:t>Epidural </a:t>
            </a:r>
            <a:endParaRPr lang="en-US" altLang="ar-SA" sz="3200" dirty="0">
              <a:cs typeface="Tahoma" pitchFamily="34" charset="0"/>
            </a:endParaRPr>
          </a:p>
          <a:p>
            <a:pPr lvl="1">
              <a:buClr>
                <a:schemeClr val="tx1"/>
              </a:buClr>
              <a:buSzPct val="105000"/>
              <a:buFont typeface="Arial" pitchFamily="34" charset="0"/>
              <a:buChar char="•"/>
              <a:defRPr/>
            </a:pPr>
            <a:r>
              <a:rPr lang="en-US" altLang="ar-SA" sz="3200" dirty="0">
                <a:effectLst/>
                <a:cs typeface="Tahoma" pitchFamily="34" charset="0"/>
              </a:rPr>
              <a:t>Subdural</a:t>
            </a:r>
          </a:p>
          <a:p>
            <a:pPr lvl="1" eaLnBrk="1" hangingPunct="1">
              <a:buClr>
                <a:srgbClr val="FF0000"/>
              </a:buClr>
              <a:buSzPct val="105000"/>
              <a:buFontTx/>
              <a:buNone/>
              <a:defRPr/>
            </a:pPr>
            <a:endParaRPr lang="en-US" altLang="ar-SA" sz="3200" dirty="0">
              <a:effectLst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324975" cy="1182688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/>
                <a:cs typeface="Tahoma" pitchFamily="34" charset="0"/>
              </a:rPr>
              <a:t>I-</a:t>
            </a:r>
            <a:r>
              <a:rPr lang="en-US" altLang="en-US" sz="4000" dirty="0">
                <a:solidFill>
                  <a:srgbClr val="FFFF00"/>
                </a:solidFill>
                <a:effectLst/>
                <a:cs typeface="Tahoma" pitchFamily="34" charset="0"/>
              </a:rPr>
              <a:t> </a:t>
            </a:r>
            <a:r>
              <a:rPr lang="en-US" altLang="en-US" sz="4000" dirty="0">
                <a:effectLst/>
                <a:cs typeface="Tahoma" pitchFamily="34" charset="0"/>
              </a:rPr>
              <a:t>Primary </a:t>
            </a:r>
            <a:r>
              <a:rPr lang="en-US" altLang="ar-SA" sz="4000" dirty="0" err="1">
                <a:effectLst/>
                <a:cs typeface="Tahoma" pitchFamily="34" charset="0"/>
              </a:rPr>
              <a:t>Intracerebral</a:t>
            </a:r>
            <a:r>
              <a:rPr lang="en-US" altLang="ar-SA" sz="4000" dirty="0">
                <a:effectLst/>
                <a:cs typeface="Tahoma" pitchFamily="34" charset="0"/>
              </a:rPr>
              <a:t> Hemorrhage</a:t>
            </a:r>
            <a:r>
              <a:rPr lang="en-US" altLang="ar-SA" sz="3600" dirty="0">
                <a:solidFill>
                  <a:srgbClr val="FFFF00"/>
                </a:solidFill>
                <a:effectLst/>
                <a:cs typeface="Tahoma" pitchFamily="34" charset="0"/>
              </a:rPr>
              <a:t>: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135937" cy="52292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ar-SA" dirty="0">
                <a:effectLst/>
                <a:cs typeface="Tahoma" pitchFamily="34" charset="0"/>
              </a:rPr>
              <a:t>Causes 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ar-SA" dirty="0">
              <a:effectLst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ar-SA" dirty="0">
                <a:effectLst/>
                <a:cs typeface="Tahoma" pitchFamily="34" charset="0"/>
              </a:rPr>
              <a:t>Commonest cause is </a:t>
            </a:r>
            <a:r>
              <a:rPr lang="en-US" altLang="ar-SA" b="1" dirty="0">
                <a:effectLst/>
                <a:cs typeface="Tahoma" pitchFamily="34" charset="0"/>
              </a:rPr>
              <a:t>hypertension</a:t>
            </a:r>
            <a:r>
              <a:rPr lang="en-US" altLang="ar-SA" dirty="0">
                <a:effectLst/>
                <a:cs typeface="Tahoma" pitchFamily="34" charset="0"/>
              </a:rPr>
              <a:t> (50%)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altLang="ar-SA" dirty="0">
                <a:cs typeface="Tahoma" pitchFamily="34" charset="0"/>
              </a:rPr>
              <a:t>- Mostly due to rupture of small </a:t>
            </a:r>
            <a:r>
              <a:rPr lang="en-US" altLang="ar-SA" dirty="0" err="1">
                <a:cs typeface="Tahoma" pitchFamily="34" charset="0"/>
              </a:rPr>
              <a:t>intraparenchymal</a:t>
            </a:r>
            <a:r>
              <a:rPr lang="en-US" altLang="ar-SA" dirty="0">
                <a:cs typeface="Tahoma" pitchFamily="34" charset="0"/>
              </a:rPr>
              <a:t> vessel.</a:t>
            </a:r>
            <a:endParaRPr lang="en-US" altLang="ar-SA" dirty="0">
              <a:effectLst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altLang="ar-SA" dirty="0">
                <a:effectLst/>
                <a:cs typeface="Tahoma" pitchFamily="34" charset="0"/>
              </a:rPr>
              <a:t>15% of death in hypertensive patients.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en-US" altLang="ar-SA" dirty="0">
              <a:effectLst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ar-SA" dirty="0">
                <a:effectLst/>
                <a:cs typeface="Tahoma" pitchFamily="34" charset="0"/>
              </a:rPr>
              <a:t>Other causes 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ar-SA" dirty="0">
                <a:solidFill>
                  <a:schemeClr val="hlink"/>
                </a:solidFill>
                <a:effectLst/>
                <a:cs typeface="Tahoma" pitchFamily="34" charset="0"/>
              </a:rPr>
              <a:t>      </a:t>
            </a:r>
            <a:r>
              <a:rPr lang="en-US" altLang="ar-SA" dirty="0">
                <a:effectLst/>
                <a:cs typeface="Tahoma" pitchFamily="34" charset="0"/>
              </a:rPr>
              <a:t>Cerebral </a:t>
            </a:r>
            <a:r>
              <a:rPr lang="en-US" altLang="ar-SA" dirty="0" err="1">
                <a:effectLst/>
                <a:cs typeface="Tahoma" pitchFamily="34" charset="0"/>
              </a:rPr>
              <a:t>Amyloid</a:t>
            </a:r>
            <a:r>
              <a:rPr lang="en-US" altLang="ar-SA" dirty="0">
                <a:effectLst/>
                <a:cs typeface="Tahoma" pitchFamily="34" charset="0"/>
              </a:rPr>
              <a:t> </a:t>
            </a:r>
            <a:r>
              <a:rPr lang="en-US" altLang="ar-SA" dirty="0" err="1">
                <a:effectLst/>
                <a:cs typeface="Tahoma" pitchFamily="34" charset="0"/>
              </a:rPr>
              <a:t>angiopathy</a:t>
            </a:r>
            <a:endParaRPr lang="en-US" altLang="ar-SA" dirty="0">
              <a:solidFill>
                <a:schemeClr val="hlink"/>
              </a:solidFill>
              <a:effectLst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ar-SA" dirty="0">
                <a:effectLst/>
                <a:cs typeface="Tahoma" pitchFamily="34" charset="0"/>
              </a:rPr>
              <a:t>      </a:t>
            </a:r>
            <a:r>
              <a:rPr lang="en-US" altLang="ar-SA" dirty="0" err="1">
                <a:effectLst/>
                <a:cs typeface="Tahoma" pitchFamily="34" charset="0"/>
              </a:rPr>
              <a:t>Vasculitis</a:t>
            </a:r>
            <a:endParaRPr lang="en-US" altLang="ar-SA" dirty="0">
              <a:effectLst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ar-SA" dirty="0">
                <a:effectLst/>
                <a:cs typeface="Tahoma" pitchFamily="34" charset="0"/>
              </a:rPr>
              <a:t>      </a:t>
            </a:r>
            <a:r>
              <a:rPr lang="en-US" altLang="ar-SA" dirty="0">
                <a:cs typeface="Tahoma" pitchFamily="34" charset="0"/>
              </a:rPr>
              <a:t>Coagulation</a:t>
            </a:r>
            <a:r>
              <a:rPr lang="en-US" altLang="ar-SA" dirty="0">
                <a:effectLst/>
                <a:cs typeface="Tahoma" pitchFamily="34" charset="0"/>
              </a:rPr>
              <a:t> disorders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ar-SA" dirty="0">
                <a:effectLst/>
                <a:cs typeface="Tahoma" pitchFamily="34" charset="0"/>
              </a:rPr>
              <a:t>      </a:t>
            </a:r>
            <a:r>
              <a:rPr lang="en-US" altLang="ar-SA" dirty="0" err="1">
                <a:cs typeface="Tahoma" pitchFamily="34" charset="0"/>
              </a:rPr>
              <a:t>Neoplasms</a:t>
            </a:r>
            <a:endParaRPr lang="en-US" altLang="ar-SA" dirty="0">
              <a:effectLst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ar-SA" dirty="0">
                <a:effectLst/>
                <a:cs typeface="Tahoma" pitchFamily="34" charset="0"/>
              </a:rPr>
              <a:t>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ar-SA" sz="2800" dirty="0"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altLang="ar-SA" b="1" dirty="0" err="1">
                <a:cs typeface="Tahoma" pitchFamily="34" charset="0"/>
              </a:rPr>
              <a:t>Intracerebral</a:t>
            </a:r>
            <a:r>
              <a:rPr lang="en-US" altLang="ar-SA" b="1" dirty="0">
                <a:cs typeface="Tahoma" pitchFamily="34" charset="0"/>
              </a:rPr>
              <a:t> hemorrhage in HT</a:t>
            </a:r>
          </a:p>
          <a:p>
            <a:pPr>
              <a:lnSpc>
                <a:spcPct val="80000"/>
              </a:lnSpc>
              <a:buClr>
                <a:srgbClr val="FF0000"/>
              </a:buClr>
              <a:buNone/>
              <a:defRPr/>
            </a:pPr>
            <a:r>
              <a:rPr lang="en-US" altLang="ar-SA" dirty="0">
                <a:cs typeface="Tahoma" pitchFamily="34" charset="0"/>
              </a:rPr>
              <a:t>- </a:t>
            </a:r>
            <a:r>
              <a:rPr lang="en-US" altLang="ar-SA" dirty="0" err="1">
                <a:cs typeface="Tahoma" pitchFamily="34" charset="0"/>
              </a:rPr>
              <a:t>Putamen</a:t>
            </a:r>
            <a:r>
              <a:rPr lang="en-US" altLang="ar-SA" dirty="0">
                <a:cs typeface="Tahoma" pitchFamily="34" charset="0"/>
              </a:rPr>
              <a:t> (60%), thalamus, </a:t>
            </a:r>
            <a:r>
              <a:rPr lang="en-US" altLang="ar-SA" dirty="0" err="1">
                <a:cs typeface="Tahoma" pitchFamily="34" charset="0"/>
              </a:rPr>
              <a:t>pons</a:t>
            </a:r>
            <a:r>
              <a:rPr lang="en-US" altLang="ar-SA" dirty="0">
                <a:cs typeface="Tahoma" pitchFamily="34" charset="0"/>
              </a:rPr>
              <a:t>, </a:t>
            </a:r>
            <a:r>
              <a:rPr lang="en-US" altLang="ar-SA" dirty="0" err="1">
                <a:cs typeface="Tahoma" pitchFamily="34" charset="0"/>
              </a:rPr>
              <a:t>cerebellar</a:t>
            </a:r>
            <a:r>
              <a:rPr lang="en-US" altLang="ar-SA" dirty="0">
                <a:cs typeface="Tahoma" pitchFamily="34" charset="0"/>
              </a:rPr>
              <a:t> hemispheres and others.</a:t>
            </a:r>
          </a:p>
          <a:p>
            <a:pPr>
              <a:lnSpc>
                <a:spcPct val="80000"/>
              </a:lnSpc>
              <a:buClr>
                <a:srgbClr val="FF0000"/>
              </a:buClr>
              <a:buNone/>
              <a:defRPr/>
            </a:pPr>
            <a:r>
              <a:rPr lang="en-US" altLang="ar-SA" dirty="0">
                <a:cs typeface="Tahoma" pitchFamily="34" charset="0"/>
              </a:rPr>
              <a:t>- Acute: </a:t>
            </a:r>
            <a:r>
              <a:rPr lang="en-US" altLang="ar-SA" dirty="0" err="1">
                <a:cs typeface="Tahoma" pitchFamily="34" charset="0"/>
              </a:rPr>
              <a:t>Extravasation</a:t>
            </a:r>
            <a:r>
              <a:rPr lang="en-US" altLang="ar-SA" dirty="0">
                <a:cs typeface="Tahoma" pitchFamily="34" charset="0"/>
              </a:rPr>
              <a:t> of blood with compression of adjacent parenchyma</a:t>
            </a:r>
          </a:p>
          <a:p>
            <a:pPr>
              <a:lnSpc>
                <a:spcPct val="80000"/>
              </a:lnSpc>
              <a:buClr>
                <a:srgbClr val="FF0000"/>
              </a:buClr>
              <a:buNone/>
              <a:defRPr/>
            </a:pPr>
            <a:r>
              <a:rPr lang="en-US" altLang="ar-SA" dirty="0">
                <a:cs typeface="Tahoma" pitchFamily="34" charset="0"/>
              </a:rPr>
              <a:t>- Old: </a:t>
            </a:r>
            <a:r>
              <a:rPr lang="en-US" altLang="ar-SA" dirty="0" err="1">
                <a:cs typeface="Tahoma" pitchFamily="34" charset="0"/>
              </a:rPr>
              <a:t>Cavitary</a:t>
            </a:r>
            <a:r>
              <a:rPr lang="en-US" altLang="ar-SA" dirty="0">
                <a:cs typeface="Tahoma" pitchFamily="34" charset="0"/>
              </a:rPr>
              <a:t> destruction of brain with a rim of brown discoloration.</a:t>
            </a:r>
          </a:p>
          <a:p>
            <a:pPr>
              <a:lnSpc>
                <a:spcPct val="80000"/>
              </a:lnSpc>
              <a:buClr>
                <a:srgbClr val="FF0000"/>
              </a:buClr>
              <a:buNone/>
              <a:defRPr/>
            </a:pPr>
            <a:endParaRPr lang="en-US" altLang="ar-SA" dirty="0">
              <a:cs typeface="Tahoma" pitchFamily="34" charset="0"/>
            </a:endParaRPr>
          </a:p>
        </p:txBody>
      </p:sp>
      <p:pic>
        <p:nvPicPr>
          <p:cNvPr id="4" name="Picture 3" descr="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4" y="3501008"/>
            <a:ext cx="3386138" cy="2880320"/>
          </a:xfrm>
          <a:prstGeom prst="rect">
            <a:avLst/>
          </a:prstGeom>
          <a:noFill/>
        </p:spPr>
      </p:pic>
      <p:pic>
        <p:nvPicPr>
          <p:cNvPr id="5" name="Picture 4" descr="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32040" y="3573016"/>
            <a:ext cx="3456384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1" y="990600"/>
            <a:ext cx="4176464" cy="518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ar-SA" b="1" dirty="0">
                <a:cs typeface="Tahoma" pitchFamily="34" charset="0"/>
              </a:rPr>
              <a:t>STROKE</a:t>
            </a:r>
            <a:r>
              <a:rPr lang="en-US" altLang="ar-SA" dirty="0">
                <a:cs typeface="Tahoma" pitchFamily="34" charset="0"/>
              </a:rPr>
              <a:t> : </a:t>
            </a:r>
          </a:p>
          <a:p>
            <a:pPr eaLnBrk="1" hangingPunct="1">
              <a:buFontTx/>
              <a:buNone/>
              <a:defRPr/>
            </a:pPr>
            <a:r>
              <a:rPr lang="en-US" altLang="ar-SA" dirty="0">
                <a:cs typeface="Tahoma" pitchFamily="34" charset="0"/>
              </a:rPr>
              <a:t>   The clinical term of acute neurological dysfunction occurring as a result of hemorrhagic or obstructive vascular lesions, causing irreversible damage or death .</a:t>
            </a:r>
          </a:p>
          <a:p>
            <a:pPr eaLnBrk="1" hangingPunct="1">
              <a:defRPr/>
            </a:pPr>
            <a:endParaRPr lang="en-US" altLang="ar-SA" dirty="0"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908720"/>
            <a:ext cx="4530849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8534400" cy="396875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b="1" dirty="0" err="1"/>
              <a:t>Intracerebral</a:t>
            </a:r>
            <a:r>
              <a:rPr lang="en-US" sz="2000" b="1" dirty="0"/>
              <a:t> hemorrhage into lateral ventricle </a:t>
            </a:r>
          </a:p>
        </p:txBody>
      </p:sp>
      <p:pic>
        <p:nvPicPr>
          <p:cNvPr id="1833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820150" cy="504825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sz="3200" b="1" u="sng" dirty="0">
              <a:effectLst/>
              <a:cs typeface="Tahoma" pitchFamily="34" charset="0"/>
            </a:endParaRP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84313"/>
            <a:ext cx="838835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SzPct val="80000"/>
              <a:buNone/>
              <a:defRPr/>
            </a:pPr>
            <a:r>
              <a:rPr lang="en-US" altLang="ar-SA" dirty="0">
                <a:cs typeface="Tahoma" pitchFamily="34" charset="0"/>
              </a:rPr>
              <a:t>Other Vascular  lesions in hypertension include :</a:t>
            </a:r>
          </a:p>
          <a:p>
            <a:pPr eaLnBrk="1" hangingPunct="1">
              <a:lnSpc>
                <a:spcPct val="80000"/>
              </a:lnSpc>
              <a:buSzPct val="80000"/>
              <a:buFont typeface="Wingdings" pitchFamily="2" charset="2"/>
              <a:buNone/>
              <a:defRPr/>
            </a:pPr>
            <a:endParaRPr lang="en-US" altLang="ar-SA" dirty="0"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SzPct val="80000"/>
              <a:defRPr/>
            </a:pPr>
            <a:r>
              <a:rPr lang="en-US" altLang="ar-SA" dirty="0">
                <a:effectLst/>
                <a:cs typeface="Tahoma" pitchFamily="34" charset="0"/>
              </a:rPr>
              <a:t> </a:t>
            </a:r>
            <a:r>
              <a:rPr lang="en-US" altLang="ar-SA" b="1" dirty="0">
                <a:effectLst/>
                <a:cs typeface="Tahoma" pitchFamily="34" charset="0"/>
              </a:rPr>
              <a:t>Atherosclerosis</a:t>
            </a:r>
            <a:r>
              <a:rPr lang="en-US" altLang="ar-SA" dirty="0">
                <a:effectLst/>
                <a:cs typeface="Tahoma" pitchFamily="34" charset="0"/>
              </a:rPr>
              <a:t> in larger arteries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ar-SA" dirty="0">
                <a:effectLst/>
                <a:cs typeface="Tahoma" pitchFamily="34" charset="0"/>
              </a:rPr>
              <a:t> </a:t>
            </a:r>
            <a:r>
              <a:rPr lang="en-US" altLang="ar-SA" b="1" dirty="0">
                <a:effectLst/>
                <a:cs typeface="Tahoma" pitchFamily="34" charset="0"/>
              </a:rPr>
              <a:t>Hyaline arteriolosclerosis</a:t>
            </a:r>
            <a:r>
              <a:rPr lang="en-US" altLang="ar-SA" dirty="0">
                <a:effectLst/>
                <a:cs typeface="Tahoma" pitchFamily="34" charset="0"/>
              </a:rPr>
              <a:t> </a:t>
            </a:r>
            <a:r>
              <a:rPr lang="en-US" altLang="ar-SA" dirty="0">
                <a:cs typeface="Tahoma" pitchFamily="34" charset="0"/>
              </a:rPr>
              <a:t> in smaller vessels</a:t>
            </a:r>
            <a:r>
              <a:rPr lang="en-US" altLang="ar-SA" dirty="0">
                <a:effectLst/>
                <a:cs typeface="Tahoma" pitchFamily="34" charset="0"/>
              </a:rPr>
              <a:t>  </a:t>
            </a:r>
            <a:r>
              <a:rPr lang="en-US" altLang="ar-SA" dirty="0">
                <a:effectLst/>
                <a:cs typeface="Times New Roman" pitchFamily="18" charset="0"/>
              </a:rPr>
              <a:t>→</a:t>
            </a:r>
            <a:r>
              <a:rPr lang="en-US" altLang="ar-SA" dirty="0">
                <a:effectLst/>
                <a:cs typeface="Tahoma" pitchFamily="34" charset="0"/>
              </a:rPr>
              <a:t>hemorrhage</a:t>
            </a:r>
            <a:endParaRPr lang="en-US" altLang="ar-SA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ar-SA" b="1" dirty="0">
                <a:effectLst/>
                <a:cs typeface="Tahoma" pitchFamily="34" charset="0"/>
              </a:rPr>
              <a:t>Arteriolosclerosis</a:t>
            </a:r>
            <a:r>
              <a:rPr lang="en-US" altLang="ar-SA" dirty="0">
                <a:solidFill>
                  <a:srgbClr val="99FF66"/>
                </a:solidFill>
                <a:effectLst/>
                <a:cs typeface="Tahoma" pitchFamily="34" charset="0"/>
              </a:rPr>
              <a:t> </a:t>
            </a:r>
            <a:r>
              <a:rPr lang="en-US" altLang="ar-SA" dirty="0">
                <a:effectLst/>
                <a:cs typeface="Tahoma" pitchFamily="34" charset="0"/>
              </a:rPr>
              <a:t>in vessels </a:t>
            </a:r>
            <a:r>
              <a:rPr lang="en-US" altLang="ar-SA" dirty="0">
                <a:effectLst/>
              </a:rPr>
              <a:t>≤</a:t>
            </a:r>
            <a:r>
              <a:rPr lang="en-US" altLang="ar-SA" dirty="0">
                <a:effectLst/>
                <a:cs typeface="Tahoma" pitchFamily="34" charset="0"/>
              </a:rPr>
              <a:t> 150 µm </a:t>
            </a:r>
            <a:r>
              <a:rPr lang="en-US" altLang="ar-SA" dirty="0">
                <a:effectLst/>
                <a:cs typeface="Times New Roman" pitchFamily="18" charset="0"/>
              </a:rPr>
              <a:t>→ </a:t>
            </a:r>
            <a:r>
              <a:rPr lang="en-US" altLang="ar-SA" dirty="0" err="1">
                <a:effectLst/>
                <a:cs typeface="Times New Roman" pitchFamily="18" charset="0"/>
              </a:rPr>
              <a:t>lacunar</a:t>
            </a:r>
            <a:endParaRPr lang="en-US" altLang="ar-SA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ar-SA" dirty="0">
                <a:effectLst/>
                <a:cs typeface="Times New Roman" pitchFamily="18" charset="0"/>
              </a:rPr>
              <a:t>   infarcts</a:t>
            </a:r>
          </a:p>
          <a:p>
            <a:pPr>
              <a:lnSpc>
                <a:spcPct val="80000"/>
              </a:lnSpc>
              <a:defRPr/>
            </a:pPr>
            <a:r>
              <a:rPr lang="en-US" altLang="ar-SA" b="1" dirty="0">
                <a:cs typeface="Tahoma" pitchFamily="34" charset="0"/>
              </a:rPr>
              <a:t>Charcot Bouchard </a:t>
            </a:r>
            <a:r>
              <a:rPr lang="en-US" altLang="ar-SA" b="1" dirty="0" err="1">
                <a:cs typeface="Tahoma" pitchFamily="34" charset="0"/>
              </a:rPr>
              <a:t>Microaneurysms</a:t>
            </a:r>
            <a:endParaRPr lang="en-US" altLang="ar-SA" b="1" dirty="0">
              <a:cs typeface="Tahoma" pitchFamily="34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None/>
              <a:defRPr/>
            </a:pPr>
            <a:r>
              <a:rPr lang="en-US" altLang="ar-SA" dirty="0">
                <a:cs typeface="Tahoma" pitchFamily="34" charset="0"/>
              </a:rPr>
              <a:t>      </a:t>
            </a:r>
            <a:r>
              <a:rPr lang="en-US" altLang="ar-SA" dirty="0" err="1">
                <a:cs typeface="Tahoma" pitchFamily="34" charset="0"/>
              </a:rPr>
              <a:t>Microaneurysms</a:t>
            </a:r>
            <a:r>
              <a:rPr lang="en-US" altLang="ar-SA" dirty="0">
                <a:cs typeface="Tahoma" pitchFamily="34" charset="0"/>
              </a:rPr>
              <a:t> in vessels </a:t>
            </a:r>
            <a:r>
              <a:rPr lang="en-US" altLang="ar-SA" dirty="0"/>
              <a:t>≤</a:t>
            </a:r>
            <a:r>
              <a:rPr lang="en-US" altLang="ar-SA" dirty="0">
                <a:cs typeface="Tahoma" pitchFamily="34" charset="0"/>
              </a:rPr>
              <a:t> 300 µm in   </a:t>
            </a:r>
          </a:p>
          <a:p>
            <a:pPr>
              <a:lnSpc>
                <a:spcPct val="80000"/>
              </a:lnSpc>
              <a:buClr>
                <a:srgbClr val="FF0000"/>
              </a:buClr>
              <a:buNone/>
              <a:defRPr/>
            </a:pPr>
            <a:r>
              <a:rPr lang="en-US" altLang="ar-SA" dirty="0">
                <a:cs typeface="Tahoma" pitchFamily="34" charset="0"/>
              </a:rPr>
              <a:t>      basal  ganglia </a:t>
            </a:r>
            <a:r>
              <a:rPr lang="en-US" altLang="ar-SA" dirty="0">
                <a:cs typeface="Times New Roman" pitchFamily="18" charset="0"/>
              </a:rPr>
              <a:t>→ rupture</a:t>
            </a:r>
            <a:r>
              <a:rPr lang="en-US" altLang="ar-SA" dirty="0">
                <a:cs typeface="Tahoma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ar-SA" sz="2800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ar-SA" sz="2800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ar-SA" sz="2800" dirty="0">
                <a:effectLst/>
                <a:cs typeface="Times New Roman" pitchFamily="18" charset="0"/>
              </a:rPr>
              <a:t> </a:t>
            </a:r>
            <a:endParaRPr lang="en-US" altLang="ar-SA" sz="2800" u="sng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-214313"/>
            <a:ext cx="8137525" cy="1051025"/>
          </a:xfrm>
        </p:spPr>
        <p:txBody>
          <a:bodyPr/>
          <a:lstStyle/>
          <a:p>
            <a:pPr eaLnBrk="1" hangingPunct="1">
              <a:defRPr/>
            </a:pPr>
            <a:endParaRPr lang="en-US" sz="3600" u="sng" dirty="0">
              <a:solidFill>
                <a:schemeClr val="tx1"/>
              </a:solidFill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692697"/>
            <a:ext cx="8715375" cy="6165304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  <a:buClr>
                <a:srgbClr val="FF0000"/>
              </a:buClr>
              <a:buFontTx/>
              <a:buNone/>
              <a:defRPr/>
            </a:pPr>
            <a:endParaRPr lang="en-US" altLang="ar-SA" sz="2000" dirty="0">
              <a:cs typeface="Tahoma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ar-SA" b="1" dirty="0" err="1">
                <a:cs typeface="Tahoma" pitchFamily="34" charset="0"/>
              </a:rPr>
              <a:t>Lacunar</a:t>
            </a:r>
            <a:r>
              <a:rPr lang="en-US" altLang="ar-SA" b="1" dirty="0">
                <a:cs typeface="Tahoma" pitchFamily="34" charset="0"/>
              </a:rPr>
              <a:t> Infarcts :</a:t>
            </a:r>
          </a:p>
          <a:p>
            <a:pPr>
              <a:lnSpc>
                <a:spcPct val="80000"/>
              </a:lnSpc>
              <a:buClr>
                <a:srgbClr val="FF0000"/>
              </a:buClr>
              <a:buNone/>
              <a:defRPr/>
            </a:pPr>
            <a:r>
              <a:rPr lang="en-US" altLang="ar-SA" sz="2400" b="1" dirty="0">
                <a:cs typeface="Tahoma" pitchFamily="34" charset="0"/>
              </a:rPr>
              <a:t>-</a:t>
            </a:r>
            <a:r>
              <a:rPr lang="en-US" altLang="ar-SA" sz="2400" dirty="0">
                <a:cs typeface="Tahoma" pitchFamily="34" charset="0"/>
              </a:rPr>
              <a:t>Tiny cystic infarcts in hemispheric white matter,  basal ganglia &amp; brainstem due to hypertensive arteriolosclerosis of deep </a:t>
            </a:r>
            <a:r>
              <a:rPr lang="en-US" altLang="ar-SA" sz="2400" dirty="0" err="1">
                <a:cs typeface="Tahoma" pitchFamily="34" charset="0"/>
              </a:rPr>
              <a:t>pentrating</a:t>
            </a:r>
            <a:r>
              <a:rPr lang="en-US" altLang="ar-SA" sz="2400" dirty="0">
                <a:cs typeface="Tahoma" pitchFamily="34" charset="0"/>
              </a:rPr>
              <a:t> </a:t>
            </a:r>
            <a:r>
              <a:rPr lang="en-US" altLang="ar-SA" sz="2400" dirty="0" err="1">
                <a:cs typeface="Tahoma" pitchFamily="34" charset="0"/>
              </a:rPr>
              <a:t>artries</a:t>
            </a:r>
            <a:r>
              <a:rPr lang="en-US" altLang="ar-SA" sz="2400" dirty="0">
                <a:cs typeface="Tahoma" pitchFamily="34" charset="0"/>
              </a:rPr>
              <a:t> and arterioles.</a:t>
            </a:r>
          </a:p>
          <a:p>
            <a:pPr>
              <a:lnSpc>
                <a:spcPct val="80000"/>
              </a:lnSpc>
              <a:buClr>
                <a:srgbClr val="FF0000"/>
              </a:buClr>
              <a:buNone/>
              <a:defRPr/>
            </a:pPr>
            <a:r>
              <a:rPr lang="en-US" altLang="ar-SA" sz="2400" dirty="0">
                <a:cs typeface="Tahoma" pitchFamily="34" charset="0"/>
              </a:rPr>
              <a:t>- Multiple small </a:t>
            </a:r>
            <a:r>
              <a:rPr lang="en-US" altLang="ar-SA" sz="2400" dirty="0" err="1">
                <a:cs typeface="Tahoma" pitchFamily="34" charset="0"/>
              </a:rPr>
              <a:t>cavitary</a:t>
            </a:r>
            <a:r>
              <a:rPr lang="en-US" altLang="ar-SA" sz="2400" dirty="0">
                <a:cs typeface="Tahoma" pitchFamily="34" charset="0"/>
              </a:rPr>
              <a:t> infarcts (Lake-like spaces, less than 15 mm wide).</a:t>
            </a:r>
          </a:p>
          <a:p>
            <a:pPr>
              <a:lnSpc>
                <a:spcPct val="80000"/>
              </a:lnSpc>
              <a:buClr>
                <a:srgbClr val="FF0000"/>
              </a:buClr>
              <a:buNone/>
              <a:defRPr/>
            </a:pPr>
            <a:r>
              <a:rPr lang="en-US" altLang="ar-SA" sz="2400" dirty="0">
                <a:cs typeface="Tahoma" pitchFamily="34" charset="0"/>
              </a:rPr>
              <a:t>- Asymptomatic or severe neurologic impairment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Tx/>
              <a:buNone/>
              <a:defRPr/>
            </a:pPr>
            <a:endParaRPr lang="en-US" dirty="0">
              <a:effectLst/>
              <a:cs typeface="Tahoma" pitchFamily="34" charset="0"/>
            </a:endParaRPr>
          </a:p>
        </p:txBody>
      </p:sp>
      <p:pic>
        <p:nvPicPr>
          <p:cNvPr id="4" name="Picture 2" descr="S01871-028-f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28392"/>
            <a:ext cx="7696200" cy="3356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5940152" y="3573016"/>
            <a:ext cx="216024" cy="1512168"/>
          </a:xfrm>
          <a:prstGeom prst="down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860032" y="3645024"/>
            <a:ext cx="228600" cy="1600200"/>
          </a:xfrm>
          <a:prstGeom prst="down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ar-SA" b="1" dirty="0">
                <a:cs typeface="Tahoma" pitchFamily="34" charset="0"/>
              </a:rPr>
              <a:t>Slit Hemorrhages 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ar-SA" dirty="0">
                <a:cs typeface="Tahoma" pitchFamily="34" charset="0"/>
              </a:rPr>
              <a:t>       - Rupture of smaller penetrating vessels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ar-SA" dirty="0">
                <a:cs typeface="Tahoma" pitchFamily="34" charset="0"/>
              </a:rPr>
              <a:t>       - </a:t>
            </a:r>
            <a:r>
              <a:rPr lang="en-US" altLang="ar-SA" dirty="0" err="1">
                <a:cs typeface="Tahoma" pitchFamily="34" charset="0"/>
              </a:rPr>
              <a:t>Resorb</a:t>
            </a:r>
            <a:r>
              <a:rPr lang="en-US" altLang="ar-SA" dirty="0">
                <a:cs typeface="Tahoma" pitchFamily="34" charset="0"/>
              </a:rPr>
              <a:t>, leaving behind a slit-like cavity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Tx/>
              <a:buChar char="•"/>
              <a:defRPr/>
            </a:pPr>
            <a:endParaRPr lang="en-US" altLang="ar-SA" dirty="0">
              <a:cs typeface="Tahoma" pitchFamily="34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None/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6992"/>
            <a:ext cx="842493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88640"/>
            <a:ext cx="8177212" cy="6669360"/>
          </a:xfrm>
          <a:noFill/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/>
              <a:t>Acute Hypertensive Encephalopathy :</a:t>
            </a:r>
            <a:r>
              <a:rPr lang="en-US" altLang="ar-SA" b="1" dirty="0">
                <a:cs typeface="Tahoma" pitchFamily="34" charset="0"/>
              </a:rPr>
              <a:t> </a:t>
            </a:r>
            <a:br>
              <a:rPr lang="en-US" altLang="ar-SA" dirty="0">
                <a:cs typeface="Tahoma" pitchFamily="34" charset="0"/>
              </a:rPr>
            </a:br>
            <a:endParaRPr lang="en-US" altLang="ar-SA" dirty="0">
              <a:latin typeface="Arial Narrow" pitchFamily="34" charset="0"/>
              <a:cs typeface="Tahoma" pitchFamily="34" charset="0"/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- Diffuse cerebral dysfunction:</a:t>
            </a:r>
            <a:endParaRPr lang="en-US" dirty="0">
              <a:effectLst/>
            </a:endParaRPr>
          </a:p>
          <a:p>
            <a:pPr lvl="1" eaLnBrk="1" hangingPunct="1"/>
            <a:r>
              <a:rPr lang="en-US" dirty="0">
                <a:effectLst/>
              </a:rPr>
              <a:t>Headaches, Confusion, Vomiting</a:t>
            </a:r>
            <a:r>
              <a:rPr lang="en-US" dirty="0"/>
              <a:t>, and </a:t>
            </a:r>
            <a:r>
              <a:rPr lang="en-US" dirty="0">
                <a:effectLst/>
              </a:rPr>
              <a:t>Convulsions</a:t>
            </a:r>
          </a:p>
          <a:p>
            <a:pPr lvl="1" eaLnBrk="1" hangingPunct="1"/>
            <a:r>
              <a:rPr lang="en-US" dirty="0"/>
              <a:t> Coma</a:t>
            </a:r>
          </a:p>
          <a:p>
            <a:pPr lvl="1" eaLnBrk="1" hangingPunct="1">
              <a:buNone/>
            </a:pPr>
            <a:endParaRPr lang="en-US" dirty="0">
              <a:effectLst/>
            </a:endParaRPr>
          </a:p>
          <a:p>
            <a:pPr lvl="1" eaLnBrk="1" hangingPunct="1">
              <a:buNone/>
            </a:pPr>
            <a:endParaRPr lang="en-US" dirty="0"/>
          </a:p>
          <a:p>
            <a:pPr lvl="1" eaLnBrk="1" hangingPunct="1">
              <a:buNone/>
            </a:pPr>
            <a:endParaRPr lang="en-US" dirty="0">
              <a:effectLst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686800" cy="5867400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en-US" b="1" u="sng" dirty="0">
                <a:effectLst/>
                <a:cs typeface="Tahoma" pitchFamily="34" charset="0"/>
              </a:rPr>
              <a:t>2- Cerebral </a:t>
            </a:r>
            <a:r>
              <a:rPr lang="en-US" b="1" u="sng" dirty="0" err="1">
                <a:effectLst/>
                <a:cs typeface="Tahoma" pitchFamily="34" charset="0"/>
              </a:rPr>
              <a:t>Amyloid</a:t>
            </a:r>
            <a:r>
              <a:rPr lang="en-US" b="1" u="sng" dirty="0">
                <a:effectLst/>
                <a:cs typeface="Tahoma" pitchFamily="34" charset="0"/>
              </a:rPr>
              <a:t> </a:t>
            </a:r>
            <a:r>
              <a:rPr lang="en-US" b="1" u="sng" dirty="0" err="1">
                <a:effectLst/>
                <a:cs typeface="Tahoma" pitchFamily="34" charset="0"/>
              </a:rPr>
              <a:t>Angiopathy</a:t>
            </a:r>
            <a:r>
              <a:rPr lang="en-US" b="1" u="sng" dirty="0">
                <a:effectLst/>
                <a:cs typeface="Tahoma" pitchFamily="34" charset="0"/>
              </a:rPr>
              <a:t> :</a:t>
            </a:r>
          </a:p>
          <a:p>
            <a:pPr>
              <a:buNone/>
              <a:defRPr/>
            </a:pPr>
            <a:r>
              <a:rPr lang="en-US" dirty="0">
                <a:cs typeface="Tahoma" pitchFamily="34" charset="0"/>
              </a:rPr>
              <a:t>   - </a:t>
            </a:r>
            <a:r>
              <a:rPr lang="en-US" dirty="0" err="1">
                <a:cs typeface="Tahoma" pitchFamily="34" charset="0"/>
              </a:rPr>
              <a:t>Amyloid</a:t>
            </a:r>
            <a:r>
              <a:rPr lang="en-US" dirty="0">
                <a:cs typeface="Tahoma" pitchFamily="34" charset="0"/>
              </a:rPr>
              <a:t> (</a:t>
            </a:r>
            <a:r>
              <a:rPr lang="en-US" dirty="0"/>
              <a:t>A</a:t>
            </a:r>
            <a:r>
              <a:rPr lang="el-GR" dirty="0"/>
              <a:t>β</a:t>
            </a:r>
            <a:r>
              <a:rPr lang="en-US" dirty="0"/>
              <a:t>40)</a:t>
            </a:r>
            <a:r>
              <a:rPr lang="en-US" dirty="0">
                <a:cs typeface="Tahoma" pitchFamily="34" charset="0"/>
              </a:rPr>
              <a:t> is deposited in wall of medium &amp; small </a:t>
            </a:r>
            <a:r>
              <a:rPr lang="en-US" dirty="0" err="1">
                <a:cs typeface="Tahoma" pitchFamily="34" charset="0"/>
              </a:rPr>
              <a:t>meningeal</a:t>
            </a:r>
            <a:r>
              <a:rPr lang="en-US" dirty="0">
                <a:cs typeface="Tahoma" pitchFamily="34" charset="0"/>
              </a:rPr>
              <a:t> &amp; cortical vessels </a:t>
            </a:r>
            <a:r>
              <a:rPr lang="en-US" altLang="ar-SA" dirty="0">
                <a:cs typeface="Times New Roman" pitchFamily="18" charset="0"/>
              </a:rPr>
              <a:t>→ Weak wall →</a:t>
            </a:r>
            <a:r>
              <a:rPr lang="en-US" dirty="0">
                <a:cs typeface="Tahoma" pitchFamily="34" charset="0"/>
              </a:rPr>
              <a:t> hemorrhage.</a:t>
            </a:r>
          </a:p>
          <a:p>
            <a:pPr>
              <a:buNone/>
              <a:defRPr/>
            </a:pPr>
            <a:endParaRPr lang="en-US" dirty="0"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cs typeface="Tahoma" pitchFamily="34" charset="0"/>
            </a:endParaRPr>
          </a:p>
          <a:p>
            <a:pPr eaLnBrk="1" hangingPunct="1">
              <a:buNone/>
              <a:defRPr/>
            </a:pPr>
            <a:endParaRPr lang="en-US" b="1" u="sng" dirty="0">
              <a:effectLst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12976"/>
            <a:ext cx="76328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2642"/>
            <a:ext cx="8640960" cy="634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839200" cy="6324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sz="3600" b="1" u="sng" dirty="0">
                <a:cs typeface="Tahoma" pitchFamily="34" charset="0"/>
              </a:rPr>
              <a:t>Types of Cerebrovascular Disease :</a:t>
            </a:r>
          </a:p>
          <a:p>
            <a:pPr eaLnBrk="1" hangingPunct="1">
              <a:buNone/>
              <a:defRPr/>
            </a:pPr>
            <a:endParaRPr lang="en-US" altLang="ar-SA" dirty="0"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altLang="ar-SA" dirty="0">
                <a:cs typeface="Tahoma" pitchFamily="34" charset="0"/>
              </a:rPr>
              <a:t>A- Impairment of blood supply &amp; oxygenation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dirty="0">
                <a:cs typeface="Tahoma" pitchFamily="34" charset="0"/>
              </a:rPr>
              <a:t>      of CNS tissue 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ar-SA" dirty="0">
              <a:cs typeface="Tahoma" pitchFamily="34" charset="0"/>
            </a:endParaRPr>
          </a:p>
          <a:p>
            <a:pPr lvl="1" eaLnBrk="1" hangingPunct="1">
              <a:defRPr/>
            </a:pPr>
            <a:r>
              <a:rPr lang="en-US" altLang="ar-SA" sz="3200" b="1" dirty="0">
                <a:solidFill>
                  <a:schemeClr val="hlink"/>
                </a:solidFill>
                <a:cs typeface="Tahoma" pitchFamily="34" charset="0"/>
              </a:rPr>
              <a:t>Global</a:t>
            </a:r>
            <a:r>
              <a:rPr lang="en-US" altLang="ar-SA" sz="3200" dirty="0">
                <a:solidFill>
                  <a:schemeClr val="hlink"/>
                </a:solidFill>
                <a:cs typeface="Tahoma" pitchFamily="34" charset="0"/>
              </a:rPr>
              <a:t> Cerebral Ischemia due to generalized </a:t>
            </a:r>
            <a:r>
              <a:rPr lang="en-US" altLang="ar-SA" sz="3200" dirty="0">
                <a:solidFill>
                  <a:schemeClr val="hlink"/>
                </a:solidFill>
                <a:cs typeface="Tahoma" pitchFamily="34" charset="0"/>
                <a:sym typeface="Symbol" pitchFamily="18" charset="2"/>
              </a:rPr>
              <a:t> cerebral blood flow</a:t>
            </a:r>
          </a:p>
          <a:p>
            <a:pPr lvl="1">
              <a:defRPr/>
            </a:pPr>
            <a:r>
              <a:rPr lang="en-US" altLang="ar-SA" sz="3200" dirty="0">
                <a:solidFill>
                  <a:schemeClr val="hlink"/>
                </a:solidFill>
                <a:cs typeface="Tahoma" pitchFamily="34" charset="0"/>
              </a:rPr>
              <a:t> </a:t>
            </a:r>
            <a:r>
              <a:rPr lang="en-US" altLang="ar-SA" sz="3200" b="1" dirty="0">
                <a:solidFill>
                  <a:schemeClr val="hlink"/>
                </a:solidFill>
                <a:cs typeface="Tahoma" pitchFamily="34" charset="0"/>
              </a:rPr>
              <a:t>Localized</a:t>
            </a:r>
            <a:r>
              <a:rPr lang="en-US" altLang="ar-SA" sz="3200" dirty="0">
                <a:solidFill>
                  <a:schemeClr val="hlink"/>
                </a:solidFill>
                <a:cs typeface="Tahoma" pitchFamily="34" charset="0"/>
              </a:rPr>
              <a:t> vascular obstruction due to thrombosis or embolism (Infarction) </a:t>
            </a:r>
          </a:p>
          <a:p>
            <a:pPr eaLnBrk="1" hangingPunct="1">
              <a:defRPr/>
            </a:pPr>
            <a:endParaRPr lang="en-US" altLang="ar-SA" dirty="0">
              <a:solidFill>
                <a:schemeClr val="hlink"/>
              </a:solidFill>
              <a:cs typeface="Tahoma" pitchFamily="34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altLang="ar-SA" sz="3200" dirty="0">
              <a:solidFill>
                <a:schemeClr val="hlink"/>
              </a:solidFill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ar-SA" dirty="0">
                <a:cs typeface="Tahoma" pitchFamily="34" charset="0"/>
              </a:rPr>
              <a:t>B- Rupture of CNS blood vessel :</a:t>
            </a:r>
          </a:p>
          <a:p>
            <a:pPr lvl="1" eaLnBrk="1" hangingPunct="1">
              <a:defRPr/>
            </a:pPr>
            <a:r>
              <a:rPr lang="en-US" altLang="ar-SA" sz="3200" dirty="0" err="1">
                <a:solidFill>
                  <a:schemeClr val="hlink"/>
                </a:solidFill>
                <a:cs typeface="Tahoma" pitchFamily="34" charset="0"/>
              </a:rPr>
              <a:t>Intracerebral</a:t>
            </a:r>
            <a:r>
              <a:rPr lang="en-US" altLang="ar-SA" sz="3200" dirty="0">
                <a:solidFill>
                  <a:schemeClr val="hlink"/>
                </a:solidFill>
                <a:cs typeface="Tahoma" pitchFamily="34" charset="0"/>
              </a:rPr>
              <a:t> hemorrhage</a:t>
            </a:r>
          </a:p>
          <a:p>
            <a:pPr lvl="1" eaLnBrk="1" hangingPunct="1">
              <a:defRPr/>
            </a:pPr>
            <a:r>
              <a:rPr lang="en-US" altLang="ar-SA" sz="3200" dirty="0">
                <a:solidFill>
                  <a:schemeClr val="hlink"/>
                </a:solidFill>
                <a:cs typeface="Tahoma" pitchFamily="34" charset="0"/>
              </a:rPr>
              <a:t>Subarachnoid hemorrhage</a:t>
            </a:r>
          </a:p>
          <a:p>
            <a:pPr lvl="1" eaLnBrk="1" hangingPunct="1">
              <a:defRPr/>
            </a:pPr>
            <a:r>
              <a:rPr lang="en-US" altLang="ar-SA" sz="3200" dirty="0">
                <a:solidFill>
                  <a:schemeClr val="hlink"/>
                </a:solidFill>
                <a:cs typeface="Tahoma" pitchFamily="34" charset="0"/>
              </a:rPr>
              <a:t>Subdural hemorrhage</a:t>
            </a:r>
          </a:p>
          <a:p>
            <a:pPr lvl="1" eaLnBrk="1" hangingPunct="1">
              <a:defRPr/>
            </a:pPr>
            <a:r>
              <a:rPr lang="en-US" altLang="ar-SA" sz="3200" dirty="0">
                <a:solidFill>
                  <a:schemeClr val="hlink"/>
                </a:solidFill>
                <a:cs typeface="Tahoma" pitchFamily="34" charset="0"/>
              </a:rPr>
              <a:t>Epidural hemorrhage</a:t>
            </a:r>
          </a:p>
          <a:p>
            <a:pPr lvl="1" eaLnBrk="1" hangingPunct="1">
              <a:defRPr/>
            </a:pPr>
            <a:endParaRPr lang="en-US" altLang="ar-SA" sz="3200" dirty="0">
              <a:solidFill>
                <a:schemeClr val="hlink"/>
              </a:solidFill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GLOBAL Cerebral Ischemia</a:t>
            </a: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4000" b="1" dirty="0">
              <a:effectLst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4000" b="1" dirty="0" err="1">
                <a:effectLst/>
              </a:rPr>
              <a:t>Hypotenstion</a:t>
            </a:r>
            <a:r>
              <a:rPr lang="en-US" sz="4000" b="1" dirty="0">
                <a:effectLst/>
              </a:rPr>
              <a:t>, </a:t>
            </a:r>
            <a:r>
              <a:rPr lang="en-US" sz="4000" b="1" dirty="0" err="1">
                <a:effectLst/>
              </a:rPr>
              <a:t>Hypoperfusion</a:t>
            </a:r>
            <a:r>
              <a:rPr lang="en-US" sz="4000" b="1" dirty="0">
                <a:effectLst/>
              </a:rPr>
              <a:t>, and low flow states 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4000" b="1" dirty="0">
              <a:effectLst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4000" b="1" dirty="0"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04800"/>
            <a:ext cx="8532812" cy="984250"/>
          </a:xfrm>
        </p:spPr>
        <p:txBody>
          <a:bodyPr/>
          <a:lstStyle/>
          <a:p>
            <a:pPr eaLnBrk="1" hangingPunct="1"/>
            <a:r>
              <a:rPr lang="en-US" altLang="ar-SA" sz="3600">
                <a:solidFill>
                  <a:schemeClr val="tx1"/>
                </a:solidFill>
                <a:effectLst/>
                <a:cs typeface="Tahoma" pitchFamily="34" charset="0"/>
              </a:rPr>
              <a:t>Definition :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421688" cy="42275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ar-SA" dirty="0">
              <a:effectLst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ar-SA" dirty="0">
                <a:cs typeface="Tahoma" pitchFamily="34" charset="0"/>
              </a:rPr>
              <a:t>Generalized reduction of cerebral perfusion</a:t>
            </a:r>
            <a:endParaRPr lang="en-US" altLang="ar-SA" dirty="0">
              <a:effectLst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ar-SA" dirty="0">
              <a:effectLst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ar-SA" dirty="0">
                <a:effectLst/>
                <a:cs typeface="Tahoma" pitchFamily="34" charset="0"/>
              </a:rPr>
              <a:t>Symptoms vary from transient mild confusion to </a:t>
            </a:r>
            <a:r>
              <a:rPr lang="en-US" altLang="ar-SA" dirty="0">
                <a:cs typeface="Tahoma" pitchFamily="34" charset="0"/>
              </a:rPr>
              <a:t>irreversible</a:t>
            </a:r>
            <a:r>
              <a:rPr lang="en-US" altLang="ar-SA" dirty="0">
                <a:effectLst/>
                <a:cs typeface="Tahoma" pitchFamily="34" charset="0"/>
              </a:rPr>
              <a:t> damage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ar-SA" dirty="0">
              <a:effectLst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dirty="0">
                <a:effectLst/>
                <a:cs typeface="Tahoma" pitchFamily="34" charset="0"/>
              </a:rPr>
              <a:t>Causes include 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ar-SA" dirty="0">
              <a:effectLst/>
              <a:cs typeface="Tahoma" pitchFamily="34" charset="0"/>
            </a:endParaRPr>
          </a:p>
          <a:p>
            <a:pPr lvl="1">
              <a:defRPr/>
            </a:pPr>
            <a:r>
              <a:rPr lang="en-US" altLang="ar-SA" sz="3200" dirty="0">
                <a:cs typeface="Tahoma" pitchFamily="34" charset="0"/>
              </a:rPr>
              <a:t>Sever Hypotension </a:t>
            </a:r>
          </a:p>
          <a:p>
            <a:pPr lvl="1">
              <a:defRPr/>
            </a:pPr>
            <a:r>
              <a:rPr lang="en-US" altLang="ar-SA" sz="3200" dirty="0">
                <a:effectLst/>
                <a:cs typeface="Tahoma" pitchFamily="34" charset="0"/>
              </a:rPr>
              <a:t>Cardiac arrest </a:t>
            </a:r>
          </a:p>
          <a:p>
            <a:pPr lvl="1" eaLnBrk="1" hangingPunct="1">
              <a:defRPr/>
            </a:pPr>
            <a:r>
              <a:rPr lang="en-US" altLang="ar-SA" sz="3200" dirty="0">
                <a:effectLst/>
                <a:cs typeface="Tahoma" pitchFamily="34" charset="0"/>
              </a:rPr>
              <a:t> </a:t>
            </a:r>
            <a:r>
              <a:rPr lang="en-US" altLang="ar-SA" sz="3200" dirty="0">
                <a:cs typeface="Tahoma" pitchFamily="34" charset="0"/>
              </a:rPr>
              <a:t>Shock</a:t>
            </a:r>
            <a:endParaRPr lang="en-US" altLang="ar-SA" sz="3200" dirty="0">
              <a:effectLst/>
              <a:cs typeface="Tahoma" pitchFamily="34" charset="0"/>
            </a:endParaRPr>
          </a:p>
          <a:p>
            <a:pPr lvl="1" eaLnBrk="1" hangingPunct="1">
              <a:buNone/>
              <a:defRPr/>
            </a:pPr>
            <a:endParaRPr lang="en-US" altLang="ar-SA" sz="3200" dirty="0">
              <a:effectLst/>
              <a:cs typeface="Tahoma" pitchFamily="34" charset="0"/>
            </a:endParaRPr>
          </a:p>
          <a:p>
            <a:pPr eaLnBrk="1" hangingPunct="1">
              <a:defRPr/>
            </a:pPr>
            <a:endParaRPr lang="en-US" dirty="0">
              <a:cs typeface="Tahom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830</Words>
  <Application>Microsoft Office PowerPoint</Application>
  <PresentationFormat>On-screen Show (4:3)</PresentationFormat>
  <Paragraphs>207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Cerebrovascular Diseases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Cerebral Ischemia</vt:lpstr>
      <vt:lpstr>Definition :</vt:lpstr>
      <vt:lpstr>PowerPoint Presentation</vt:lpstr>
      <vt:lpstr>Features of global ischemia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Outcome : </vt:lpstr>
      <vt:lpstr>Focal Cerebral Ischemia</vt:lpstr>
      <vt:lpstr>Mechanisms leading to infarction :</vt:lpstr>
      <vt:lpstr>Types of infarction</vt:lpstr>
      <vt:lpstr>PowerPoint Presentation</vt:lpstr>
      <vt:lpstr>PowerPoint Presentation</vt:lpstr>
      <vt:lpstr>PowerPoint Presentation</vt:lpstr>
      <vt:lpstr>Old infarction</vt:lpstr>
      <vt:lpstr>REMEMBER THE GENERAL RULES FOR DATING INFARCTS :</vt:lpstr>
      <vt:lpstr>PowerPoint Presentation</vt:lpstr>
      <vt:lpstr>PowerPoint Presentation</vt:lpstr>
      <vt:lpstr>  </vt:lpstr>
      <vt:lpstr>I- Primary Intracerebral Hemorrhage: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saleh</dc:creator>
  <cp:lastModifiedBy>Unknown User</cp:lastModifiedBy>
  <cp:revision>68</cp:revision>
  <dcterms:created xsi:type="dcterms:W3CDTF">2016-01-30T20:43:14Z</dcterms:created>
  <dcterms:modified xsi:type="dcterms:W3CDTF">2021-02-26T22:34:27Z</dcterms:modified>
</cp:coreProperties>
</file>