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4" r:id="rId2"/>
    <p:sldMasterId id="2147483686" r:id="rId3"/>
    <p:sldMasterId id="2147483721" r:id="rId4"/>
  </p:sldMasterIdLst>
  <p:notesMasterIdLst>
    <p:notesMasterId r:id="rId55"/>
  </p:notesMasterIdLst>
  <p:sldIdLst>
    <p:sldId id="256" r:id="rId5"/>
    <p:sldId id="358" r:id="rId6"/>
    <p:sldId id="561" r:id="rId7"/>
    <p:sldId id="560" r:id="rId8"/>
    <p:sldId id="559" r:id="rId9"/>
    <p:sldId id="558" r:id="rId10"/>
    <p:sldId id="557" r:id="rId11"/>
    <p:sldId id="562" r:id="rId12"/>
    <p:sldId id="563" r:id="rId13"/>
    <p:sldId id="556" r:id="rId14"/>
    <p:sldId id="554" r:id="rId15"/>
    <p:sldId id="552" r:id="rId16"/>
    <p:sldId id="551" r:id="rId17"/>
    <p:sldId id="550" r:id="rId18"/>
    <p:sldId id="549" r:id="rId19"/>
    <p:sldId id="591" r:id="rId20"/>
    <p:sldId id="595" r:id="rId21"/>
    <p:sldId id="594" r:id="rId22"/>
    <p:sldId id="602" r:id="rId23"/>
    <p:sldId id="601" r:id="rId24"/>
    <p:sldId id="548" r:id="rId25"/>
    <p:sldId id="603" r:id="rId26"/>
    <p:sldId id="564" r:id="rId27"/>
    <p:sldId id="547" r:id="rId28"/>
    <p:sldId id="545" r:id="rId29"/>
    <p:sldId id="565" r:id="rId30"/>
    <p:sldId id="543" r:id="rId31"/>
    <p:sldId id="542" r:id="rId32"/>
    <p:sldId id="589" r:id="rId33"/>
    <p:sldId id="541" r:id="rId34"/>
    <p:sldId id="540" r:id="rId35"/>
    <p:sldId id="588" r:id="rId36"/>
    <p:sldId id="587" r:id="rId37"/>
    <p:sldId id="585" r:id="rId38"/>
    <p:sldId id="584" r:id="rId39"/>
    <p:sldId id="583" r:id="rId40"/>
    <p:sldId id="586" r:id="rId41"/>
    <p:sldId id="582" r:id="rId42"/>
    <p:sldId id="581" r:id="rId43"/>
    <p:sldId id="580" r:id="rId44"/>
    <p:sldId id="604" r:id="rId45"/>
    <p:sldId id="579" r:id="rId46"/>
    <p:sldId id="578" r:id="rId47"/>
    <p:sldId id="577" r:id="rId48"/>
    <p:sldId id="576" r:id="rId49"/>
    <p:sldId id="590" r:id="rId50"/>
    <p:sldId id="575" r:id="rId51"/>
    <p:sldId id="574" r:id="rId52"/>
    <p:sldId id="570" r:id="rId53"/>
    <p:sldId id="568" r:id="rId54"/>
  </p:sldIdLst>
  <p:sldSz cx="9144000" cy="6858000" type="screen4x3"/>
  <p:notesSz cx="6858000" cy="9144000"/>
  <p:defaultTextStyle>
    <a:defPPr>
      <a:defRPr lang="ar-IQ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355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presProps" Target="presProps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slideMaster" Target="slideMasters/slideMaster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86E953-8545-4639-9F63-C29985329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B3FD7-FEF0-4EDB-84BB-B694CDAECC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27A2584B-E52F-4E1F-BE27-5E43E9D1E7B6}" type="datetimeFigureOut">
              <a:rPr lang="ar-IQ"/>
              <a:pPr>
                <a:defRPr/>
              </a:pPr>
              <a:t>13/07/1442</a:t>
            </a:fld>
            <a:endParaRPr lang="ar-IQ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462D43-B7F5-455D-8CF2-5186791A9C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CA5570-2B99-48F5-8086-39C2BC2F4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noProof="0"/>
              <a:t>Click to edit Master text styles</a:t>
            </a:r>
          </a:p>
          <a:p>
            <a:pPr lvl="1"/>
            <a:r>
              <a:rPr lang="en-US" altLang="ar-IQ" noProof="0"/>
              <a:t>Second level</a:t>
            </a:r>
          </a:p>
          <a:p>
            <a:pPr lvl="2"/>
            <a:r>
              <a:rPr lang="en-US" altLang="ar-IQ" noProof="0"/>
              <a:t>Third level</a:t>
            </a:r>
          </a:p>
          <a:p>
            <a:pPr lvl="3"/>
            <a:r>
              <a:rPr lang="en-US" altLang="ar-IQ" noProof="0"/>
              <a:t>Fourth level</a:t>
            </a:r>
          </a:p>
          <a:p>
            <a:pPr lvl="4"/>
            <a:r>
              <a:rPr lang="en-US" altLang="ar-IQ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B4841-A0AE-41C2-A1F1-52EB6075E0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47256-C6B9-4596-A451-88D84EE9F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038EB38-46E7-4D50-A24D-5E736B2EC82E}" type="slidenum">
              <a:rPr lang="ar-IQ" altLang="en-US"/>
              <a:pPr/>
              <a:t>‹#›</a:t>
            </a:fld>
            <a:endParaRPr lang="ar-IQ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13A68D5-66FF-4223-A030-8F637A09A4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A1C5666-5B16-4E2C-B7B6-3BC3BEB26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213DEEE-EDC8-486E-96E4-1C1B0B4A1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FBCD5A-11C1-4179-9E8D-24EAA9B019A0}" type="slidenum">
              <a:rPr lang="ar-IQ" altLang="en-US" sz="1200"/>
              <a:pPr/>
              <a:t>14</a:t>
            </a:fld>
            <a:endParaRPr lang="ar-IQ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A868660-1534-494D-AA15-62B96B212B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7D0D2AC-66FD-48C2-BB68-5836F76FA2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8E94312-10E9-4FB2-8A84-4F2DA47C5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EE1DAE-86D9-4C23-8010-5E4B909AA973}" type="slidenum">
              <a:rPr lang="ar-IQ" altLang="en-US" sz="1200"/>
              <a:pPr/>
              <a:t>32</a:t>
            </a:fld>
            <a:endParaRPr lang="ar-IQ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E96C6-E305-43B3-A23C-ED07E254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1C55F-B9F3-4366-95AB-134E40A1B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8282A-FB34-4B54-A82F-FB657E463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58877-8ACE-45E8-88E0-A03B869B339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9056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22A48-6201-42CF-9205-818C74F3B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68C600-4AAE-46B1-880B-2AB187E70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FF1E-D95D-4201-886D-3094E036C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0F325-6CE1-4882-AC58-6C1492A15C7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271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B30D9-6973-4CC9-B0DF-615295D57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07387-697F-4F1A-B3C7-72D54BC4D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AF655-6E0C-4ADA-999C-E8DA578AF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955D3-F95B-4C29-B4EE-3AB11C3A71B1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25729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97D296-9E9F-45C4-BD1A-CF7767732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581D70-0D41-4905-A9C2-2B02A8819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26DDEE-17A4-47F9-9302-1383CE953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2B52A-4658-45FC-938C-AF20ECCDFF9B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81946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2B10E-1A32-4954-B7BD-839EAB99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86D4-E29E-472C-B061-411E1FA2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E156-24A6-4685-9FD4-2CE443B3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823D5-CE31-41AB-BA3F-959A5D60143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65018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4EBC-A338-47EB-98DB-1778B1D8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674C-4996-436C-8FA1-5237A331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83AC9-DC27-4150-B8CD-9F2FC8F3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E336-6E51-4DE1-BCFC-98B4104E01E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9855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6A31D-9511-403A-B26D-B8DB830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CA0B8-CDB4-4900-A7AC-062A9E54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EB67-D1D8-43C7-AC44-6A6073AD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97225-2116-487A-AC6C-0E72F42156A5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06022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7937E-CD29-454A-B5CD-4107AF41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D7950E-8406-46AD-A5B4-A0D941B3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66CA87-920D-43A8-A24E-AEAFD646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F363B-5992-4D74-9FF5-5E078CE7D309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43883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A03EA-D008-4DE2-9434-2379FBE7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D502EC-B826-4685-A13C-AE84C624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5F33D-65D5-4175-8933-7ECD4E6C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08451-C8AA-4C1F-B783-C8A1BB62B21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03165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4EDE1E-C7B3-4A54-8189-CEE7240B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2D4F15-92E0-4AE4-8720-F34B51F9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77B404-5585-4297-A411-5576C37C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51C94-2CEC-4016-B94D-E82B375F313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60830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579D55-0171-47F1-A173-C863B4F6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B0E479-87C2-4F33-8D3A-E85FBD9F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65B645-8C4A-49D5-9966-B02D20B5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9E7CC-ED10-43BA-8065-8E8E1459EAF7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3834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45FB3-5E43-4769-AED8-C399EB670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322E7-3FB5-47B6-AE6C-734CB79BB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E23EA4-4ADE-4DF0-8ED4-DDE31466C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F2B9D-9B38-4AA9-9820-B401E534255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860463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9EF4B0-123D-49A7-8DAF-ABAE3EC3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EEEA53-E03B-4841-8B54-FE568201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CF5F22-7BE4-4170-9FA1-2DD9B9D1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EF58-320A-4A20-8381-77B4AB8BEA98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30817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740A55-0FB0-4254-897C-CFE38A0D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F69EC-13AF-44F9-9268-8DD613BC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755CA1-988F-4933-B84C-9B91777A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86BD-E3B0-4F0E-8CAA-0D1621970D02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92333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C7FB-E4CC-42F0-8FD3-FF94B2C9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8F3E6-4561-4DBD-80A9-D9616524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921AE-D4BF-4BE4-BE2D-CC459D4F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17BF9-DEAF-4EF9-8F5B-0F7BD05B82BD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830491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58902-07A4-43B8-B152-71763B44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00BD-F44A-478C-A233-2BFDB742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EDB0-A967-477E-B4BE-E8AC447E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A1A5E-92F1-46A5-ACF3-7426336BEE28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61465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6A94-7605-4FEE-8BE8-35C4CC22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5519E-7B90-49DE-B098-E5609673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0F2C-AF85-4AE9-A377-1C95F521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0BC2-42EA-4010-AE8C-546B5B2C7A37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69252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E36D-532E-4AF4-84A1-415FD1D3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4F0B1-82DA-4B61-BEED-FAE04FD7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BC856-305B-4E5E-9C49-1C2AB48C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B47A5-B6CA-4A97-A6B2-161F4E63DF54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624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AD5FD-22E4-403F-9236-A777B445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C2FFD-DF9C-45FF-9540-A9A39303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526A0-CD8D-4540-9814-36484993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F961-F891-4695-9718-1DFE2317A4E5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750106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2DF5CC-3DD3-42F5-81CA-2F3946B5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61B13-C53E-481D-9D9C-A506E8C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98F91-7454-48A4-AC41-AA6C845A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C9BA-5179-4110-9ADA-4655B822DF1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15321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580B72-B732-4DCD-9173-F4B460A4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15424E-C4B7-4E85-BD11-6815E250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21ECAA-5D8B-4C66-9978-08AEF0C5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0EF5-9B29-4AF8-A855-173F86218F8D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001408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59D7FD-B750-4358-A9F9-418E55BA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9D2711-A5CF-4932-AC95-08AF00A6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C44657-89FA-4D57-979C-0B20475F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B88B-12B2-489F-9934-8ADBB7221A02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43902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8E5740-C7F6-460C-A8F3-AE9B6D7A0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27BE4-AB93-44C9-9FA8-9A43CD272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C7858D-6DC6-40F8-8B09-9998C8B14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FA2E0-5D48-43A3-828E-02B8D592E0D9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83205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C9CACF-45AC-49AF-B6A3-224A485F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17DCF4-75F8-4A47-B22E-457F5AFE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BECB73-8B62-463E-8C91-07A248EF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924F6-789F-41DB-8576-62C3C81CBC18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6500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278A05-A789-49D3-8AF9-2590E2C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86D6F-1D7F-4BD0-B710-54F2FD2E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DE8491-84BE-438F-B01C-A9700A04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7E758-1549-46E6-B906-99B83519D3E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4264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556060-080C-42ED-879B-EC0368A8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200D5-DD1D-4DED-A390-05B5973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67983-43C8-46A7-BAE1-B85F0038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5352E-C5DE-45F1-8D57-19104AA2E31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2373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AD34C-E7F6-4231-AD8A-E2BC9B8B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F1F8-5B71-4518-88EF-99D552BA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1CCC1-B6AB-4956-A915-E71B368D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73D19-B44B-4728-9007-1A0304545704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491026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0E6A-AA45-46E8-9478-4E48A840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B68AA-5C85-4F02-8DF9-677B16DA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121C9-92BA-4FF4-9064-C4015BAE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BE9A0-4587-4865-9503-52BA318A0E2F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739306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5BEA1C94-F23B-40A8-855D-BB517AE1DF2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0914E6-1268-4D20-9E6C-932FCFDC359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72CECC-435F-42F0-811D-0F5F0C43D213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B83D915C-D1AD-445C-9D9A-F8AB05510BE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0B032191-EC33-4614-B3D1-349C66FC8DC1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973EAAD7-3428-4BBC-885C-50DBA4B8A202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B5F09F80-0F9A-46C3-A39A-DEA783B3757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619A7580-0E2D-498C-B67A-39979290231C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6C1A7A9-86F5-425A-B878-610CF55CC26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6F04CEB2-7219-4F96-A2B6-CBC840482E8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E003007-C61E-4B13-A2ED-D627BD454898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5F8E61-92D0-4FB0-A9F6-EEE3EB32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673615-E3D1-4540-97DA-752C0C48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A223094-778B-40F7-B22A-ECC214A4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77F4D-EBBC-4A0C-8136-5315821F66E1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980244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8DD04-7401-40DA-A230-D10248C1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B35E-65D7-433E-B30D-60CC7F77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ACD9-31BF-45C2-B762-8366D10F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F7DD3-2FE6-4896-B46E-BAC2085EF10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54678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F2D0-5A28-4E40-AD64-D85E3819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9B5C-8D05-4B10-8B84-FA3A87D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0F78-0911-42D4-928A-9C7E6219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3210A-D393-4A7A-A20D-7310F34AC58B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051609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16EDDE-83CD-475A-BBA8-A0459477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75C468-B7C8-4914-A769-F474065D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85273E-CE43-4362-87F9-7A229506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F4DAA-52EA-425D-9F68-74A1278C3692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659818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20C0D1-CE36-40D9-A0C6-47B5DD9B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0F3426-05AB-42B9-A010-1311984C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F719DC-8222-4266-BEC6-5973E408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4D9F6-26F7-4270-ACE3-953636774A91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916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24657-4673-4938-BA0A-95F5135DA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DF872-EBB2-49A2-B47B-39989EC0C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A94C1-1B15-4745-84E2-BB580BD64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D9579-F58B-41F8-ACC0-E24D6917F81D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137692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AD6714-0C72-4AFD-881A-B60FE690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AE7CEB-A72C-475E-BD33-FF9E250C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057BA1-9963-419E-8A0A-3050AB54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E8C2-50EF-4DA0-BBA7-6F55F090F0D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830551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EA6A0C-2D96-4A7E-83E5-387C6992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A7EADF-6124-4BE8-88C2-402DA363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9046C6-E73D-41D2-A45C-B4E0936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7ABD4-B553-4279-8F3C-52E612277BC5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20787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2A0F6-6DF1-4851-9AC8-EA4CBDE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830C58-2411-4FC4-AEEA-E1C37FB4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8E6C05-E659-465A-A140-79D388A7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A034A-1C12-4CB8-B6EF-BA1E6CC305F1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21724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7DC7F-0E43-4D2A-9B96-4C76A133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E548E1-8F7A-434B-B857-30893147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E6E1A3-56C0-466F-B02F-D90AC883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F974-9CA5-413B-80B7-090B2A3946F7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54008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BB8C-2E88-4B5B-A7AE-EFDDD906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80AB-5FA6-4C4F-A1D7-C998DAC6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4318-E024-40B7-9D35-595D82C7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F81B-F723-4FF7-AAC2-F486D0B9EFA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73680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E54F21-8071-46D1-AE5F-DF72D0142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JO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A87C6-F676-4662-8C2F-C7BDDA42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JO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B16AA5-E0C8-4A0E-B728-4BD2E8AB2E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73E349-6328-492B-A757-1940863127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8188B-2F4D-4FA2-878F-36AF047504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CCF929-D81C-4DC7-A6BA-54AF36569E78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79988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9623-B932-4449-9E3C-571D482E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24C0-7A77-4E46-AD42-F9CB0729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393DA-35EA-413E-A624-5FB8281E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EB6F-55D4-4AD7-95CC-67D173F6F18A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19608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89AAFB-9F9E-4CFE-8A89-240F544E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JO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35171-761A-4C3D-A8E2-5B93B8B7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ar-JO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2E086C-6D7B-4E26-9019-0FBE2248A0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109AB0-877C-4FE0-8E0A-BCA66ECA30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2ACF25-662D-4C07-BF94-B759876511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B946CA-1B63-4887-B305-A61127664405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606833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4FB456-17E3-4E18-B9E3-E5F6773679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9E2227-87BA-4F36-B625-D881D59165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D4461C-6BA5-4A86-B117-B640BC7400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65D7046-71DA-4139-8B62-00FA7592395C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25316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5E60-8B65-457D-9BEB-2E0DC4C7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E7FBE-3CE9-43A3-90AE-57AA7C3C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38856-6D1E-4287-838E-BF4DF519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EE80-1338-45AB-B2D4-FF242326226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424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656266-0704-44BB-BA8F-045083C45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BAC0B5-9D8D-4790-ABC2-E2803042F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76EE8-B4EB-45A0-8A48-17766A3B5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90A8E-C06C-4D69-874C-9924C1F31E5F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564731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83C2D-289E-4AA2-98F4-CC74F04D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D7C9-CBF1-48FB-AF2F-3FC8C4FE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B467-A286-4930-8955-2B683D6F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09E6-E04A-418C-84AE-590AEB21E4E3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8171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14DCE5-4705-4425-916E-93E2F328B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C4223B-7C03-4CC9-8A5B-06A975F47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16E9D5-6B07-45B4-A344-AE3AC4C7A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62AA0-6343-4A35-A290-C5F5F2BF80C0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13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B0E07B-3DBF-4070-870E-F0501C540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2219E0-AB7B-424B-92FC-21D66EBB0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F3AE85-D422-4EFF-96F8-F358F327D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41684-E7C2-4331-8BDB-CDFB2E4F78CF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97792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168F6-4EF6-4F45-81DE-62387A0DB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CEB81-B6E2-4A85-A0D4-A00A103CC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4A527-BADC-4DBA-BF7F-C11D15CF6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919BE-6F81-4662-A84C-2207F81C7567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675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C101C-2304-479D-A5C4-31661E33B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68795-813E-4FFC-A95D-9E55DB08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4E85D-9237-4DF7-9577-DF4D97631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352F3-8595-46D0-93B7-91BFE024068B}" type="slidenum">
              <a:rPr lang="ar-IQ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9815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13" Type="http://schemas.openxmlformats.org/officeDocument/2006/relationships/slideLayout" Target="../slideLayouts/slideLayout47.xml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slideLayout" Target="../slideLayouts/slideLayout46.xml" /><Relationship Id="rId17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16" Type="http://schemas.openxmlformats.org/officeDocument/2006/relationships/slideLayout" Target="../slideLayouts/slideLayout50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Relationship Id="rId14" Type="http://schemas.openxmlformats.org/officeDocument/2006/relationships/slideLayout" Target="../slideLayouts/slideLayout4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3C2059-BA69-4B84-B957-182934B60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56B761-5AAD-4966-BA60-2B1119942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 أنماط النص الرئيسي</a:t>
            </a:r>
          </a:p>
          <a:p>
            <a:pPr lvl="1"/>
            <a:r>
              <a:rPr lang="ar-SA" altLang="ar-IQ"/>
              <a:t>المستوى الثاني</a:t>
            </a:r>
          </a:p>
          <a:p>
            <a:pPr lvl="2"/>
            <a:r>
              <a:rPr lang="ar-SA" altLang="ar-IQ"/>
              <a:t>المستوى الثالث</a:t>
            </a:r>
          </a:p>
          <a:p>
            <a:pPr lvl="3"/>
            <a:r>
              <a:rPr lang="ar-SA" altLang="ar-IQ"/>
              <a:t>المستوى الرابع</a:t>
            </a:r>
          </a:p>
          <a:p>
            <a:pPr lvl="4"/>
            <a:r>
              <a:rPr lang="ar-SA" altLang="ar-IQ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3F56C9-F6D1-4F98-9A72-1AD8879F61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6308D1-0A83-4304-8B91-9E394DA8BA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F3BBAD-2598-4443-B412-2BC5981802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67DBCE81-FD8F-42B5-ADD6-8378FB3A392D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  <p:sldLayoutId id="214748475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567BEA8-7E41-4CA0-9BD5-751AEE4A3D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1861075-3963-46E9-80F8-7DF5CC6689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D809-2FED-4BF0-92E1-2F939EE07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673A-5E82-4979-BF24-7A7430DD0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3CBD5-65A7-4931-9207-DF06746FD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6F93536B-1BF7-4405-BD2E-345C2CF7ED18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EA1E471-383D-483E-AFB8-56C49D7734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EC28A1C-625F-4632-8C29-4F59A07C8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9ECB2-D729-4280-9D22-D153AE6DE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86AA1-609E-41BC-845E-25132BF79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AC619-6BF4-4B68-9C9E-BE7218872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26E38804-95C8-463D-8BEA-2325E6FBA613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6">
            <a:extLst>
              <a:ext uri="{FF2B5EF4-FFF2-40B4-BE49-F238E27FC236}">
                <a16:creationId xmlns:a16="http://schemas.microsoft.com/office/drawing/2014/main" id="{AF0144D4-36AB-45E6-8FA4-E96D56AD973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FE62DE-EE05-4983-8FC3-9DA2DBCC7619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B7DACD-7F76-409C-BF0A-B15F99125AEE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6724E4-459B-40A1-A7A6-978ACD18E16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59EC700-C1FD-4942-BF2F-2CE70615CBA7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2EF279-5F68-44B4-A64F-58DA30932A1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8BDA74-272A-496E-A387-68F7A2CC5119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A416B46-CB43-41CA-9E35-5E7E07C56D9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D09DF2-2B65-49EF-AC11-482285E53F8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B155FFF-872D-4628-9299-2C410115535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449F50-BA54-4A8D-9A19-C3BFB4B58F74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08168729-5CF4-4D73-9F02-6DC34917E1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2C641899-D1C2-4F40-9CE6-9F68E4C1D3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B76C9-3A96-4AED-96C8-EC0ECBB08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E99F-3497-481A-A0B6-5320ACE99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AAB6-4DDE-4759-AEDD-D12C98FDE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F077F0-85B8-4653-8C94-7B7F644B9BAA}" type="slidenum">
              <a:rPr lang="ar-IQ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6" r:id="rId11"/>
    <p:sldLayoutId id="2147484791" r:id="rId12"/>
    <p:sldLayoutId id="2147484797" r:id="rId13"/>
    <p:sldLayoutId id="2147484792" r:id="rId14"/>
    <p:sldLayoutId id="2147484793" r:id="rId15"/>
    <p:sldLayoutId id="2147484794" r:id="rId16"/>
  </p:sldLayoutIdLst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1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2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1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1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1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1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 /><Relationship Id="rId1" Type="http://schemas.openxmlformats.org/officeDocument/2006/relationships/slideLayout" Target="../slideLayouts/slideLayout14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1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1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4.emf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 /><Relationship Id="rId1" Type="http://schemas.openxmlformats.org/officeDocument/2006/relationships/slideLayout" Target="../slideLayouts/slideLayout14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 /><Relationship Id="rId1" Type="http://schemas.openxmlformats.org/officeDocument/2006/relationships/slideLayout" Target="../slideLayouts/slideLayout14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 /><Relationship Id="rId1" Type="http://schemas.openxmlformats.org/officeDocument/2006/relationships/slideLayout" Target="../slideLayouts/slideLayout25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14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3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1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177D95B1-4C69-405B-99F7-7CCF4E06D9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913"/>
            <a:ext cx="8643938" cy="6429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ar-IQ" sz="1800" b="1">
              <a:solidFill>
                <a:schemeClr val="bg1"/>
              </a:solidFill>
            </a:endParaRPr>
          </a:p>
          <a:p>
            <a:r>
              <a:rPr lang="en-US" altLang="ar-IQ" sz="8000" b="1">
                <a:solidFill>
                  <a:schemeClr val="bg1"/>
                </a:solidFill>
              </a:rPr>
              <a:t>CNS-1 MODULE</a:t>
            </a:r>
          </a:p>
          <a:p>
            <a:r>
              <a:rPr lang="en-US" altLang="ar-IQ" sz="8000"/>
              <a:t> </a:t>
            </a:r>
            <a:r>
              <a:rPr lang="en-US" altLang="ar-IQ" sz="3600" b="1"/>
              <a:t> </a:t>
            </a:r>
            <a:r>
              <a:rPr lang="en-US" altLang="ar-IQ" sz="3600" b="1" u="sng">
                <a:solidFill>
                  <a:schemeClr val="bg1"/>
                </a:solidFill>
              </a:rPr>
              <a:t>Bacterial Meningitis</a:t>
            </a:r>
            <a:endParaRPr lang="ar-IQ" altLang="ar-IQ" sz="3600" b="1" i="1" u="sng">
              <a:solidFill>
                <a:schemeClr val="bg1"/>
              </a:solidFill>
            </a:endParaRPr>
          </a:p>
          <a:p>
            <a:r>
              <a:rPr lang="en-US" altLang="ar-IQ" sz="2800" b="1">
                <a:solidFill>
                  <a:schemeClr val="bg1"/>
                </a:solidFill>
              </a:rPr>
              <a:t>(TWO LECTURES “I and II”)</a:t>
            </a:r>
          </a:p>
          <a:p>
            <a:endParaRPr lang="en-US" altLang="ar-IQ" sz="2800" b="1">
              <a:solidFill>
                <a:schemeClr val="bg1"/>
              </a:solidFill>
            </a:endParaRPr>
          </a:p>
          <a:p>
            <a:r>
              <a:rPr lang="en-US" altLang="ar-IQ" sz="2800" b="1">
                <a:solidFill>
                  <a:schemeClr val="bg1"/>
                </a:solidFill>
              </a:rPr>
              <a:t>By</a:t>
            </a:r>
            <a:endParaRPr lang="en-US" altLang="ar-IQ" sz="1800">
              <a:solidFill>
                <a:srgbClr val="FFFF00"/>
              </a:solidFill>
            </a:endParaRPr>
          </a:p>
          <a:p>
            <a:r>
              <a:rPr lang="en-US" altLang="ar-IQ" sz="2000" b="1">
                <a:solidFill>
                  <a:srgbClr val="FFFF00"/>
                </a:solidFill>
              </a:rPr>
              <a:t>Prof. Dr. Zainalabideen A Abdulla,</a:t>
            </a:r>
          </a:p>
          <a:p>
            <a:r>
              <a:rPr lang="en-US" altLang="ar-IQ" sz="2000" b="1">
                <a:solidFill>
                  <a:srgbClr val="FFFF00"/>
                </a:solidFill>
              </a:rPr>
              <a:t>                         MRCPI, DTM&amp;H., Ph.D., FRCPath. (U.K.)                           </a:t>
            </a:r>
          </a:p>
          <a:p>
            <a:pPr algn="l" eaLnBrk="1" hangingPunct="1">
              <a:lnSpc>
                <a:spcPct val="80000"/>
              </a:lnSpc>
            </a:pPr>
            <a:endParaRPr lang="en-US" altLang="ar-IQ" sz="2400" b="1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ar-IQ" sz="800" b="1">
                <a:solidFill>
                  <a:srgbClr val="FFFF00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6DF7282B-40F5-45AD-A004-02771702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Immunity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Group specific anticapsular antibody: </a:t>
            </a:r>
            <a:r>
              <a:rPr lang="en-US" altLang="ar-IQ" sz="2800" b="1">
                <a:solidFill>
                  <a:srgbClr val="FFC000"/>
                </a:solidFill>
              </a:rPr>
              <a:t>Protective</a:t>
            </a:r>
            <a:endParaRPr lang="en-US" altLang="ar-IQ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Absence of antibodies = </a:t>
            </a:r>
            <a:r>
              <a:rPr lang="en-US" altLang="ar-IQ" b="1">
                <a:solidFill>
                  <a:srgbClr val="FFC000"/>
                </a:solidFill>
              </a:rPr>
              <a:t>Susceptibility</a:t>
            </a:r>
            <a:endParaRPr lang="en-US" altLang="ar-IQ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Carrier state &amp; infection     Antibody production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Deficiencies of terminal complements:     Risk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Most common age of infection: </a:t>
            </a:r>
            <a:r>
              <a:rPr lang="en-US" altLang="ar-IQ" b="1">
                <a:solidFill>
                  <a:srgbClr val="FFC000"/>
                </a:solidFill>
              </a:rPr>
              <a:t>6 - 24</a:t>
            </a:r>
            <a:r>
              <a:rPr lang="en-US" altLang="ar-IQ">
                <a:solidFill>
                  <a:schemeClr val="bg1"/>
                </a:solidFill>
              </a:rPr>
              <a:t> months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Capsular polysaccharide          </a:t>
            </a:r>
            <a:r>
              <a:rPr lang="en-US" altLang="ar-IQ">
                <a:solidFill>
                  <a:srgbClr val="FFC000"/>
                </a:solidFill>
              </a:rPr>
              <a:t>IgG2</a:t>
            </a:r>
            <a:r>
              <a:rPr lang="en-US" altLang="ar-IQ">
                <a:solidFill>
                  <a:schemeClr val="bg1"/>
                </a:solidFill>
              </a:rPr>
              <a:t> response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(relatively deficient in early childhood)</a:t>
            </a:r>
          </a:p>
          <a:p>
            <a:pPr marL="0" indent="0" algn="l">
              <a:buFontTx/>
              <a:buNone/>
            </a:pPr>
            <a:r>
              <a:rPr lang="en-US" altLang="ar-IQ" i="1">
                <a:solidFill>
                  <a:srgbClr val="FFC000"/>
                </a:solidFill>
              </a:rPr>
              <a:t>- T-independent response to capsular PS: </a:t>
            </a:r>
            <a:r>
              <a:rPr lang="en-US" altLang="ar-IQ" b="1" i="1" u="sng">
                <a:solidFill>
                  <a:srgbClr val="FFFF00"/>
                </a:solidFill>
              </a:rPr>
              <a:t>Poor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Group </a:t>
            </a:r>
            <a:r>
              <a:rPr lang="en-US" altLang="ar-IQ">
                <a:solidFill>
                  <a:srgbClr val="FFC000"/>
                </a:solidFill>
              </a:rPr>
              <a:t>B</a:t>
            </a:r>
            <a:r>
              <a:rPr lang="en-US" altLang="ar-IQ">
                <a:solidFill>
                  <a:schemeClr val="bg1"/>
                </a:solidFill>
              </a:rPr>
              <a:t> polysaccharide is </a:t>
            </a:r>
            <a:r>
              <a:rPr lang="en-US" altLang="ar-IQ">
                <a:solidFill>
                  <a:srgbClr val="FFC000"/>
                </a:solidFill>
              </a:rPr>
              <a:t>NOT</a:t>
            </a:r>
            <a:r>
              <a:rPr lang="en-US" altLang="ar-IQ">
                <a:solidFill>
                  <a:schemeClr val="bg1"/>
                </a:solidFill>
              </a:rPr>
              <a:t>  immunogenic</a:t>
            </a:r>
          </a:p>
        </p:txBody>
      </p:sp>
      <p:sp>
        <p:nvSpPr>
          <p:cNvPr id="18435" name="Up Arrow 2">
            <a:extLst>
              <a:ext uri="{FF2B5EF4-FFF2-40B4-BE49-F238E27FC236}">
                <a16:creationId xmlns:a16="http://schemas.microsoft.com/office/drawing/2014/main" id="{45F5FF22-62FA-41C6-8978-44148E03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395538"/>
            <a:ext cx="485775" cy="576262"/>
          </a:xfrm>
          <a:prstGeom prst="upArrow">
            <a:avLst>
              <a:gd name="adj1" fmla="val 50000"/>
              <a:gd name="adj2" fmla="val 499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  <p:sp>
        <p:nvSpPr>
          <p:cNvPr id="18436" name="Right Arrow 3">
            <a:extLst>
              <a:ext uri="{FF2B5EF4-FFF2-40B4-BE49-F238E27FC236}">
                <a16:creationId xmlns:a16="http://schemas.microsoft.com/office/drawing/2014/main" id="{7E2C1326-398D-4D69-8143-681FF291D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989138"/>
            <a:ext cx="503237" cy="484187"/>
          </a:xfrm>
          <a:prstGeom prst="rightArrow">
            <a:avLst>
              <a:gd name="adj1" fmla="val 50000"/>
              <a:gd name="adj2" fmla="val 499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  <p:sp>
        <p:nvSpPr>
          <p:cNvPr id="18437" name="Right Arrow 4">
            <a:extLst>
              <a:ext uri="{FF2B5EF4-FFF2-40B4-BE49-F238E27FC236}">
                <a16:creationId xmlns:a16="http://schemas.microsoft.com/office/drawing/2014/main" id="{DA1FE488-360B-4C65-9622-ADDE5FFD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16338"/>
            <a:ext cx="719137" cy="484187"/>
          </a:xfrm>
          <a:prstGeom prst="rightArrow">
            <a:avLst>
              <a:gd name="adj1" fmla="val 50000"/>
              <a:gd name="adj2" fmla="val 499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1">
            <a:extLst>
              <a:ext uri="{FF2B5EF4-FFF2-40B4-BE49-F238E27FC236}">
                <a16:creationId xmlns:a16="http://schemas.microsoft.com/office/drawing/2014/main" id="{C4ED46A0-C81A-4A99-A74B-E80EE7C22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3" y="115888"/>
            <a:ext cx="8435975" cy="655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E352B4BB-FB47-44C7-8713-545BDFB7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Clinical Aspects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Acute purulent Meningitis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Scattered skin petechiae            Ecchymosis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or diffuse petechial rash (sign of DIC and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endotoxic shock/meningococcemia)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</a:t>
            </a:r>
          </a:p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Diagnosis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Gram smear staining: CSF (diagnostic)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Culture (blood/chocolate agars): CSF, blood,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skin lesion samples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Speciation: Biochemical, Immunological tests  </a:t>
            </a:r>
            <a:endParaRPr lang="ar-IQ" altLang="ar-IQ">
              <a:solidFill>
                <a:schemeClr val="bg1"/>
              </a:solidFill>
            </a:endParaRPr>
          </a:p>
        </p:txBody>
      </p:sp>
      <p:sp>
        <p:nvSpPr>
          <p:cNvPr id="20483" name="Right Arrow 1">
            <a:extLst>
              <a:ext uri="{FF2B5EF4-FFF2-40B4-BE49-F238E27FC236}">
                <a16:creationId xmlns:a16="http://schemas.microsoft.com/office/drawing/2014/main" id="{EE3F02A2-D8E4-41F3-8122-168BA7A3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12875"/>
            <a:ext cx="792163" cy="484188"/>
          </a:xfrm>
          <a:prstGeom prst="rightArrow">
            <a:avLst>
              <a:gd name="adj1" fmla="val 50000"/>
              <a:gd name="adj2" fmla="val 500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1">
            <a:extLst>
              <a:ext uri="{FF2B5EF4-FFF2-40B4-BE49-F238E27FC236}">
                <a16:creationId xmlns:a16="http://schemas.microsoft.com/office/drawing/2014/main" id="{65985F17-106D-45EF-BCD4-7F6325C30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85225" cy="57594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90DD7B0F-278F-4B0C-8B6F-E025897C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1. Penicillin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If resistant: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2. Cephalosporin /Third generation, e.g.,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Ceftriaxone, Cefotaxime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414D6AB8-65AA-4468-A6FA-266A90C0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Prevention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Rifampin or Ciprofloxacin (NOT penicillin):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prophylaxis for close contacts with a case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Meningococcal </a:t>
            </a:r>
            <a:r>
              <a:rPr lang="en-US" altLang="ar-IQ">
                <a:solidFill>
                  <a:srgbClr val="FFC000"/>
                </a:solidFill>
              </a:rPr>
              <a:t>Conjugate</a:t>
            </a:r>
            <a:r>
              <a:rPr lang="en-US" altLang="ar-IQ">
                <a:solidFill>
                  <a:schemeClr val="bg1"/>
                </a:solidFill>
              </a:rPr>
              <a:t> Quadravalent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(MCV4):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- A, C, Y, W-135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- Stimulate T cell-</a:t>
            </a:r>
            <a:r>
              <a:rPr lang="en-US" altLang="ar-IQ">
                <a:solidFill>
                  <a:srgbClr val="FFC000"/>
                </a:solidFill>
              </a:rPr>
              <a:t>dependent</a:t>
            </a:r>
            <a:r>
              <a:rPr lang="en-US" altLang="ar-IQ">
                <a:solidFill>
                  <a:schemeClr val="bg1"/>
                </a:solidFill>
              </a:rPr>
              <a:t> response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- Conjugation: Diphtheria Toxoid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- Given from 9 months; 11-16 years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</a:t>
            </a:r>
            <a:r>
              <a:rPr lang="en-US" altLang="ar-IQ" u="sng">
                <a:solidFill>
                  <a:srgbClr val="FFC000"/>
                </a:solidFill>
              </a:rPr>
              <a:t>Group B</a:t>
            </a:r>
            <a:r>
              <a:rPr lang="en-US" altLang="ar-IQ">
                <a:solidFill>
                  <a:schemeClr val="bg1"/>
                </a:solidFill>
              </a:rPr>
              <a:t>: Non-immunogenic due to similarity to sialic acid of m.o. to neural cell adhesion mol.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</a:t>
            </a: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561EF02D-D4AC-46D5-B158-6C233964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 sz="3600" b="1" u="sng">
                <a:solidFill>
                  <a:srgbClr val="FFFF00"/>
                </a:solidFill>
              </a:rPr>
              <a:t>Group B Streptococci (</a:t>
            </a:r>
            <a:r>
              <a:rPr lang="en-US" altLang="ar-IQ" sz="3600" b="1" i="1" u="sng">
                <a:solidFill>
                  <a:srgbClr val="FFFF00"/>
                </a:solidFill>
              </a:rPr>
              <a:t>Streptococcus agalactiae); </a:t>
            </a:r>
            <a:r>
              <a:rPr lang="en-US" altLang="ar-IQ" sz="3600" b="1" u="sng">
                <a:solidFill>
                  <a:srgbClr val="FFFF00"/>
                </a:solidFill>
              </a:rPr>
              <a:t>GBS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Gram positive cocci (short chains/diplococcic)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Beta-hemolytic on blood agar (</a:t>
            </a:r>
            <a:r>
              <a:rPr lang="en-US" altLang="ar-IQ" sz="2800">
                <a:solidFill>
                  <a:schemeClr val="bg1"/>
                </a:solidFill>
              </a:rPr>
              <a:t>Beta-hemolysin)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 • </a:t>
            </a:r>
            <a:r>
              <a:rPr lang="en-US" altLang="ar-IQ">
                <a:solidFill>
                  <a:schemeClr val="bg1"/>
                </a:solidFill>
              </a:rPr>
              <a:t>Capsular polysaccharides</a:t>
            </a:r>
            <a:r>
              <a:rPr lang="en-US" altLang="ar-IQ" sz="2800">
                <a:solidFill>
                  <a:schemeClr val="bg1"/>
                </a:solidFill>
              </a:rPr>
              <a:t>: </a:t>
            </a:r>
            <a:r>
              <a:rPr lang="en-US" altLang="ar-IQ">
                <a:solidFill>
                  <a:schemeClr val="bg1"/>
                </a:solidFill>
              </a:rPr>
              <a:t>10 antigenic types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with sialic acid (</a:t>
            </a:r>
            <a:r>
              <a:rPr lang="en-US" altLang="ar-IQ">
                <a:solidFill>
                  <a:srgbClr val="FFC000"/>
                </a:solidFill>
              </a:rPr>
              <a:t>type III is most common</a:t>
            </a:r>
            <a:r>
              <a:rPr lang="en-US" altLang="ar-IQ">
                <a:solidFill>
                  <a:schemeClr val="bg1"/>
                </a:solidFill>
              </a:rPr>
              <a:t>).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Pili, and surface protein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Leading cause of </a:t>
            </a:r>
            <a:r>
              <a:rPr lang="en-US" altLang="ar-IQ">
                <a:solidFill>
                  <a:srgbClr val="FFFF00"/>
                </a:solidFill>
              </a:rPr>
              <a:t>meningitis</a:t>
            </a:r>
            <a:r>
              <a:rPr lang="en-US" altLang="ar-IQ">
                <a:solidFill>
                  <a:schemeClr val="bg1"/>
                </a:solidFill>
              </a:rPr>
              <a:t> and </a:t>
            </a:r>
            <a:r>
              <a:rPr lang="en-US" altLang="ar-IQ">
                <a:solidFill>
                  <a:srgbClr val="FFFF00"/>
                </a:solidFill>
              </a:rPr>
              <a:t>sepsis</a:t>
            </a:r>
            <a:r>
              <a:rPr lang="en-US" altLang="ar-IQ">
                <a:solidFill>
                  <a:schemeClr val="bg1"/>
                </a:solidFill>
              </a:rPr>
              <a:t> in the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</a:t>
            </a:r>
            <a:r>
              <a:rPr lang="en-US" altLang="ar-IQ" i="1">
                <a:solidFill>
                  <a:srgbClr val="FFC000"/>
                </a:solidFill>
              </a:rPr>
              <a:t>first days of life &amp; late in 1-3 months (mainly</a:t>
            </a:r>
          </a:p>
          <a:p>
            <a:pPr marL="0" indent="0" algn="l">
              <a:buFontTx/>
              <a:buNone/>
            </a:pPr>
            <a:r>
              <a:rPr lang="en-US" altLang="ar-IQ" i="1">
                <a:solidFill>
                  <a:srgbClr val="FFC000"/>
                </a:solidFill>
              </a:rPr>
              <a:t>    meningitis)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Found lower GIT &amp; vagina in 10-40% women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54B39B3D-461A-45C4-A2D5-0A54595A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-92075"/>
            <a:ext cx="8928100" cy="6950075"/>
          </a:xfrm>
        </p:spPr>
        <p:txBody>
          <a:bodyPr/>
          <a:lstStyle/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r>
              <a:rPr lang="en-US" altLang="en-US">
                <a:solidFill>
                  <a:srgbClr val="0070C0"/>
                </a:solidFill>
                <a:cs typeface="Arial" panose="020B0604020202020204" pitchFamily="34" charset="0"/>
              </a:rPr>
              <a:t>Pyrrolidonyl arylamidase (</a:t>
            </a:r>
            <a:r>
              <a:rPr lang="en-US" altLang="en-US" b="1">
                <a:solidFill>
                  <a:srgbClr val="0070C0"/>
                </a:solidFill>
                <a:cs typeface="Arial" panose="020B0604020202020204" pitchFamily="34" charset="0"/>
              </a:rPr>
              <a:t>PYR</a:t>
            </a:r>
            <a:r>
              <a:rPr lang="en-US" altLang="en-US">
                <a:solidFill>
                  <a:srgbClr val="0070C0"/>
                </a:solidFill>
                <a:cs typeface="Arial" panose="020B0604020202020204" pitchFamily="34" charset="0"/>
              </a:rPr>
              <a:t>):  Red color at the end of the test (+ve)</a:t>
            </a: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3BC4B632-F436-49D5-AD9C-280598AA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92075"/>
            <a:ext cx="87915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6A3FC383-78A0-4306-92A4-815BFD11E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</a:t>
            </a: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34C64274-41FC-4414-8283-FDF8DACC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836613"/>
            <a:ext cx="8740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>
            <a:extLst>
              <a:ext uri="{FF2B5EF4-FFF2-40B4-BE49-F238E27FC236}">
                <a16:creationId xmlns:a16="http://schemas.microsoft.com/office/drawing/2014/main" id="{6BECCA9A-E9DE-4CAE-9D9B-70B4F40F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 sz="3600" b="1" u="sng">
                <a:solidFill>
                  <a:srgbClr val="FFFF00"/>
                </a:solidFill>
              </a:rPr>
              <a:t>Pathogenesis/Immunity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Capsule sialic acid binds factor H, so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C3b deposition on bacteria disrupted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Trans-placental specific IgG: Protective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Type-specific anti-capsular Ab: Protective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b="1" u="sng">
                <a:solidFill>
                  <a:srgbClr val="FFFF00"/>
                </a:solidFill>
              </a:rPr>
              <a:t>Diagnosis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CSF: Gram smear staining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Culture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Serotyping (Lancefield grouping)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</a:t>
            </a: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639D4C21-C846-4835-B70C-20FAA423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642350" cy="6049962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Learning objectives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To describe   the   morphology,   cultural   characteristics,   pathogenesis, laboratory diagnosis, treatment and prevention of </a:t>
            </a:r>
            <a:r>
              <a:rPr lang="en-US" altLang="ar-IQ" b="1" u="sng">
                <a:solidFill>
                  <a:srgbClr val="FFC000"/>
                </a:solidFill>
              </a:rPr>
              <a:t>meningitis</a:t>
            </a:r>
            <a:r>
              <a:rPr lang="en-US" altLang="ar-IQ">
                <a:solidFill>
                  <a:schemeClr val="bg1"/>
                </a:solidFill>
              </a:rPr>
              <a:t> caused by: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1.  </a:t>
            </a:r>
            <a:r>
              <a:rPr lang="en-US" altLang="ar-IQ" i="1">
                <a:solidFill>
                  <a:schemeClr val="bg1"/>
                </a:solidFill>
              </a:rPr>
              <a:t>Neisseria meningitidis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2.  Group-B Streptococci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3. </a:t>
            </a:r>
            <a:r>
              <a:rPr lang="en-US" altLang="ar-IQ" i="1">
                <a:solidFill>
                  <a:schemeClr val="bg1"/>
                </a:solidFill>
              </a:rPr>
              <a:t>S. pneumoniae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4. </a:t>
            </a:r>
            <a:r>
              <a:rPr lang="en-US" altLang="ar-IQ" i="1">
                <a:solidFill>
                  <a:schemeClr val="bg1"/>
                </a:solidFill>
              </a:rPr>
              <a:t>Hemophilus influenzae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5. Listeria monocytogenes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062C19F2-5CB8-4D50-8B34-8C61F88A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 sz="3600" b="1" u="sng">
                <a:solidFill>
                  <a:srgbClr val="FFFF00"/>
                </a:solidFill>
              </a:rPr>
              <a:t>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Penicillin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- No beta-lactamase production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In early stages (before culture result) an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aminoglycoside is added.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Prevention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Carrier mother during 35-37 wk pregnancy: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- IV penicillin intra-partum (during labor)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- </a:t>
            </a:r>
            <a:r>
              <a:rPr lang="en-US" altLang="ar-IQ" b="1" u="sng">
                <a:solidFill>
                  <a:srgbClr val="FFC000"/>
                </a:solidFill>
              </a:rPr>
              <a:t>Vaccine</a:t>
            </a:r>
            <a:r>
              <a:rPr lang="en-US" altLang="ar-IQ">
                <a:solidFill>
                  <a:schemeClr val="bg1"/>
                </a:solidFill>
              </a:rPr>
              <a:t> is feasible during pregnancy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(third trimester)       </a:t>
            </a: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6A25A8CC-DA9A-412B-97BD-41E8A06C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i="1" u="sng">
                <a:solidFill>
                  <a:srgbClr val="FFFF00"/>
                </a:solidFill>
              </a:rPr>
              <a:t>Haemophilus influenzae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Tiny gram </a:t>
            </a:r>
            <a:r>
              <a:rPr lang="en-US" altLang="ar-IQ" b="1">
                <a:solidFill>
                  <a:srgbClr val="FFC000"/>
                </a:solidFill>
              </a:rPr>
              <a:t>negative</a:t>
            </a: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 b="1">
                <a:solidFill>
                  <a:schemeClr val="bg1"/>
                </a:solidFill>
              </a:rPr>
              <a:t>coccobacilli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Require both Hematin (</a:t>
            </a:r>
            <a:r>
              <a:rPr lang="en-US" altLang="ar-IQ" b="1">
                <a:solidFill>
                  <a:srgbClr val="FFC000"/>
                </a:solidFill>
              </a:rPr>
              <a:t>factor X</a:t>
            </a:r>
            <a:r>
              <a:rPr lang="en-US" altLang="ar-IQ">
                <a:solidFill>
                  <a:schemeClr val="bg1"/>
                </a:solidFill>
              </a:rPr>
              <a:t>) and NAD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“N</a:t>
            </a:r>
            <a:r>
              <a:rPr lang="en-US" altLang="en-US">
                <a:solidFill>
                  <a:schemeClr val="bg1"/>
                </a:solidFill>
              </a:rPr>
              <a:t>icotinamide-Adenine-Dinucleotide”</a:t>
            </a:r>
            <a:r>
              <a:rPr lang="en-US" altLang="en-US"/>
              <a:t> </a:t>
            </a:r>
            <a:r>
              <a:rPr lang="en-US" altLang="ar-IQ">
                <a:solidFill>
                  <a:schemeClr val="bg1"/>
                </a:solidFill>
              </a:rPr>
              <a:t>(</a:t>
            </a:r>
            <a:r>
              <a:rPr lang="en-US" altLang="ar-IQ" b="1">
                <a:solidFill>
                  <a:srgbClr val="FFC000"/>
                </a:solidFill>
              </a:rPr>
              <a:t>factor V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</a:t>
            </a:r>
            <a:r>
              <a:rPr lang="en-US" altLang="ar-IQ" i="1">
                <a:solidFill>
                  <a:schemeClr val="bg1"/>
                </a:solidFill>
              </a:rPr>
              <a:t>Staphylococcus aureus </a:t>
            </a:r>
            <a:r>
              <a:rPr lang="en-US" altLang="ar-IQ">
                <a:solidFill>
                  <a:schemeClr val="bg1"/>
                </a:solidFill>
              </a:rPr>
              <a:t>provides NAD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</a:t>
            </a:r>
            <a:r>
              <a:rPr lang="en-US" altLang="ar-IQ" u="sng">
                <a:solidFill>
                  <a:srgbClr val="FFC000"/>
                </a:solidFill>
              </a:rPr>
              <a:t>Satellite phenomenon </a:t>
            </a:r>
            <a:r>
              <a:rPr lang="en-US" altLang="ar-IQ">
                <a:solidFill>
                  <a:schemeClr val="bg1"/>
                </a:solidFill>
              </a:rPr>
              <a:t>(nearby colonies larger)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</a:t>
            </a:r>
            <a:r>
              <a:rPr lang="en-US" altLang="ar-IQ" b="1">
                <a:solidFill>
                  <a:srgbClr val="FFC000"/>
                </a:solidFill>
              </a:rPr>
              <a:t>Six</a:t>
            </a:r>
            <a:r>
              <a:rPr lang="en-US" altLang="ar-IQ">
                <a:solidFill>
                  <a:schemeClr val="bg1"/>
                </a:solidFill>
              </a:rPr>
              <a:t> serotypes </a:t>
            </a:r>
            <a:r>
              <a:rPr lang="en-US" altLang="ar-IQ" b="1">
                <a:solidFill>
                  <a:srgbClr val="FFC000"/>
                </a:solidFill>
              </a:rPr>
              <a:t>a-f</a:t>
            </a:r>
            <a:r>
              <a:rPr lang="en-US" altLang="ar-IQ">
                <a:solidFill>
                  <a:schemeClr val="bg1"/>
                </a:solidFill>
              </a:rPr>
              <a:t> based on capsular poly-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saccharide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 </a:t>
            </a:r>
            <a:r>
              <a:rPr lang="en-US" altLang="ar-IQ" i="1">
                <a:solidFill>
                  <a:schemeClr val="bg1"/>
                </a:solidFill>
              </a:rPr>
              <a:t>H. influenza </a:t>
            </a:r>
            <a:r>
              <a:rPr lang="en-US" altLang="ar-IQ">
                <a:solidFill>
                  <a:schemeClr val="bg1"/>
                </a:solidFill>
              </a:rPr>
              <a:t>type b (Hib) capsule contains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</a:t>
            </a:r>
            <a:r>
              <a:rPr lang="en-US" altLang="ar-IQ" b="1">
                <a:solidFill>
                  <a:srgbClr val="FFC000"/>
                </a:solidFill>
              </a:rPr>
              <a:t>Polyribose-Ribitol- Phosphate </a:t>
            </a:r>
            <a:r>
              <a:rPr lang="en-US" altLang="ar-IQ">
                <a:solidFill>
                  <a:schemeClr val="bg1"/>
                </a:solidFill>
              </a:rPr>
              <a:t>(</a:t>
            </a:r>
            <a:r>
              <a:rPr lang="en-US" altLang="ar-IQ" b="1">
                <a:solidFill>
                  <a:srgbClr val="FFC000"/>
                </a:solidFill>
              </a:rPr>
              <a:t>PRP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Outer membrane: </a:t>
            </a:r>
            <a:r>
              <a:rPr lang="en-US" altLang="ar-IQ" sz="2800">
                <a:solidFill>
                  <a:schemeClr val="bg1"/>
                </a:solidFill>
              </a:rPr>
              <a:t>Proteins (HMW1&amp; 2), LPS, LOS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 </a:t>
            </a:r>
            <a:endParaRPr lang="ar-IQ" altLang="ar-IQ" sz="2800">
              <a:solidFill>
                <a:schemeClr val="bg1"/>
              </a:solidFill>
            </a:endParaRPr>
          </a:p>
        </p:txBody>
      </p:sp>
      <p:sp>
        <p:nvSpPr>
          <p:cNvPr id="30723" name="Right Arrow 1">
            <a:extLst>
              <a:ext uri="{FF2B5EF4-FFF2-40B4-BE49-F238E27FC236}">
                <a16:creationId xmlns:a16="http://schemas.microsoft.com/office/drawing/2014/main" id="{325F9C49-555E-4C1E-AABD-8E8D0D4E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565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2">
            <a:extLst>
              <a:ext uri="{FF2B5EF4-FFF2-40B4-BE49-F238E27FC236}">
                <a16:creationId xmlns:a16="http://schemas.microsoft.com/office/drawing/2014/main" id="{8AAFE290-C337-444A-B44A-7F8008FF9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569325" cy="62642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1">
            <a:extLst>
              <a:ext uri="{FF2B5EF4-FFF2-40B4-BE49-F238E27FC236}">
                <a16:creationId xmlns:a16="http://schemas.microsoft.com/office/drawing/2014/main" id="{8377445F-84CC-4590-8A4B-4D29A3184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856662" cy="6121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1">
            <a:extLst>
              <a:ext uri="{FF2B5EF4-FFF2-40B4-BE49-F238E27FC236}">
                <a16:creationId xmlns:a16="http://schemas.microsoft.com/office/drawing/2014/main" id="{04D1D976-752A-41B6-9F3A-D3F78ABCE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3" y="1773238"/>
            <a:ext cx="8928100" cy="26352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id="{F018227A-8B3B-414A-8D32-EFE67278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Pathogenesis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Nasopharyngeal colonization is common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(20% to 80% ; mostly non-capsulated “</a:t>
            </a:r>
            <a:r>
              <a:rPr lang="en-US" altLang="ar-IQ">
                <a:solidFill>
                  <a:srgbClr val="FFC000"/>
                </a:solidFill>
              </a:rPr>
              <a:t>NTHi</a:t>
            </a:r>
            <a:r>
              <a:rPr lang="en-US" altLang="ar-IQ">
                <a:solidFill>
                  <a:schemeClr val="bg1"/>
                </a:solidFill>
              </a:rPr>
              <a:t>”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= nontypeable </a:t>
            </a:r>
            <a:r>
              <a:rPr lang="en-US" altLang="ar-IQ" i="1">
                <a:solidFill>
                  <a:schemeClr val="bg1"/>
                </a:solidFill>
              </a:rPr>
              <a:t>Haemophilus influenzae</a:t>
            </a:r>
            <a:r>
              <a:rPr lang="en-US" altLang="ar-IQ">
                <a:solidFill>
                  <a:schemeClr val="bg1"/>
                </a:solidFill>
              </a:rPr>
              <a:t>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Only capsulated m.o. are </a:t>
            </a:r>
            <a:r>
              <a:rPr lang="en-US" altLang="ar-IQ" b="1" u="sng">
                <a:solidFill>
                  <a:srgbClr val="FFC000"/>
                </a:solidFill>
              </a:rPr>
              <a:t>invasive</a:t>
            </a:r>
            <a:endParaRPr lang="ar-JO" altLang="ar-IQ" b="1" u="sng">
              <a:solidFill>
                <a:srgbClr val="FFC000"/>
              </a:solidFill>
            </a:endParaRPr>
          </a:p>
          <a:p>
            <a:pPr marL="0" indent="0" algn="l">
              <a:buFontTx/>
              <a:buNone/>
            </a:pPr>
            <a:r>
              <a:rPr lang="ar-JO" altLang="ar-IQ">
                <a:solidFill>
                  <a:schemeClr val="bg1"/>
                </a:solidFill>
              </a:rPr>
              <a:t>  </a:t>
            </a:r>
            <a:r>
              <a:rPr lang="en-US" altLang="ar-IQ">
                <a:solidFill>
                  <a:schemeClr val="bg1"/>
                </a:solidFill>
              </a:rPr>
              <a:t>   • Meningitis: Children </a:t>
            </a:r>
            <a:r>
              <a:rPr lang="en-US" altLang="ar-IQ" b="1">
                <a:solidFill>
                  <a:srgbClr val="FFC000"/>
                </a:solidFill>
              </a:rPr>
              <a:t>&lt; 2 years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Pili/ adhesins attach to epithelial cells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Invasion goes between cells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Capsule prevents phagocytosis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>
            <a:extLst>
              <a:ext uri="{FF2B5EF4-FFF2-40B4-BE49-F238E27FC236}">
                <a16:creationId xmlns:a16="http://schemas.microsoft.com/office/drawing/2014/main" id="{DB31E0D6-82E0-4D85-9834-30F45441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0000"/>
                </a:solidFill>
              </a:rPr>
              <a:t>Pathogenesis</a:t>
            </a:r>
            <a:endParaRPr lang="ar-IQ" altLang="ar-IQ" sz="3600" b="1" u="sng">
              <a:solidFill>
                <a:srgbClr val="FF0000"/>
              </a:solidFill>
            </a:endParaRP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B560EBCF-6EC9-4D2B-8300-B056D02C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8200"/>
            <a:ext cx="89281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>
            <a:extLst>
              <a:ext uri="{FF2B5EF4-FFF2-40B4-BE49-F238E27FC236}">
                <a16:creationId xmlns:a16="http://schemas.microsoft.com/office/drawing/2014/main" id="{028E867D-2C3B-49C3-A426-63E1CB3E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Immunity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Anti-capsular Ab: Bactericidal &amp; Protective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Hib infections occur at ages (6-18 months)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when antibody is absent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•T-cell- independent response to PRP is </a:t>
            </a:r>
            <a:r>
              <a:rPr lang="en-US" altLang="ar-IQ" b="1" u="sng">
                <a:solidFill>
                  <a:srgbClr val="FFFF00"/>
                </a:solidFill>
              </a:rPr>
              <a:t>poor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at </a:t>
            </a:r>
            <a:r>
              <a:rPr lang="en-US" altLang="ar-IQ" b="1">
                <a:solidFill>
                  <a:srgbClr val="FFC000"/>
                </a:solidFill>
              </a:rPr>
              <a:t>&lt; 18 months </a:t>
            </a:r>
            <a:r>
              <a:rPr lang="en-US" altLang="ar-IQ">
                <a:solidFill>
                  <a:schemeClr val="bg1"/>
                </a:solidFill>
              </a:rPr>
              <a:t>of age.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Conjugation of PRP antigens to protein elicits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T-cell response in infants.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FE0BEE0D-97DD-485E-84B4-DA1F5182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Meningitis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Hib causes acute purulent bacterial meningitis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Preceded by URT infection (pharyngitis, otitis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media, or sinusitis)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Started as vague malaise, lethargy, irritability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and fever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Mortality 3% to 6% in despite of 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</a:t>
            </a:r>
            <a:r>
              <a:rPr lang="en-US" altLang="ar-IQ" u="sng">
                <a:solidFill>
                  <a:srgbClr val="FFC000"/>
                </a:solidFill>
              </a:rPr>
              <a:t>1/3 of survival</a:t>
            </a:r>
            <a:r>
              <a:rPr lang="en-US" altLang="ar-IQ">
                <a:solidFill>
                  <a:schemeClr val="bg1"/>
                </a:solidFill>
              </a:rPr>
              <a:t>: Significant neurologic sequelae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1">
            <a:extLst>
              <a:ext uri="{FF2B5EF4-FFF2-40B4-BE49-F238E27FC236}">
                <a16:creationId xmlns:a16="http://schemas.microsoft.com/office/drawing/2014/main" id="{46118CA2-8FAA-49EB-BC1B-32BF3F4BC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3" y="1052513"/>
            <a:ext cx="8740775" cy="4464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01F942D8-FA6D-4C41-BE45-46B2A2B8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i="1" u="sng">
                <a:solidFill>
                  <a:srgbClr val="FFFF00"/>
                </a:solidFill>
              </a:rPr>
              <a:t>Neisseria meningitidis </a:t>
            </a:r>
            <a:r>
              <a:rPr lang="en-US" altLang="ar-IQ" sz="3600" b="1" u="sng">
                <a:solidFill>
                  <a:srgbClr val="FFFF00"/>
                </a:solidFill>
              </a:rPr>
              <a:t>(Meningococcus)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Gram </a:t>
            </a:r>
            <a:r>
              <a:rPr lang="en-US" altLang="ar-IQ">
                <a:solidFill>
                  <a:srgbClr val="FFC000"/>
                </a:solidFill>
              </a:rPr>
              <a:t>negative</a:t>
            </a:r>
            <a:r>
              <a:rPr lang="en-US" altLang="ar-IQ">
                <a:solidFill>
                  <a:schemeClr val="bg1"/>
                </a:solidFill>
              </a:rPr>
              <a:t> diplococcic (pairs) with the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opposing sides flattened and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showing a “</a:t>
            </a:r>
            <a:r>
              <a:rPr lang="en-US" altLang="ar-IQ">
                <a:solidFill>
                  <a:srgbClr val="FFC000"/>
                </a:solidFill>
              </a:rPr>
              <a:t>Kidney-bean</a:t>
            </a:r>
            <a:r>
              <a:rPr lang="en-US" altLang="ar-IQ">
                <a:solidFill>
                  <a:schemeClr val="bg1"/>
                </a:solidFill>
              </a:rPr>
              <a:t>”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appearance longitudinally.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Non-motile, non-spore-forming, non-acid fast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Has a polysaccharide </a:t>
            </a:r>
            <a:r>
              <a:rPr lang="en-US" altLang="ar-IQ">
                <a:solidFill>
                  <a:srgbClr val="FFC000"/>
                </a:solidFill>
              </a:rPr>
              <a:t>capsule</a:t>
            </a:r>
            <a:r>
              <a:rPr lang="en-US" altLang="ar-IQ">
                <a:solidFill>
                  <a:schemeClr val="bg1"/>
                </a:solidFill>
              </a:rPr>
              <a:t> (for serotyping)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13 serogroups; important A, B, C, W-135 &amp; Y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</a:t>
            </a:r>
            <a:r>
              <a:rPr lang="en-US" altLang="ar-IQ" u="sng">
                <a:solidFill>
                  <a:srgbClr val="FFC000"/>
                </a:solidFill>
              </a:rPr>
              <a:t>Growth</a:t>
            </a:r>
            <a:r>
              <a:rPr lang="en-US" altLang="ar-IQ">
                <a:solidFill>
                  <a:schemeClr val="bg1"/>
                </a:solidFill>
              </a:rPr>
              <a:t>: Aerobic + CO2 + enriched medium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Has </a:t>
            </a:r>
            <a:r>
              <a:rPr lang="en-US" altLang="ar-IQ">
                <a:solidFill>
                  <a:srgbClr val="FFC000"/>
                </a:solidFill>
              </a:rPr>
              <a:t>pili</a:t>
            </a:r>
            <a:r>
              <a:rPr lang="en-US" altLang="ar-IQ">
                <a:solidFill>
                  <a:schemeClr val="bg1"/>
                </a:solidFill>
              </a:rPr>
              <a:t>, outer membrane proteins (</a:t>
            </a:r>
            <a:r>
              <a:rPr lang="en-US" altLang="ar-IQ">
                <a:solidFill>
                  <a:srgbClr val="FFC000"/>
                </a:solidFill>
              </a:rPr>
              <a:t>OMP</a:t>
            </a:r>
            <a:r>
              <a:rPr lang="en-US" altLang="ar-IQ">
                <a:solidFill>
                  <a:schemeClr val="bg1"/>
                </a:solidFill>
              </a:rPr>
              <a:t>),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and lipooligosaccharides (</a:t>
            </a:r>
            <a:r>
              <a:rPr lang="en-US" altLang="ar-IQ">
                <a:solidFill>
                  <a:srgbClr val="FFC000"/>
                </a:solidFill>
              </a:rPr>
              <a:t>LOS</a:t>
            </a:r>
            <a:r>
              <a:rPr lang="en-US" altLang="ar-IQ">
                <a:solidFill>
                  <a:schemeClr val="bg1"/>
                </a:solidFill>
              </a:rPr>
              <a:t>)- See below</a:t>
            </a:r>
            <a:endParaRPr lang="en-US" altLang="ar-IQ" u="sng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FCDB73DA-043A-4D1B-B976-DFDE0CA3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30956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DD13FB03-990E-454E-8D34-5BAB025F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Diagnosis</a:t>
            </a:r>
            <a:endParaRPr lang="en-US" altLang="ar-IQ" sz="3600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Gram staining: CSF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Culture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Rapid diagnostic kits for Hib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1. Third generation cephalosporin (empirically)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If susceptibility test is available change to: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2. Ampicillin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- 5% to 50% of strains are resistant due to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production of </a:t>
            </a:r>
            <a:r>
              <a:rPr lang="en-US" altLang="ar-IQ" u="sng">
                <a:solidFill>
                  <a:schemeClr val="bg1"/>
                </a:solidFill>
              </a:rPr>
              <a:t>beta-lactamases</a:t>
            </a:r>
            <a:r>
              <a:rPr lang="en-US" altLang="ar-IQ">
                <a:solidFill>
                  <a:schemeClr val="bg1"/>
                </a:solidFill>
              </a:rPr>
              <a:t>.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5DFE5AE3-5FE9-442C-BB37-8C8379A2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Prevention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</a:t>
            </a:r>
            <a:r>
              <a:rPr lang="en-US" altLang="ar-IQ" b="1">
                <a:solidFill>
                  <a:srgbClr val="FFC000"/>
                </a:solidFill>
              </a:rPr>
              <a:t>Conjugated Hib vaccine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- Conjugation to </a:t>
            </a:r>
            <a:r>
              <a:rPr lang="en-US" altLang="ar-IQ">
                <a:solidFill>
                  <a:srgbClr val="FFFF00"/>
                </a:solidFill>
              </a:rPr>
              <a:t>Diphtherial Toxoid </a:t>
            </a:r>
            <a:r>
              <a:rPr lang="en-US" altLang="ar-IQ">
                <a:solidFill>
                  <a:schemeClr val="bg1"/>
                </a:solidFill>
              </a:rPr>
              <a:t>or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outer membrane protein of </a:t>
            </a:r>
            <a:r>
              <a:rPr lang="en-US" altLang="ar-IQ" i="1">
                <a:solidFill>
                  <a:srgbClr val="FFFF00"/>
                </a:solidFill>
              </a:rPr>
              <a:t>N. meningitidis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- Given from </a:t>
            </a:r>
            <a:r>
              <a:rPr lang="en-US" altLang="ar-IQ" b="1">
                <a:solidFill>
                  <a:srgbClr val="FFC000"/>
                </a:solidFill>
              </a:rPr>
              <a:t>2 months </a:t>
            </a:r>
            <a:r>
              <a:rPr lang="en-US" altLang="ar-IQ">
                <a:solidFill>
                  <a:schemeClr val="bg1"/>
                </a:solidFill>
              </a:rPr>
              <a:t>of age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- 99% reduction in incidence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- Reduction in colonization rate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- Stimulate T cell-dependent response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</a:t>
            </a:r>
            <a:r>
              <a:rPr lang="en-US" altLang="ar-IQ" b="1">
                <a:solidFill>
                  <a:srgbClr val="FFC000"/>
                </a:solidFill>
              </a:rPr>
              <a:t>Rifampin prophylaxis</a:t>
            </a:r>
            <a:r>
              <a:rPr lang="en-US" altLang="ar-IQ">
                <a:solidFill>
                  <a:schemeClr val="bg1"/>
                </a:solidFill>
              </a:rPr>
              <a:t>: Unimmunized close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                           contacts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>
            <a:extLst>
              <a:ext uri="{FF2B5EF4-FFF2-40B4-BE49-F238E27FC236}">
                <a16:creationId xmlns:a16="http://schemas.microsoft.com/office/drawing/2014/main" id="{8E045DA7-A921-46BD-AA29-F606946C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b="1" i="1" u="sng">
                <a:solidFill>
                  <a:srgbClr val="FFFF00"/>
                </a:solidFill>
              </a:rPr>
              <a:t>Streptococcus pneumoniae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Gram positive, oval, diplococcic (end to end)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Colonies alpha-hemolytic </a:t>
            </a:r>
            <a:r>
              <a:rPr lang="en-US" altLang="ar-IQ" u="sng">
                <a:solidFill>
                  <a:schemeClr val="bg1"/>
                </a:solidFill>
              </a:rPr>
              <a:t>aerobically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Capsule has &gt; 90 serotypes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By </a:t>
            </a:r>
            <a:r>
              <a:rPr lang="en-US" altLang="ar-IQ" u="sng">
                <a:solidFill>
                  <a:srgbClr val="FFC000"/>
                </a:solidFill>
              </a:rPr>
              <a:t>Choline-binding proteins </a:t>
            </a:r>
            <a:r>
              <a:rPr lang="en-US" altLang="ar-IQ">
                <a:solidFill>
                  <a:schemeClr val="bg1"/>
                </a:solidFill>
              </a:rPr>
              <a:t>attaches to cells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</a:t>
            </a:r>
            <a:r>
              <a:rPr lang="en-US" altLang="ar-IQ">
                <a:solidFill>
                  <a:srgbClr val="FFC000"/>
                </a:solidFill>
              </a:rPr>
              <a:t>Pneumolysin</a:t>
            </a:r>
            <a:r>
              <a:rPr lang="en-US" altLang="ar-IQ">
                <a:solidFill>
                  <a:schemeClr val="bg1"/>
                </a:solidFill>
              </a:rPr>
              <a:t> forms pores after release by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action of </a:t>
            </a:r>
            <a:r>
              <a:rPr lang="en-US" altLang="ar-IQ" u="sng">
                <a:solidFill>
                  <a:srgbClr val="FFC000"/>
                </a:solidFill>
              </a:rPr>
              <a:t>autolysins</a:t>
            </a:r>
            <a:r>
              <a:rPr lang="en-US" altLang="ar-IQ">
                <a:solidFill>
                  <a:schemeClr val="bg1"/>
                </a:solidFill>
              </a:rPr>
              <a:t> (present in cell wall)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Polysaccharide capsule effects</a:t>
            </a:r>
            <a:r>
              <a:rPr lang="en-US" altLang="ar-IQ" b="1">
                <a:solidFill>
                  <a:schemeClr val="bg1"/>
                </a:solidFill>
              </a:rPr>
              <a:t>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Virulent factor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Non-capsulated: </a:t>
            </a:r>
            <a:r>
              <a:rPr lang="en-US" altLang="ar-IQ" b="1" u="sng">
                <a:solidFill>
                  <a:schemeClr val="bg1"/>
                </a:solidFill>
              </a:rPr>
              <a:t>A</a:t>
            </a:r>
            <a:r>
              <a:rPr lang="en-US" altLang="ar-IQ">
                <a:solidFill>
                  <a:schemeClr val="bg1"/>
                </a:solidFill>
              </a:rPr>
              <a:t>virulent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- C3b block of alternative complement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1">
            <a:extLst>
              <a:ext uri="{FF2B5EF4-FFF2-40B4-BE49-F238E27FC236}">
                <a16:creationId xmlns:a16="http://schemas.microsoft.com/office/drawing/2014/main" id="{FA7ADC4C-EA4C-46BB-8581-F9763254A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04813"/>
            <a:ext cx="8928100" cy="59769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>
            <a:extLst>
              <a:ext uri="{FF2B5EF4-FFF2-40B4-BE49-F238E27FC236}">
                <a16:creationId xmlns:a16="http://schemas.microsoft.com/office/drawing/2014/main" id="{0C7099E4-FB6D-4F29-AD58-18AE8741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Pneumococcal Meningitis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Acute purulent meningitis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Follow: pneumococcal pneumonia/other sites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or </a:t>
            </a:r>
            <a:r>
              <a:rPr lang="en-US" altLang="ar-IQ" u="sng">
                <a:solidFill>
                  <a:schemeClr val="bg1"/>
                </a:solidFill>
              </a:rPr>
              <a:t>without</a:t>
            </a:r>
            <a:r>
              <a:rPr lang="en-US" altLang="ar-IQ">
                <a:solidFill>
                  <a:schemeClr val="bg1"/>
                </a:solidFill>
              </a:rPr>
              <a:t> antecedent infection, or trauma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Sequelae are slightly </a:t>
            </a:r>
            <a:r>
              <a:rPr lang="en-US" altLang="ar-IQ" u="sng">
                <a:solidFill>
                  <a:srgbClr val="FFC000"/>
                </a:solidFill>
              </a:rPr>
              <a:t>higher</a:t>
            </a:r>
            <a:r>
              <a:rPr lang="en-US" altLang="ar-IQ">
                <a:solidFill>
                  <a:schemeClr val="bg1"/>
                </a:solidFill>
              </a:rPr>
              <a:t> than other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meningeal pathogens (so use appropriate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treatment promptly)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1">
            <a:extLst>
              <a:ext uri="{FF2B5EF4-FFF2-40B4-BE49-F238E27FC236}">
                <a16:creationId xmlns:a16="http://schemas.microsoft.com/office/drawing/2014/main" id="{A2E021AC-5243-4F8E-8983-648E85FEF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3" y="765175"/>
            <a:ext cx="8791575" cy="51117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EBF4A08E-55D3-4CF8-BA43-552A8E21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Diagnosis</a:t>
            </a: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1. Gram staining: CSF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2. Culture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3. - </a:t>
            </a:r>
            <a:r>
              <a:rPr lang="en-US" altLang="ar-IQ">
                <a:solidFill>
                  <a:srgbClr val="FFC000"/>
                </a:solidFill>
              </a:rPr>
              <a:t>Optochin</a:t>
            </a:r>
            <a:r>
              <a:rPr lang="en-US" altLang="ar-IQ">
                <a:solidFill>
                  <a:schemeClr val="bg1"/>
                </a:solidFill>
              </a:rPr>
              <a:t> sensitivity test (sensitive) &amp;/or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- </a:t>
            </a:r>
            <a:r>
              <a:rPr lang="en-US" altLang="ar-IQ">
                <a:solidFill>
                  <a:srgbClr val="FFC000"/>
                </a:solidFill>
              </a:rPr>
              <a:t>Bile solubility test </a:t>
            </a:r>
            <a:r>
              <a:rPr lang="en-US" altLang="ar-IQ">
                <a:solidFill>
                  <a:schemeClr val="bg1"/>
                </a:solidFill>
              </a:rPr>
              <a:t>(soluble): Differentiate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it from </a:t>
            </a:r>
            <a:r>
              <a:rPr lang="en-US" altLang="ar-IQ" b="1">
                <a:solidFill>
                  <a:srgbClr val="FFFF00"/>
                </a:solidFill>
              </a:rPr>
              <a:t>viridans streptococci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- </a:t>
            </a:r>
            <a:r>
              <a:rPr lang="en-US" altLang="ar-IQ" b="1">
                <a:solidFill>
                  <a:srgbClr val="FFC000"/>
                </a:solidFill>
              </a:rPr>
              <a:t>Quellung test </a:t>
            </a:r>
            <a:r>
              <a:rPr lang="en-US" altLang="ar-IQ">
                <a:solidFill>
                  <a:schemeClr val="bg1"/>
                </a:solidFill>
              </a:rPr>
              <a:t>capsule “swelling test” :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Conducted with anti-capsular antibody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(usually not done for routine diagnosis)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1">
            <a:extLst>
              <a:ext uri="{FF2B5EF4-FFF2-40B4-BE49-F238E27FC236}">
                <a16:creationId xmlns:a16="http://schemas.microsoft.com/office/drawing/2014/main" id="{87877ECF-E6A3-4552-AEBA-4BEAF2AF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92150"/>
            <a:ext cx="8928100" cy="5257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>
            <a:extLst>
              <a:ext uri="{FF2B5EF4-FFF2-40B4-BE49-F238E27FC236}">
                <a16:creationId xmlns:a16="http://schemas.microsoft.com/office/drawing/2014/main" id="{30595E40-9C69-401F-9F9A-CFBF9400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1. </a:t>
            </a:r>
            <a:r>
              <a:rPr lang="en-US" altLang="ar-IQ" b="1">
                <a:solidFill>
                  <a:srgbClr val="FFC000"/>
                </a:solidFill>
              </a:rPr>
              <a:t>Third generation Cephalosporin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(Ceftriaxone, Cefotaxime):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- If MIC &gt; 0.06 µg/mL: High doses +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Vancomycin unless the MIC &lt; 0.05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µg/mL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2. </a:t>
            </a:r>
            <a:r>
              <a:rPr lang="en-US" altLang="ar-IQ" b="1">
                <a:solidFill>
                  <a:srgbClr val="FFC000"/>
                </a:solidFill>
              </a:rPr>
              <a:t>Penicillin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- Resistant strains (10%-40%)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- Due to altered transpeptidation 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      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>
            <a:extLst>
              <a:ext uri="{FF2B5EF4-FFF2-40B4-BE49-F238E27FC236}">
                <a16:creationId xmlns:a16="http://schemas.microsoft.com/office/drawing/2014/main" id="{880EE7A4-0502-4CE1-933B-E7086A7A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Prevention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chemeClr val="bg1"/>
                </a:solidFill>
              </a:rPr>
              <a:t>1.</a:t>
            </a: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>
                <a:solidFill>
                  <a:srgbClr val="FFC000"/>
                </a:solidFill>
              </a:rPr>
              <a:t>13-valent pneumococcal conjugate vaccine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rgbClr val="FFC000"/>
                </a:solidFill>
              </a:rPr>
              <a:t>        (PCV):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- Is T-cell </a:t>
            </a:r>
            <a:r>
              <a:rPr lang="en-US" altLang="ar-IQ" b="1">
                <a:solidFill>
                  <a:srgbClr val="FFFF00"/>
                </a:solidFill>
              </a:rPr>
              <a:t>dependent</a:t>
            </a:r>
            <a:r>
              <a:rPr lang="en-US" altLang="ar-IQ">
                <a:solidFill>
                  <a:schemeClr val="bg1"/>
                </a:solidFill>
              </a:rPr>
              <a:t> vaccine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- Stimulate T</a:t>
            </a:r>
            <a:r>
              <a:rPr lang="en-US" altLang="ar-IQ" sz="2400">
                <a:solidFill>
                  <a:schemeClr val="bg1"/>
                </a:solidFill>
              </a:rPr>
              <a:t>H</a:t>
            </a:r>
            <a:r>
              <a:rPr lang="en-US" altLang="ar-IQ" sz="2800">
                <a:solidFill>
                  <a:schemeClr val="bg1"/>
                </a:solidFill>
              </a:rPr>
              <a:t>2 response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            - </a:t>
            </a:r>
            <a:r>
              <a:rPr lang="en-US" altLang="ar-IQ">
                <a:solidFill>
                  <a:schemeClr val="bg1"/>
                </a:solidFill>
              </a:rPr>
              <a:t>Given from </a:t>
            </a:r>
            <a:r>
              <a:rPr lang="en-US" altLang="ar-IQ">
                <a:solidFill>
                  <a:srgbClr val="FFFF00"/>
                </a:solidFill>
              </a:rPr>
              <a:t>2 months </a:t>
            </a:r>
            <a:r>
              <a:rPr lang="en-US" altLang="ar-IQ">
                <a:solidFill>
                  <a:schemeClr val="bg1"/>
                </a:solidFill>
              </a:rPr>
              <a:t>of age and on.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- Immunocompromised &lt; 5 years of age.</a:t>
            </a:r>
          </a:p>
          <a:p>
            <a:pPr marL="0" indent="0" algn="l">
              <a:buFontTx/>
              <a:buNone/>
            </a:pPr>
            <a:r>
              <a:rPr lang="en-US" altLang="ar-IQ" b="1">
                <a:solidFill>
                  <a:schemeClr val="bg1"/>
                </a:solidFill>
              </a:rPr>
              <a:t>2.</a:t>
            </a:r>
            <a:r>
              <a:rPr lang="en-US" altLang="ar-IQ">
                <a:solidFill>
                  <a:schemeClr val="bg1"/>
                </a:solidFill>
              </a:rPr>
              <a:t> </a:t>
            </a:r>
            <a:r>
              <a:rPr lang="en-US" altLang="ar-IQ">
                <a:solidFill>
                  <a:srgbClr val="FFC000"/>
                </a:solidFill>
              </a:rPr>
              <a:t>23-valent pneumococcal polysaccharide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rgbClr val="FFC000"/>
                </a:solidFill>
              </a:rPr>
              <a:t>        vaccine (PPV): </a:t>
            </a:r>
            <a:r>
              <a:rPr lang="en-US" altLang="ar-IQ">
                <a:solidFill>
                  <a:schemeClr val="bg1"/>
                </a:solidFill>
              </a:rPr>
              <a:t>“Added Protection”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- Is T-cell </a:t>
            </a:r>
            <a:r>
              <a:rPr lang="en-US" altLang="ar-IQ" b="1">
                <a:solidFill>
                  <a:srgbClr val="FFFF00"/>
                </a:solidFill>
              </a:rPr>
              <a:t>independent</a:t>
            </a:r>
            <a:r>
              <a:rPr lang="en-US" altLang="ar-IQ">
                <a:solidFill>
                  <a:schemeClr val="bg1"/>
                </a:solidFill>
              </a:rPr>
              <a:t> vaccine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- Used for </a:t>
            </a:r>
            <a:r>
              <a:rPr lang="en-US" altLang="ar-IQ">
                <a:solidFill>
                  <a:srgbClr val="FFFF00"/>
                </a:solidFill>
              </a:rPr>
              <a:t>&gt; 2 years </a:t>
            </a:r>
            <a:r>
              <a:rPr lang="en-US" altLang="ar-IQ">
                <a:solidFill>
                  <a:schemeClr val="bg1"/>
                </a:solidFill>
              </a:rPr>
              <a:t>of 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1">
            <a:extLst>
              <a:ext uri="{FF2B5EF4-FFF2-40B4-BE49-F238E27FC236}">
                <a16:creationId xmlns:a16="http://schemas.microsoft.com/office/drawing/2014/main" id="{FCC4A6E0-A59C-4BC8-BF1F-0753FAAFD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4103687"/>
          </a:xfrm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3E27DC53-7647-4A9A-B06C-AAEF18638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8642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>
            <a:extLst>
              <a:ext uri="{FF2B5EF4-FFF2-40B4-BE49-F238E27FC236}">
                <a16:creationId xmlns:a16="http://schemas.microsoft.com/office/drawing/2014/main" id="{C05CB7A2-5154-4C12-9740-36EF5A862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85F1FB1F-9B07-4FAC-BC8B-262A9A74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i="1" u="sng">
                <a:solidFill>
                  <a:srgbClr val="FFFF00"/>
                </a:solidFill>
              </a:rPr>
              <a:t>Listeria Monocytogenes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Gram </a:t>
            </a:r>
            <a:r>
              <a:rPr lang="en-US" altLang="ar-IQ" u="sng">
                <a:solidFill>
                  <a:srgbClr val="FFC000"/>
                </a:solidFill>
              </a:rPr>
              <a:t>positive</a:t>
            </a:r>
            <a:r>
              <a:rPr lang="en-US" altLang="ar-IQ">
                <a:solidFill>
                  <a:schemeClr val="bg1"/>
                </a:solidFill>
              </a:rPr>
              <a:t> rods; resemble </a:t>
            </a:r>
            <a:r>
              <a:rPr lang="en-US" altLang="ar-IQ" i="1">
                <a:solidFill>
                  <a:schemeClr val="bg1"/>
                </a:solidFill>
              </a:rPr>
              <a:t>Corynebacterium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(diphtheroids)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Beta-hemolytic colonies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- Catalase positive (D/D </a:t>
            </a:r>
            <a:r>
              <a:rPr lang="en-US" altLang="ar-IQ" i="1">
                <a:solidFill>
                  <a:srgbClr val="FFC000"/>
                </a:solidFill>
              </a:rPr>
              <a:t>S. pyogenes </a:t>
            </a:r>
            <a:r>
              <a:rPr lang="en-US" altLang="ar-IQ">
                <a:solidFill>
                  <a:schemeClr val="bg1"/>
                </a:solidFill>
              </a:rPr>
              <a:t>: -ve)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Grow at temperature below Zero Celsius (due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to </a:t>
            </a:r>
            <a:r>
              <a:rPr lang="en-US" altLang="ar-IQ" u="sng">
                <a:solidFill>
                  <a:schemeClr val="bg1"/>
                </a:solidFill>
              </a:rPr>
              <a:t>RNA Helicase</a:t>
            </a:r>
            <a:r>
              <a:rPr lang="en-US" altLang="ar-IQ">
                <a:solidFill>
                  <a:schemeClr val="bg1"/>
                </a:solidFill>
              </a:rPr>
              <a:t>); </a:t>
            </a:r>
            <a:r>
              <a:rPr lang="en-US" altLang="ar-IQ" i="1">
                <a:solidFill>
                  <a:srgbClr val="FFC000"/>
                </a:solidFill>
              </a:rPr>
              <a:t>important in frozen food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- Below 30 Celsius in fluid: </a:t>
            </a:r>
            <a:r>
              <a:rPr lang="en-US" altLang="ar-IQ" b="1" u="sng">
                <a:solidFill>
                  <a:srgbClr val="FFFF00"/>
                </a:solidFill>
              </a:rPr>
              <a:t>Tumbling</a:t>
            </a:r>
            <a:r>
              <a:rPr lang="en-US" altLang="ar-IQ">
                <a:solidFill>
                  <a:schemeClr val="bg1"/>
                </a:solidFill>
              </a:rPr>
              <a:t> Motility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(D/D </a:t>
            </a:r>
            <a:r>
              <a:rPr lang="en-US" altLang="ar-IQ">
                <a:solidFill>
                  <a:srgbClr val="FFC000"/>
                </a:solidFill>
              </a:rPr>
              <a:t>Corynebacteria: </a:t>
            </a:r>
            <a:r>
              <a:rPr lang="en-US" altLang="ar-IQ">
                <a:solidFill>
                  <a:schemeClr val="bg1"/>
                </a:solidFill>
              </a:rPr>
              <a:t>non-motile)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</a:t>
            </a:r>
            <a:r>
              <a:rPr lang="en-US" altLang="ar-IQ" u="sng">
                <a:solidFill>
                  <a:srgbClr val="FFC000"/>
                </a:solidFill>
              </a:rPr>
              <a:t>Virulence</a:t>
            </a:r>
            <a:r>
              <a:rPr lang="en-US" altLang="ar-IQ">
                <a:solidFill>
                  <a:schemeClr val="bg1"/>
                </a:solidFill>
              </a:rPr>
              <a:t>: </a:t>
            </a:r>
            <a:r>
              <a:rPr lang="en-US" altLang="ar-IQ" u="sng">
                <a:solidFill>
                  <a:schemeClr val="bg1"/>
                </a:solidFill>
              </a:rPr>
              <a:t>Internalin</a:t>
            </a:r>
            <a:r>
              <a:rPr lang="en-US" altLang="ar-IQ">
                <a:solidFill>
                  <a:schemeClr val="bg1"/>
                </a:solidFill>
              </a:rPr>
              <a:t> (attachment/ invasion) </a:t>
            </a:r>
            <a:r>
              <a:rPr lang="en-US" altLang="ar-IQ" b="1">
                <a:solidFill>
                  <a:schemeClr val="bg1"/>
                </a:solidFill>
              </a:rPr>
              <a:t>&amp;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</a:t>
            </a:r>
            <a:r>
              <a:rPr lang="en-US" altLang="ar-IQ" u="sng">
                <a:solidFill>
                  <a:schemeClr val="bg1"/>
                </a:solidFill>
              </a:rPr>
              <a:t>Listeriolysin-O</a:t>
            </a:r>
            <a:r>
              <a:rPr lang="en-US" altLang="ar-IQ">
                <a:solidFill>
                  <a:schemeClr val="bg1"/>
                </a:solidFill>
              </a:rPr>
              <a:t> (LLO; pore-forming cytotoxin)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4692A057-439F-4042-B344-CF29F6FF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15888"/>
            <a:ext cx="41513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id="{4754571A-401C-4DE5-89B9-203124B71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27413"/>
            <a:ext cx="48863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36E5A6D4-B06B-4C94-85D8-EA878C2D0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421063"/>
            <a:ext cx="4127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863D97-BE80-4F3F-8897-6F88B71B3783}"/>
              </a:ext>
            </a:extLst>
          </p:cNvPr>
          <p:cNvSpPr/>
          <p:nvPr/>
        </p:nvSpPr>
        <p:spPr>
          <a:xfrm>
            <a:off x="2268538" y="3141663"/>
            <a:ext cx="40322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8000" b="1" i="1" u="sng" kern="0" dirty="0">
                <a:solidFill>
                  <a:srgbClr val="FF0000"/>
                </a:solidFill>
                <a:latin typeface="Arial"/>
                <a:cs typeface="Arial"/>
              </a:rPr>
              <a:t>Listeria</a:t>
            </a:r>
            <a:endParaRPr lang="ar-JO" sz="8000" b="1" kern="0" dirty="0">
              <a:solidFill>
                <a:srgbClr val="FF0000"/>
              </a:solidFill>
            </a:endParaRPr>
          </a:p>
        </p:txBody>
      </p:sp>
      <p:pic>
        <p:nvPicPr>
          <p:cNvPr id="52230" name="Content Placeholder 4">
            <a:extLst>
              <a:ext uri="{FF2B5EF4-FFF2-40B4-BE49-F238E27FC236}">
                <a16:creationId xmlns:a16="http://schemas.microsoft.com/office/drawing/2014/main" id="{6142770A-4BEE-417F-BDE2-9D11FB686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5888"/>
            <a:ext cx="3598862" cy="3305175"/>
          </a:xfrm>
        </p:spPr>
      </p:pic>
      <p:pic>
        <p:nvPicPr>
          <p:cNvPr id="52231" name="Picture 2">
            <a:extLst>
              <a:ext uri="{FF2B5EF4-FFF2-40B4-BE49-F238E27FC236}">
                <a16:creationId xmlns:a16="http://schemas.microsoft.com/office/drawing/2014/main" id="{73A50A69-3074-41D0-A321-809CD0009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108200"/>
            <a:ext cx="16700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>
            <a:extLst>
              <a:ext uri="{FF2B5EF4-FFF2-40B4-BE49-F238E27FC236}">
                <a16:creationId xmlns:a16="http://schemas.microsoft.com/office/drawing/2014/main" id="{B59CAAEA-F605-48D4-B113-F7974AAC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Pathogenesis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Grow in non-immune macrophages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Invasion: </a:t>
            </a:r>
            <a:r>
              <a:rPr lang="en-US" altLang="ar-IQ" sz="3600" b="1">
                <a:solidFill>
                  <a:srgbClr val="FFC000"/>
                </a:solidFill>
              </a:rPr>
              <a:t>Surface protein and internalin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</a:t>
            </a:r>
            <a:r>
              <a:rPr lang="en-US" altLang="ar-IQ" b="1" i="1">
                <a:solidFill>
                  <a:srgbClr val="FFFF00"/>
                </a:solidFill>
              </a:rPr>
              <a:t>- Can also cross placental-blood barrier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Escape from phagosome to cytosol: By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                           </a:t>
            </a:r>
            <a:r>
              <a:rPr lang="en-US" altLang="en-US">
                <a:solidFill>
                  <a:schemeClr val="bg1"/>
                </a:solidFill>
              </a:rPr>
              <a:t>Listeriolysin-O (</a:t>
            </a:r>
            <a:r>
              <a:rPr lang="en-US" altLang="ar-IQ">
                <a:solidFill>
                  <a:schemeClr val="bg1"/>
                </a:solidFill>
              </a:rPr>
              <a:t>LLO)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Actin polymerization (comet tail)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Common: &lt; 1 month and &gt; 60 Years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1">
            <a:extLst>
              <a:ext uri="{FF2B5EF4-FFF2-40B4-BE49-F238E27FC236}">
                <a16:creationId xmlns:a16="http://schemas.microsoft.com/office/drawing/2014/main" id="{8517A731-022C-4A6F-BD36-A6C85C494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95275"/>
            <a:ext cx="8928100" cy="62674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1">
            <a:extLst>
              <a:ext uri="{FF2B5EF4-FFF2-40B4-BE49-F238E27FC236}">
                <a16:creationId xmlns:a16="http://schemas.microsoft.com/office/drawing/2014/main" id="{294E0521-C05B-45A5-AF03-E82A6E914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95263"/>
            <a:ext cx="8928100" cy="64674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>
            <a:extLst>
              <a:ext uri="{FF2B5EF4-FFF2-40B4-BE49-F238E27FC236}">
                <a16:creationId xmlns:a16="http://schemas.microsoft.com/office/drawing/2014/main" id="{2953DDC3-B722-45E6-A0F4-747A8A7C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Meningitis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• </a:t>
            </a:r>
            <a:r>
              <a:rPr lang="en-US" altLang="ar-IQ" i="1">
                <a:solidFill>
                  <a:schemeClr val="bg1"/>
                </a:solidFill>
              </a:rPr>
              <a:t>L. monocytogenes </a:t>
            </a:r>
            <a:r>
              <a:rPr lang="en-US" altLang="ar-IQ">
                <a:solidFill>
                  <a:schemeClr val="bg1"/>
                </a:solidFill>
              </a:rPr>
              <a:t>has tropism to CNS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including brain parenchyma (encephalitis)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or Meningitis; Bacteremia (occult)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• Not distinguished clinically from other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bacterial meningitis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• Does </a:t>
            </a:r>
            <a:r>
              <a:rPr lang="en-US" altLang="ar-IQ" u="sng">
                <a:solidFill>
                  <a:srgbClr val="FFC000"/>
                </a:solidFill>
              </a:rPr>
              <a:t>NOT</a:t>
            </a:r>
            <a:r>
              <a:rPr lang="en-US" altLang="ar-IQ">
                <a:solidFill>
                  <a:schemeClr val="bg1"/>
                </a:solidFill>
              </a:rPr>
              <a:t> have high mortality rate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1">
            <a:extLst>
              <a:ext uri="{FF2B5EF4-FFF2-40B4-BE49-F238E27FC236}">
                <a16:creationId xmlns:a16="http://schemas.microsoft.com/office/drawing/2014/main" id="{32FB87DF-093E-4060-819C-496E62E05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3" y="836613"/>
            <a:ext cx="8740775" cy="475297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>
            <a:extLst>
              <a:ext uri="{FF2B5EF4-FFF2-40B4-BE49-F238E27FC236}">
                <a16:creationId xmlns:a16="http://schemas.microsoft.com/office/drawing/2014/main" id="{342D464F-2D0E-498B-8FAE-29D7BEED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Immunity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Both innate and adaptive immunity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Toll-like receptors recognize peptidoglycan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Specific CD4+, CD8+ cells generation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Increased in AIDS &amp; immuncompromised</a:t>
            </a:r>
            <a:endParaRPr lang="ar-IQ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>
            <a:extLst>
              <a:ext uri="{FF2B5EF4-FFF2-40B4-BE49-F238E27FC236}">
                <a16:creationId xmlns:a16="http://schemas.microsoft.com/office/drawing/2014/main" id="{9159AF0E-DFE1-430B-925B-75E5167B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Diagnosis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CSF: Gram staining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• Culture on blood agar: Beta-hemolytic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                                    G+ Rods</a:t>
            </a:r>
          </a:p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Treatment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Ampicillin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  - Ampicillin + Gentamicin: Fulminating cases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• Cotrimoxazole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- No vaccine is available</a:t>
            </a:r>
            <a:endParaRPr lang="ar-IQ" altLang="ar-IQ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1">
            <a:extLst>
              <a:ext uri="{FF2B5EF4-FFF2-40B4-BE49-F238E27FC236}">
                <a16:creationId xmlns:a16="http://schemas.microsoft.com/office/drawing/2014/main" id="{25429A84-0293-4C1C-B9D3-666935A8F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8928100" cy="6742113"/>
          </a:xfrm>
        </p:spPr>
      </p:pic>
      <p:sp>
        <p:nvSpPr>
          <p:cNvPr id="60419" name="Rectangle 1">
            <a:extLst>
              <a:ext uri="{FF2B5EF4-FFF2-40B4-BE49-F238E27FC236}">
                <a16:creationId xmlns:a16="http://schemas.microsoft.com/office/drawing/2014/main" id="{77B7A77B-72BA-4454-8E27-8473C919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7813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Lym</a:t>
            </a:r>
          </a:p>
        </p:txBody>
      </p:sp>
      <p:pic>
        <p:nvPicPr>
          <p:cNvPr id="60420" name="Picture 1">
            <a:extLst>
              <a:ext uri="{FF2B5EF4-FFF2-40B4-BE49-F238E27FC236}">
                <a16:creationId xmlns:a16="http://schemas.microsoft.com/office/drawing/2014/main" id="{64B17A92-0F06-4B82-9897-FF5711686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241550"/>
            <a:ext cx="1466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1">
            <a:extLst>
              <a:ext uri="{FF2B5EF4-FFF2-40B4-BE49-F238E27FC236}">
                <a16:creationId xmlns:a16="http://schemas.microsoft.com/office/drawing/2014/main" id="{E27C44DC-5CC7-4B57-8C70-297C3B1C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188913"/>
            <a:ext cx="8842375" cy="6408737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1">
            <a:extLst>
              <a:ext uri="{FF2B5EF4-FFF2-40B4-BE49-F238E27FC236}">
                <a16:creationId xmlns:a16="http://schemas.microsoft.com/office/drawing/2014/main" id="{4551989D-A5DD-45D3-8276-A4316ADE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71500"/>
            <a:ext cx="7620000" cy="5715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8906FE69-FF93-4E93-8352-194AA6C6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Epidemiology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Nasopharyngeal carrier rate 10%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Spread is by respiratory droplets (person -to-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person)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• </a:t>
            </a:r>
            <a:r>
              <a:rPr lang="en-US" altLang="ar-IQ" u="sng">
                <a:solidFill>
                  <a:srgbClr val="FFC000"/>
                </a:solidFill>
              </a:rPr>
              <a:t>Group A</a:t>
            </a:r>
            <a:r>
              <a:rPr lang="en-US" altLang="ar-IQ">
                <a:solidFill>
                  <a:schemeClr val="bg1"/>
                </a:solidFill>
              </a:rPr>
              <a:t> can cause wide-spread epidemics in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 tropical areas.</a:t>
            </a:r>
          </a:p>
          <a:p>
            <a:pPr marL="0" indent="0" algn="l">
              <a:buFontTx/>
              <a:buNone/>
            </a:pPr>
            <a:endParaRPr lang="en-US" altLang="ar-IQ">
              <a:solidFill>
                <a:schemeClr val="bg1"/>
              </a:solidFill>
            </a:endParaRP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• One of the </a:t>
            </a:r>
            <a:r>
              <a:rPr lang="en-US" altLang="ar-IQ" u="sng">
                <a:solidFill>
                  <a:schemeClr val="bg1"/>
                </a:solidFill>
              </a:rPr>
              <a:t>feared</a:t>
            </a:r>
            <a:r>
              <a:rPr lang="en-US" altLang="ar-IQ">
                <a:solidFill>
                  <a:schemeClr val="bg1"/>
                </a:solidFill>
              </a:rPr>
              <a:t> diseases </a:t>
            </a:r>
            <a:endParaRPr lang="ar-IQ" altLang="ar-IQ">
              <a:solidFill>
                <a:schemeClr val="bg1"/>
              </a:solidFill>
            </a:endParaRP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F1AA118E-02A4-4A83-959B-A2F50373F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7FDB4E0-B087-4D41-9CB5-946924B1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626225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ar-IQ" sz="3600" b="1" u="sng">
                <a:solidFill>
                  <a:srgbClr val="FFFF00"/>
                </a:solidFill>
              </a:rPr>
              <a:t>Pathogenesis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Carrier state: With protective antibodies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Bacteremia, endotoxemia and meningitis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</a:t>
            </a:r>
            <a:r>
              <a:rPr lang="en-US" altLang="ar-IQ" sz="2800">
                <a:solidFill>
                  <a:schemeClr val="bg1"/>
                </a:solidFill>
              </a:rPr>
              <a:t>Pili &amp; OMP attach to non-ciliated nasopharyngeal cells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as microcolonies to microvilli          enter cells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as vesicles         submucosa        bloodstream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Scavenge iron from transferrin, and </a:t>
            </a:r>
            <a:r>
              <a:rPr lang="en-US" altLang="ar-IQ">
                <a:solidFill>
                  <a:srgbClr val="FFC000"/>
                </a:solidFill>
              </a:rPr>
              <a:t>resist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</a:t>
            </a:r>
            <a:r>
              <a:rPr lang="en-US" altLang="ar-IQ">
                <a:solidFill>
                  <a:srgbClr val="FFC000"/>
                </a:solidFill>
              </a:rPr>
              <a:t>phagocytosis</a:t>
            </a:r>
            <a:r>
              <a:rPr lang="en-US" altLang="ar-IQ">
                <a:solidFill>
                  <a:schemeClr val="bg1"/>
                </a:solidFill>
              </a:rPr>
              <a:t> and </a:t>
            </a:r>
            <a:r>
              <a:rPr lang="en-US" altLang="ar-IQ">
                <a:solidFill>
                  <a:srgbClr val="FFFF00"/>
                </a:solidFill>
              </a:rPr>
              <a:t>complement</a:t>
            </a:r>
            <a:r>
              <a:rPr lang="en-US" altLang="ar-IQ">
                <a:solidFill>
                  <a:schemeClr val="bg1"/>
                </a:solidFill>
              </a:rPr>
              <a:t> by capsule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 LOS + sialic acid interferes with C3 </a:t>
            </a:r>
            <a:r>
              <a:rPr lang="en-US" altLang="ar-IQ" sz="2800">
                <a:solidFill>
                  <a:schemeClr val="bg1"/>
                </a:solidFill>
              </a:rPr>
              <a:t>deposition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• LOS &amp; peptidoglycan trigger cytokine release</a:t>
            </a:r>
          </a:p>
          <a:p>
            <a:pPr marL="0" indent="0" algn="l">
              <a:buFontTx/>
              <a:buNone/>
            </a:pPr>
            <a:r>
              <a:rPr lang="en-US" altLang="ar-IQ" sz="2800">
                <a:solidFill>
                  <a:schemeClr val="bg1"/>
                </a:solidFill>
              </a:rPr>
              <a:t>• Outer membrane</a:t>
            </a:r>
            <a:r>
              <a:rPr lang="en-US" altLang="ar-IQ">
                <a:solidFill>
                  <a:schemeClr val="bg1"/>
                </a:solidFill>
              </a:rPr>
              <a:t> blebs </a:t>
            </a:r>
            <a:r>
              <a:rPr lang="en-US" altLang="ar-IQ" sz="2800">
                <a:solidFill>
                  <a:schemeClr val="bg1"/>
                </a:solidFill>
              </a:rPr>
              <a:t>(LOS)</a:t>
            </a:r>
            <a:r>
              <a:rPr lang="en-US" altLang="ar-IQ">
                <a:solidFill>
                  <a:schemeClr val="bg1"/>
                </a:solidFill>
              </a:rPr>
              <a:t> contain </a:t>
            </a:r>
            <a:r>
              <a:rPr lang="en-US" altLang="ar-IQ" sz="3600" b="1" u="sng">
                <a:solidFill>
                  <a:srgbClr val="FFFF00"/>
                </a:solidFill>
              </a:rPr>
              <a:t>endotoxin</a:t>
            </a:r>
            <a:r>
              <a:rPr lang="en-US" altLang="ar-IQ" sz="2800">
                <a:solidFill>
                  <a:schemeClr val="bg1"/>
                </a:solidFill>
              </a:rPr>
              <a:t> </a:t>
            </a:r>
          </a:p>
          <a:p>
            <a:pPr marL="0" indent="0" algn="l">
              <a:buFontTx/>
              <a:buNone/>
            </a:pPr>
            <a:r>
              <a:rPr lang="en-US" altLang="ar-IQ">
                <a:solidFill>
                  <a:schemeClr val="bg1"/>
                </a:solidFill>
              </a:rPr>
              <a:t>   </a:t>
            </a:r>
            <a:endParaRPr lang="ar-IQ" altLang="ar-IQ">
              <a:solidFill>
                <a:schemeClr val="bg1"/>
              </a:solidFill>
            </a:endParaRPr>
          </a:p>
        </p:txBody>
      </p:sp>
      <p:sp>
        <p:nvSpPr>
          <p:cNvPr id="15363" name="Right Arrow 1">
            <a:extLst>
              <a:ext uri="{FF2B5EF4-FFF2-40B4-BE49-F238E27FC236}">
                <a16:creationId xmlns:a16="http://schemas.microsoft.com/office/drawing/2014/main" id="{D5346FBD-85F6-4E93-B6AA-BBF784BE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565400"/>
            <a:ext cx="647700" cy="484188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  <p:sp>
        <p:nvSpPr>
          <p:cNvPr id="15364" name="Right Arrow 2">
            <a:extLst>
              <a:ext uri="{FF2B5EF4-FFF2-40B4-BE49-F238E27FC236}">
                <a16:creationId xmlns:a16="http://schemas.microsoft.com/office/drawing/2014/main" id="{117F98FB-90E4-4C7D-8365-EA1692DCD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186113"/>
            <a:ext cx="647700" cy="485775"/>
          </a:xfrm>
          <a:prstGeom prst="rightArrow">
            <a:avLst>
              <a:gd name="adj1" fmla="val 50000"/>
              <a:gd name="adj2" fmla="val 498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  <p:sp>
        <p:nvSpPr>
          <p:cNvPr id="15365" name="Right Arrow 3">
            <a:extLst>
              <a:ext uri="{FF2B5EF4-FFF2-40B4-BE49-F238E27FC236}">
                <a16:creationId xmlns:a16="http://schemas.microsoft.com/office/drawing/2014/main" id="{70D19E85-4970-44E0-A911-5C23EC24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186113"/>
            <a:ext cx="647700" cy="484187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1">
            <a:extLst>
              <a:ext uri="{FF2B5EF4-FFF2-40B4-BE49-F238E27FC236}">
                <a16:creationId xmlns:a16="http://schemas.microsoft.com/office/drawing/2014/main" id="{AF64CF31-FAC2-4743-8DDB-105413DA7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88913"/>
            <a:ext cx="8928100" cy="64087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1">
            <a:extLst>
              <a:ext uri="{FF2B5EF4-FFF2-40B4-BE49-F238E27FC236}">
                <a16:creationId xmlns:a16="http://schemas.microsoft.com/office/drawing/2014/main" id="{A1B5278B-4A59-4C7E-98EF-1D96B704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6250"/>
            <a:ext cx="8715375" cy="56165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IQ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IQ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9710</TotalTime>
  <Words>1667</Words>
  <Application>Microsoft Office PowerPoint</Application>
  <PresentationFormat>On-screen Show (4:3)</PresentationFormat>
  <Paragraphs>325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تصميم افتراضي</vt:lpstr>
      <vt:lpstr>1_Office Theme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moon</dc:creator>
  <cp:lastModifiedBy>Unknown User</cp:lastModifiedBy>
  <cp:revision>955</cp:revision>
  <dcterms:created xsi:type="dcterms:W3CDTF">2005-11-12T01:23:10Z</dcterms:created>
  <dcterms:modified xsi:type="dcterms:W3CDTF">2021-02-24T06:55:07Z</dcterms:modified>
</cp:coreProperties>
</file>