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0" r:id="rId4"/>
  </p:sldMasterIdLst>
  <p:notesMasterIdLst>
    <p:notesMasterId r:id="rId25"/>
  </p:notesMasterIdLst>
  <p:handoutMasterIdLst>
    <p:handoutMasterId r:id="rId26"/>
  </p:handoutMasterIdLst>
  <p:sldIdLst>
    <p:sldId id="256" r:id="rId5"/>
    <p:sldId id="258" r:id="rId6"/>
    <p:sldId id="259" r:id="rId7"/>
    <p:sldId id="276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120" y="2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80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4AC39-44E6-425E-AF49-CF7D189F346F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0F472-929B-459B-8D82-2FABCC5B32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64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F2775BC-6312-42C7-B7C5-EA6783C2D9CA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7F715A1-4ADC-44E0-9587-804FF39D6B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4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92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91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0915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7621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60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316302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801" y="4953000"/>
            <a:ext cx="7999315" cy="1074057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4033" y="331651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664584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54953" y="3848610"/>
            <a:ext cx="8825659" cy="588517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en-US" sz="3600" b="0" i="0" kern="1200" cap="none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2226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47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2"/>
          <p:cNvSpPr>
            <a:spLocks noGrp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52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b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83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64151" y="1447799"/>
            <a:ext cx="1409965" cy="4413251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447799"/>
            <a:ext cx="6776630" cy="44132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46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98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08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02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123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3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89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85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1000"/>
                </a:schemeClr>
              </a:gs>
              <a:gs pos="75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8000"/>
                </a:schemeClr>
              </a:gs>
              <a:gs pos="71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99941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4000"/>
                </a:schemeClr>
              </a:gs>
              <a:gs pos="73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60901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0000"/>
                </a:schemeClr>
              </a:gs>
              <a:gs pos="66000">
                <a:schemeClr val="accent1">
                  <a:lumMod val="60000"/>
                  <a:lumOff val="40000"/>
                  <a:alpha val="0"/>
                </a:schemeClr>
              </a:gs>
              <a:gs pos="31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0FF0622-75E4-48B8-A617-5428CA5926CE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75541-8164-4CC7-9F2F-6F0C49BB85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672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2708" y="1447800"/>
            <a:ext cx="7057291" cy="3405554"/>
          </a:xfrm>
        </p:spPr>
        <p:txBody>
          <a:bodyPr/>
          <a:lstStyle/>
          <a:p>
            <a:r>
              <a:rPr lang="en-US" sz="5400" b="1" dirty="0">
                <a:solidFill>
                  <a:schemeClr val="tx1"/>
                </a:solidFill>
              </a:rPr>
              <a:t>The Biochemical Basis of Selective</a:t>
            </a:r>
            <a:br>
              <a:rPr lang="en-US" sz="5400" b="1" dirty="0">
                <a:solidFill>
                  <a:schemeClr val="tx1"/>
                </a:solidFill>
              </a:rPr>
            </a:br>
            <a:r>
              <a:rPr lang="en-US" sz="5400" b="1" dirty="0">
                <a:solidFill>
                  <a:schemeClr val="tx1"/>
                </a:solidFill>
              </a:rPr>
              <a:t>Neurological Disorders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0155" y="5105626"/>
            <a:ext cx="8825658" cy="861420"/>
          </a:xfrm>
        </p:spPr>
        <p:txBody>
          <a:bodyPr/>
          <a:lstStyle/>
          <a:p>
            <a:r>
              <a:rPr lang="en-US" dirty="0"/>
              <a:t>Dr. Mazhar Al Zoubi| CNS-Biochemistry 2</a:t>
            </a:r>
          </a:p>
        </p:txBody>
      </p:sp>
      <p:pic>
        <p:nvPicPr>
          <p:cNvPr id="4" name="Picture 11" descr="http://ecx.images-amazon.com/images/I/51dQ74h4iRL._SX258_BO1,204,203,20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8552" y="1008185"/>
            <a:ext cx="1983448" cy="1963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http://ecx.images-amazon.com/images/I/51%2BBIMJKuDL._SX258_BO1,204,203,200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53347" y="3340943"/>
            <a:ext cx="1418930" cy="1383457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06696" y="3296315"/>
            <a:ext cx="1976837" cy="142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0" descr="http://ecx.images-amazon.com/images/I/51%2BBIMJKuDL._SX258_BO1,204,203,200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86289" y="5251405"/>
            <a:ext cx="1904110" cy="1606593"/>
          </a:xfrm>
          <a:prstGeom prst="rect">
            <a:avLst/>
          </a:prstGeom>
          <a:noFill/>
        </p:spPr>
      </p:pic>
      <p:pic>
        <p:nvPicPr>
          <p:cNvPr id="8" name="Picture 2" descr="C:\Users\yu\Pictures\yu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30708" y="0"/>
            <a:ext cx="961292" cy="784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5440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نتيجة بحث الصور عن ‪Multiple sclerosis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135"/>
            <a:ext cx="11999742" cy="67168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Sphingolipidoses</a:t>
            </a:r>
            <a:endParaRPr lang="en-US" dirty="0"/>
          </a:p>
        </p:txBody>
      </p:sp>
      <p:pic>
        <p:nvPicPr>
          <p:cNvPr id="3" name="Picture 2" descr="C:\Users\yu\Pictures\yu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72800" y="0"/>
            <a:ext cx="12192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812800" y="1524000"/>
            <a:ext cx="104648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(lipid storage diseases) </a:t>
            </a:r>
            <a:r>
              <a:rPr lang="en-US" dirty="0"/>
              <a:t>are a group of inherited diseases that are caused by a genetic defect in the catabolism of lipids containing </a:t>
            </a:r>
            <a:r>
              <a:rPr lang="en-US" dirty="0" err="1"/>
              <a:t>sphingosine</a:t>
            </a:r>
            <a:r>
              <a:rPr lang="en-US" dirty="0"/>
              <a:t>. </a:t>
            </a:r>
            <a:r>
              <a:rPr lang="en-US" sz="2000" b="1" u="sng" dirty="0"/>
              <a:t>(</a:t>
            </a:r>
            <a:r>
              <a:rPr lang="en-US" sz="2000" b="1" u="sng" dirty="0" err="1"/>
              <a:t>lysosomal</a:t>
            </a:r>
            <a:r>
              <a:rPr lang="en-US" sz="2000" b="1" u="sng" dirty="0"/>
              <a:t> disorders)</a:t>
            </a:r>
            <a:endParaRPr lang="en-US" b="1" u="sng" dirty="0"/>
          </a:p>
        </p:txBody>
      </p:sp>
      <p:sp>
        <p:nvSpPr>
          <p:cNvPr id="5" name="Rectangle 4"/>
          <p:cNvSpPr/>
          <p:nvPr/>
        </p:nvSpPr>
        <p:spPr>
          <a:xfrm>
            <a:off x="1117600" y="2514600"/>
            <a:ext cx="105664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Features:</a:t>
            </a:r>
          </a:p>
          <a:p>
            <a:endParaRPr lang="en-US" sz="2400" b="1" dirty="0">
              <a:solidFill>
                <a:srgbClr val="FFFF00"/>
              </a:solidFill>
            </a:endParaRPr>
          </a:p>
          <a:p>
            <a:pPr marL="342900" indent="-342900">
              <a:buAutoNum type="arabicParenBoth"/>
            </a:pPr>
            <a:r>
              <a:rPr lang="en-US" sz="2000" dirty="0"/>
              <a:t>Complex lipids containing </a:t>
            </a:r>
            <a:r>
              <a:rPr lang="en-US" sz="2000" dirty="0" err="1"/>
              <a:t>ceramide</a:t>
            </a:r>
            <a:r>
              <a:rPr lang="en-US" sz="2000" dirty="0"/>
              <a:t> </a:t>
            </a:r>
            <a:r>
              <a:rPr lang="en-US" sz="2000" u="sng" dirty="0">
                <a:solidFill>
                  <a:srgbClr val="FFFF00"/>
                </a:solidFill>
              </a:rPr>
              <a:t>accumulate in cells</a:t>
            </a:r>
            <a:r>
              <a:rPr lang="en-US" sz="2000" dirty="0"/>
              <a:t>, particularly neurons, causing </a:t>
            </a:r>
            <a:r>
              <a:rPr lang="en-US" sz="2000" dirty="0" err="1"/>
              <a:t>neurodegeneration</a:t>
            </a:r>
            <a:r>
              <a:rPr lang="en-US" sz="2000" dirty="0"/>
              <a:t> and shortening the lifespan.</a:t>
            </a:r>
          </a:p>
          <a:p>
            <a:pPr marL="342900" indent="-342900">
              <a:buAutoNum type="arabicParenBoth"/>
            </a:pPr>
            <a:endParaRPr lang="en-US" sz="2000" dirty="0"/>
          </a:p>
          <a:p>
            <a:pPr marL="342900" indent="-342900">
              <a:buAutoNum type="arabicParenBoth"/>
            </a:pPr>
            <a:r>
              <a:rPr lang="en-US" sz="2000" dirty="0"/>
              <a:t>The rate of </a:t>
            </a:r>
            <a:r>
              <a:rPr lang="en-US" sz="2000" b="1" dirty="0"/>
              <a:t>synthesis </a:t>
            </a:r>
            <a:r>
              <a:rPr lang="en-US" sz="2000" dirty="0"/>
              <a:t>of the stored lipid is </a:t>
            </a:r>
            <a:r>
              <a:rPr lang="en-US" sz="2000" b="1" dirty="0"/>
              <a:t>normal</a:t>
            </a:r>
            <a:r>
              <a:rPr lang="en-US" sz="2000" dirty="0"/>
              <a:t>.</a:t>
            </a:r>
          </a:p>
          <a:p>
            <a:pPr marL="342900" indent="-342900">
              <a:buAutoNum type="arabicParenBoth"/>
            </a:pPr>
            <a:endParaRPr lang="en-US" sz="2000" dirty="0"/>
          </a:p>
          <a:p>
            <a:pPr marL="342900" indent="-342900">
              <a:buAutoNum type="arabicParenBoth"/>
            </a:pPr>
            <a:r>
              <a:rPr lang="en-US" sz="2000" dirty="0"/>
              <a:t>The enzymatic defect is in the </a:t>
            </a:r>
            <a:r>
              <a:rPr lang="en-US" sz="2000" b="1" dirty="0" err="1"/>
              <a:t>lysosomal</a:t>
            </a:r>
            <a:r>
              <a:rPr lang="en-US" sz="2000" b="1" dirty="0"/>
              <a:t> degradation pathway </a:t>
            </a:r>
            <a:r>
              <a:rPr lang="en-US" sz="2000" dirty="0"/>
              <a:t>of </a:t>
            </a:r>
            <a:r>
              <a:rPr lang="en-US" sz="2000" dirty="0" err="1"/>
              <a:t>sphingolipids</a:t>
            </a:r>
            <a:r>
              <a:rPr lang="en-US" sz="2000" dirty="0"/>
              <a:t>.</a:t>
            </a:r>
          </a:p>
          <a:p>
            <a:pPr marL="342900" indent="-342900">
              <a:buAutoNum type="arabicParenBoth"/>
            </a:pPr>
            <a:endParaRPr lang="en-US" sz="2000" dirty="0"/>
          </a:p>
          <a:p>
            <a:pPr marL="342900" indent="-342900">
              <a:buAutoNum type="arabicParenBoth"/>
            </a:pPr>
            <a:r>
              <a:rPr lang="en-US" sz="2000" dirty="0"/>
              <a:t>The extent to which the activity of the affected enzyme is decreased is similar in all tissues.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نتيجة بحث الصور عن ‪Sphingolipidoses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676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نتيجة بحث الصور عن ‪Sphingolipidoses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17308" t="17629" r="68269" b="74987"/>
          <a:stretch>
            <a:fillRect/>
          </a:stretch>
        </p:blipFill>
        <p:spPr bwMode="auto">
          <a:xfrm>
            <a:off x="5359790" y="970670"/>
            <a:ext cx="1758462" cy="47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6615" t="27837" r="68962" b="63041"/>
          <a:stretch>
            <a:fillRect/>
          </a:stretch>
        </p:blipFill>
        <p:spPr bwMode="auto">
          <a:xfrm>
            <a:off x="8539089" y="829994"/>
            <a:ext cx="1758461" cy="59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7192" t="38914" r="70808" b="53484"/>
          <a:stretch>
            <a:fillRect/>
          </a:stretch>
        </p:blipFill>
        <p:spPr bwMode="auto">
          <a:xfrm>
            <a:off x="3516923" y="984739"/>
            <a:ext cx="1463040" cy="49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15923" t="49557" r="68038" b="43493"/>
          <a:stretch>
            <a:fillRect/>
          </a:stretch>
        </p:blipFill>
        <p:spPr bwMode="auto">
          <a:xfrm>
            <a:off x="9805182" y="3924886"/>
            <a:ext cx="1955409" cy="450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17423" t="60633" r="70231" b="32851"/>
          <a:stretch>
            <a:fillRect/>
          </a:stretch>
        </p:blipFill>
        <p:spPr bwMode="auto">
          <a:xfrm>
            <a:off x="9988062" y="3305907"/>
            <a:ext cx="1505243" cy="42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16961" t="71059" r="69077" b="22208"/>
          <a:stretch>
            <a:fillRect/>
          </a:stretch>
        </p:blipFill>
        <p:spPr bwMode="auto">
          <a:xfrm>
            <a:off x="3066757" y="5219114"/>
            <a:ext cx="1702191" cy="436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l="2308" t="81701" r="71615" b="10697"/>
          <a:stretch>
            <a:fillRect/>
          </a:stretch>
        </p:blipFill>
        <p:spPr bwMode="auto">
          <a:xfrm>
            <a:off x="6457072" y="5176912"/>
            <a:ext cx="3179298" cy="49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6049107" y="5317587"/>
            <a:ext cx="365760" cy="1266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52400"/>
            <a:ext cx="12192001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C:\Users\yu\Pictures\yu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72800" y="0"/>
            <a:ext cx="12192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FFFF00"/>
                </a:solidFill>
              </a:rPr>
              <a:t>Multiple </a:t>
            </a:r>
            <a:r>
              <a:rPr lang="en-US" sz="4400" b="1" dirty="0" err="1">
                <a:solidFill>
                  <a:srgbClr val="FFFF00"/>
                </a:solidFill>
              </a:rPr>
              <a:t>sulfatase</a:t>
            </a:r>
            <a:r>
              <a:rPr lang="en-US" sz="4400" b="1" dirty="0">
                <a:solidFill>
                  <a:srgbClr val="FFFF00"/>
                </a:solidFill>
              </a:rPr>
              <a:t> deficiency</a:t>
            </a:r>
          </a:p>
        </p:txBody>
      </p:sp>
      <p:pic>
        <p:nvPicPr>
          <p:cNvPr id="3" name="Picture 2" descr="C:\Users\yu\Pictures\yu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72800" y="0"/>
            <a:ext cx="12192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06400" y="1600200"/>
            <a:ext cx="11480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/>
              <a:t>Multiple </a:t>
            </a:r>
            <a:r>
              <a:rPr lang="en-US" sz="2800" b="1" dirty="0" err="1"/>
              <a:t>sulfatase</a:t>
            </a:r>
            <a:r>
              <a:rPr lang="en-US" sz="2800" b="1" dirty="0"/>
              <a:t> deficiency results in accumulation of:</a:t>
            </a:r>
          </a:p>
          <a:p>
            <a:pPr algn="just"/>
            <a:endParaRPr lang="en-US" sz="2800" b="1" dirty="0"/>
          </a:p>
          <a:p>
            <a:pPr marL="514350" indent="-514350" algn="just">
              <a:buAutoNum type="arabicPeriod"/>
            </a:pPr>
            <a:r>
              <a:rPr lang="en-US" sz="2800" i="1" dirty="0" err="1"/>
              <a:t>Sulfogalactosylceramide</a:t>
            </a:r>
            <a:r>
              <a:rPr lang="en-US" sz="2800" dirty="0"/>
              <a:t>.</a:t>
            </a:r>
          </a:p>
          <a:p>
            <a:pPr marL="514350" indent="-514350" algn="just">
              <a:buAutoNum type="arabicPeriod"/>
            </a:pPr>
            <a:r>
              <a:rPr lang="en-US" sz="2800" dirty="0"/>
              <a:t>Steroid sulfates.</a:t>
            </a:r>
          </a:p>
          <a:p>
            <a:pPr marL="514350" indent="-514350" algn="just">
              <a:buAutoNum type="arabicPeriod"/>
            </a:pPr>
            <a:r>
              <a:rPr lang="en-US" sz="2800" b="1" i="1" dirty="0" err="1">
                <a:solidFill>
                  <a:srgbClr val="FFFF00"/>
                </a:solidFill>
              </a:rPr>
              <a:t>Proteoglycans</a:t>
            </a:r>
            <a:r>
              <a:rPr lang="en-US" sz="2800" dirty="0"/>
              <a:t> owing to a combined deficiency of </a:t>
            </a:r>
            <a:r>
              <a:rPr lang="en-US" sz="2800" dirty="0" err="1"/>
              <a:t>arylsulfatases</a:t>
            </a:r>
            <a:r>
              <a:rPr lang="en-US" sz="2800" dirty="0"/>
              <a:t> A, B, and C and steroid </a:t>
            </a:r>
            <a:r>
              <a:rPr lang="en-US" sz="2800" dirty="0" err="1"/>
              <a:t>sulfatase</a:t>
            </a:r>
            <a:r>
              <a:rPr lang="en-US" sz="2800" dirty="0"/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Huntington disease</a:t>
            </a:r>
          </a:p>
        </p:txBody>
      </p:sp>
      <p:pic>
        <p:nvPicPr>
          <p:cNvPr id="3" name="Picture 2" descr="C:\Users\yu\Pictures\yu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72800" y="0"/>
            <a:ext cx="12192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72119" y="1752601"/>
            <a:ext cx="82045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b="1" dirty="0">
                <a:solidFill>
                  <a:srgbClr val="FFFF00"/>
                </a:solidFill>
              </a:rPr>
              <a:t>1983—The gene for Huntington disease is mapped. 4p </a:t>
            </a:r>
          </a:p>
          <a:p>
            <a:pPr>
              <a:buFont typeface="Wingdings" pitchFamily="2" charset="2"/>
              <a:buChar char="v"/>
            </a:pPr>
            <a:endParaRPr lang="en-US" b="1" dirty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b="1" dirty="0" err="1">
                <a:solidFill>
                  <a:srgbClr val="FFFF00"/>
                </a:solidFill>
              </a:rPr>
              <a:t>Trinucleotide</a:t>
            </a:r>
            <a:r>
              <a:rPr lang="en-US" b="1" dirty="0">
                <a:solidFill>
                  <a:srgbClr val="FFFF00"/>
                </a:solidFill>
              </a:rPr>
              <a:t> sequences ((CAG)) repeated in abnormal # in </a:t>
            </a:r>
            <a:r>
              <a:rPr lang="en-US" b="1" i="1" dirty="0">
                <a:solidFill>
                  <a:srgbClr val="FFFF00"/>
                </a:solidFill>
              </a:rPr>
              <a:t>HTT</a:t>
            </a:r>
            <a:r>
              <a:rPr lang="en-US" b="1" dirty="0">
                <a:solidFill>
                  <a:srgbClr val="FFFF00"/>
                </a:solidFill>
              </a:rPr>
              <a:t> gene </a:t>
            </a:r>
          </a:p>
          <a:p>
            <a:pPr>
              <a:buFont typeface="Wingdings" pitchFamily="2" charset="2"/>
              <a:buChar char="v"/>
            </a:pPr>
            <a:endParaRPr lang="en-US" b="1" dirty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b="1" i="1" u="sng" dirty="0">
                <a:solidFill>
                  <a:srgbClr val="FFFF00"/>
                </a:solidFill>
              </a:rPr>
              <a:t>Associated with aggregation of </a:t>
            </a:r>
            <a:r>
              <a:rPr lang="en-US" b="1" i="1" u="sng" dirty="0" err="1">
                <a:solidFill>
                  <a:srgbClr val="FFFF00"/>
                </a:solidFill>
              </a:rPr>
              <a:t>amyloids</a:t>
            </a:r>
            <a:endParaRPr lang="en-US" b="1" i="1" u="sng" dirty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b="1" dirty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b="1" dirty="0">
                <a:solidFill>
                  <a:srgbClr val="FFFF00"/>
                </a:solidFill>
              </a:rPr>
              <a:t>Adult-onset Huntington disease</a:t>
            </a:r>
          </a:p>
          <a:p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86800" y="1676400"/>
            <a:ext cx="35052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 descr="The HTT gene is located on the short (p) arm of chromosome 4 at position 16.3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0800" y="4267201"/>
            <a:ext cx="6248400" cy="172402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438401" y="6172200"/>
            <a:ext cx="35044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Cytogenetic Location: 4p16.3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Huntington disease</a:t>
            </a:r>
          </a:p>
        </p:txBody>
      </p:sp>
      <p:sp>
        <p:nvSpPr>
          <p:cNvPr id="3" name="Rectangle 2"/>
          <p:cNvSpPr/>
          <p:nvPr/>
        </p:nvSpPr>
        <p:spPr>
          <a:xfrm>
            <a:off x="914400" y="1676400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sz="2400" dirty="0"/>
              <a:t>Huntington disease affects an estimated 3 to 7 per 100,000 people of European ancestry</a:t>
            </a:r>
          </a:p>
          <a:p>
            <a:pPr marL="514350" indent="-514350">
              <a:buFont typeface="+mj-lt"/>
              <a:buAutoNum type="romanUcPeriod"/>
            </a:pPr>
            <a:endParaRPr lang="en-US" sz="2400" b="1" dirty="0"/>
          </a:p>
          <a:p>
            <a:pPr marL="514350" indent="-514350">
              <a:buFont typeface="+mj-lt"/>
              <a:buAutoNum type="romanUcPeriod"/>
            </a:pPr>
            <a:r>
              <a:rPr lang="en-US" sz="2400" dirty="0"/>
              <a:t>Normally, the CAG segment is repeated 10 to 35 times within the gene.</a:t>
            </a:r>
          </a:p>
          <a:p>
            <a:pPr marL="514350" indent="-514350">
              <a:buFont typeface="+mj-lt"/>
              <a:buAutoNum type="romanUcPeriod"/>
            </a:pPr>
            <a:endParaRPr lang="en-US" sz="2400" b="1" dirty="0"/>
          </a:p>
          <a:p>
            <a:pPr marL="514350" indent="-514350">
              <a:buFont typeface="+mj-lt"/>
              <a:buAutoNum type="romanUcPeriod"/>
            </a:pPr>
            <a:r>
              <a:rPr lang="en-US" sz="2400" dirty="0"/>
              <a:t>Huntington disease, the CAG segment is repeated 36 to more than 120 times.</a:t>
            </a:r>
            <a:endParaRPr lang="en-US" sz="2400" b="1" dirty="0"/>
          </a:p>
          <a:p>
            <a:pPr marL="514350" indent="-514350">
              <a:buFont typeface="+mj-lt"/>
              <a:buAutoNum type="romanUcPeriod"/>
            </a:pPr>
            <a:endParaRPr lang="en-US" sz="2400" dirty="0"/>
          </a:p>
          <a:p>
            <a:pPr marL="514350" indent="-514350">
              <a:buFont typeface="+mj-lt"/>
              <a:buAutoNum type="romanUcPeriod"/>
            </a:pPr>
            <a:r>
              <a:rPr lang="en-US" sz="2400" dirty="0"/>
              <a:t>This condition is inherited in an </a:t>
            </a:r>
            <a:r>
              <a:rPr lang="en-US" sz="2400" b="1" u="sng" dirty="0">
                <a:solidFill>
                  <a:srgbClr val="FFFF00"/>
                </a:solidFill>
              </a:rPr>
              <a:t>autosomal dominant </a:t>
            </a:r>
            <a:r>
              <a:rPr lang="en-US" sz="2400" dirty="0"/>
              <a:t>pattern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Alzheimer’s Disease</a:t>
            </a:r>
            <a:endParaRPr lang="en-US" dirty="0"/>
          </a:p>
        </p:txBody>
      </p:sp>
      <p:pic>
        <p:nvPicPr>
          <p:cNvPr id="3" name="Picture 2" descr="C:\Users\yu\Pictures\yu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72800" y="0"/>
            <a:ext cx="12192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914400" y="1524000"/>
            <a:ext cx="579120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+mj-lt"/>
              <a:buAutoNum type="romanLcPeriod"/>
            </a:pPr>
            <a:r>
              <a:rPr lang="en-US" sz="2000" b="1" dirty="0"/>
              <a:t>Refolding or misfolding of another protein endogenous to human brain tissue,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FF00"/>
                </a:solidFill>
              </a:rPr>
              <a:t>β-</a:t>
            </a:r>
            <a:r>
              <a:rPr lang="en-US" sz="2000" b="1" dirty="0" err="1">
                <a:solidFill>
                  <a:srgbClr val="FFFF00"/>
                </a:solidFill>
              </a:rPr>
              <a:t>amyloid</a:t>
            </a:r>
            <a:r>
              <a:rPr lang="en-US" sz="2000" b="1" dirty="0"/>
              <a:t>, is a prominent feature of the Alzheimer’s disease. </a:t>
            </a:r>
          </a:p>
          <a:p>
            <a:pPr marL="514350" indent="-514350" algn="just">
              <a:buFont typeface="+mj-lt"/>
              <a:buAutoNum type="romanLcPeriod"/>
            </a:pPr>
            <a:endParaRPr lang="en-US" sz="2000" b="1" dirty="0"/>
          </a:p>
          <a:p>
            <a:pPr marL="514350" indent="-514350" algn="just">
              <a:buFont typeface="+mj-lt"/>
              <a:buAutoNum type="romanLcPeriod"/>
            </a:pPr>
            <a:r>
              <a:rPr lang="en-US" sz="2000" b="1" dirty="0"/>
              <a:t>A 4.3-kDa polypeptide produced by </a:t>
            </a:r>
            <a:r>
              <a:rPr lang="en-US" sz="2000" b="1" dirty="0" err="1">
                <a:solidFill>
                  <a:srgbClr val="FFFF00"/>
                </a:solidFill>
              </a:rPr>
              <a:t>proteolytic</a:t>
            </a:r>
            <a:r>
              <a:rPr lang="en-US" sz="2000" b="1" dirty="0">
                <a:solidFill>
                  <a:srgbClr val="FFFF00"/>
                </a:solidFill>
              </a:rPr>
              <a:t> cleavage </a:t>
            </a:r>
            <a:r>
              <a:rPr lang="en-US" sz="2000" b="1" dirty="0"/>
              <a:t>of a larger protein known as </a:t>
            </a:r>
            <a:r>
              <a:rPr lang="en-US" sz="2000" b="1" dirty="0" err="1"/>
              <a:t>amyloid</a:t>
            </a:r>
            <a:r>
              <a:rPr lang="en-US" sz="2000" b="1" dirty="0"/>
              <a:t> precursor protein.</a:t>
            </a:r>
          </a:p>
          <a:p>
            <a:pPr marL="514350" indent="-514350" algn="just">
              <a:buFont typeface="+mj-lt"/>
              <a:buAutoNum type="romanLcPeriod"/>
            </a:pPr>
            <a:endParaRPr lang="en-US" sz="2000" b="1" dirty="0"/>
          </a:p>
          <a:p>
            <a:pPr marL="514350" indent="-514350" algn="just">
              <a:buFont typeface="+mj-lt"/>
              <a:buAutoNum type="romanLcPeriod"/>
            </a:pPr>
            <a:r>
              <a:rPr lang="en-US" sz="2000" b="1" dirty="0"/>
              <a:t>Protein undergoes a conformational transformation from a soluble a helix-rich state to a state rich in β sheet and prone to self-aggregation.</a:t>
            </a:r>
          </a:p>
          <a:p>
            <a:pPr marL="514350" indent="-514350" algn="just">
              <a:buFont typeface="+mj-lt"/>
              <a:buAutoNum type="romanLcPeriod"/>
            </a:pPr>
            <a:endParaRPr lang="en-US" sz="2000" b="1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5400" y="1219200"/>
            <a:ext cx="4546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Alzheimer’s Disease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11200" y="1905000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sz="2000" b="1" u="sng" dirty="0" err="1"/>
              <a:t>Apolipoprotein</a:t>
            </a:r>
            <a:r>
              <a:rPr lang="en-US" sz="2000" b="1" u="sng" dirty="0"/>
              <a:t> E </a:t>
            </a:r>
            <a:r>
              <a:rPr lang="en-US" sz="2000" b="1" dirty="0">
                <a:solidFill>
                  <a:srgbClr val="FFFF00"/>
                </a:solidFill>
              </a:rPr>
              <a:t>has been implicated as a potential mediator of this conformational transformation.</a:t>
            </a:r>
          </a:p>
          <a:p>
            <a:pPr marL="514350" indent="-514350">
              <a:buFont typeface="+mj-lt"/>
              <a:buAutoNum type="romanUcPeriod"/>
            </a:pPr>
            <a:endParaRPr lang="en-US" sz="2000" b="1" dirty="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sz="2000" b="1" dirty="0">
                <a:solidFill>
                  <a:srgbClr val="FFFF00"/>
                </a:solidFill>
              </a:rPr>
              <a:t>Researchers have found that this form of the disorder can result from mutations in one of three genes: </a:t>
            </a:r>
            <a:r>
              <a:rPr lang="en-US" sz="2000" b="1" i="1" dirty="0"/>
              <a:t>APP</a:t>
            </a:r>
            <a:r>
              <a:rPr lang="en-US" sz="2000" b="1" dirty="0"/>
              <a:t>, </a:t>
            </a:r>
            <a:r>
              <a:rPr lang="en-US" sz="2000" b="1" i="1" dirty="0"/>
              <a:t>PSEN1</a:t>
            </a:r>
            <a:r>
              <a:rPr lang="en-US" sz="2000" b="1" dirty="0"/>
              <a:t>, or </a:t>
            </a:r>
            <a:r>
              <a:rPr lang="en-US" sz="2000" b="1" i="1" dirty="0"/>
              <a:t>PSEN2</a:t>
            </a:r>
            <a:r>
              <a:rPr lang="en-US" sz="2000" b="1" dirty="0">
                <a:solidFill>
                  <a:srgbClr val="FFFF00"/>
                </a:solidFill>
              </a:rPr>
              <a:t>. </a:t>
            </a:r>
          </a:p>
          <a:p>
            <a:pPr marL="514350" indent="-514350">
              <a:buFont typeface="+mj-lt"/>
              <a:buAutoNum type="romanUcPeriod"/>
            </a:pPr>
            <a:endParaRPr lang="en-US" sz="2000" b="1" dirty="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sz="2000" b="1" dirty="0">
                <a:solidFill>
                  <a:srgbClr val="FFFF00"/>
                </a:solidFill>
              </a:rPr>
              <a:t>Most cases of Alzheimer disease are not genetically based, </a:t>
            </a:r>
            <a:r>
              <a:rPr lang="en-US" sz="2000" b="1" dirty="0"/>
              <a:t>although at least 5–10% of cases are familial. 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1" y="1219201"/>
            <a:ext cx="4610100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6400" y="1828800"/>
            <a:ext cx="11074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1.    Discuss the sphingolipids metabolism and their disorders (</a:t>
            </a:r>
            <a:r>
              <a:rPr lang="en-US" sz="2800" dirty="0" err="1"/>
              <a:t>sphingolipidoses</a:t>
            </a:r>
            <a:r>
              <a:rPr lang="en-US" sz="2800" dirty="0"/>
              <a:t>)</a:t>
            </a:r>
          </a:p>
          <a:p>
            <a:r>
              <a:rPr lang="en-US" sz="2800" dirty="0"/>
              <a:t>2.    Understand the biochemical bases of Huntington disease</a:t>
            </a:r>
          </a:p>
          <a:p>
            <a:r>
              <a:rPr lang="en-US" sz="2800" dirty="0"/>
              <a:t>3.    Understand the biochemical bases of Alzheimer disease</a:t>
            </a:r>
          </a:p>
          <a:p>
            <a:r>
              <a:rPr lang="en-US" sz="2800" dirty="0"/>
              <a:t>4.    Understand the role of biochemical mechanisms in brain damage due to stroke</a:t>
            </a:r>
            <a:endParaRPr lang="en-US" sz="2800" dirty="0">
              <a:latin typeface="+mj-lt"/>
              <a:cs typeface="Aharoni" pitchFamily="2" charset="-79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10972800" cy="1143000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pic>
        <p:nvPicPr>
          <p:cNvPr id="4" name="Picture 2" descr="C:\Users\yu\Pictures\yu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78744" y="1"/>
            <a:ext cx="913256" cy="74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Alzheimer’s Disease and </a:t>
            </a:r>
            <a:r>
              <a:rPr lang="en-US" b="1" dirty="0">
                <a:solidFill>
                  <a:srgbClr val="FFFF00"/>
                </a:solidFill>
              </a:rPr>
              <a:t>Tau</a:t>
            </a:r>
            <a:r>
              <a:rPr lang="en-US" b="1" dirty="0"/>
              <a:t> protein</a:t>
            </a:r>
            <a:endParaRPr lang="en-US" dirty="0"/>
          </a:p>
        </p:txBody>
      </p:sp>
      <p:pic>
        <p:nvPicPr>
          <p:cNvPr id="3" name="Picture 2" descr="C:\Users\yu\Pictures\yu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26018" y="14068"/>
            <a:ext cx="951914" cy="777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78302" y="2286001"/>
            <a:ext cx="8299939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sz="2000" b="1" dirty="0"/>
              <a:t>A second biologic factor involved in the development of Alzheimer disease is the accumulation of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neurofibrillary</a:t>
            </a:r>
            <a:r>
              <a:rPr lang="en-US" sz="2000" b="1" dirty="0">
                <a:solidFill>
                  <a:srgbClr val="FFFF00"/>
                </a:solidFill>
              </a:rPr>
              <a:t>  tangles </a:t>
            </a:r>
            <a:r>
              <a:rPr lang="en-US" sz="2000" b="1" dirty="0"/>
              <a:t>inside neurons.</a:t>
            </a:r>
          </a:p>
          <a:p>
            <a:pPr marL="514350" indent="-514350">
              <a:buFont typeface="+mj-lt"/>
              <a:buAutoNum type="romanUcPeriod"/>
            </a:pPr>
            <a:endParaRPr lang="en-US" sz="2000" b="1" dirty="0"/>
          </a:p>
          <a:p>
            <a:pPr marL="514350" indent="-514350">
              <a:buFont typeface="+mj-lt"/>
              <a:buAutoNum type="romanUcPeriod"/>
            </a:pPr>
            <a:r>
              <a:rPr lang="en-US" sz="2000" b="1" dirty="0"/>
              <a:t>A key component of these tangled fibers is an abnormal form of the </a:t>
            </a:r>
            <a:r>
              <a:rPr lang="en-US" sz="2000" b="1" dirty="0">
                <a:solidFill>
                  <a:srgbClr val="FFFF00"/>
                </a:solidFill>
              </a:rPr>
              <a:t>tau (</a:t>
            </a:r>
            <a:r>
              <a:rPr lang="el-GR" sz="2000" b="1" dirty="0">
                <a:solidFill>
                  <a:srgbClr val="FFFF00"/>
                </a:solidFill>
                <a:latin typeface="Arial Black" pitchFamily="34" charset="0"/>
              </a:rPr>
              <a:t>τ</a:t>
            </a:r>
            <a:r>
              <a:rPr lang="el-GR" sz="2000" b="1" dirty="0">
                <a:solidFill>
                  <a:srgbClr val="FFFF00"/>
                </a:solidFill>
              </a:rPr>
              <a:t>)</a:t>
            </a:r>
            <a:r>
              <a:rPr lang="en-US" sz="2000" b="1" dirty="0">
                <a:solidFill>
                  <a:srgbClr val="FFFF00"/>
                </a:solidFill>
              </a:rPr>
              <a:t> protein</a:t>
            </a:r>
            <a:r>
              <a:rPr lang="en-US" sz="2000" b="1" dirty="0"/>
              <a:t>, which in its </a:t>
            </a:r>
            <a:r>
              <a:rPr lang="en-US" sz="2000" b="1" u="sng" dirty="0"/>
              <a:t>healthy version helps in the assembly of the </a:t>
            </a:r>
            <a:r>
              <a:rPr lang="en-US" sz="2000" b="1" u="sng" dirty="0" err="1"/>
              <a:t>microtubular</a:t>
            </a:r>
            <a:r>
              <a:rPr lang="en-US" sz="2000" b="1" u="sng" dirty="0"/>
              <a:t> structure</a:t>
            </a:r>
            <a:r>
              <a:rPr lang="en-US" sz="2000" b="1" dirty="0"/>
              <a:t>. </a:t>
            </a:r>
          </a:p>
          <a:p>
            <a:pPr marL="514350" indent="-514350">
              <a:buFont typeface="+mj-lt"/>
              <a:buAutoNum type="romanUcPeriod"/>
            </a:pPr>
            <a:endParaRPr lang="en-US" sz="2000" b="1" dirty="0"/>
          </a:p>
          <a:p>
            <a:pPr marL="514350" indent="-514350">
              <a:buFont typeface="+mj-lt"/>
              <a:buAutoNum type="romanUcPeriod"/>
            </a:pPr>
            <a:r>
              <a:rPr lang="en-US" sz="2000" b="1" dirty="0"/>
              <a:t>The </a:t>
            </a:r>
            <a:r>
              <a:rPr lang="en-US" sz="2000" b="1" dirty="0">
                <a:solidFill>
                  <a:srgbClr val="FFFF00"/>
                </a:solidFill>
              </a:rPr>
              <a:t>defective</a:t>
            </a:r>
            <a:r>
              <a:rPr lang="en-US" sz="2000" b="1" dirty="0"/>
              <a:t> </a:t>
            </a:r>
            <a:r>
              <a:rPr lang="el-GR" sz="2400" b="1" dirty="0">
                <a:solidFill>
                  <a:srgbClr val="FFFF00"/>
                </a:solidFill>
              </a:rPr>
              <a:t>τ</a:t>
            </a:r>
            <a:r>
              <a:rPr lang="el-GR" sz="2000" b="1" dirty="0"/>
              <a:t>,</a:t>
            </a:r>
            <a:r>
              <a:rPr lang="en-US" sz="2000" b="1" dirty="0"/>
              <a:t> however, appears to block the actions of its normal counterpart.</a:t>
            </a:r>
          </a:p>
        </p:txBody>
      </p:sp>
      <p:pic>
        <p:nvPicPr>
          <p:cNvPr id="2050" name="Picture 2" descr="نتيجة بحث الصور عن ‪tangled movie‬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23532" y="4074209"/>
            <a:ext cx="3454400" cy="2741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228600"/>
            <a:ext cx="10972800" cy="1143000"/>
          </a:xfrm>
        </p:spPr>
        <p:txBody>
          <a:bodyPr/>
          <a:lstStyle/>
          <a:p>
            <a:r>
              <a:rPr lang="en-US" sz="3600" b="1" dirty="0"/>
              <a:t>Sphingolipids metabolism and their disorders (Sphingolipidoses)</a:t>
            </a:r>
          </a:p>
        </p:txBody>
      </p:sp>
      <p:pic>
        <p:nvPicPr>
          <p:cNvPr id="3" name="Picture 2" descr="C:\Users\yu\Pictures\yu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09820" y="1"/>
            <a:ext cx="982180" cy="801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76400"/>
            <a:ext cx="6502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 bwMode="auto">
          <a:xfrm>
            <a:off x="1916332" y="2283652"/>
            <a:ext cx="19304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Rectangle 7"/>
          <p:cNvSpPr/>
          <p:nvPr/>
        </p:nvSpPr>
        <p:spPr>
          <a:xfrm>
            <a:off x="914401" y="2895600"/>
            <a:ext cx="2356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What is Ceramide ?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65601" y="2396771"/>
            <a:ext cx="7886700" cy="429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440787" y="3406726"/>
            <a:ext cx="365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FFFF00"/>
                </a:solidFill>
              </a:rPr>
              <a:t>combination of Sphingosine and fatty acid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3200" y="5029201"/>
            <a:ext cx="4749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نتيجة بحث الصور عن ‪ceramide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554" y="1005522"/>
            <a:ext cx="9269778" cy="56096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Ceramide</a:t>
            </a:r>
          </a:p>
        </p:txBody>
      </p:sp>
      <p:pic>
        <p:nvPicPr>
          <p:cNvPr id="3" name="Picture 2" descr="C:\Users\yu\Pictures\yu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27050" y="0"/>
            <a:ext cx="964949" cy="787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711200" y="1828800"/>
            <a:ext cx="8940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Signaling molecule (second messenger):</a:t>
            </a:r>
          </a:p>
          <a:p>
            <a:endParaRPr lang="en-US" sz="2400" dirty="0"/>
          </a:p>
          <a:p>
            <a:pPr marL="457200" indent="-457200">
              <a:buAutoNum type="arabicPeriod"/>
            </a:pPr>
            <a:r>
              <a:rPr lang="en-US" sz="2400" b="1" dirty="0"/>
              <a:t>Apoptosis.</a:t>
            </a:r>
          </a:p>
          <a:p>
            <a:pPr marL="457200" indent="-457200">
              <a:buAutoNum type="arabicPeriod"/>
            </a:pPr>
            <a:r>
              <a:rPr lang="en-US" sz="2400" b="1" dirty="0"/>
              <a:t>Cell cycle.</a:t>
            </a:r>
          </a:p>
          <a:p>
            <a:pPr marL="457200" indent="-457200">
              <a:buAutoNum type="arabicPeriod"/>
            </a:pPr>
            <a:r>
              <a:rPr lang="en-US" sz="2400" b="1" dirty="0"/>
              <a:t>Cell differentiation</a:t>
            </a:r>
          </a:p>
          <a:p>
            <a:pPr marL="457200" indent="-457200">
              <a:buAutoNum type="arabicPeriod"/>
            </a:pPr>
            <a:r>
              <a:rPr lang="en-US" sz="2400" b="1" dirty="0"/>
              <a:t>Senescence.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yu\Pictures\yu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72800" y="0"/>
            <a:ext cx="12192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06400" y="1524000"/>
            <a:ext cx="10566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/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Glycosphingolipids</a:t>
            </a:r>
            <a:r>
              <a:rPr lang="en-US" sz="2000" b="1" dirty="0">
                <a:solidFill>
                  <a:srgbClr val="FFFF00"/>
                </a:solidFill>
              </a:rPr>
              <a:t> (</a:t>
            </a:r>
            <a:r>
              <a:rPr lang="en-US" sz="2000" b="1" dirty="0" err="1">
                <a:solidFill>
                  <a:srgbClr val="FFFF00"/>
                </a:solidFill>
              </a:rPr>
              <a:t>cerebrosides</a:t>
            </a:r>
            <a:r>
              <a:rPr lang="en-US" sz="2000" b="1" dirty="0">
                <a:solidFill>
                  <a:srgbClr val="FFFF00"/>
                </a:solidFill>
              </a:rPr>
              <a:t>)</a:t>
            </a:r>
            <a:r>
              <a:rPr lang="en-US" b="1" dirty="0"/>
              <a:t> : </a:t>
            </a:r>
            <a:r>
              <a:rPr lang="en-US" dirty="0"/>
              <a:t>The major </a:t>
            </a:r>
            <a:r>
              <a:rPr lang="en-US" dirty="0" err="1"/>
              <a:t>glycolipids</a:t>
            </a:r>
            <a:r>
              <a:rPr lang="en-US" dirty="0"/>
              <a:t> found in animal tissues.</a:t>
            </a:r>
          </a:p>
          <a:p>
            <a:pPr>
              <a:buFont typeface="Wingdings" pitchFamily="2" charset="2"/>
              <a:buChar char="v"/>
            </a:pPr>
            <a:endParaRPr lang="en-US" dirty="0"/>
          </a:p>
          <a:p>
            <a:pPr lvl="1">
              <a:buFont typeface="Wingdings" pitchFamily="2" charset="2"/>
              <a:buChar char="q"/>
            </a:pPr>
            <a:r>
              <a:rPr lang="en-US" b="1" dirty="0"/>
              <a:t> </a:t>
            </a:r>
            <a:r>
              <a:rPr lang="en-US" b="1" dirty="0" err="1"/>
              <a:t>Galactosylceramide</a:t>
            </a:r>
            <a:r>
              <a:rPr lang="en-US" b="1" dirty="0"/>
              <a:t> (</a:t>
            </a:r>
            <a:r>
              <a:rPr lang="en-US" b="1" dirty="0" err="1">
                <a:solidFill>
                  <a:srgbClr val="FFFF00"/>
                </a:solidFill>
              </a:rPr>
              <a:t>GalCer</a:t>
            </a:r>
            <a:r>
              <a:rPr lang="en-US" dirty="0"/>
              <a:t> </a:t>
            </a:r>
            <a:r>
              <a:rPr lang="en-US" b="1" dirty="0"/>
              <a:t>): </a:t>
            </a:r>
            <a:r>
              <a:rPr lang="en-US" dirty="0"/>
              <a:t>is a major </a:t>
            </a:r>
            <a:r>
              <a:rPr lang="en-US" dirty="0" err="1"/>
              <a:t>glycosphingolipid</a:t>
            </a:r>
            <a:r>
              <a:rPr lang="en-US" dirty="0"/>
              <a:t> of brain and other nervous tissue.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4557" y="2924176"/>
            <a:ext cx="7615843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4267200"/>
            <a:ext cx="44704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016001" y="5029200"/>
            <a:ext cx="2077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FFFF00"/>
                </a:solidFill>
              </a:rPr>
              <a:t>Golgi apparatus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16000" y="381000"/>
            <a:ext cx="8636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Connector 7"/>
          <p:cNvCxnSpPr/>
          <p:nvPr/>
        </p:nvCxnSpPr>
        <p:spPr bwMode="auto">
          <a:xfrm flipV="1">
            <a:off x="1198880" y="787791"/>
            <a:ext cx="4174978" cy="468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yu\Pictures\yu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72800" y="0"/>
            <a:ext cx="12192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12800" y="792484"/>
            <a:ext cx="103631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FFFF00"/>
                </a:solidFill>
              </a:rPr>
              <a:t>GalCer</a:t>
            </a:r>
            <a:r>
              <a:rPr lang="en-US" sz="2000" dirty="0"/>
              <a:t> is a major lipid of </a:t>
            </a:r>
            <a:r>
              <a:rPr lang="en-US" sz="2000" b="1" dirty="0"/>
              <a:t>myelin</a:t>
            </a:r>
          </a:p>
          <a:p>
            <a:endParaRPr lang="en-US" sz="2000" b="1" dirty="0"/>
          </a:p>
          <a:p>
            <a:r>
              <a:rPr lang="en-US" sz="2000" b="1" dirty="0" err="1">
                <a:solidFill>
                  <a:srgbClr val="FFFF00"/>
                </a:solidFill>
              </a:rPr>
              <a:t>GlcCer</a:t>
            </a:r>
            <a:r>
              <a:rPr lang="en-US" sz="2000" dirty="0"/>
              <a:t> is the major </a:t>
            </a:r>
            <a:r>
              <a:rPr lang="en-US" sz="2000" dirty="0" err="1"/>
              <a:t>glycosphingolipid</a:t>
            </a:r>
            <a:r>
              <a:rPr lang="en-US" sz="2000" dirty="0"/>
              <a:t> of </a:t>
            </a:r>
            <a:r>
              <a:rPr lang="en-US" sz="2000" b="1" dirty="0" err="1"/>
              <a:t>extraneural</a:t>
            </a:r>
            <a:r>
              <a:rPr lang="en-US" sz="2000" b="1" dirty="0"/>
              <a:t> tissues </a:t>
            </a:r>
            <a:r>
              <a:rPr lang="en-US" sz="2000" dirty="0"/>
              <a:t>and a </a:t>
            </a:r>
            <a:r>
              <a:rPr lang="en-US" sz="2000" b="1" dirty="0"/>
              <a:t>precursor </a:t>
            </a:r>
            <a:r>
              <a:rPr lang="en-US" sz="2000" dirty="0"/>
              <a:t>of most of the more complex </a:t>
            </a:r>
            <a:r>
              <a:rPr lang="en-US" sz="2000" dirty="0" err="1"/>
              <a:t>glycosphingolipids</a:t>
            </a:r>
            <a:r>
              <a:rPr lang="en-US" sz="2000" dirty="0"/>
              <a:t>. </a:t>
            </a:r>
          </a:p>
          <a:p>
            <a:endParaRPr lang="en-US" sz="2000" dirty="0"/>
          </a:p>
          <a:p>
            <a:r>
              <a:rPr lang="en-US" sz="2000" b="1" dirty="0" err="1">
                <a:solidFill>
                  <a:srgbClr val="00B050"/>
                </a:solidFill>
              </a:rPr>
              <a:t>Gangliosides</a:t>
            </a:r>
            <a:r>
              <a:rPr lang="en-US" sz="2000" b="1" dirty="0"/>
              <a:t> are </a:t>
            </a:r>
            <a:r>
              <a:rPr lang="en-US" sz="2000" dirty="0"/>
              <a:t>synthesized from </a:t>
            </a:r>
            <a:r>
              <a:rPr lang="en-US" sz="2000" b="1" dirty="0" err="1"/>
              <a:t>ceramide</a:t>
            </a:r>
            <a:r>
              <a:rPr lang="en-US" sz="2000" dirty="0"/>
              <a:t> by the stepwise addition of </a:t>
            </a:r>
            <a:r>
              <a:rPr lang="en-US" sz="2000" b="1" dirty="0"/>
              <a:t>activated sugars </a:t>
            </a:r>
            <a:r>
              <a:rPr lang="en-US" sz="2000" dirty="0"/>
              <a:t>(</a:t>
            </a:r>
            <a:r>
              <a:rPr lang="en-US" sz="2000" dirty="0" err="1"/>
              <a:t>eg</a:t>
            </a:r>
            <a:r>
              <a:rPr lang="en-US" sz="2000" dirty="0"/>
              <a:t>, </a:t>
            </a:r>
            <a:r>
              <a:rPr lang="en-US" sz="2000" dirty="0" err="1"/>
              <a:t>UDPGlc</a:t>
            </a:r>
            <a:r>
              <a:rPr lang="en-US" sz="2000" dirty="0"/>
              <a:t> and </a:t>
            </a:r>
            <a:r>
              <a:rPr lang="en-US" sz="2000" dirty="0" err="1"/>
              <a:t>UDPGal</a:t>
            </a:r>
            <a:r>
              <a:rPr lang="en-US" sz="2000" dirty="0"/>
              <a:t>) and a</a:t>
            </a:r>
          </a:p>
          <a:p>
            <a:r>
              <a:rPr lang="en-US" sz="2000" b="1" dirty="0" err="1"/>
              <a:t>Sialic</a:t>
            </a:r>
            <a:r>
              <a:rPr lang="en-US" sz="2000" b="1" dirty="0"/>
              <a:t> acid, </a:t>
            </a:r>
            <a:r>
              <a:rPr lang="en-US" sz="2000" dirty="0"/>
              <a:t>usually N-</a:t>
            </a:r>
            <a:r>
              <a:rPr lang="en-US" sz="2000" dirty="0" err="1"/>
              <a:t>acetylneuraminic</a:t>
            </a:r>
            <a:r>
              <a:rPr lang="en-US" sz="2000" dirty="0"/>
              <a:t> acid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4000" y="3396172"/>
            <a:ext cx="8128000" cy="3461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9200" y="4724400"/>
            <a:ext cx="17018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149600" y="76201"/>
            <a:ext cx="51796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FF00"/>
                </a:solidFill>
              </a:rPr>
              <a:t>Glycosphinogolipids</a:t>
            </a:r>
            <a:endParaRPr lang="en-US" sz="4000" dirty="0">
              <a:solidFill>
                <a:srgbClr val="FFFF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4192172" y="4290646"/>
            <a:ext cx="723705" cy="2034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4360985" y="6231988"/>
            <a:ext cx="1420837" cy="1406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</a:t>
            </a:r>
            <a:r>
              <a:rPr lang="en-US" dirty="0" err="1"/>
              <a:t>Glycosphinogolipids</a:t>
            </a:r>
            <a:endParaRPr lang="en-US" dirty="0"/>
          </a:p>
        </p:txBody>
      </p:sp>
      <p:pic>
        <p:nvPicPr>
          <p:cNvPr id="3" name="Picture 2" descr="C:\Users\yu\Pictures\yu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72800" y="0"/>
            <a:ext cx="12192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016000" y="1600201"/>
            <a:ext cx="909867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/>
              <a:t> </a:t>
            </a:r>
            <a:r>
              <a:rPr lang="en-US" sz="2400" b="1" dirty="0" err="1"/>
              <a:t>Glycosphingolipids</a:t>
            </a:r>
            <a:r>
              <a:rPr lang="en-US" sz="2400" b="1" dirty="0"/>
              <a:t> </a:t>
            </a:r>
            <a:r>
              <a:rPr lang="en-US" sz="2400" dirty="0"/>
              <a:t>are constituents of the outer leaflet of plasma membranes and are important in </a:t>
            </a:r>
            <a:r>
              <a:rPr lang="en-US" sz="2400" b="1" dirty="0"/>
              <a:t>cell adhesion and cell recognition.</a:t>
            </a:r>
          </a:p>
          <a:p>
            <a:pPr>
              <a:buFont typeface="Wingdings" pitchFamily="2" charset="2"/>
              <a:buChar char="Ø"/>
            </a:pPr>
            <a:endParaRPr lang="en-US" sz="2400" b="1" dirty="0"/>
          </a:p>
          <a:p>
            <a:pPr>
              <a:buFont typeface="Wingdings" pitchFamily="2" charset="2"/>
              <a:buChar char="Ø"/>
            </a:pPr>
            <a:r>
              <a:rPr lang="en-US" sz="2400" b="1" dirty="0"/>
              <a:t> Some are antigens, for example, ABO blood </a:t>
            </a:r>
            <a:r>
              <a:rPr lang="en-US" sz="2400" dirty="0"/>
              <a:t>group substances. </a:t>
            </a:r>
          </a:p>
          <a:p>
            <a:pPr>
              <a:buFont typeface="Wingdings" pitchFamily="2" charset="2"/>
              <a:buChar char="Ø"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 Certain </a:t>
            </a:r>
            <a:r>
              <a:rPr lang="en-US" sz="2400" dirty="0" err="1"/>
              <a:t>gangliosides</a:t>
            </a:r>
            <a:r>
              <a:rPr lang="en-US" sz="2400" dirty="0"/>
              <a:t> function </a:t>
            </a:r>
            <a:r>
              <a:rPr lang="en-US" sz="2400" b="1" dirty="0"/>
              <a:t>as receptors for bacterial toxins </a:t>
            </a:r>
            <a:r>
              <a:rPr lang="en-US" sz="2400" dirty="0"/>
              <a:t>(</a:t>
            </a:r>
            <a:r>
              <a:rPr lang="en-US" sz="2400" dirty="0" err="1"/>
              <a:t>eg</a:t>
            </a:r>
            <a:r>
              <a:rPr lang="en-US" sz="2400" dirty="0"/>
              <a:t>, for </a:t>
            </a:r>
            <a:r>
              <a:rPr lang="en-US" sz="2400" b="1" dirty="0"/>
              <a:t>cholera toxin, which subsequently </a:t>
            </a:r>
            <a:r>
              <a:rPr lang="en-US" sz="2400" dirty="0"/>
              <a:t>activates </a:t>
            </a:r>
            <a:r>
              <a:rPr lang="en-US" sz="2400" dirty="0" err="1"/>
              <a:t>adenylyl</a:t>
            </a:r>
            <a:r>
              <a:rPr lang="en-US" sz="2400" dirty="0"/>
              <a:t> cyclase).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92D050"/>
                </a:solidFill>
              </a:rPr>
              <a:t>CLINICAL ASPECTS</a:t>
            </a:r>
          </a:p>
        </p:txBody>
      </p:sp>
      <p:pic>
        <p:nvPicPr>
          <p:cNvPr id="3" name="Picture 2" descr="C:\Users\yu\Pictures\yu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72800" y="0"/>
            <a:ext cx="12192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11200" y="1676401"/>
            <a:ext cx="10871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Phospholipids &amp; </a:t>
            </a:r>
            <a:r>
              <a:rPr lang="en-US" sz="2400" b="1" dirty="0" err="1"/>
              <a:t>Sphingolipids</a:t>
            </a:r>
            <a:r>
              <a:rPr lang="en-US" sz="2400" b="1" dirty="0"/>
              <a:t> are Involved in Multiple Sclerosis and </a:t>
            </a:r>
            <a:r>
              <a:rPr lang="en-US" sz="2400" b="1" dirty="0" err="1"/>
              <a:t>Lipidoses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117600" y="2743201"/>
            <a:ext cx="8636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Classified into two groups:</a:t>
            </a:r>
          </a:p>
          <a:p>
            <a:r>
              <a:rPr lang="en-US" sz="2400" dirty="0"/>
              <a:t> </a:t>
            </a:r>
          </a:p>
          <a:p>
            <a:pPr lvl="1"/>
            <a:r>
              <a:rPr lang="en-US" sz="2400" dirty="0"/>
              <a:t>(1) True demyelinating diseases: </a:t>
            </a:r>
            <a:r>
              <a:rPr lang="en-US" sz="2400" b="1" dirty="0"/>
              <a:t>multiple sclerosis</a:t>
            </a:r>
            <a:endParaRPr lang="en-US" sz="2400" dirty="0"/>
          </a:p>
          <a:p>
            <a:pPr lvl="1"/>
            <a:r>
              <a:rPr lang="en-US" sz="2400" dirty="0"/>
              <a:t>(2) Sphingolipidoses: </a:t>
            </a:r>
            <a:r>
              <a:rPr lang="en-US" sz="2400" b="1" dirty="0"/>
              <a:t>lipid storage diseases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219200" y="4495801"/>
            <a:ext cx="892744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Multiple sclerosis: </a:t>
            </a:r>
            <a:r>
              <a:rPr lang="en-US" sz="2000" dirty="0"/>
              <a:t>loss of both </a:t>
            </a:r>
            <a:r>
              <a:rPr lang="en-US" sz="2000" dirty="0">
                <a:solidFill>
                  <a:srgbClr val="FFFF00"/>
                </a:solidFill>
              </a:rPr>
              <a:t>phospholipids</a:t>
            </a:r>
            <a:r>
              <a:rPr lang="en-US" sz="2000" dirty="0"/>
              <a:t> (particularly </a:t>
            </a:r>
            <a:r>
              <a:rPr lang="en-US" sz="2000" b="1" dirty="0">
                <a:solidFill>
                  <a:srgbClr val="FFFF00"/>
                </a:solidFill>
              </a:rPr>
              <a:t>ethanolamin</a:t>
            </a:r>
            <a:r>
              <a:rPr lang="en-US" sz="2000" dirty="0"/>
              <a:t>e</a:t>
            </a:r>
          </a:p>
          <a:p>
            <a:r>
              <a:rPr lang="en-US" sz="2000" b="1" dirty="0" err="1">
                <a:solidFill>
                  <a:srgbClr val="FFFF00"/>
                </a:solidFill>
              </a:rPr>
              <a:t>plasmalogen</a:t>
            </a:r>
            <a:r>
              <a:rPr lang="en-US" sz="2000" dirty="0"/>
              <a:t>) and of </a:t>
            </a:r>
            <a:r>
              <a:rPr lang="en-US" sz="2000" dirty="0" err="1">
                <a:solidFill>
                  <a:srgbClr val="FFFF00"/>
                </a:solidFill>
              </a:rPr>
              <a:t>sphingolipids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/>
              <a:t>from white matter.</a:t>
            </a:r>
          </a:p>
          <a:p>
            <a:endParaRPr lang="en-US" sz="2000" dirty="0"/>
          </a:p>
          <a:p>
            <a:r>
              <a:rPr lang="en-US" sz="2000" dirty="0"/>
              <a:t>	</a:t>
            </a:r>
            <a:r>
              <a:rPr lang="en-US" sz="2000" b="1" i="1" dirty="0">
                <a:solidFill>
                  <a:srgbClr val="FFFF00"/>
                </a:solidFill>
              </a:rPr>
              <a:t>The CSF shows raised </a:t>
            </a:r>
            <a:r>
              <a:rPr lang="en-US" sz="2000" b="1" i="1" dirty="0" err="1">
                <a:solidFill>
                  <a:srgbClr val="FFFF00"/>
                </a:solidFill>
              </a:rPr>
              <a:t>phospholipid</a:t>
            </a:r>
            <a:r>
              <a:rPr lang="en-US" sz="2000" b="1" i="1" dirty="0">
                <a:solidFill>
                  <a:srgbClr val="FFFF00"/>
                </a:solidFill>
              </a:rPr>
              <a:t> levels.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NS Biochem 2">
  <a:themeElements>
    <a:clrScheme name="Ion Red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847778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2012-07-18T23:36:00+00:00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1597963</Value>
    </PublishStatusLookup>
    <APAuthor xmlns="4873beb7-5857-4685-be1f-d57550cc96cc">
      <UserInfo>
        <DisplayName>REDMOND\v-alekha</DisplayName>
        <AccountId>2912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TP103039515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EAE737A-72D2-4F07-84A4-D46333E273A5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customXml/itemProps2.xml><?xml version="1.0" encoding="utf-8"?>
<ds:datastoreItem xmlns:ds="http://schemas.openxmlformats.org/officeDocument/2006/customXml" ds:itemID="{4AE901BC-D190-49E6-8B33-2F32A0F2BF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EC0E97-8C84-410A-8286-2F18FF8966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CNS Biochem 2</Template>
  <TotalTime>0</TotalTime>
  <Words>674</Words>
  <Application>Microsoft Office PowerPoint</Application>
  <PresentationFormat>شاشة عريضة</PresentationFormat>
  <Paragraphs>97</Paragraphs>
  <Slides>20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7" baseType="lpstr">
      <vt:lpstr>Arial</vt:lpstr>
      <vt:lpstr>Arial Black</vt:lpstr>
      <vt:lpstr>Calibri</vt:lpstr>
      <vt:lpstr>Century Gothic</vt:lpstr>
      <vt:lpstr>Wingdings</vt:lpstr>
      <vt:lpstr>Wingdings 3</vt:lpstr>
      <vt:lpstr>CNS Biochem 2</vt:lpstr>
      <vt:lpstr>The Biochemical Basis of Selective Neurological Disorders</vt:lpstr>
      <vt:lpstr>Outline</vt:lpstr>
      <vt:lpstr>Sphingolipids metabolism and their disorders (Sphingolipidoses)</vt:lpstr>
      <vt:lpstr>عرض تقديمي في PowerPoint</vt:lpstr>
      <vt:lpstr>Ceramide</vt:lpstr>
      <vt:lpstr>عرض تقديمي في PowerPoint</vt:lpstr>
      <vt:lpstr>عرض تقديمي في PowerPoint</vt:lpstr>
      <vt:lpstr>Role of Glycosphinogolipids</vt:lpstr>
      <vt:lpstr>CLINICAL ASPECTS</vt:lpstr>
      <vt:lpstr>عرض تقديمي في PowerPoint</vt:lpstr>
      <vt:lpstr>Sphingolipidoses</vt:lpstr>
      <vt:lpstr>عرض تقديمي في PowerPoint</vt:lpstr>
      <vt:lpstr>عرض تقديمي في PowerPoint</vt:lpstr>
      <vt:lpstr>عرض تقديمي في PowerPoint</vt:lpstr>
      <vt:lpstr>Multiple sulfatase deficiency</vt:lpstr>
      <vt:lpstr>Huntington disease</vt:lpstr>
      <vt:lpstr>Huntington disease</vt:lpstr>
      <vt:lpstr>Alzheimer’s Disease</vt:lpstr>
      <vt:lpstr>Alzheimer’s Disease</vt:lpstr>
      <vt:lpstr>Alzheimer’s Disease and Tau protein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2018-02-13T07:27:27Z</dcterms:created>
  <dcterms:modified xsi:type="dcterms:W3CDTF">2020-02-19T07:15:17Z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