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8" r:id="rId6"/>
    <p:sldId id="259" r:id="rId7"/>
    <p:sldId id="273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7" r:id="rId23"/>
    <p:sldId id="274" r:id="rId24"/>
    <p:sldId id="275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7" y="2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65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6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70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3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F0622-75E4-48B8-A617-5428CA5926CE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875541-8164-4CC7-9F2F-6F0C49BB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4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explained.com/knowledge/Enzym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709" y="4050264"/>
            <a:ext cx="5700416" cy="1412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latin typeface="Aharoni" pitchFamily="2" charset="-79"/>
                <a:cs typeface="Aharoni" pitchFamily="2" charset="-79"/>
              </a:rPr>
              <a:t>Metabolism    </a:t>
            </a:r>
            <a:br>
              <a:rPr lang="en-US" sz="3100">
                <a:latin typeface="Aharoni" pitchFamily="2" charset="-79"/>
                <a:cs typeface="Aharoni" pitchFamily="2" charset="-79"/>
              </a:rPr>
            </a:br>
            <a:r>
              <a:rPr lang="en-US" sz="3100">
                <a:latin typeface="Aharoni" pitchFamily="2" charset="-79"/>
                <a:cs typeface="Aharoni" pitchFamily="2" charset="-79"/>
              </a:rPr>
              <a:t> of     Neurotransmitters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9709" y="5466298"/>
            <a:ext cx="5700416" cy="401101"/>
          </a:xfrm>
        </p:spPr>
        <p:txBody>
          <a:bodyPr>
            <a:normAutofit/>
          </a:bodyPr>
          <a:lstStyle/>
          <a:p>
            <a:r>
              <a:rPr lang="en-US" dirty="0"/>
              <a:t>Dr. Mazhar Al Zoubi| CNS-1 </a:t>
            </a:r>
            <a:r>
              <a:rPr lang="en-US" dirty="0" err="1"/>
              <a:t>Biochem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10" descr="http://ecx.images-amazon.com/images/I/51%2BBIMJKuDL._SX258_BO1,204,203,200_.jpg"/>
          <p:cNvPicPr>
            <a:picLocks noChangeAspect="1" noChangeArrowheads="1"/>
          </p:cNvPicPr>
          <p:nvPr/>
        </p:nvPicPr>
        <p:blipFill rotWithShape="1">
          <a:blip r:embed="rId3" cstate="print"/>
          <a:srcRect t="16100" r="-2" b="28970"/>
          <a:stretch/>
        </p:blipFill>
        <p:spPr bwMode="auto"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  <a:noFill/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11" descr="http://ecx.images-amazon.com/images/I/51dQ74h4iRL._SX258_BO1,204,203,200_.jpg"/>
          <p:cNvPicPr>
            <a:picLocks noChangeAspect="1" noChangeArrowheads="1"/>
          </p:cNvPicPr>
          <p:nvPr/>
        </p:nvPicPr>
        <p:blipFill rotWithShape="1">
          <a:blip r:embed="rId4" cstate="print"/>
          <a:srcRect t="18409" r="1" b="538"/>
          <a:stretch/>
        </p:blipFill>
        <p:spPr bwMode="auto"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</p:spPr>
      </p:pic>
      <p:pic>
        <p:nvPicPr>
          <p:cNvPr id="6" name="Picture 2" descr="C:\Users\yu\Pictures\y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19776" y="578464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3ED72BE-2F78-4DD7-B0A1-DCD0503B1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630" y="1030288"/>
            <a:ext cx="6131596" cy="1035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sz="3300" b="1"/>
              <a:t>Special secretion of Serotonin</a:t>
            </a:r>
          </a:p>
        </p:txBody>
      </p:sp>
      <p:sp>
        <p:nvSpPr>
          <p:cNvPr id="73" name="Rounded Rectangle 30">
            <a:extLst>
              <a:ext uri="{FF2B5EF4-FFF2-40B4-BE49-F238E27FC236}">
                <a16:creationId xmlns:a16="http://schemas.microsoft.com/office/drawing/2014/main" id="{5B0B8618-7524-412F-8712-26F23691D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661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2" name="Picture 2" descr="https://scontent.cdninstagram.com/hphotos-xaf1/t51.2885-15/e15/11333464_1572918316305409_1309869543_n.jpg"/>
          <p:cNvPicPr>
            <a:picLocks noChangeAspect="1" noChangeArrowheads="1"/>
          </p:cNvPicPr>
          <p:nvPr/>
        </p:nvPicPr>
        <p:blipFill>
          <a:blip r:embed="rId4" cstate="print"/>
          <a:srcRect b="16250"/>
          <a:stretch>
            <a:fillRect/>
          </a:stretch>
        </p:blipFill>
        <p:spPr bwMode="auto">
          <a:xfrm>
            <a:off x="781664" y="733077"/>
            <a:ext cx="3148167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l="25000" t="83127" r="30172"/>
          <a:stretch>
            <a:fillRect/>
          </a:stretch>
        </p:blipFill>
        <p:spPr bwMode="auto">
          <a:xfrm>
            <a:off x="753268" y="4244334"/>
            <a:ext cx="3204958" cy="1115853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685630" y="2142067"/>
            <a:ext cx="613159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700" b="1"/>
              <a:t> In carcinoid (Argentaffinoma), tumor cells overproduce serotonin.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700" b="1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700" b="1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700" b="1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700" b="1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700" b="1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700" b="1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700" b="1"/>
              <a:t> Circulating melatonin is taken up by all tissues, including brain, but is rapidly metabolized by hydroxylation followed by conjugation with sulfate or with glucuronic acid.</a:t>
            </a: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52" y="67734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cs typeface="Aharoni" pitchFamily="2" charset="-79"/>
              </a:rPr>
              <a:t>G</a:t>
            </a:r>
            <a:r>
              <a:rPr lang="en-US" sz="4800" b="1" dirty="0">
                <a:solidFill>
                  <a:srgbClr val="FFFF00"/>
                </a:solidFill>
                <a:latin typeface="+mj-lt"/>
                <a:cs typeface="Aharoni" pitchFamily="2" charset="-79"/>
              </a:rPr>
              <a:t>lutamate metabolism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36076"/>
            <a:ext cx="109728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159262" y="1434905"/>
            <a:ext cx="2954215" cy="1631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4538133"/>
            <a:ext cx="10127192" cy="9313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/>
            <a:endParaRPr lang="en-US" sz="400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88125" y="645517"/>
            <a:ext cx="8215749" cy="373816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0" y="74441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C4BC0C5-8A8C-4F4B-8A0D-749D70E218B6}"/>
              </a:ext>
            </a:extLst>
          </p:cNvPr>
          <p:cNvGrpSpPr/>
          <p:nvPr/>
        </p:nvGrpSpPr>
        <p:grpSpPr>
          <a:xfrm>
            <a:off x="101600" y="17585"/>
            <a:ext cx="4673600" cy="6781800"/>
            <a:chOff x="101600" y="17585"/>
            <a:chExt cx="4673600" cy="6781800"/>
          </a:xfrm>
        </p:grpSpPr>
        <p:pic>
          <p:nvPicPr>
            <p:cNvPr id="6348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b="1342"/>
            <a:stretch>
              <a:fillRect/>
            </a:stretch>
          </p:blipFill>
          <p:spPr bwMode="auto">
            <a:xfrm>
              <a:off x="101600" y="17585"/>
              <a:ext cx="4673600" cy="678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Oval 7"/>
            <p:cNvSpPr/>
            <p:nvPr/>
          </p:nvSpPr>
          <p:spPr>
            <a:xfrm>
              <a:off x="2461847" y="633046"/>
              <a:ext cx="1716258" cy="6471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03C310D-A4B9-4171-AA97-BA19428E0B74}"/>
              </a:ext>
            </a:extLst>
          </p:cNvPr>
          <p:cNvGrpSpPr/>
          <p:nvPr/>
        </p:nvGrpSpPr>
        <p:grpSpPr>
          <a:xfrm>
            <a:off x="5254626" y="876300"/>
            <a:ext cx="5562600" cy="5105400"/>
            <a:chOff x="5254626" y="876300"/>
            <a:chExt cx="5562600" cy="5105400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4626" y="876300"/>
              <a:ext cx="5562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>
            <a:xfrm>
              <a:off x="6845495" y="1914964"/>
              <a:ext cx="1716258" cy="6471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645921" y="731520"/>
            <a:ext cx="1716258" cy="647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/>
            <a:r>
              <a:rPr lang="en-US" sz="4800"/>
              <a:t>Ammonia disposal 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9810" y="1285835"/>
            <a:ext cx="6921364" cy="429124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haroni" pitchFamily="2" charset="-79"/>
              </a:rPr>
              <a:t>Brain peptides as neurotransmitters</a:t>
            </a:r>
            <a:endParaRPr lang="en-US" dirty="0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1200" y="1676400"/>
            <a:ext cx="1076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Numerous peptides appear to be neurotransmitter candidates in the brain.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673145" y="6276535"/>
            <a:ext cx="4003040" cy="26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rgbClr val="FF0000"/>
                </a:solidFill>
              </a:rPr>
              <a:t>http://science.sciencemag.org/content/209/4460/976.long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200" y="2220358"/>
            <a:ext cx="10769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Such as: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FF00"/>
                </a:solidFill>
              </a:rPr>
              <a:t>Opioid</a:t>
            </a:r>
            <a:r>
              <a:rPr lang="en-US" sz="2400" b="1" i="1" dirty="0">
                <a:solidFill>
                  <a:srgbClr val="FFFF00"/>
                </a:solidFill>
              </a:rPr>
              <a:t> peptide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(more than 20 </a:t>
            </a:r>
            <a:r>
              <a:rPr lang="en-US" sz="2400" dirty="0" err="1"/>
              <a:t>opioid</a:t>
            </a:r>
            <a:r>
              <a:rPr lang="en-US" sz="2400" dirty="0"/>
              <a:t> peptides) grouped into three classes: </a:t>
            </a:r>
            <a:endParaRPr lang="en-US" dirty="0"/>
          </a:p>
          <a:p>
            <a:pPr marL="800100" lvl="1" indent="-342900">
              <a:buAutoNum type="alphaLcPeriod"/>
            </a:pPr>
            <a:r>
              <a:rPr lang="en-US" sz="2400" b="1" dirty="0">
                <a:solidFill>
                  <a:srgbClr val="FFFF00"/>
                </a:solidFill>
              </a:rPr>
              <a:t>Endorphins </a:t>
            </a:r>
          </a:p>
          <a:p>
            <a:pPr marL="800100" lvl="1" indent="-342900">
              <a:buAutoNum type="alphaLcPeriod"/>
            </a:pPr>
            <a:r>
              <a:rPr lang="en-US" sz="2400" b="1" dirty="0" err="1">
                <a:solidFill>
                  <a:srgbClr val="FFFF00"/>
                </a:solidFill>
              </a:rPr>
              <a:t>Enkephalins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400" dirty="0"/>
              <a:t> "in the head"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AutoNum type="alphaLcPeriod"/>
            </a:pPr>
            <a:r>
              <a:rPr lang="en-US" sz="2400" b="1" dirty="0" err="1">
                <a:solidFill>
                  <a:srgbClr val="FFFF00"/>
                </a:solidFill>
              </a:rPr>
              <a:t>Dynorphins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400" dirty="0"/>
              <a:t>generally associated with negative emotional states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800100" lvl="1" indent="-342900"/>
            <a:endParaRPr lang="en-US" dirty="0"/>
          </a:p>
          <a:p>
            <a:pPr marL="800100" lvl="1" indent="-342900" algn="ctr"/>
            <a:r>
              <a:rPr lang="en-US" sz="2000" dirty="0"/>
              <a:t>These precursors are the product of three distinct genes: </a:t>
            </a:r>
          </a:p>
          <a:p>
            <a:pPr marL="800100" lvl="1" indent="-342900" algn="ctr"/>
            <a:r>
              <a:rPr lang="en-US" sz="2000" b="1" dirty="0"/>
              <a:t>pre-pro-</a:t>
            </a:r>
            <a:r>
              <a:rPr lang="en-US" sz="2000" b="1" dirty="0" err="1"/>
              <a:t>opiomelanocortin</a:t>
            </a:r>
            <a:r>
              <a:rPr lang="en-US" sz="2000" dirty="0"/>
              <a:t>, </a:t>
            </a:r>
            <a:r>
              <a:rPr lang="en-US" sz="2000" b="1" dirty="0"/>
              <a:t>pre-pro-</a:t>
            </a:r>
            <a:r>
              <a:rPr lang="en-US" sz="2000" b="1" dirty="0" err="1"/>
              <a:t>enkephalin</a:t>
            </a:r>
            <a:r>
              <a:rPr lang="en-US" sz="2000" b="1" dirty="0"/>
              <a:t> A</a:t>
            </a:r>
            <a:r>
              <a:rPr lang="en-US" sz="2000" dirty="0"/>
              <a:t>, and </a:t>
            </a:r>
            <a:r>
              <a:rPr lang="en-US" sz="2000" b="1" dirty="0"/>
              <a:t>pre-pro-</a:t>
            </a:r>
            <a:r>
              <a:rPr lang="en-US" sz="2000" b="1" dirty="0" err="1"/>
              <a:t>dynorphin</a:t>
            </a:r>
            <a:r>
              <a:rPr lang="en-US" sz="2000" b="1" dirty="0"/>
              <a:t>.</a:t>
            </a:r>
            <a:r>
              <a:rPr lang="en-US" b="1" dirty="0"/>
              <a:t> 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sz="2400" b="1" i="1" dirty="0">
                <a:solidFill>
                  <a:srgbClr val="FFFF00"/>
                </a:solidFill>
              </a:rPr>
              <a:t>2. Substance P </a:t>
            </a:r>
            <a:r>
              <a:rPr lang="en-US" dirty="0"/>
              <a:t>(11-amino acid peptide)</a:t>
            </a:r>
          </a:p>
          <a:p>
            <a:pPr marL="342900" indent="-342900"/>
            <a:r>
              <a:rPr lang="en-US" sz="2400" b="1" i="1" dirty="0">
                <a:solidFill>
                  <a:srgbClr val="FFFF00"/>
                </a:solidFill>
              </a:rPr>
              <a:t>3. Posterior pituitary peptides </a:t>
            </a:r>
            <a:r>
              <a:rPr lang="en-US" sz="2000" b="1" dirty="0">
                <a:solidFill>
                  <a:srgbClr val="FF0000"/>
                </a:solidFill>
              </a:rPr>
              <a:t>(vasopressin, </a:t>
            </a:r>
            <a:r>
              <a:rPr lang="en-US" sz="2000" b="1" dirty="0" err="1">
                <a:solidFill>
                  <a:srgbClr val="FF0000"/>
                </a:solidFill>
              </a:rPr>
              <a:t>oxytocin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98" y="215374"/>
            <a:ext cx="10131425" cy="1456267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</a:rPr>
              <a:t>Endorphins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427741" y="1604946"/>
            <a:ext cx="45016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Algerian" pitchFamily="82" charset="0"/>
              </a:rPr>
              <a:t>β</a:t>
            </a:r>
            <a:r>
              <a:rPr lang="en-US" sz="2800" i="1" dirty="0"/>
              <a:t> </a:t>
            </a:r>
            <a:r>
              <a:rPr lang="en-US" sz="2800" dirty="0"/>
              <a:t>-endorphin molecules are produced by the body as portions of larger </a:t>
            </a:r>
            <a:r>
              <a:rPr lang="en-US" sz="2800" dirty="0" err="1"/>
              <a:t>proopiomelanocortin</a:t>
            </a:r>
            <a:r>
              <a:rPr lang="en-US" sz="2800" dirty="0"/>
              <a:t> (POMC) molecules, which are </a:t>
            </a:r>
            <a:r>
              <a:rPr lang="en-US" sz="2800" b="1" dirty="0"/>
              <a:t>coded </a:t>
            </a:r>
            <a:r>
              <a:rPr lang="en-US" sz="2800" dirty="0"/>
              <a:t>for by a single gene, synthesized as large molecules, and then cut by </a:t>
            </a:r>
            <a:r>
              <a:rPr lang="en-US" sz="2800" dirty="0">
                <a:hlinkClick r:id="rId3" tooltip="View 'enzymes' definition from Wikipedia"/>
              </a:rPr>
              <a:t>enzymes</a:t>
            </a:r>
            <a:r>
              <a:rPr lang="en-US" sz="2800" dirty="0"/>
              <a:t> into active subunits.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2709" y="1671641"/>
            <a:ext cx="4276578" cy="3772556"/>
            <a:chOff x="1477075" y="1671641"/>
            <a:chExt cx="4515762" cy="4679922"/>
          </a:xfrm>
        </p:grpSpPr>
        <p:pic>
          <p:nvPicPr>
            <p:cNvPr id="1026" name="Picture 2" descr="C:\Users\yu\2015-2016\2nd semister 2015-2016\CNS\ch6f14.jpg"/>
            <p:cNvPicPr>
              <a:picLocks noChangeAspect="1" noChangeArrowheads="1"/>
            </p:cNvPicPr>
            <p:nvPr/>
          </p:nvPicPr>
          <p:blipFill>
            <a:blip r:embed="rId4" cstate="print"/>
            <a:srcRect b="49538"/>
            <a:stretch>
              <a:fillRect/>
            </a:stretch>
          </p:blipFill>
          <p:spPr bwMode="auto">
            <a:xfrm>
              <a:off x="1519311" y="1671641"/>
              <a:ext cx="4473526" cy="467992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477075" y="3258402"/>
              <a:ext cx="10999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(POMC) </a:t>
              </a:r>
            </a:p>
          </p:txBody>
        </p:sp>
      </p:grpSp>
      <p:pic>
        <p:nvPicPr>
          <p:cNvPr id="3074" name="Picture 2" descr="Endorphins"/>
          <p:cNvPicPr>
            <a:picLocks noChangeAspect="1" noChangeArrowheads="1"/>
          </p:cNvPicPr>
          <p:nvPr/>
        </p:nvPicPr>
        <p:blipFill>
          <a:blip r:embed="rId5" cstate="print"/>
          <a:srcRect t="17062" b="14692"/>
          <a:stretch>
            <a:fillRect/>
          </a:stretch>
        </p:blipFill>
        <p:spPr bwMode="auto">
          <a:xfrm>
            <a:off x="2475915" y="5437163"/>
            <a:ext cx="4668424" cy="142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/>
            <a:r>
              <a:rPr lang="en-US" sz="4400"/>
              <a:t>Enkephalins</a:t>
            </a:r>
          </a:p>
        </p:txBody>
      </p:sp>
      <p:pic>
        <p:nvPicPr>
          <p:cNvPr id="3" name="Picture 2" descr="C:\Users\yu\2015-2016\2nd semister 2015-2016\CNS\ch6f14.jpg"/>
          <p:cNvPicPr>
            <a:picLocks noChangeAspect="1" noChangeArrowheads="1"/>
          </p:cNvPicPr>
          <p:nvPr/>
        </p:nvPicPr>
        <p:blipFill>
          <a:blip r:embed="rId4" cstate="print"/>
          <a:srcRect t="48821"/>
          <a:stretch>
            <a:fillRect/>
          </a:stretch>
        </p:blipFill>
        <p:spPr bwMode="auto">
          <a:xfrm>
            <a:off x="629810" y="1624170"/>
            <a:ext cx="6921364" cy="361457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/>
            <a:r>
              <a:rPr lang="en-US" sz="4800">
                <a:solidFill>
                  <a:srgbClr val="FFFFFF"/>
                </a:solidFill>
              </a:rPr>
              <a:t>Dynorphins</a:t>
            </a:r>
          </a:p>
        </p:txBody>
      </p:sp>
      <p:sp useBgFill="1">
        <p:nvSpPr>
          <p:cNvPr id="86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8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 l="-649" t="12500" r="48102" b="67692"/>
          <a:stretch>
            <a:fillRect/>
          </a:stretch>
        </p:blipFill>
        <p:spPr bwMode="auto">
          <a:xfrm>
            <a:off x="6664679" y="3496221"/>
            <a:ext cx="5124328" cy="1086555"/>
          </a:xfrm>
          <a:prstGeom prst="rect">
            <a:avLst/>
          </a:prstGeom>
          <a:noFill/>
        </p:spPr>
      </p:pic>
      <p:sp>
        <p:nvSpPr>
          <p:cNvPr id="35842" name="AutoShape 2" descr="نتيجة بحث الصور عن ‪Dynorphin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نتيجة بحث الصور عن ‪Dynorphin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نتيجة بحث الصور عن ‪Dynorphin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ynorphins biologic depi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ynorphins biologic depi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7F7527-5AC0-479A-B79F-9CF463410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/>
            <a:r>
              <a:rPr lang="en-US" b="1"/>
              <a:t>Outline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88658" y="1150076"/>
            <a:ext cx="6517543" cy="4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 Discuss the synthesis and degradation of gamma-amino-butyric acid (GABA)</a:t>
            </a: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Discuss the synthesis and degradation of dopamine, epinephrine and nor-epinephrine</a:t>
            </a: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Discuss the formation and catabolism of serotonin</a:t>
            </a: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Discuss the glutamate metabolism.</a:t>
            </a: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/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Understand the brain peptides as neurotransmitters</a:t>
            </a:r>
            <a:endParaRPr lang="en-US" b="1"/>
          </a:p>
        </p:txBody>
      </p:sp>
      <p:pic>
        <p:nvPicPr>
          <p:cNvPr id="4" name="Picture 2" descr="C:\Users\yu\Pictures\y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i="1"/>
              <a:t>Substance P</a:t>
            </a:r>
            <a:endParaRPr lang="en-US"/>
          </a:p>
        </p:txBody>
      </p:sp>
      <p:pic>
        <p:nvPicPr>
          <p:cNvPr id="3" name="Picture 2" descr="Image result for Substance P">
            <a:extLst>
              <a:ext uri="{FF2B5EF4-FFF2-40B4-BE49-F238E27FC236}">
                <a16:creationId xmlns:a16="http://schemas.microsoft.com/office/drawing/2014/main" id="{A03562DD-BFBF-4FF3-A563-A00A9AAB4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3" r="-2" b="2616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65806" y="2251587"/>
            <a:ext cx="3706762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Arg-Pro-Lys-Pro-Gln-Gln-Phe- Phe-Gly-Leu-Met-NH2 (RPKPQQFFGLM- NH2)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/>
              <a:t>Associated with inﬂammatory and pain•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0"/>
            <a:r>
              <a:rPr lang="en-US" sz="4400"/>
              <a:t>Vasopressin and Oxytocin</a:t>
            </a:r>
          </a:p>
        </p:txBody>
      </p:sp>
      <p:pic>
        <p:nvPicPr>
          <p:cNvPr id="33794" name="Picture 2" descr="imag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9810" y="1008980"/>
            <a:ext cx="6921364" cy="484495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haroni" pitchFamily="2" charset="-79"/>
              </a:rPr>
              <a:t>gamma-amino-butyric acid (</a:t>
            </a:r>
            <a:r>
              <a:rPr lang="en-US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GABA</a:t>
            </a:r>
            <a:r>
              <a:rPr lang="en-US" dirty="0">
                <a:latin typeface="+mj-lt"/>
                <a:cs typeface="Aharoni" pitchFamily="2" charset="-79"/>
              </a:rPr>
              <a:t>)</a:t>
            </a:r>
            <a:endParaRPr lang="en-US" dirty="0"/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25269" y="1665850"/>
            <a:ext cx="36307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NON-α-AMINO ACIDS: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/>
              <a:t>1. </a:t>
            </a:r>
            <a:r>
              <a:rPr lang="el-GR" sz="2400" dirty="0"/>
              <a:t>β-</a:t>
            </a:r>
            <a:r>
              <a:rPr lang="en-US" sz="2400" dirty="0" err="1"/>
              <a:t>alanine</a:t>
            </a:r>
            <a:r>
              <a:rPr lang="en-US" sz="2400" dirty="0"/>
              <a:t> </a:t>
            </a:r>
          </a:p>
          <a:p>
            <a:r>
              <a:rPr lang="en-US" sz="2400" dirty="0"/>
              <a:t>2. </a:t>
            </a:r>
            <a:r>
              <a:rPr lang="el-GR" sz="2400" dirty="0"/>
              <a:t>β-</a:t>
            </a:r>
            <a:r>
              <a:rPr lang="en-US" sz="2400" dirty="0" err="1"/>
              <a:t>aminoisobutyrate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l-GR" sz="2400" b="1" dirty="0">
                <a:solidFill>
                  <a:srgbClr val="FF0000"/>
                </a:solidFill>
              </a:rPr>
              <a:t>γ-</a:t>
            </a:r>
            <a:r>
              <a:rPr lang="en-US" sz="2400" b="1" dirty="0" err="1">
                <a:solidFill>
                  <a:srgbClr val="FF0000"/>
                </a:solidFill>
              </a:rPr>
              <a:t>aminobutyrate</a:t>
            </a:r>
            <a:r>
              <a:rPr lang="en-US" sz="2400" b="1" dirty="0">
                <a:solidFill>
                  <a:srgbClr val="FF0000"/>
                </a:solidFill>
              </a:rPr>
              <a:t> (GABA)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0800" y="3733800"/>
            <a:ext cx="995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Brain inhibitory neurotransmitter </a:t>
            </a:r>
            <a:r>
              <a:rPr lang="en-US" sz="2400" dirty="0"/>
              <a:t>altering transmembrane potential differences</a:t>
            </a:r>
          </a:p>
          <a:p>
            <a:endParaRPr lang="en-US" sz="2400" dirty="0"/>
          </a:p>
          <a:p>
            <a:r>
              <a:rPr lang="en-US" sz="2400" dirty="0"/>
              <a:t>Formed by decarboxylation of glutamate by L-glutamate decarboxylase</a:t>
            </a: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1" y="5257801"/>
            <a:ext cx="7912100" cy="1171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5602" name="Picture 2" descr="نتيجة بحث الصور عن ‪beta alanin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2504" y="2213951"/>
            <a:ext cx="1138653" cy="546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5604" name="Picture 4" descr="نتيجة بحث الصور عن ‪β-aminoisobutyrate‬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446" y="2553900"/>
            <a:ext cx="913569" cy="584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5606" name="Picture 6" descr="نتيجة بحث الصور عن ‪γ-aminobutyrate‬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006" y="2856815"/>
            <a:ext cx="1118880" cy="1012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نتيجة بحث الصور عن ‪L-glutamate decarboxyla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43003"/>
          </a:xfrm>
          <a:prstGeom prst="rect">
            <a:avLst/>
          </a:prstGeom>
          <a:noFill/>
        </p:spPr>
      </p:pic>
      <p:pic>
        <p:nvPicPr>
          <p:cNvPr id="4" name="Picture 2" descr="نتيجة بحث الصور عن ‪L-glutamate decarboxylase‬‏"/>
          <p:cNvPicPr>
            <a:picLocks noChangeAspect="1" noChangeArrowheads="1"/>
          </p:cNvPicPr>
          <p:nvPr/>
        </p:nvPicPr>
        <p:blipFill>
          <a:blip r:embed="rId3" cstate="print"/>
          <a:srcRect l="52428" t="17022" r="27249" b="53863"/>
          <a:stretch>
            <a:fillRect/>
          </a:stretch>
        </p:blipFill>
        <p:spPr bwMode="auto">
          <a:xfrm>
            <a:off x="3263705" y="3319976"/>
            <a:ext cx="2363372" cy="154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نتيجة بحث الصور عن ‪L-glutamate decarboxylas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94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"/>
            <a:ext cx="12191999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yu\Pictures\y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101600" y="2590800"/>
            <a:ext cx="3962400" cy="762000"/>
          </a:xfrm>
          <a:prstGeom prst="ellipse">
            <a:avLst/>
          </a:prstGeom>
          <a:noFill/>
          <a:ln w="57150" cap="flat" cmpd="sng" algn="ctr">
            <a:solidFill>
              <a:srgbClr val="99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72000"/>
            <a:ext cx="314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rare genetic</a:t>
            </a:r>
          </a:p>
          <a:p>
            <a:r>
              <a:rPr lang="en-US" dirty="0">
                <a:solidFill>
                  <a:srgbClr val="FF0000"/>
                </a:solidFill>
              </a:rPr>
              <a:t>disorder of GABA metabolism involves a defective GABA</a:t>
            </a:r>
          </a:p>
          <a:p>
            <a:r>
              <a:rPr lang="en-US" dirty="0">
                <a:solidFill>
                  <a:srgbClr val="FF0000"/>
                </a:solidFill>
              </a:rPr>
              <a:t>aminotransferase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9347200" y="2895601"/>
            <a:ext cx="284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4-hydroxybutyric </a:t>
            </a:r>
            <a:r>
              <a:rPr lang="en-US" b="1" dirty="0" err="1">
                <a:solidFill>
                  <a:schemeClr val="bg1"/>
                </a:solidFill>
              </a:rPr>
              <a:t>aciduria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0659" name="Picture 3" descr="http://images.clipartpanda.com/stop-sign-clipart-z7TaM5X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4343401"/>
            <a:ext cx="946952" cy="42862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 flipH="1" flipV="1">
            <a:off x="9715500" y="3721100"/>
            <a:ext cx="685800" cy="406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9566676" y="1576150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urine, plasma and CSF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10325100" y="2197100"/>
            <a:ext cx="685800" cy="406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11200" y="1676400"/>
            <a:ext cx="15071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Pyridoxal Phosphate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470" y="175846"/>
            <a:ext cx="680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Dopamine, Epinephrine and Nor-Epinephrine</a:t>
            </a: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67200" y="2362200"/>
            <a:ext cx="7518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Neural cells convert </a:t>
            </a:r>
            <a:r>
              <a:rPr lang="en-US" sz="2800" b="1" i="1" dirty="0">
                <a:solidFill>
                  <a:srgbClr val="FF0000"/>
                </a:solidFill>
              </a:rPr>
              <a:t>tyrosine</a:t>
            </a:r>
            <a:r>
              <a:rPr lang="en-US" sz="2000" dirty="0"/>
              <a:t> to </a:t>
            </a:r>
            <a:r>
              <a:rPr lang="en-US" sz="2400" b="1" dirty="0">
                <a:solidFill>
                  <a:srgbClr val="0070C0"/>
                </a:solidFill>
              </a:rPr>
              <a:t>epinephrine and </a:t>
            </a:r>
            <a:r>
              <a:rPr lang="en-US" sz="2400" b="1" dirty="0" err="1">
                <a:solidFill>
                  <a:srgbClr val="0070C0"/>
                </a:solidFill>
              </a:rPr>
              <a:t>norepinephrine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Dopa</a:t>
            </a:r>
            <a:r>
              <a:rPr lang="en-US" sz="2000" dirty="0"/>
              <a:t> is also an intermediate in the formation of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melanin</a:t>
            </a:r>
            <a:r>
              <a:rPr lang="en-US" sz="2000" dirty="0"/>
              <a:t>, in </a:t>
            </a:r>
            <a:r>
              <a:rPr lang="en-US" sz="2000" dirty="0" err="1"/>
              <a:t>melanocytes</a:t>
            </a:r>
            <a:r>
              <a:rPr lang="en-US" sz="2000" dirty="0"/>
              <a:t>.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0" y="0"/>
            <a:ext cx="9550400" cy="6858000"/>
            <a:chOff x="0" y="0"/>
            <a:chExt cx="7162800" cy="6858000"/>
          </a:xfrm>
        </p:grpSpPr>
        <p:pic>
          <p:nvPicPr>
            <p:cNvPr id="696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1623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50" y="6238875"/>
              <a:ext cx="40195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752600" y="2362200"/>
              <a:ext cx="113035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>
                  <a:solidFill>
                    <a:srgbClr val="C00000"/>
                  </a:solidFill>
                </a:rPr>
                <a:t>Pyridoxal Phosphate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5410200"/>
              <a:ext cx="1981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Adrenal medulla</a:t>
              </a:r>
            </a:p>
          </p:txBody>
        </p:sp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5943600"/>
              <a:ext cx="676275" cy="457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2" name="Oval 11"/>
          <p:cNvSpPr/>
          <p:nvPr/>
        </p:nvSpPr>
        <p:spPr bwMode="auto">
          <a:xfrm>
            <a:off x="1320800" y="1295400"/>
            <a:ext cx="508000" cy="304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641600" y="3276600"/>
            <a:ext cx="508000" cy="304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828800" y="4876800"/>
            <a:ext cx="508000" cy="228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46400" y="5867400"/>
            <a:ext cx="1117600" cy="609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2" y="152400"/>
            <a:ext cx="10972800" cy="12510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Serotonin </a:t>
            </a:r>
            <a:r>
              <a:rPr lang="en-US" sz="5400" b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(5-OH-tryptamine)</a:t>
            </a:r>
            <a:endParaRPr lang="en-US" sz="54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C:\Users\yu\Pictures\yu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524001"/>
            <a:ext cx="934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Potent </a:t>
            </a:r>
            <a:r>
              <a:rPr lang="en-US" sz="2000" dirty="0">
                <a:solidFill>
                  <a:srgbClr val="C00000"/>
                </a:solidFill>
              </a:rPr>
              <a:t>vasoconstrictor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C00000"/>
                </a:solidFill>
              </a:rPr>
              <a:t>stimulator</a:t>
            </a:r>
            <a:r>
              <a:rPr lang="en-US" sz="2000" dirty="0"/>
              <a:t> of smooth muscle contraction</a:t>
            </a:r>
          </a:p>
          <a:p>
            <a:endParaRPr lang="en-US" sz="2000" dirty="0"/>
          </a:p>
          <a:p>
            <a:r>
              <a:rPr lang="en-US" sz="2000" b="1" dirty="0"/>
              <a:t>Tryptophan is the precursor</a:t>
            </a:r>
            <a:endParaRPr lang="en-US" sz="2000" dirty="0"/>
          </a:p>
        </p:txBody>
      </p:sp>
      <p:pic>
        <p:nvPicPr>
          <p:cNvPr id="68612" name="Picture 4" descr="http://f.tqn.com/y/chemistry/1/S/7/V/1/tryptoph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09" y="3473743"/>
            <a:ext cx="2590800" cy="15544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pSp>
        <p:nvGrpSpPr>
          <p:cNvPr id="5" name="Group 12"/>
          <p:cNvGrpSpPr/>
          <p:nvPr/>
        </p:nvGrpSpPr>
        <p:grpSpPr>
          <a:xfrm>
            <a:off x="5786483" y="3048000"/>
            <a:ext cx="4576717" cy="3524250"/>
            <a:chOff x="4339862" y="3048000"/>
            <a:chExt cx="3432538" cy="3524250"/>
          </a:xfrm>
        </p:grpSpPr>
        <p:grpSp>
          <p:nvGrpSpPr>
            <p:cNvPr id="6" name="Group 6"/>
            <p:cNvGrpSpPr/>
            <p:nvPr/>
          </p:nvGrpSpPr>
          <p:grpSpPr>
            <a:xfrm>
              <a:off x="4648200" y="3124200"/>
              <a:ext cx="3124200" cy="3448050"/>
              <a:chOff x="3124200" y="3124200"/>
              <a:chExt cx="3124200" cy="3448050"/>
            </a:xfrm>
          </p:grpSpPr>
          <p:pic>
            <p:nvPicPr>
              <p:cNvPr id="68609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24200" y="3124200"/>
                <a:ext cx="3114675" cy="31813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6861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24200" y="6248400"/>
                <a:ext cx="3124200" cy="3238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39862" y="3048000"/>
              <a:ext cx="775063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10" name="Rectangle 9"/>
          <p:cNvSpPr/>
          <p:nvPr/>
        </p:nvSpPr>
        <p:spPr>
          <a:xfrm>
            <a:off x="3287152" y="3675941"/>
            <a:ext cx="268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liver tryptophan </a:t>
            </a:r>
            <a:r>
              <a:rPr lang="en-US" sz="1600" b="1" i="1" dirty="0" err="1"/>
              <a:t>hydroxylase</a:t>
            </a:r>
            <a:endParaRPr lang="en-US" sz="1600" b="1" i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196207" y="4037012"/>
            <a:ext cx="264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03200" y="76200"/>
            <a:ext cx="11785600" cy="6781800"/>
            <a:chOff x="152400" y="76200"/>
            <a:chExt cx="6712772" cy="6238875"/>
          </a:xfrm>
        </p:grpSpPr>
        <p:pic>
          <p:nvPicPr>
            <p:cNvPr id="6758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1163"/>
            <a:stretch>
              <a:fillRect/>
            </a:stretch>
          </p:blipFill>
          <p:spPr bwMode="auto">
            <a:xfrm>
              <a:off x="152400" y="76200"/>
              <a:ext cx="6712772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5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5410200"/>
              <a:ext cx="670560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6" descr="C:\Users\yu\Pictures\y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0" y="0"/>
            <a:ext cx="1219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26105" y="497681"/>
            <a:ext cx="111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Iproniazid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3" descr="http://images.clipartpanda.com/stop-sign-clipart-z7TaM5X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0" y="533401"/>
            <a:ext cx="946952" cy="4286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67200" y="4267201"/>
            <a:ext cx="1058303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Pineal body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اوي">
  <a:themeElements>
    <a:clrScheme name="سماوي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سماو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سماوي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شاشة عريضة</PresentationFormat>
  <Paragraphs>76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Aharoni</vt:lpstr>
      <vt:lpstr>Algerian</vt:lpstr>
      <vt:lpstr>Angsana New</vt:lpstr>
      <vt:lpstr>Arial</vt:lpstr>
      <vt:lpstr>Calibri</vt:lpstr>
      <vt:lpstr>Calibri Light</vt:lpstr>
      <vt:lpstr>Wingdings</vt:lpstr>
      <vt:lpstr>سماوي</vt:lpstr>
      <vt:lpstr>Metabolism      of     Neurotransmitters</vt:lpstr>
      <vt:lpstr>Outline</vt:lpstr>
      <vt:lpstr>gamma-amino-butyric acid (GABA)</vt:lpstr>
      <vt:lpstr>عرض تقديمي في PowerPoint</vt:lpstr>
      <vt:lpstr>عرض تقديمي في PowerPoint</vt:lpstr>
      <vt:lpstr>عرض تقديمي في PowerPoint</vt:lpstr>
      <vt:lpstr>Dopamine, Epinephrine and Nor-Epinephrine</vt:lpstr>
      <vt:lpstr>Serotonin (5-OH-tryptamine)</vt:lpstr>
      <vt:lpstr>عرض تقديمي في PowerPoint</vt:lpstr>
      <vt:lpstr>Special secretion of Serotonin</vt:lpstr>
      <vt:lpstr>Glutamate metabolism</vt:lpstr>
      <vt:lpstr>عرض تقديمي في PowerPoint</vt:lpstr>
      <vt:lpstr>عرض تقديمي في PowerPoint</vt:lpstr>
      <vt:lpstr>عرض تقديمي في PowerPoint</vt:lpstr>
      <vt:lpstr>Ammonia disposal </vt:lpstr>
      <vt:lpstr>Brain peptides as neurotransmitters</vt:lpstr>
      <vt:lpstr>Endorphins</vt:lpstr>
      <vt:lpstr>Enkephalins</vt:lpstr>
      <vt:lpstr>Dynorphins</vt:lpstr>
      <vt:lpstr>Substance P</vt:lpstr>
      <vt:lpstr>Vasopressin and Oxytocin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2020-02-09T07:25:44Z</dcterms:created>
  <dcterms:modified xsi:type="dcterms:W3CDTF">2020-02-11T07:03:53Z</dcterms:modified>
</cp:coreProperties>
</file>