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60" r:id="rId3"/>
    <p:sldId id="261" r:id="rId4"/>
    <p:sldId id="262" r:id="rId5"/>
    <p:sldId id="265" r:id="rId6"/>
    <p:sldId id="266" r:id="rId7"/>
    <p:sldId id="312" r:id="rId8"/>
    <p:sldId id="272" r:id="rId9"/>
    <p:sldId id="315" r:id="rId10"/>
    <p:sldId id="276" r:id="rId11"/>
    <p:sldId id="277" r:id="rId12"/>
    <p:sldId id="318" r:id="rId13"/>
    <p:sldId id="316" r:id="rId14"/>
    <p:sldId id="349" r:id="rId15"/>
    <p:sldId id="319" r:id="rId16"/>
    <p:sldId id="320" r:id="rId17"/>
    <p:sldId id="321" r:id="rId18"/>
    <p:sldId id="322" r:id="rId19"/>
    <p:sldId id="325" r:id="rId20"/>
    <p:sldId id="350" r:id="rId21"/>
    <p:sldId id="341" r:id="rId22"/>
    <p:sldId id="343" r:id="rId23"/>
    <p:sldId id="326" r:id="rId24"/>
    <p:sldId id="339" r:id="rId25"/>
    <p:sldId id="330" r:id="rId26"/>
    <p:sldId id="331" r:id="rId27"/>
    <p:sldId id="337" r:id="rId28"/>
    <p:sldId id="285" r:id="rId29"/>
    <p:sldId id="286" r:id="rId30"/>
    <p:sldId id="288" r:id="rId31"/>
    <p:sldId id="289" r:id="rId32"/>
    <p:sldId id="345" r:id="rId33"/>
    <p:sldId id="290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5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8AFD-77B1-4E3C-A533-CF56B7F56C1D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3454-C736-43B4-B0F9-4CFF4F5F3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34935-4D3D-49B8-848D-E2B71551A27F}" type="slidenum">
              <a:rPr lang="ar-JO" smtClean="0"/>
              <a:pPr/>
              <a:t>16</a:t>
            </a:fld>
            <a:endParaRPr lang="en-US"/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86FC02-1CF6-4FA6-A1A0-0B94AF39D3C6}" type="slidenum">
              <a:rPr lang="ar-JO" sz="1200">
                <a:latin typeface="Arial" charset="0"/>
              </a:rPr>
              <a:pPr algn="r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41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A4727-6621-4359-B11D-17F564920741}" type="slidenum">
              <a:rPr lang="ar-JO" smtClean="0"/>
              <a:pPr/>
              <a:t>22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C2D3-0F3C-4AAB-8B29-0359A8AFF1A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258E-50ED-4575-918D-C10F0298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085184"/>
            <a:ext cx="8641085" cy="144896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Characteristic features of CNS and Congenital Malformations</a:t>
            </a:r>
            <a:endParaRPr lang="en-US" altLang="ar-SA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5172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8229600" cy="6048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600" b="1" dirty="0" err="1">
                <a:effectLst/>
                <a:cs typeface="Tahoma" pitchFamily="34" charset="0"/>
              </a:rPr>
              <a:t>Oligodendrocytes</a:t>
            </a:r>
            <a:r>
              <a:rPr lang="en-US" altLang="ar-SA" sz="3600" b="1" dirty="0">
                <a:effectLst/>
                <a:cs typeface="Tahoma" pitchFamily="34" charset="0"/>
              </a:rPr>
              <a:t>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ar-SA" dirty="0">
                <a:effectLst/>
                <a:cs typeface="Tahoma" pitchFamily="34" charset="0"/>
              </a:rPr>
              <a:t>Synthesis &amp; maintenance of myelin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- </a:t>
            </a:r>
            <a:r>
              <a:rPr lang="en-US" altLang="ar-SA" dirty="0">
                <a:cs typeface="Tahoma" pitchFamily="34" charset="0"/>
              </a:rPr>
              <a:t>Injury or apoptosis</a:t>
            </a:r>
            <a:r>
              <a:rPr lang="en-US" altLang="ar-SA" dirty="0">
                <a:effectLst/>
                <a:cs typeface="Tahoma" pitchFamily="34" charset="0"/>
              </a:rPr>
              <a:t> in </a:t>
            </a:r>
            <a:r>
              <a:rPr lang="en-US" altLang="ar-SA" dirty="0" err="1">
                <a:effectLst/>
                <a:cs typeface="Tahoma" pitchFamily="34" charset="0"/>
              </a:rPr>
              <a:t>demyelinating</a:t>
            </a:r>
            <a:r>
              <a:rPr lang="en-US" altLang="ar-SA" dirty="0">
                <a:effectLst/>
                <a:cs typeface="Tahoma" pitchFamily="34" charset="0"/>
              </a:rPr>
              <a:t> disorders and </a:t>
            </a:r>
            <a:r>
              <a:rPr lang="en-US" altLang="ar-SA" dirty="0" err="1">
                <a:effectLst/>
                <a:cs typeface="Tahoma" pitchFamily="34" charset="0"/>
              </a:rPr>
              <a:t>leukodystrophies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-  Inclusions in specific viral infection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sz="2800" dirty="0">
              <a:effectLst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sz="3600" b="1" dirty="0" err="1">
                <a:effectLst/>
                <a:cs typeface="Tahoma" pitchFamily="34" charset="0"/>
              </a:rPr>
              <a:t>Ependymal</a:t>
            </a:r>
            <a:r>
              <a:rPr lang="en-US" altLang="ar-SA" sz="3600" b="1" dirty="0">
                <a:effectLst/>
                <a:cs typeface="Tahoma" pitchFamily="34" charset="0"/>
              </a:rPr>
              <a:t> cells :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- Injury and inclusions </a:t>
            </a:r>
            <a:r>
              <a:rPr lang="en-US" altLang="ar-SA" dirty="0">
                <a:cs typeface="Tahoma" pitchFamily="34" charset="0"/>
              </a:rPr>
              <a:t>in</a:t>
            </a:r>
            <a:r>
              <a:rPr lang="en-US" altLang="ar-SA" dirty="0">
                <a:effectLst/>
                <a:cs typeface="Tahoma" pitchFamily="34" charset="0"/>
              </a:rPr>
              <a:t> CMV  infection</a:t>
            </a:r>
          </a:p>
        </p:txBody>
      </p:sp>
      <p:pic>
        <p:nvPicPr>
          <p:cNvPr id="2050" name="Picture 2" descr="C:\Users\saleh\Desktop\hydroceph\oli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2466975" cy="177281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4320480" cy="135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458200" cy="6400800"/>
          </a:xfrm>
        </p:spPr>
        <p:txBody>
          <a:bodyPr/>
          <a:lstStyle/>
          <a:p>
            <a:pPr>
              <a:defRPr/>
            </a:pPr>
            <a:r>
              <a:rPr lang="en-US" altLang="ar-SA" sz="3600" b="1" dirty="0">
                <a:effectLst/>
                <a:cs typeface="Tahoma" pitchFamily="34" charset="0"/>
              </a:rPr>
              <a:t>Microglia : </a:t>
            </a:r>
            <a:endParaRPr lang="en-US" altLang="ar-SA" dirty="0"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Proliferation</a:t>
            </a:r>
          </a:p>
          <a:p>
            <a:pPr>
              <a:buFontTx/>
              <a:buChar char="-"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Elongated nuclei in syphilis :( Rod cells)</a:t>
            </a:r>
          </a:p>
          <a:p>
            <a:pPr>
              <a:buNone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	</a:t>
            </a:r>
            <a:r>
              <a:rPr lang="en-US" altLang="ar-SA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en-US" altLang="ar-SA" dirty="0">
                <a:cs typeface="Tahoma" pitchFamily="34" charset="0"/>
              </a:rPr>
              <a:t>- Forming aggregates around small foci of tissue necrosis : (</a:t>
            </a:r>
            <a:r>
              <a:rPr lang="en-US" altLang="ar-SA" dirty="0" err="1">
                <a:cs typeface="Tahoma" pitchFamily="34" charset="0"/>
              </a:rPr>
              <a:t>Microglial</a:t>
            </a:r>
            <a:r>
              <a:rPr lang="en-US" altLang="ar-SA" dirty="0">
                <a:cs typeface="Tahoma" pitchFamily="34" charset="0"/>
              </a:rPr>
              <a:t> nodules)	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en-US" altLang="ar-SA" dirty="0">
                <a:cs typeface="Tahoma" pitchFamily="34" charset="0"/>
              </a:rPr>
              <a:t>- Aggregate around dead neurons: (</a:t>
            </a:r>
            <a:r>
              <a:rPr lang="en-US" altLang="ar-SA" dirty="0" err="1">
                <a:cs typeface="Tahoma" pitchFamily="34" charset="0"/>
              </a:rPr>
              <a:t>Neuronophagia</a:t>
            </a:r>
            <a:r>
              <a:rPr lang="en-US" altLang="ar-SA" dirty="0">
                <a:cs typeface="Tahoma" pitchFamily="34" charset="0"/>
              </a:rPr>
              <a:t>)</a:t>
            </a:r>
            <a:endParaRPr lang="en-US" dirty="0"/>
          </a:p>
        </p:txBody>
      </p:sp>
      <p:pic>
        <p:nvPicPr>
          <p:cNvPr id="4" name="Picture 4" descr="cns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cs typeface="Tahoma" pitchFamily="34" charset="0"/>
              </a:rPr>
              <a:t>Intracranial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ar-SA" dirty="0">
                <a:cs typeface="Tahoma" pitchFamily="34" charset="0"/>
                <a:sym typeface="Symbol" pitchFamily="18" charset="2"/>
              </a:rPr>
              <a:t></a:t>
            </a:r>
            <a:r>
              <a:rPr lang="en-US" altLang="ar-SA" dirty="0">
                <a:cs typeface="Tahoma" pitchFamily="34" charset="0"/>
              </a:rPr>
              <a:t> intracranial pressure: if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&gt; 15 mm. Hg</a:t>
            </a:r>
          </a:p>
          <a:p>
            <a:pPr>
              <a:buNone/>
            </a:pPr>
            <a:endParaRPr lang="en-US" altLang="ar-SA" dirty="0">
              <a:cs typeface="Tahoma" pitchFamily="34" charset="0"/>
              <a:sym typeface="Symbol" pitchFamily="18" charset="2"/>
            </a:endParaRPr>
          </a:p>
          <a:p>
            <a:pPr>
              <a:buNone/>
            </a:pPr>
            <a:r>
              <a:rPr lang="en-US" altLang="ar-SA" dirty="0">
                <a:cs typeface="Tahoma" pitchFamily="34" charset="0"/>
                <a:sym typeface="Symbol" pitchFamily="18" charset="2"/>
              </a:rPr>
              <a:t>-  Manifestations :</a:t>
            </a:r>
          </a:p>
          <a:p>
            <a:pPr lvl="1"/>
            <a:r>
              <a:rPr lang="en-US" altLang="ar-SA" sz="3200" dirty="0" err="1">
                <a:cs typeface="Tahoma" pitchFamily="34" charset="0"/>
                <a:sym typeface="Symbol" pitchFamily="18" charset="2"/>
              </a:rPr>
              <a:t>Papilledema</a:t>
            </a:r>
            <a:r>
              <a:rPr lang="en-US" altLang="ar-SA" sz="3200" dirty="0">
                <a:cs typeface="Tahoma" pitchFamily="34" charset="0"/>
                <a:sym typeface="Symbol" pitchFamily="18" charset="2"/>
              </a:rPr>
              <a:t> &amp; visual disturbances</a:t>
            </a:r>
          </a:p>
          <a:p>
            <a:pPr lvl="1"/>
            <a:r>
              <a:rPr lang="en-US" altLang="ar-SA" sz="3200" dirty="0">
                <a:cs typeface="Tahoma" pitchFamily="34" charset="0"/>
                <a:sym typeface="Symbol" pitchFamily="18" charset="2"/>
              </a:rPr>
              <a:t>Nausea &amp; vomiting</a:t>
            </a:r>
          </a:p>
          <a:p>
            <a:pPr lvl="1"/>
            <a:r>
              <a:rPr lang="en-US" altLang="ar-SA" sz="3200" dirty="0">
                <a:cs typeface="Tahoma" pitchFamily="34" charset="0"/>
                <a:sym typeface="Symbol" pitchFamily="18" charset="2"/>
              </a:rPr>
              <a:t>Headache</a:t>
            </a:r>
          </a:p>
          <a:p>
            <a:pPr lvl="1"/>
            <a:r>
              <a:rPr lang="en-US" altLang="ar-SA" sz="3200" dirty="0">
                <a:cs typeface="Tahoma" pitchFamily="34" charset="0"/>
                <a:sym typeface="Symbol" pitchFamily="18" charset="2"/>
              </a:rPr>
              <a:t>Neck stiffness</a:t>
            </a:r>
          </a:p>
          <a:p>
            <a:pPr lvl="1"/>
            <a:r>
              <a:rPr lang="en-US" altLang="ar-SA" sz="3200" dirty="0">
                <a:cs typeface="Tahoma" pitchFamily="34" charset="0"/>
                <a:sym typeface="Symbol" pitchFamily="18" charset="2"/>
              </a:rPr>
              <a:t>Mental status changes</a:t>
            </a:r>
          </a:p>
          <a:p>
            <a:pPr lvl="1"/>
            <a:r>
              <a:rPr lang="en-US" altLang="ar-SA" sz="3200" dirty="0">
                <a:cs typeface="Tahoma" pitchFamily="34" charset="0"/>
                <a:sym typeface="Symbol" pitchFamily="18" charset="2"/>
              </a:rPr>
              <a:t> Others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792163"/>
          </a:xfrm>
        </p:spPr>
        <p:txBody>
          <a:bodyPr/>
          <a:lstStyle/>
          <a:p>
            <a:pPr>
              <a:defRPr/>
            </a:pPr>
            <a:r>
              <a:rPr lang="en-US" altLang="ar-SA" sz="3600" dirty="0">
                <a:cs typeface="Tahoma" pitchFamily="34" charset="0"/>
              </a:rPr>
              <a:t>Causes of Increased ICP</a:t>
            </a:r>
            <a:endParaRPr lang="en-US" sz="3600" dirty="0">
              <a:cs typeface="Tahoma" pitchFamily="34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5256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b="1" dirty="0">
                <a:cs typeface="Tahoma" pitchFamily="34" charset="0"/>
              </a:rPr>
              <a:t>1- </a:t>
            </a:r>
            <a:r>
              <a:rPr lang="en-US" altLang="ar-SA" b="1" dirty="0">
                <a:cs typeface="Tahoma" pitchFamily="34" charset="0"/>
              </a:rPr>
              <a:t>Cerebral Edema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ar-SA" sz="3200" dirty="0">
                <a:cs typeface="Tahoma" pitchFamily="34" charset="0"/>
              </a:rPr>
              <a:t>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</a:t>
            </a:r>
            <a:r>
              <a:rPr lang="en-US" altLang="ar-SA" sz="3200" dirty="0">
                <a:cs typeface="Tahoma" pitchFamily="34" charset="0"/>
              </a:rPr>
              <a:t>- </a:t>
            </a:r>
            <a:r>
              <a:rPr lang="en-US" altLang="ar-SA" sz="3200" dirty="0" err="1">
                <a:solidFill>
                  <a:srgbClr val="C00000"/>
                </a:solidFill>
                <a:cs typeface="Tahoma" pitchFamily="34" charset="0"/>
              </a:rPr>
              <a:t>Vasogenic</a:t>
            </a:r>
            <a:r>
              <a:rPr lang="en-US" altLang="ar-SA" sz="3200" dirty="0">
                <a:solidFill>
                  <a:srgbClr val="C00000"/>
                </a:solidFill>
                <a:cs typeface="Tahoma" pitchFamily="34" charset="0"/>
              </a:rPr>
              <a:t>:</a:t>
            </a:r>
            <a:r>
              <a:rPr lang="en-US" altLang="ar-SA" sz="3200" dirty="0">
                <a:cs typeface="Tahoma" pitchFamily="34" charset="0"/>
              </a:rPr>
              <a:t> due </a:t>
            </a:r>
            <a:r>
              <a:rPr lang="en-US" altLang="ar-SA" sz="3200" dirty="0">
                <a:cs typeface="Tahoma" pitchFamily="34" charset="0"/>
                <a:sym typeface="Symbol" pitchFamily="18" charset="2"/>
              </a:rPr>
              <a:t>disruption of blood brain barrier and vascular permeability.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ar-SA" sz="3200" dirty="0">
                <a:cs typeface="Tahoma" pitchFamily="34" charset="0"/>
                <a:sym typeface="Symbol" pitchFamily="18" charset="2"/>
              </a:rPr>
              <a:t>  </a:t>
            </a:r>
            <a:r>
              <a:rPr lang="en-US" altLang="ar-SA" sz="2800" dirty="0">
                <a:cs typeface="Tahoma" pitchFamily="34" charset="0"/>
                <a:sym typeface="Symbol" pitchFamily="18" charset="2"/>
              </a:rPr>
              <a:t>Localized (adjacent to inflammation or </a:t>
            </a:r>
            <a:r>
              <a:rPr lang="en-US" altLang="ar-SA" sz="2800" dirty="0" err="1">
                <a:cs typeface="Tahoma" pitchFamily="34" charset="0"/>
                <a:sym typeface="Symbol" pitchFamily="18" charset="2"/>
              </a:rPr>
              <a:t>neoplasms</a:t>
            </a:r>
            <a:r>
              <a:rPr lang="en-US" altLang="ar-SA" sz="2800" dirty="0">
                <a:cs typeface="Tahoma" pitchFamily="34" charset="0"/>
                <a:sym typeface="Symbol" pitchFamily="18" charset="2"/>
              </a:rPr>
              <a:t>)</a:t>
            </a:r>
            <a:endParaRPr lang="en-US" altLang="ar-SA" sz="2800" dirty="0">
              <a:effectLst/>
              <a:cs typeface="Tahoma" pitchFamily="34" charset="0"/>
              <a:sym typeface="Symbol" pitchFamily="18" charset="2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ar-SA" sz="2800" dirty="0">
                <a:effectLst/>
                <a:cs typeface="Tahoma" pitchFamily="34" charset="0"/>
                <a:sym typeface="Symbol" pitchFamily="18" charset="2"/>
              </a:rPr>
              <a:t>  </a:t>
            </a:r>
            <a:r>
              <a:rPr lang="en-US" altLang="ar-SA" sz="2800" dirty="0">
                <a:cs typeface="Tahoma" pitchFamily="34" charset="0"/>
                <a:sym typeface="Symbol" pitchFamily="18" charset="2"/>
              </a:rPr>
              <a:t>Generalized</a:t>
            </a:r>
            <a:endParaRPr lang="en-US" altLang="ar-SA" sz="2800" dirty="0">
              <a:effectLst/>
              <a:cs typeface="Tahoma" pitchFamily="34" charset="0"/>
              <a:sym typeface="Symbol" pitchFamily="18" charset="2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sz="2800" dirty="0"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ar-SA" sz="3200" dirty="0">
                <a:cs typeface="Tahoma" pitchFamily="34" charset="0"/>
              </a:rPr>
              <a:t>  - </a:t>
            </a:r>
            <a:r>
              <a:rPr lang="en-US" altLang="ar-SA" sz="3200" dirty="0" err="1">
                <a:solidFill>
                  <a:srgbClr val="C00000"/>
                </a:solidFill>
                <a:cs typeface="Tahoma" pitchFamily="34" charset="0"/>
              </a:rPr>
              <a:t>Cytotoxic</a:t>
            </a:r>
            <a:r>
              <a:rPr lang="en-US" altLang="ar-SA" sz="3200" dirty="0">
                <a:cs typeface="Tahoma" pitchFamily="34" charset="0"/>
              </a:rPr>
              <a:t>: due to neuronal and </a:t>
            </a:r>
            <a:r>
              <a:rPr lang="en-US" altLang="ar-SA" sz="3200" dirty="0" err="1">
                <a:cs typeface="Tahoma" pitchFamily="34" charset="0"/>
              </a:rPr>
              <a:t>glial</a:t>
            </a:r>
            <a:r>
              <a:rPr lang="en-US" altLang="ar-SA" sz="3200" dirty="0">
                <a:cs typeface="Tahoma" pitchFamily="34" charset="0"/>
              </a:rPr>
              <a:t> cell injury</a:t>
            </a:r>
            <a:endParaRPr lang="en-US" altLang="ar-SA" sz="2800" dirty="0">
              <a:effectLst/>
              <a:cs typeface="Tahoma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ar-SA" sz="2800" dirty="0">
                <a:effectLst/>
                <a:cs typeface="Tahoma" pitchFamily="34" charset="0"/>
              </a:rPr>
              <a:t>   </a:t>
            </a:r>
            <a:r>
              <a:rPr lang="en-US" altLang="ar-SA" sz="2800" dirty="0">
                <a:cs typeface="Tahoma" pitchFamily="34" charset="0"/>
              </a:rPr>
              <a:t>Generalized hypoxic/ischemic insult  or</a:t>
            </a:r>
            <a:r>
              <a:rPr lang="en-US" altLang="ar-SA" sz="2800" dirty="0">
                <a:effectLst/>
                <a:cs typeface="Tahoma" pitchFamily="34" charset="0"/>
              </a:rPr>
              <a:t> metabolic </a:t>
            </a:r>
            <a:r>
              <a:rPr lang="en-US" altLang="ar-SA" sz="2800" dirty="0">
                <a:cs typeface="Tahoma" pitchFamily="34" charset="0"/>
              </a:rPr>
              <a:t>damage</a:t>
            </a:r>
            <a:endParaRPr lang="en-US" altLang="ar-SA" sz="2800" dirty="0">
              <a:effectLst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835696" y="6092825"/>
            <a:ext cx="5040560" cy="765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  flat </a:t>
            </a:r>
            <a:r>
              <a:rPr lang="en-US" sz="3200" b="1" dirty="0" err="1">
                <a:solidFill>
                  <a:srgbClr val="000000"/>
                </a:solidFill>
              </a:rPr>
              <a:t>gyri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altLang="ar-SA" sz="3200" b="1" dirty="0" err="1">
                <a:cs typeface="Tahoma" pitchFamily="34" charset="0"/>
              </a:rPr>
              <a:t>Sulci</a:t>
            </a:r>
            <a:r>
              <a:rPr lang="en-US" altLang="ar-SA" sz="3200" b="1" dirty="0">
                <a:cs typeface="Tahoma" pitchFamily="34" charset="0"/>
              </a:rPr>
              <a:t> narrowed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http://www.neuropathologyweb.org/chapter4/images4/4-nl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6328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www.neuropathologyweb.org/chapter4/images4/4-WMed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57600"/>
            <a:ext cx="777686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5791200" y="2819400"/>
            <a:ext cx="224948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Normal white matter</a:t>
            </a: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5292080" y="6324601"/>
            <a:ext cx="27363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Edematous white matter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404813"/>
            <a:ext cx="8126413" cy="6453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>
                <a:cs typeface="Tahoma" pitchFamily="34" charset="0"/>
              </a:rPr>
              <a:t>2- </a:t>
            </a:r>
            <a:r>
              <a:rPr lang="en-US" altLang="ar-SA" b="1">
                <a:cs typeface="Tahoma" pitchFamily="34" charset="0"/>
              </a:rPr>
              <a:t>Infarction &amp; Hemorrhage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b="1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>
                <a:cs typeface="Tahoma" pitchFamily="34" charset="0"/>
              </a:rPr>
              <a:t>3- Infections - Abscesses &amp; meningitis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b="1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>
                <a:cs typeface="Tahoma" pitchFamily="34" charset="0"/>
              </a:rPr>
              <a:t>4- Tumors - Primary &amp; Secondary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b="1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>
                <a:cs typeface="Tahoma" pitchFamily="34" charset="0"/>
              </a:rPr>
              <a:t>5- Trauma - specially in diffuse brain damage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b="1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>
                <a:cs typeface="Tahoma" pitchFamily="34" charset="0"/>
              </a:rPr>
              <a:t>6- Hydrocephalus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8650"/>
            <a:ext cx="7543800" cy="640110"/>
          </a:xfrm>
        </p:spPr>
        <p:txBody>
          <a:bodyPr/>
          <a:lstStyle/>
          <a:p>
            <a:pPr eaLnBrk="1" hangingPunct="1"/>
            <a:r>
              <a:rPr lang="en-US" altLang="ar-SA" sz="3600" dirty="0">
                <a:effectLst/>
                <a:cs typeface="Tahoma" pitchFamily="34" charset="0"/>
              </a:rPr>
              <a:t>HYDROCEPHALUS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532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b="1" dirty="0" err="1">
                <a:effectLst/>
                <a:cs typeface="Tahoma" pitchFamily="34" charset="0"/>
              </a:rPr>
              <a:t>Acummulation</a:t>
            </a:r>
            <a:r>
              <a:rPr lang="en-US" altLang="ar-SA" b="1" dirty="0">
                <a:effectLst/>
                <a:cs typeface="Tahoma" pitchFamily="34" charset="0"/>
              </a:rPr>
              <a:t> of excessive CSF within the ventricular system with enlarged ventricles </a:t>
            </a:r>
            <a:r>
              <a:rPr lang="en-US" altLang="ar-SA" dirty="0">
                <a:effectLst/>
                <a:cs typeface="Tahoma" pitchFamily="34" charset="0"/>
              </a:rPr>
              <a:t>, caused by: </a:t>
            </a:r>
          </a:p>
          <a:p>
            <a:pPr lvl="1" eaLnBrk="1" hangingPunct="1">
              <a:buFontTx/>
              <a:buNone/>
            </a:pPr>
            <a:r>
              <a:rPr lang="en-US" altLang="ar-SA" sz="3200" dirty="0">
                <a:effectLst/>
                <a:cs typeface="Tahoma" pitchFamily="34" charset="0"/>
              </a:rPr>
              <a:t>   </a:t>
            </a:r>
            <a:r>
              <a:rPr lang="en-US" altLang="ar-SA" sz="3200" dirty="0">
                <a:solidFill>
                  <a:srgbClr val="FF0000"/>
                </a:solidFill>
                <a:effectLst/>
                <a:cs typeface="Tahoma" pitchFamily="34" charset="0"/>
              </a:rPr>
              <a:t>I-</a:t>
            </a:r>
            <a:r>
              <a:rPr lang="en-US" altLang="ar-SA" sz="3200" dirty="0">
                <a:solidFill>
                  <a:schemeClr val="hlink"/>
                </a:solidFill>
                <a:effectLst/>
                <a:cs typeface="Tahoma" pitchFamily="34" charset="0"/>
              </a:rPr>
              <a:t> </a:t>
            </a: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3200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Impaired flow or </a:t>
            </a:r>
            <a:r>
              <a:rPr lang="en-US" altLang="ar-SA" sz="3200" dirty="0" err="1">
                <a:solidFill>
                  <a:srgbClr val="FF0000"/>
                </a:solidFill>
                <a:effectLst/>
                <a:cs typeface="Tahoma" pitchFamily="34" charset="0"/>
                <a:sym typeface="Symbol" pitchFamily="18" charset="2"/>
              </a:rPr>
              <a:t>resorption</a:t>
            </a:r>
            <a:r>
              <a:rPr lang="en-US" altLang="ar-SA" sz="3200" dirty="0">
                <a:solidFill>
                  <a:srgbClr val="FF0000"/>
                </a:solidFill>
                <a:effectLst/>
                <a:cs typeface="Tahoma" pitchFamily="34" charset="0"/>
                <a:sym typeface="Symbol" pitchFamily="18" charset="2"/>
              </a:rPr>
              <a:t> of CSF</a:t>
            </a:r>
          </a:p>
          <a:p>
            <a:pPr lvl="1" eaLnBrk="1" hangingPunct="1">
              <a:buFontTx/>
              <a:buNone/>
            </a:pPr>
            <a:r>
              <a:rPr lang="en-US" altLang="ar-SA" sz="3200" dirty="0">
                <a:solidFill>
                  <a:srgbClr val="FF0000"/>
                </a:solidFill>
                <a:effectLst/>
                <a:cs typeface="Tahoma" pitchFamily="34" charset="0"/>
                <a:sym typeface="Symbol" pitchFamily="18" charset="2"/>
              </a:rPr>
              <a:t>   ii- Overproduction of CSF in some </a:t>
            </a:r>
          </a:p>
          <a:p>
            <a:pPr lvl="1" eaLnBrk="1" hangingPunct="1">
              <a:buFontTx/>
              <a:buNone/>
            </a:pPr>
            <a:r>
              <a:rPr lang="en-US" altLang="ar-SA" sz="3200" dirty="0">
                <a:solidFill>
                  <a:srgbClr val="FF0000"/>
                </a:solidFill>
                <a:effectLst/>
                <a:cs typeface="Tahoma" pitchFamily="34" charset="0"/>
                <a:sym typeface="Symbol" pitchFamily="18" charset="2"/>
              </a:rPr>
              <a:t>       tumors of choroid plexus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8640"/>
            <a:ext cx="8421688" cy="594387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ar-SA" b="1" dirty="0">
                <a:cs typeface="Tahoma" pitchFamily="34" charset="0"/>
              </a:rPr>
              <a:t>       Significant features in CNS Pathology</a:t>
            </a:r>
          </a:p>
          <a:p>
            <a:pPr>
              <a:lnSpc>
                <a:spcPct val="90000"/>
              </a:lnSpc>
              <a:buNone/>
            </a:pPr>
            <a:endParaRPr lang="en-US" b="1" dirty="0">
              <a:cs typeface="Tahom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b="1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dirty="0">
                <a:effectLst/>
                <a:cs typeface="Tahoma" pitchFamily="34" charset="0"/>
              </a:rPr>
              <a:t>Extremely susceptible to increased I.C.P.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dirty="0">
                <a:effectLst/>
                <a:cs typeface="Tahoma" pitchFamily="34" charset="0"/>
              </a:rPr>
              <a:t>Highly susceptible to ischemia &amp; hypoxia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b="1" dirty="0">
                <a:effectLst/>
                <a:cs typeface="Tahoma" pitchFamily="34" charset="0"/>
              </a:rPr>
              <a:t>Site</a:t>
            </a:r>
            <a:r>
              <a:rPr lang="en-US" altLang="ar-SA" dirty="0">
                <a:effectLst/>
                <a:cs typeface="Tahoma" pitchFamily="34" charset="0"/>
              </a:rPr>
              <a:t> of lesion may be more important than its nature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dirty="0">
                <a:effectLst/>
                <a:cs typeface="Tahoma" pitchFamily="34" charset="0"/>
              </a:rPr>
              <a:t>Selective vulnerability of defined structures to disease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dirty="0">
                <a:effectLst/>
                <a:cs typeface="Tahoma" pitchFamily="34" charset="0"/>
              </a:rPr>
              <a:t>No regeneration </a:t>
            </a:r>
            <a:r>
              <a:rPr lang="en-US" altLang="ar-SA" b="1" dirty="0">
                <a:effectLst/>
                <a:cs typeface="Tahoma" pitchFamily="34" charset="0"/>
                <a:sym typeface="Symbol" pitchFamily="18" charset="2"/>
              </a:rPr>
              <a:t> </a:t>
            </a:r>
            <a:r>
              <a:rPr lang="en-US" altLang="ar-SA" b="1" dirty="0" err="1">
                <a:effectLst/>
                <a:cs typeface="Tahoma" pitchFamily="34" charset="0"/>
              </a:rPr>
              <a:t>gliosis</a:t>
            </a:r>
            <a:r>
              <a:rPr lang="en-US" altLang="ar-SA" b="1" dirty="0">
                <a:effectLst/>
                <a:cs typeface="Tahoma" pitchFamily="34" charset="0"/>
              </a:rPr>
              <a:t> </a:t>
            </a:r>
            <a:r>
              <a:rPr lang="en-US" altLang="ar-SA" dirty="0">
                <a:effectLst/>
                <a:cs typeface="Tahoma" pitchFamily="34" charset="0"/>
              </a:rPr>
              <a:t>not fibrosis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aleh\Desktop\hydroceph\hydro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aleh\Desktop\hydroceph\hydro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01871-028-f0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198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11188" y="6163747"/>
            <a:ext cx="7848600" cy="369332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b="1" dirty="0">
                <a:latin typeface="Arial" charset="0"/>
              </a:rPr>
              <a:t>Hydrocephalus: Dilated lateral ventricles seen in a coronal section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defRPr/>
            </a:pPr>
            <a:r>
              <a:rPr lang="en-US" altLang="ar-SA" dirty="0">
                <a:cs typeface="Tahoma" pitchFamily="34" charset="0"/>
                <a:sym typeface="Symbol" pitchFamily="18" charset="2"/>
              </a:rPr>
              <a:t> volume of CSF 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  ICP</a:t>
            </a:r>
          </a:p>
          <a:p>
            <a:pPr>
              <a:defRPr/>
            </a:pPr>
            <a:r>
              <a:rPr lang="en-US" altLang="ar-SA" dirty="0">
                <a:cs typeface="Tahoma" pitchFamily="34" charset="0"/>
                <a:sym typeface="Symbol" pitchFamily="18" charset="2"/>
              </a:rPr>
              <a:t>If in infancy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  Large head , Why??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eh\Desktop\hydroceph\hydr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20880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ar-SA" sz="4000" dirty="0">
                <a:effectLst/>
                <a:cs typeface="Tahoma" pitchFamily="34" charset="0"/>
              </a:rPr>
              <a:t>Types of Hydrocephalus 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7630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b="1" dirty="0">
                <a:cs typeface="Tahoma" pitchFamily="34" charset="0"/>
              </a:rPr>
              <a:t>1-</a:t>
            </a:r>
            <a:r>
              <a:rPr lang="en-US" altLang="en-US" b="1" dirty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altLang="ar-SA" b="1" dirty="0" err="1">
                <a:cs typeface="Tahoma" pitchFamily="34" charset="0"/>
              </a:rPr>
              <a:t>Noncommunicating</a:t>
            </a:r>
            <a:r>
              <a:rPr lang="en-US" altLang="ar-SA" b="1" dirty="0">
                <a:cs typeface="Tahoma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b="1" dirty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cs typeface="Tahoma" pitchFamily="34" charset="0"/>
              </a:rPr>
              <a:t>   </a:t>
            </a:r>
            <a:r>
              <a:rPr lang="en-US" altLang="ar-SA" dirty="0">
                <a:effectLst/>
                <a:cs typeface="Tahoma" pitchFamily="34" charset="0"/>
              </a:rPr>
              <a:t>Due to obstruction of CSF flow from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ventricles to the subarachnoid space.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   Localized to site of obstruction.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ar-SA" sz="3200" dirty="0">
                <a:solidFill>
                  <a:schemeClr val="hlink"/>
                </a:solidFill>
                <a:effectLst/>
                <a:cs typeface="Tahoma" pitchFamily="34" charset="0"/>
              </a:rPr>
              <a:t>  </a:t>
            </a:r>
            <a:endParaRPr lang="en-US" altLang="ar-SA" dirty="0">
              <a:solidFill>
                <a:srgbClr val="FFCC00"/>
              </a:solidFill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91846" name="AutoShape 6"/>
          <p:cNvSpPr>
            <a:spLocks noChangeArrowheads="1"/>
          </p:cNvSpPr>
          <p:nvPr/>
        </p:nvSpPr>
        <p:spPr bwMode="auto">
          <a:xfrm>
            <a:off x="3635375" y="4149725"/>
            <a:ext cx="431800" cy="3587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 rot="9414411">
            <a:off x="3995738" y="4797425"/>
            <a:ext cx="576262" cy="3587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88640"/>
            <a:ext cx="8892480" cy="633670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 dirty="0">
                <a:cs typeface="Tahoma" pitchFamily="34" charset="0"/>
              </a:rPr>
              <a:t>2- Communicating :</a:t>
            </a:r>
            <a:r>
              <a:rPr lang="en-US" altLang="ar-SA" dirty="0"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- </a:t>
            </a:r>
            <a:r>
              <a:rPr lang="en-US" altLang="ar-SA" dirty="0">
                <a:effectLst/>
                <a:cs typeface="Tahoma" pitchFamily="34" charset="0"/>
              </a:rPr>
              <a:t>Impaired </a:t>
            </a:r>
            <a:r>
              <a:rPr lang="en-US" altLang="ar-SA" dirty="0" err="1">
                <a:effectLst/>
                <a:cs typeface="Tahoma" pitchFamily="34" charset="0"/>
              </a:rPr>
              <a:t>resorption</a:t>
            </a:r>
            <a:r>
              <a:rPr lang="en-US" altLang="ar-SA" dirty="0">
                <a:effectLst/>
                <a:cs typeface="Tahoma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- Generalized to all ventricles.  </a:t>
            </a:r>
            <a:r>
              <a:rPr lang="en-US" altLang="ar-SA" dirty="0">
                <a:cs typeface="Tahoma" pitchFamily="34" charset="0"/>
              </a:rPr>
              <a:t>   </a:t>
            </a:r>
            <a:endParaRPr lang="en-US" altLang="ar-SA" sz="3200" dirty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 dirty="0">
                <a:cs typeface="Tahoma" pitchFamily="34" charset="0"/>
              </a:rPr>
              <a:t>3- Hydrocephalus ex </a:t>
            </a:r>
            <a:r>
              <a:rPr lang="en-US" altLang="ar-SA" b="1" dirty="0" err="1">
                <a:cs typeface="Tahoma" pitchFamily="34" charset="0"/>
              </a:rPr>
              <a:t>vacuo</a:t>
            </a:r>
            <a:r>
              <a:rPr lang="en-US" altLang="ar-SA" b="1" dirty="0">
                <a:cs typeface="Tahoma" pitchFamily="34" charset="0"/>
              </a:rPr>
              <a:t>: </a:t>
            </a:r>
          </a:p>
          <a:p>
            <a:pPr lvl="1" eaLnBrk="1" hangingPunct="1">
              <a:buFontTx/>
              <a:buNone/>
              <a:defRPr/>
            </a:pPr>
            <a:r>
              <a:rPr lang="en-US" altLang="ar-SA" sz="3200" dirty="0">
                <a:cs typeface="Tahoma" pitchFamily="34" charset="0"/>
              </a:rPr>
              <a:t>  - Compensatory d</a:t>
            </a:r>
            <a:r>
              <a:rPr lang="en-US" altLang="ar-SA" sz="3200" dirty="0">
                <a:effectLst/>
                <a:cs typeface="Tahoma" pitchFamily="34" charset="0"/>
              </a:rPr>
              <a:t>ilatation of ventricles due to loss of brain parenchyma</a:t>
            </a:r>
          </a:p>
          <a:p>
            <a:pPr lvl="1" eaLnBrk="1" hangingPunct="1">
              <a:buFontTx/>
              <a:buNone/>
              <a:defRPr/>
            </a:pPr>
            <a:endParaRPr lang="en-US" sz="3200" dirty="0">
              <a:effectLst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748883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HERNIATIONS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dirty="0">
              <a:solidFill>
                <a:srgbClr val="66FF33"/>
              </a:solidFill>
              <a:effectLst/>
            </a:endParaRPr>
          </a:p>
          <a:p>
            <a:pPr eaLnBrk="1" hangingPunct="1">
              <a:buNone/>
            </a:pPr>
            <a:r>
              <a:rPr lang="en-US" dirty="0">
                <a:effectLst/>
              </a:rPr>
              <a:t>- Displacement of brain tissue from one compartment to another in response to increase I.C.P.</a:t>
            </a:r>
          </a:p>
          <a:p>
            <a:pPr algn="ctr" eaLnBrk="1" hangingPunct="1">
              <a:buNone/>
            </a:pPr>
            <a:endParaRPr lang="en-US" sz="4000" b="1" dirty="0"/>
          </a:p>
          <a:p>
            <a:pPr algn="ctr" eaLnBrk="1" hangingPunct="1">
              <a:buNone/>
            </a:pPr>
            <a:r>
              <a:rPr lang="en-US" sz="4000" b="1" dirty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01871-028-f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240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400800"/>
            <a:ext cx="3059832" cy="457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Types of herniation 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800600" y="990600"/>
            <a:ext cx="6858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5257800" y="762000"/>
            <a:ext cx="76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410200" y="1066800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410200" y="1524000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876800" y="15240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495800" y="12192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 flipV="1">
            <a:off x="4800600" y="7620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257800" y="2819400"/>
            <a:ext cx="5334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5105400" y="3124200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4953000" y="2667000"/>
            <a:ext cx="381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5715000" y="2438400"/>
            <a:ext cx="533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638800" y="30480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ffectLst/>
                <a:cs typeface="Tahoma" pitchFamily="34" charset="0"/>
              </a:rPr>
              <a:t>Component cells of CNS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ffectLst/>
                <a:cs typeface="Tahoma" pitchFamily="34" charset="0"/>
              </a:rPr>
              <a:t>Neurons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effectLst/>
                <a:cs typeface="Tahoma" pitchFamily="34" charset="0"/>
              </a:rPr>
              <a:t>Glial</a:t>
            </a:r>
            <a:r>
              <a:rPr lang="en-US" dirty="0">
                <a:effectLst/>
                <a:cs typeface="Tahoma" pitchFamily="34" charset="0"/>
              </a:rPr>
              <a:t> cells: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err="1">
                <a:solidFill>
                  <a:srgbClr val="FF0000"/>
                </a:solidFill>
                <a:effectLst/>
                <a:cs typeface="Tahoma" pitchFamily="34" charset="0"/>
              </a:rPr>
              <a:t>Astrocyte</a:t>
            </a:r>
            <a:endParaRPr lang="en-US" sz="2800" dirty="0">
              <a:solidFill>
                <a:srgbClr val="FF0000"/>
              </a:solidFill>
              <a:effectLst/>
              <a:cs typeface="Tahoma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dirty="0" err="1">
                <a:solidFill>
                  <a:srgbClr val="FF0000"/>
                </a:solidFill>
                <a:effectLst/>
                <a:cs typeface="Tahoma" pitchFamily="34" charset="0"/>
              </a:rPr>
              <a:t>Oligodendrocyte</a:t>
            </a:r>
            <a:endParaRPr lang="en-US" sz="2800" dirty="0">
              <a:solidFill>
                <a:srgbClr val="FF0000"/>
              </a:solidFill>
              <a:effectLst/>
              <a:cs typeface="Tahoma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dirty="0" err="1">
                <a:solidFill>
                  <a:srgbClr val="FF0000"/>
                </a:solidFill>
                <a:effectLst/>
                <a:cs typeface="Tahoma" pitchFamily="34" charset="0"/>
              </a:rPr>
              <a:t>Ependymal</a:t>
            </a:r>
            <a:r>
              <a:rPr lang="en-US" sz="2800" dirty="0">
                <a:solidFill>
                  <a:srgbClr val="FF0000"/>
                </a:solidFill>
                <a:effectLst/>
                <a:cs typeface="Tahoma" pitchFamily="34" charset="0"/>
              </a:rPr>
              <a:t>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cs typeface="Tahoma" pitchFamily="34" charset="0"/>
              </a:rPr>
              <a:t>Microglia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effectLst/>
                <a:cs typeface="Tahoma" pitchFamily="34" charset="0"/>
              </a:rPr>
              <a:t>Meninges</a:t>
            </a:r>
            <a:r>
              <a:rPr lang="en-US" dirty="0">
                <a:effectLst/>
                <a:cs typeface="Tahoma" pitchFamily="34" charset="0"/>
              </a:rPr>
              <a:t>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err="1">
                <a:solidFill>
                  <a:srgbClr val="FF0000"/>
                </a:solidFill>
                <a:effectLst/>
                <a:cs typeface="Tahoma" pitchFamily="34" charset="0"/>
              </a:rPr>
              <a:t>Meningothelial</a:t>
            </a:r>
            <a:r>
              <a:rPr lang="en-US" sz="2800" dirty="0">
                <a:solidFill>
                  <a:srgbClr val="FF0000"/>
                </a:solidFill>
                <a:effectLst/>
                <a:cs typeface="Tahoma" pitchFamily="34" charset="0"/>
              </a:rPr>
              <a:t>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cs typeface="Tahoma" pitchFamily="34" charset="0"/>
              </a:rPr>
              <a:t>Connective tissue &amp; BV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SA" b="0" dirty="0">
                <a:cs typeface="Tahoma" pitchFamily="34" charset="0"/>
              </a:rPr>
              <a:t>1- </a:t>
            </a:r>
            <a:r>
              <a:rPr lang="en-US" altLang="ar-SA" b="0" dirty="0" err="1">
                <a:cs typeface="Tahoma" pitchFamily="34" charset="0"/>
              </a:rPr>
              <a:t>Subfalcine</a:t>
            </a:r>
            <a:r>
              <a:rPr lang="en-US" altLang="ar-SA" b="0" dirty="0">
                <a:cs typeface="Tahoma" pitchFamily="34" charset="0"/>
              </a:rPr>
              <a:t> (</a:t>
            </a:r>
            <a:r>
              <a:rPr lang="en-US" altLang="ar-SA" b="0" dirty="0" err="1">
                <a:cs typeface="Tahoma" pitchFamily="34" charset="0"/>
              </a:rPr>
              <a:t>Cingulate</a:t>
            </a:r>
            <a:r>
              <a:rPr lang="en-US" altLang="ar-SA" b="0" dirty="0">
                <a:cs typeface="Tahoma" pitchFamily="34" charset="0"/>
              </a:rPr>
              <a:t>) </a:t>
            </a:r>
            <a:r>
              <a:rPr lang="en-US" altLang="ar-SA" b="0" dirty="0" err="1">
                <a:cs typeface="Tahoma" pitchFamily="34" charset="0"/>
              </a:rPr>
              <a:t>herniation</a:t>
            </a:r>
            <a:endParaRPr lang="en-US" dirty="0"/>
          </a:p>
        </p:txBody>
      </p:sp>
      <p:sp>
        <p:nvSpPr>
          <p:cNvPr id="34819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916113"/>
            <a:ext cx="4660900" cy="48355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 dirty="0" err="1">
                <a:effectLst/>
                <a:cs typeface="Tahoma" pitchFamily="34" charset="0"/>
              </a:rPr>
              <a:t>Herniation</a:t>
            </a:r>
            <a:r>
              <a:rPr lang="en-US" altLang="ar-SA" dirty="0">
                <a:effectLst/>
                <a:cs typeface="Tahoma" pitchFamily="34" charset="0"/>
              </a:rPr>
              <a:t> of </a:t>
            </a:r>
            <a:r>
              <a:rPr lang="en-US" altLang="ar-SA" dirty="0" err="1">
                <a:effectLst/>
                <a:cs typeface="Tahoma" pitchFamily="34" charset="0"/>
              </a:rPr>
              <a:t>Cingulate</a:t>
            </a:r>
            <a:r>
              <a:rPr lang="en-US" altLang="ar-SA" dirty="0">
                <a:effectLst/>
                <a:cs typeface="Tahoma" pitchFamily="34" charset="0"/>
              </a:rPr>
              <a:t> </a:t>
            </a:r>
            <a:r>
              <a:rPr lang="en-US" altLang="ar-SA" dirty="0" err="1">
                <a:effectLst/>
                <a:cs typeface="Tahoma" pitchFamily="34" charset="0"/>
              </a:rPr>
              <a:t>gyrus</a:t>
            </a:r>
            <a:r>
              <a:rPr lang="en-US" altLang="ar-SA" dirty="0">
                <a:effectLst/>
                <a:cs typeface="Tahoma" pitchFamily="34" charset="0"/>
              </a:rPr>
              <a:t> under </a:t>
            </a:r>
            <a:r>
              <a:rPr lang="en-US" altLang="ar-SA" dirty="0" err="1">
                <a:effectLst/>
                <a:cs typeface="Tahoma" pitchFamily="34" charset="0"/>
              </a:rPr>
              <a:t>falx</a:t>
            </a:r>
            <a:r>
              <a:rPr lang="en-US" altLang="ar-SA" dirty="0">
                <a:effectLst/>
                <a:cs typeface="Tahoma" pitchFamily="34" charset="0"/>
              </a:rPr>
              <a:t> </a:t>
            </a:r>
            <a:r>
              <a:rPr lang="en-US" altLang="ar-SA" dirty="0" err="1">
                <a:effectLst/>
                <a:cs typeface="Tahoma" pitchFamily="34" charset="0"/>
              </a:rPr>
              <a:t>cerebri</a:t>
            </a:r>
            <a:r>
              <a:rPr lang="en-US" altLang="ar-SA" dirty="0">
                <a:effectLst/>
                <a:cs typeface="Tahoma" pitchFamily="34" charset="0"/>
              </a:rPr>
              <a:t> into the </a:t>
            </a:r>
            <a:r>
              <a:rPr lang="en-US" altLang="ar-SA" dirty="0" err="1">
                <a:effectLst/>
                <a:cs typeface="Tahoma" pitchFamily="34" charset="0"/>
              </a:rPr>
              <a:t>subfalcine</a:t>
            </a:r>
            <a:r>
              <a:rPr lang="en-US" altLang="ar-SA" dirty="0">
                <a:effectLst/>
                <a:cs typeface="Tahoma" pitchFamily="34" charset="0"/>
              </a:rPr>
              <a:t>  space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dirty="0">
                <a:cs typeface="Tahoma" pitchFamily="34" charset="0"/>
              </a:rPr>
              <a:t>Compression</a:t>
            </a:r>
            <a:r>
              <a:rPr lang="en-US" altLang="ar-SA" sz="3200" dirty="0">
                <a:effectLst/>
                <a:cs typeface="Tahoma" pitchFamily="34" charset="0"/>
              </a:rPr>
              <a:t> of branches of </a:t>
            </a:r>
            <a:r>
              <a:rPr lang="en-US" altLang="ar-SA" sz="3200" dirty="0">
                <a:solidFill>
                  <a:srgbClr val="FF0000"/>
                </a:solidFill>
                <a:effectLst/>
                <a:cs typeface="Tahoma" pitchFamily="34" charset="0"/>
              </a:rPr>
              <a:t>Anterior  Cerebral Artery   </a:t>
            </a:r>
            <a:r>
              <a:rPr lang="en-US" altLang="ar-SA" sz="3200" dirty="0">
                <a:effectLst/>
                <a:cs typeface="Tahoma" pitchFamily="34" charset="0"/>
                <a:sym typeface="Symbol" pitchFamily="18" charset="2"/>
              </a:rPr>
              <a:t>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ar-SA" sz="3200" dirty="0">
                <a:effectLst/>
                <a:cs typeface="Tahoma" pitchFamily="34" charset="0"/>
                <a:sym typeface="Symbol" pitchFamily="18" charset="2"/>
              </a:rPr>
              <a:t>Cerebral infarction</a:t>
            </a:r>
            <a:endParaRPr lang="en-US" sz="32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ar-SA" sz="4000" b="0" dirty="0">
                <a:cs typeface="Tahoma" pitchFamily="34" charset="0"/>
              </a:rPr>
              <a:t>2-</a:t>
            </a:r>
            <a:r>
              <a:rPr lang="en-US" altLang="ar-SA" sz="4000" b="0" dirty="0">
                <a:solidFill>
                  <a:srgbClr val="FFCC00"/>
                </a:solidFill>
                <a:cs typeface="Tahoma" pitchFamily="34" charset="0"/>
              </a:rPr>
              <a:t> </a:t>
            </a:r>
            <a:r>
              <a:rPr lang="en-US" altLang="ar-SA" sz="4000" b="0" dirty="0" err="1">
                <a:cs typeface="Tahoma" pitchFamily="34" charset="0"/>
              </a:rPr>
              <a:t>Transtentorial</a:t>
            </a:r>
            <a:r>
              <a:rPr lang="en-US" altLang="ar-SA" sz="4000" b="0" dirty="0">
                <a:cs typeface="Tahoma" pitchFamily="34" charset="0"/>
              </a:rPr>
              <a:t> (</a:t>
            </a:r>
            <a:r>
              <a:rPr lang="en-US" altLang="ar-SA" sz="4000" b="0" dirty="0" err="1">
                <a:cs typeface="Tahoma" pitchFamily="34" charset="0"/>
              </a:rPr>
              <a:t>Uncinate</a:t>
            </a:r>
            <a:r>
              <a:rPr lang="en-US" altLang="ar-SA" sz="4000" b="0" dirty="0">
                <a:cs typeface="Tahoma" pitchFamily="34" charset="0"/>
              </a:rPr>
              <a:t>, </a:t>
            </a:r>
            <a:r>
              <a:rPr lang="en-US" altLang="ar-SA" sz="4000" b="0" dirty="0" err="1">
                <a:cs typeface="Tahoma" pitchFamily="34" charset="0"/>
              </a:rPr>
              <a:t>mesial</a:t>
            </a:r>
            <a:r>
              <a:rPr lang="en-US" altLang="ar-SA" sz="4000" b="0" dirty="0">
                <a:cs typeface="Tahoma" pitchFamily="34" charset="0"/>
              </a:rPr>
              <a:t> temporal) </a:t>
            </a:r>
            <a:r>
              <a:rPr lang="en-US" altLang="ar-SA" sz="4000" b="0" dirty="0" err="1">
                <a:cs typeface="Tahoma" pitchFamily="34" charset="0"/>
              </a:rPr>
              <a:t>hernation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340768"/>
            <a:ext cx="4788024" cy="551723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ar-SA" sz="2800" dirty="0" err="1">
                <a:cs typeface="Tahoma" pitchFamily="34" charset="0"/>
              </a:rPr>
              <a:t>Herniation</a:t>
            </a:r>
            <a:r>
              <a:rPr lang="en-US" altLang="ar-SA" sz="2800" dirty="0">
                <a:cs typeface="Tahoma" pitchFamily="34" charset="0"/>
              </a:rPr>
              <a:t> of medial temporal lobe through </a:t>
            </a:r>
            <a:r>
              <a:rPr lang="en-US" altLang="ar-SA" sz="2800" dirty="0" err="1">
                <a:cs typeface="Tahoma" pitchFamily="34" charset="0"/>
              </a:rPr>
              <a:t>tentorium</a:t>
            </a:r>
            <a:r>
              <a:rPr lang="en-US" altLang="ar-SA" sz="2800" dirty="0">
                <a:cs typeface="Tahoma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FF0066"/>
              </a:buClr>
              <a:buNone/>
              <a:defRPr/>
            </a:pPr>
            <a:r>
              <a:rPr lang="en-US" altLang="ar-SA" dirty="0">
                <a:cs typeface="Tahoma" pitchFamily="34" charset="0"/>
              </a:rPr>
              <a:t>- </a:t>
            </a:r>
            <a:r>
              <a:rPr lang="en-US" altLang="ar-SA" dirty="0">
                <a:solidFill>
                  <a:srgbClr val="FF0000"/>
                </a:solidFill>
                <a:cs typeface="Tahoma" pitchFamily="34" charset="0"/>
              </a:rPr>
              <a:t>3</a:t>
            </a:r>
            <a:r>
              <a:rPr lang="en-US" altLang="ar-SA" baseline="30000" dirty="0">
                <a:solidFill>
                  <a:srgbClr val="FF0000"/>
                </a:solidFill>
                <a:cs typeface="Tahoma" pitchFamily="34" charset="0"/>
              </a:rPr>
              <a:t>rd</a:t>
            </a:r>
            <a:r>
              <a:rPr lang="en-US" altLang="ar-SA" dirty="0">
                <a:solidFill>
                  <a:srgbClr val="FF0000"/>
                </a:solidFill>
                <a:cs typeface="Tahoma" pitchFamily="34" charset="0"/>
              </a:rPr>
              <a:t> Cranial Nerve compression 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  </a:t>
            </a:r>
            <a:r>
              <a:rPr lang="en-US" altLang="ar-SA" dirty="0" err="1">
                <a:cs typeface="Tahoma" pitchFamily="34" charset="0"/>
                <a:sym typeface="Symbol" pitchFamily="18" charset="2"/>
              </a:rPr>
              <a:t>I</a:t>
            </a:r>
            <a:r>
              <a:rPr lang="en-US" altLang="ar-SA" dirty="0" err="1">
                <a:cs typeface="Tahoma" pitchFamily="34" charset="0"/>
              </a:rPr>
              <a:t>psilateral</a:t>
            </a:r>
            <a:r>
              <a:rPr lang="en-US" altLang="ar-SA" dirty="0">
                <a:cs typeface="Tahoma" pitchFamily="34" charset="0"/>
              </a:rPr>
              <a:t> dilated pupil &amp;  impaired eye movement</a:t>
            </a:r>
          </a:p>
          <a:p>
            <a:pPr lvl="1">
              <a:lnSpc>
                <a:spcPct val="90000"/>
              </a:lnSpc>
              <a:buClr>
                <a:srgbClr val="FF0066"/>
              </a:buClr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- Pressure on </a:t>
            </a:r>
            <a:r>
              <a:rPr lang="en-US" altLang="ar-SA" dirty="0">
                <a:solidFill>
                  <a:srgbClr val="FF0000"/>
                </a:solidFill>
                <a:effectLst/>
                <a:cs typeface="Tahoma" pitchFamily="34" charset="0"/>
              </a:rPr>
              <a:t>Post.CA</a:t>
            </a:r>
            <a:r>
              <a:rPr lang="en-US" altLang="ar-SA" dirty="0">
                <a:effectLst/>
                <a:cs typeface="Tahoma" pitchFamily="34" charset="0"/>
              </a:rPr>
              <a:t>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</a:t>
            </a:r>
            <a:r>
              <a:rPr lang="en-US" altLang="ar-SA" dirty="0">
                <a:cs typeface="Tahoma" pitchFamily="34" charset="0"/>
              </a:rPr>
              <a:t> Occipital infarction, including visual cortex</a:t>
            </a:r>
          </a:p>
          <a:p>
            <a:pPr lvl="1">
              <a:lnSpc>
                <a:spcPct val="90000"/>
              </a:lnSpc>
              <a:buClr>
                <a:srgbClr val="FF0066"/>
              </a:buClr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- Cerebral peduncle compression 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 </a:t>
            </a:r>
            <a:r>
              <a:rPr lang="en-US" altLang="ar-SA" dirty="0" err="1">
                <a:cs typeface="Tahoma" pitchFamily="34" charset="0"/>
                <a:sym typeface="Symbol" pitchFamily="18" charset="2"/>
              </a:rPr>
              <a:t>ipsilateral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dirty="0" err="1">
                <a:cs typeface="Tahoma" pitchFamily="34" charset="0"/>
              </a:rPr>
              <a:t>hemiparesis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4279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Clr>
                <a:srgbClr val="FF0066"/>
              </a:buClr>
              <a:buSzPct val="105000"/>
              <a:buNone/>
              <a:defRPr/>
            </a:pPr>
            <a:r>
              <a:rPr lang="en-US" altLang="ar-SA" dirty="0">
                <a:cs typeface="Tahoma" pitchFamily="34" charset="0"/>
              </a:rPr>
              <a:t>Progression of </a:t>
            </a:r>
            <a:r>
              <a:rPr lang="en-US" altLang="ar-SA" dirty="0" err="1">
                <a:cs typeface="Tahoma" pitchFamily="34" charset="0"/>
              </a:rPr>
              <a:t>transtentorial</a:t>
            </a:r>
            <a:r>
              <a:rPr lang="en-US" altLang="ar-SA" dirty="0">
                <a:cs typeface="Tahoma" pitchFamily="34" charset="0"/>
              </a:rPr>
              <a:t> </a:t>
            </a:r>
            <a:r>
              <a:rPr lang="en-US" altLang="ar-SA" dirty="0" err="1">
                <a:cs typeface="Tahoma" pitchFamily="34" charset="0"/>
              </a:rPr>
              <a:t>herniation</a:t>
            </a:r>
            <a:r>
              <a:rPr lang="en-US" altLang="ar-SA" dirty="0">
                <a:cs typeface="Tahoma" pitchFamily="34" charset="0"/>
              </a:rPr>
              <a:t> accompanied by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</a:t>
            </a:r>
            <a:r>
              <a:rPr lang="en-US" altLang="ar-SA" dirty="0">
                <a:cs typeface="Tahoma" pitchFamily="34" charset="0"/>
              </a:rPr>
              <a:t>  </a:t>
            </a:r>
            <a:r>
              <a:rPr lang="en-US" altLang="ar-SA" b="1" dirty="0">
                <a:solidFill>
                  <a:srgbClr val="FF0000"/>
                </a:solidFill>
                <a:cs typeface="Tahoma" pitchFamily="34" charset="0"/>
              </a:rPr>
              <a:t>DURET’S Hemorrhage</a:t>
            </a:r>
            <a:r>
              <a:rPr lang="en-US" altLang="ar-SA" sz="2800" dirty="0">
                <a:cs typeface="Tahoma" pitchFamily="34" charset="0"/>
              </a:rPr>
              <a:t> (Secondary Brain stem hemorrhage)</a:t>
            </a:r>
          </a:p>
          <a:p>
            <a:pPr>
              <a:lnSpc>
                <a:spcPct val="80000"/>
              </a:lnSpc>
              <a:buClr>
                <a:srgbClr val="FF0066"/>
              </a:buClr>
              <a:buSzPct val="105000"/>
              <a:buNone/>
              <a:defRPr/>
            </a:pPr>
            <a:r>
              <a:rPr lang="en-US" altLang="ar-SA" sz="2800" dirty="0">
                <a:cs typeface="Tahoma" pitchFamily="34" charset="0"/>
              </a:rPr>
              <a:t>- Linear hemorrhagic lesions in midbrain and </a:t>
            </a:r>
            <a:r>
              <a:rPr lang="en-US" altLang="ar-SA" sz="2800" dirty="0" err="1">
                <a:cs typeface="Tahoma" pitchFamily="34" charset="0"/>
              </a:rPr>
              <a:t>pons</a:t>
            </a:r>
            <a:endParaRPr lang="en-US" altLang="ar-SA" sz="2800" dirty="0"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66"/>
              </a:buClr>
              <a:buSzPct val="105000"/>
              <a:buNone/>
              <a:defRPr/>
            </a:pPr>
            <a:r>
              <a:rPr lang="en-US" altLang="ar-SA" sz="2800" dirty="0">
                <a:cs typeface="Tahoma" pitchFamily="34" charset="0"/>
              </a:rPr>
              <a:t>- Cause ? Tearing of penetrating veins</a:t>
            </a:r>
          </a:p>
          <a:p>
            <a:pPr marL="457200" lvl="1" indent="0">
              <a:lnSpc>
                <a:spcPct val="80000"/>
              </a:lnSpc>
              <a:buClr>
                <a:srgbClr val="FF0066"/>
              </a:buClr>
              <a:buSzPct val="105000"/>
              <a:buNone/>
              <a:defRPr/>
            </a:pPr>
            <a:r>
              <a:rPr lang="en-US" altLang="ar-SA" dirty="0">
                <a:cs typeface="Tahoma" pitchFamily="34" charset="0"/>
              </a:rPr>
              <a:t>  and arteries supplying upper brain 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924944"/>
            <a:ext cx="7992888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0" dirty="0">
                <a:cs typeface="Tahoma" pitchFamily="34" charset="0"/>
              </a:rPr>
              <a:t>3- </a:t>
            </a:r>
            <a:r>
              <a:rPr lang="en-US" altLang="ar-SA" b="0" dirty="0" err="1">
                <a:cs typeface="Tahoma" pitchFamily="34" charset="0"/>
              </a:rPr>
              <a:t>Tonsillar</a:t>
            </a:r>
            <a:r>
              <a:rPr lang="en-US" altLang="ar-SA" b="0" dirty="0">
                <a:cs typeface="Tahoma" pitchFamily="34" charset="0"/>
              </a:rPr>
              <a:t>  </a:t>
            </a:r>
            <a:r>
              <a:rPr lang="en-US" altLang="ar-SA" b="0" dirty="0" err="1">
                <a:cs typeface="Tahoma" pitchFamily="34" charset="0"/>
              </a:rPr>
              <a:t>herniation</a:t>
            </a:r>
            <a:endParaRPr lang="en-US" dirty="0"/>
          </a:p>
        </p:txBody>
      </p:sp>
      <p:sp>
        <p:nvSpPr>
          <p:cNvPr id="287747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388" y="1600200"/>
            <a:ext cx="48498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cs typeface="Tahoma" pitchFamily="34" charset="0"/>
              </a:rPr>
              <a:t>Herniation of </a:t>
            </a:r>
            <a:r>
              <a:rPr lang="en-US" altLang="ar-SA" dirty="0" err="1">
                <a:cs typeface="Tahoma" pitchFamily="34" charset="0"/>
              </a:rPr>
              <a:t>cerebellar</a:t>
            </a:r>
            <a:r>
              <a:rPr lang="en-US" altLang="ar-SA" dirty="0">
                <a:cs typeface="Tahoma" pitchFamily="34" charset="0"/>
              </a:rPr>
              <a:t> tonsils through foramen magnum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85000"/>
              <a:buNone/>
              <a:defRPr/>
            </a:pPr>
            <a:r>
              <a:rPr lang="en-US" altLang="ar-SA" dirty="0">
                <a:cs typeface="Tahoma" pitchFamily="34" charset="0"/>
              </a:rPr>
              <a:t>- </a:t>
            </a:r>
            <a:r>
              <a:rPr lang="en-US" altLang="ar-SA" dirty="0">
                <a:solidFill>
                  <a:srgbClr val="FF0000"/>
                </a:solidFill>
                <a:cs typeface="Tahoma" pitchFamily="34" charset="0"/>
              </a:rPr>
              <a:t>Life threatening</a:t>
            </a:r>
            <a:r>
              <a:rPr lang="en-US" altLang="ar-SA" dirty="0">
                <a:cs typeface="Tahoma" pitchFamily="34" charset="0"/>
              </a:rPr>
              <a:t>, Why??</a:t>
            </a:r>
            <a:endParaRPr lang="en-US" sz="3200" dirty="0">
              <a:solidFill>
                <a:schemeClr val="hlink"/>
              </a:solidFill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744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Congenital Malformations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Neural Tube Defects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dirty="0"/>
              <a:t>The most frequent type of CNS malformation. </a:t>
            </a:r>
          </a:p>
          <a:p>
            <a:r>
              <a:rPr lang="en-US" dirty="0"/>
              <a:t>Partial failure or reversal of neural tube closure </a:t>
            </a:r>
          </a:p>
          <a:p>
            <a:r>
              <a:rPr lang="en-US" dirty="0"/>
              <a:t>Genetic factor. </a:t>
            </a:r>
          </a:p>
          <a:p>
            <a:r>
              <a:rPr lang="en-US" dirty="0" err="1"/>
              <a:t>Folate</a:t>
            </a:r>
            <a:r>
              <a:rPr lang="en-US" dirty="0"/>
              <a:t> deficiency during the initial weeks of gestation </a:t>
            </a:r>
          </a:p>
          <a:p>
            <a:pPr>
              <a:buNone/>
            </a:pPr>
            <a:r>
              <a:rPr lang="en-US" dirty="0"/>
              <a:t>     - Prenatal </a:t>
            </a:r>
            <a:r>
              <a:rPr lang="en-US" dirty="0" err="1"/>
              <a:t>Folate</a:t>
            </a:r>
            <a:r>
              <a:rPr lang="en-US" dirty="0"/>
              <a:t> vitamins can reduce the risk up to 70%.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                </a:t>
            </a:r>
            <a:r>
              <a:rPr lang="en-US" b="1" dirty="0"/>
              <a:t>Neural Tube Defects </a:t>
            </a:r>
          </a:p>
          <a:p>
            <a:r>
              <a:rPr lang="en-US" dirty="0"/>
              <a:t>The most common defects involve the </a:t>
            </a:r>
            <a:r>
              <a:rPr lang="en-US" b="1" dirty="0"/>
              <a:t>posterior</a:t>
            </a:r>
            <a:r>
              <a:rPr lang="en-US" dirty="0"/>
              <a:t> end of the neural tube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Spina</a:t>
            </a:r>
            <a:r>
              <a:rPr lang="en-US" dirty="0"/>
              <a:t> bifida </a:t>
            </a:r>
            <a:r>
              <a:rPr lang="en-US" dirty="0" err="1"/>
              <a:t>occulta</a:t>
            </a:r>
            <a:r>
              <a:rPr lang="en-US" dirty="0"/>
              <a:t>: Asymptomatic bony defects 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66247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err="1"/>
              <a:t>Meningocele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Myelomeningocele</a:t>
            </a:r>
            <a:r>
              <a:rPr lang="en-US" sz="2800" dirty="0"/>
              <a:t>:</a:t>
            </a:r>
            <a:r>
              <a:rPr lang="en-US" sz="2800" i="1" dirty="0"/>
              <a:t> </a:t>
            </a:r>
            <a:r>
              <a:rPr lang="en-US" sz="2800" dirty="0"/>
              <a:t>Extension of CNS tissue through a defect in the vertebral column that occurs most commonly in the LS region. </a:t>
            </a:r>
          </a:p>
          <a:p>
            <a:pPr>
              <a:buNone/>
            </a:pPr>
            <a:r>
              <a:rPr lang="en-US" dirty="0"/>
              <a:t>         - </a:t>
            </a:r>
            <a:r>
              <a:rPr lang="en-US" sz="2400" dirty="0"/>
              <a:t>Motor and sensory deficits in the lower extremities and problems with bowel and bladder control.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84249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              Neural Tube Defects </a:t>
            </a:r>
          </a:p>
          <a:p>
            <a:r>
              <a:rPr lang="en-US" dirty="0"/>
              <a:t>Malformation of the </a:t>
            </a:r>
            <a:r>
              <a:rPr lang="en-US" b="1" dirty="0"/>
              <a:t>anterior</a:t>
            </a:r>
            <a:r>
              <a:rPr lang="en-US" dirty="0"/>
              <a:t> end of the neural tube</a:t>
            </a:r>
          </a:p>
          <a:p>
            <a:pPr>
              <a:buNone/>
            </a:pPr>
            <a:r>
              <a:rPr lang="en-US" b="1" dirty="0"/>
              <a:t>- Anencephaly</a:t>
            </a:r>
            <a:r>
              <a:rPr lang="en-US" dirty="0"/>
              <a:t>: Absence of the forebrain and the top of skull.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212976"/>
            <a:ext cx="61198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>
                <a:effectLst/>
                <a:cs typeface="Tahoma" pitchFamily="34" charset="0"/>
              </a:rPr>
              <a:t>Reactions of components to injury</a:t>
            </a:r>
            <a:endParaRPr lang="en-US" sz="3600" dirty="0">
              <a:effectLst/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4705"/>
            <a:ext cx="8686800" cy="6398096"/>
          </a:xfrm>
        </p:spPr>
        <p:txBody>
          <a:bodyPr/>
          <a:lstStyle/>
          <a:p>
            <a:pPr eaLnBrk="1" hangingPunct="1">
              <a:defRPr/>
            </a:pPr>
            <a:endParaRPr lang="en-US" altLang="ar-SA" sz="1200" dirty="0"/>
          </a:p>
          <a:p>
            <a:pPr eaLnBrk="1" hangingPunct="1">
              <a:defRPr/>
            </a:pPr>
            <a:r>
              <a:rPr lang="en-US" altLang="ar-SA" sz="2800" b="1" dirty="0">
                <a:cs typeface="Tahoma" pitchFamily="34" charset="0"/>
              </a:rPr>
              <a:t>Neurons :</a:t>
            </a:r>
            <a:r>
              <a:rPr lang="en-US" altLang="ar-SA" sz="2800" b="1" dirty="0">
                <a:solidFill>
                  <a:schemeClr val="hlink"/>
                </a:solidFill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2000" dirty="0">
                <a:cs typeface="Tahoma" pitchFamily="34" charset="0"/>
              </a:rPr>
              <a:t>  </a:t>
            </a:r>
            <a:r>
              <a:rPr lang="en-US" altLang="ar-SA" b="1" dirty="0">
                <a:solidFill>
                  <a:srgbClr val="FF0066"/>
                </a:solidFill>
                <a:cs typeface="Tahoma" pitchFamily="34" charset="0"/>
              </a:rPr>
              <a:t>A- Acute Neuronal injury : </a:t>
            </a:r>
            <a:r>
              <a:rPr lang="en-US" altLang="ar-SA" sz="3200" dirty="0">
                <a:solidFill>
                  <a:srgbClr val="FF0066"/>
                </a:solidFill>
                <a:cs typeface="Tahoma" pitchFamily="34" charset="0"/>
              </a:rPr>
              <a:t>RED NEURONS</a:t>
            </a: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</a:t>
            </a:r>
            <a:r>
              <a:rPr lang="en-US" altLang="ar-SA" sz="3200" dirty="0">
                <a:cs typeface="Tahoma" pitchFamily="34" charset="0"/>
              </a:rPr>
              <a:t>: cell death </a:t>
            </a:r>
            <a:r>
              <a:rPr lang="en-US" altLang="ar-SA" sz="3200" dirty="0">
                <a:cs typeface="Calibri"/>
              </a:rPr>
              <a:t>→</a:t>
            </a:r>
            <a:r>
              <a:rPr lang="en-US" altLang="ar-SA" sz="3200" dirty="0">
                <a:cs typeface="Tahoma" pitchFamily="34" charset="0"/>
              </a:rPr>
              <a:t> </a:t>
            </a:r>
            <a:r>
              <a:rPr lang="en-US" altLang="ar-SA" sz="2400" dirty="0">
                <a:cs typeface="Tahoma" pitchFamily="34" charset="0"/>
              </a:rPr>
              <a:t>12-24hrs Ischemia/ hypoxia  (Shrinkage of cell body, </a:t>
            </a:r>
            <a:r>
              <a:rPr lang="en-US" altLang="ar-SA" sz="2400" dirty="0" err="1">
                <a:cs typeface="Tahoma" pitchFamily="34" charset="0"/>
              </a:rPr>
              <a:t>pyknosis</a:t>
            </a:r>
            <a:r>
              <a:rPr lang="en-US" altLang="ar-SA" sz="2400" dirty="0">
                <a:cs typeface="Tahoma" pitchFamily="34" charset="0"/>
              </a:rPr>
              <a:t> of nucleus, loss of </a:t>
            </a:r>
            <a:r>
              <a:rPr lang="en-US" altLang="ar-SA" sz="2400" dirty="0" err="1">
                <a:cs typeface="Tahoma" pitchFamily="34" charset="0"/>
              </a:rPr>
              <a:t>nissl</a:t>
            </a:r>
            <a:r>
              <a:rPr lang="en-US" altLang="ar-SA" sz="2400" dirty="0">
                <a:cs typeface="Tahoma" pitchFamily="34" charset="0"/>
              </a:rPr>
              <a:t> substance, intense </a:t>
            </a:r>
            <a:r>
              <a:rPr lang="en-US" altLang="ar-SA" sz="2400" dirty="0" err="1">
                <a:cs typeface="Tahoma" pitchFamily="34" charset="0"/>
              </a:rPr>
              <a:t>eosiophilia</a:t>
            </a:r>
            <a:r>
              <a:rPr lang="en-US" altLang="ar-SA" sz="2400" dirty="0">
                <a:cs typeface="Tahoma" pitchFamily="34" charset="0"/>
              </a:rPr>
              <a:t> of cytoplasm)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cs typeface="Tahoma" pitchFamily="34" charset="0"/>
            </a:endParaRPr>
          </a:p>
        </p:txBody>
      </p:sp>
      <p:pic>
        <p:nvPicPr>
          <p:cNvPr id="8196" name="Picture 5" descr="http://www.neuropathologyweb.org/chapter1/images1/1-2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18722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NS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                  Neural Tube Defects </a:t>
            </a:r>
          </a:p>
          <a:p>
            <a:pPr>
              <a:buFontTx/>
              <a:buChar char="-"/>
            </a:pPr>
            <a:r>
              <a:rPr lang="en-US" dirty="0" err="1"/>
              <a:t>Encephalocele</a:t>
            </a:r>
            <a:r>
              <a:rPr lang="en-US" dirty="0"/>
              <a:t>:  </a:t>
            </a:r>
            <a:r>
              <a:rPr lang="en-US" dirty="0" err="1"/>
              <a:t>diverticulum</a:t>
            </a:r>
            <a:r>
              <a:rPr lang="en-US" dirty="0"/>
              <a:t> of malformed CNS tissue extending through a defect in the cranium.    </a:t>
            </a:r>
          </a:p>
          <a:p>
            <a:pPr>
              <a:buNone/>
            </a:pPr>
            <a:r>
              <a:rPr lang="en-US" dirty="0"/>
              <a:t>           -  </a:t>
            </a:r>
            <a:r>
              <a:rPr lang="en-US" sz="2400" dirty="0"/>
              <a:t>It most often involves the occipital region or the posterior </a:t>
            </a:r>
            <a:r>
              <a:rPr lang="en-US" sz="2400" dirty="0" err="1"/>
              <a:t>fossa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3429000"/>
            <a:ext cx="66967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Forebrain Malformations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Megalencephaly</a:t>
            </a:r>
            <a:r>
              <a:rPr lang="en-US" dirty="0"/>
              <a:t> : Abnormally large brain </a:t>
            </a:r>
          </a:p>
          <a:p>
            <a:r>
              <a:rPr lang="en-US" dirty="0"/>
              <a:t> </a:t>
            </a:r>
            <a:r>
              <a:rPr lang="en-US" dirty="0" err="1"/>
              <a:t>Microencephaly</a:t>
            </a:r>
            <a:r>
              <a:rPr lang="en-US" dirty="0"/>
              <a:t>: Small brain, associated with a small head (</a:t>
            </a:r>
            <a:r>
              <a:rPr lang="en-US" dirty="0" err="1"/>
              <a:t>microcephaly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             -  </a:t>
            </a:r>
            <a:r>
              <a:rPr lang="en-US" sz="2400" dirty="0"/>
              <a:t>associated with chromosome abnormalities, fetal alcohol syndrome, and  (HIV-1) infection acquired in </a:t>
            </a:r>
            <a:r>
              <a:rPr lang="en-US" sz="2400" dirty="0" err="1"/>
              <a:t>utero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                      Forebrain Malformations </a:t>
            </a:r>
          </a:p>
          <a:p>
            <a:r>
              <a:rPr lang="en-US" sz="2800" dirty="0"/>
              <a:t>Disruption of neuronal migration and differentiation during development can lead to abnormalities of gyration</a:t>
            </a:r>
          </a:p>
          <a:p>
            <a:pPr>
              <a:buFontTx/>
              <a:buChar char="-"/>
            </a:pPr>
            <a:r>
              <a:rPr lang="en-US" dirty="0" err="1"/>
              <a:t>Lissencephaly</a:t>
            </a:r>
            <a:r>
              <a:rPr lang="en-US" dirty="0"/>
              <a:t> (</a:t>
            </a:r>
            <a:r>
              <a:rPr lang="en-US" dirty="0" err="1"/>
              <a:t>agyria</a:t>
            </a:r>
            <a:r>
              <a:rPr lang="en-US" dirty="0"/>
              <a:t>) : absent gyration leading to a smooth-surfaced brain.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968"/>
            <a:ext cx="62646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- </a:t>
            </a:r>
            <a:r>
              <a:rPr lang="en-US" dirty="0" err="1"/>
              <a:t>Polymicrogyria</a:t>
            </a:r>
            <a:r>
              <a:rPr lang="en-US" dirty="0"/>
              <a:t>:  increased number of irregularly formed </a:t>
            </a:r>
            <a:r>
              <a:rPr lang="en-US" dirty="0" err="1"/>
              <a:t>gyri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208912" cy="38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Holoprosencephaly</a:t>
            </a:r>
            <a:r>
              <a:rPr lang="en-US" dirty="0"/>
              <a:t> : disruption of the normal midline patterning (incomplete separation of the two  hemispheres)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      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554461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Posterior </a:t>
            </a:r>
            <a:r>
              <a:rPr lang="en-US" b="1" dirty="0" err="1"/>
              <a:t>Fossa</a:t>
            </a:r>
            <a:r>
              <a:rPr lang="en-US" b="1" dirty="0"/>
              <a:t> Anomalies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Arnold-</a:t>
            </a:r>
            <a:r>
              <a:rPr lang="en-US" dirty="0" err="1"/>
              <a:t>Chiari</a:t>
            </a:r>
            <a:r>
              <a:rPr lang="en-US" dirty="0"/>
              <a:t> malformation (</a:t>
            </a:r>
            <a:r>
              <a:rPr lang="en-US" dirty="0" err="1"/>
              <a:t>Chiari</a:t>
            </a:r>
            <a:r>
              <a:rPr lang="en-US" dirty="0"/>
              <a:t> type II malformation) :</a:t>
            </a:r>
          </a:p>
          <a:p>
            <a:pPr>
              <a:buNone/>
            </a:pPr>
            <a:r>
              <a:rPr lang="en-US" dirty="0"/>
              <a:t>   - Small posterior </a:t>
            </a:r>
            <a:r>
              <a:rPr lang="en-US" dirty="0" err="1"/>
              <a:t>fossa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- Misshapen midline cerebellum</a:t>
            </a:r>
          </a:p>
          <a:p>
            <a:pPr>
              <a:buNone/>
            </a:pPr>
            <a:r>
              <a:rPr lang="en-US" dirty="0"/>
              <a:t>   - Downward extension of the </a:t>
            </a:r>
            <a:r>
              <a:rPr lang="en-US" dirty="0" err="1"/>
              <a:t>vermis</a:t>
            </a:r>
            <a:r>
              <a:rPr lang="en-US" dirty="0"/>
              <a:t> through the foramen magnum</a:t>
            </a:r>
          </a:p>
          <a:p>
            <a:pPr>
              <a:buNone/>
            </a:pPr>
            <a:r>
              <a:rPr lang="en-US" dirty="0"/>
              <a:t>   -  hydrocephalus and a lumbar </a:t>
            </a:r>
            <a:r>
              <a:rPr lang="en-US" dirty="0" err="1"/>
              <a:t>myelomeningocele</a:t>
            </a:r>
            <a:r>
              <a:rPr lang="en-US" dirty="0"/>
              <a:t> are also present.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1700808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Chiari</a:t>
            </a:r>
            <a:r>
              <a:rPr lang="en-US" sz="2400" dirty="0"/>
              <a:t> type I malformation:</a:t>
            </a:r>
          </a:p>
          <a:p>
            <a:pPr>
              <a:buNone/>
            </a:pPr>
            <a:r>
              <a:rPr lang="en-US" sz="2400" dirty="0"/>
              <a:t>     - low-lying </a:t>
            </a:r>
            <a:r>
              <a:rPr lang="en-US" sz="2400" dirty="0" err="1"/>
              <a:t>cerebellar</a:t>
            </a:r>
            <a:r>
              <a:rPr lang="en-US" sz="2400" dirty="0"/>
              <a:t> tonsils that extend through the foramen magnum.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Dandy -Walker malformation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39248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4704"/>
            <a:ext cx="8686800" cy="60932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3600" b="1" dirty="0">
                <a:solidFill>
                  <a:srgbClr val="FF0066"/>
                </a:solidFill>
                <a:effectLst/>
                <a:cs typeface="Tahoma" pitchFamily="34" charset="0"/>
              </a:rPr>
              <a:t>B - Chronic or </a:t>
            </a:r>
            <a:r>
              <a:rPr lang="en-US" altLang="ar-SA" sz="3600" b="1" dirty="0" err="1">
                <a:solidFill>
                  <a:srgbClr val="FF0066"/>
                </a:solidFill>
                <a:effectLst/>
                <a:cs typeface="Tahoma" pitchFamily="34" charset="0"/>
              </a:rPr>
              <a:t>subacute</a:t>
            </a:r>
            <a:r>
              <a:rPr lang="en-US" altLang="ar-SA" sz="3600" b="1" dirty="0">
                <a:solidFill>
                  <a:srgbClr val="FF0066"/>
                </a:solidFill>
                <a:effectLst/>
                <a:cs typeface="Tahoma" pitchFamily="34" charset="0"/>
              </a:rPr>
              <a:t> injury:</a:t>
            </a:r>
            <a:r>
              <a:rPr lang="en-US" altLang="ar-SA" sz="3600" b="1" dirty="0">
                <a:effectLst/>
                <a:cs typeface="Tahoma" pitchFamily="34" charset="0"/>
              </a:rPr>
              <a:t> </a:t>
            </a:r>
            <a:r>
              <a:rPr lang="en-US" altLang="ar-SA" b="1" dirty="0">
                <a:effectLst/>
                <a:cs typeface="Tahoma" pitchFamily="34" charset="0"/>
              </a:rPr>
              <a:t>Degeneration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b="1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Neuronal loss &amp; replacement  by </a:t>
            </a:r>
            <a:r>
              <a:rPr lang="en-US" altLang="ar-SA" sz="3200" dirty="0" err="1">
                <a:effectLst/>
                <a:cs typeface="Tahoma" pitchFamily="34" charset="0"/>
              </a:rPr>
              <a:t>gliosis</a:t>
            </a:r>
            <a:r>
              <a:rPr lang="en-US" altLang="ar-SA" sz="3200" dirty="0">
                <a:effectLst/>
                <a:cs typeface="Tahoma" pitchFamily="34" charset="0"/>
              </a:rPr>
              <a:t> in progressive diseases</a:t>
            </a:r>
            <a:r>
              <a:rPr lang="en-US" altLang="ar-SA" sz="3200" dirty="0">
                <a:cs typeface="Tahoma" pitchFamily="34" charset="0"/>
              </a:rPr>
              <a:t>.</a:t>
            </a:r>
            <a:r>
              <a:rPr lang="en-US" altLang="ar-SA" sz="3200" dirty="0">
                <a:effectLst/>
                <a:cs typeface="Tahoma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ar-SA" dirty="0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0"/>
            <a:ext cx="8676456" cy="6629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3600" dirty="0">
                <a:solidFill>
                  <a:srgbClr val="FF0066"/>
                </a:solidFill>
                <a:effectLst/>
                <a:cs typeface="Tahoma" pitchFamily="34" charset="0"/>
              </a:rPr>
              <a:t>C -Axonal </a:t>
            </a:r>
            <a:r>
              <a:rPr lang="en-US" altLang="ar-SA" sz="3600" dirty="0">
                <a:solidFill>
                  <a:srgbClr val="FF0066"/>
                </a:solidFill>
                <a:cs typeface="Tahoma" pitchFamily="34" charset="0"/>
              </a:rPr>
              <a:t>reaction</a:t>
            </a:r>
            <a:r>
              <a:rPr lang="en-US" altLang="ar-SA" sz="3600" dirty="0">
                <a:effectLst/>
                <a:cs typeface="Tahoma" pitchFamily="34" charset="0"/>
              </a:rPr>
              <a:t> </a:t>
            </a:r>
            <a:r>
              <a:rPr lang="en-US" altLang="ar-SA" sz="2000" dirty="0">
                <a:effectLst/>
                <a:cs typeface="Tahoma" pitchFamily="34" charset="0"/>
              </a:rPr>
              <a:t> </a:t>
            </a:r>
            <a:r>
              <a:rPr lang="en-US" altLang="ar-SA" sz="3600" dirty="0">
                <a:effectLst/>
                <a:cs typeface="Tahoma" pitchFamily="34" charset="0"/>
              </a:rPr>
              <a:t>:</a:t>
            </a:r>
            <a:r>
              <a:rPr lang="en-US" altLang="ar-SA" sz="2800" b="1" dirty="0">
                <a:effectLst/>
                <a:cs typeface="Tahoma" pitchFamily="34" charset="0"/>
              </a:rPr>
              <a:t>Central </a:t>
            </a:r>
            <a:r>
              <a:rPr lang="en-US" altLang="ar-SA" sz="2800" b="1" dirty="0" err="1">
                <a:effectLst/>
                <a:cs typeface="Tahoma" pitchFamily="34" charset="0"/>
              </a:rPr>
              <a:t>Chromatolysis</a:t>
            </a:r>
            <a:r>
              <a:rPr lang="en-US" altLang="ar-SA" sz="2800" b="1" dirty="0">
                <a:effectLst/>
                <a:cs typeface="Tahoma" pitchFamily="34" charset="0"/>
              </a:rPr>
              <a:t> </a:t>
            </a:r>
            <a:r>
              <a:rPr lang="en-US" altLang="ar-SA" dirty="0">
                <a:effectLst/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2400" dirty="0">
                <a:effectLst/>
                <a:cs typeface="Tahoma" pitchFamily="34" charset="0"/>
              </a:rPr>
              <a:t>(Enlargement of cell body, peripheral displacement of </a:t>
            </a:r>
            <a:r>
              <a:rPr lang="en-US" altLang="ar-SA" sz="2400" dirty="0" err="1">
                <a:effectLst/>
                <a:cs typeface="Tahoma" pitchFamily="34" charset="0"/>
              </a:rPr>
              <a:t>nuc</a:t>
            </a:r>
            <a:r>
              <a:rPr lang="en-US" altLang="ar-SA" sz="2400" dirty="0">
                <a:cs typeface="Tahoma" pitchFamily="34" charset="0"/>
              </a:rPr>
              <a:t>., enlargement of nucleolus, dispersion of </a:t>
            </a:r>
            <a:r>
              <a:rPr lang="en-US" altLang="ar-SA" sz="2400" dirty="0" err="1">
                <a:cs typeface="Tahoma" pitchFamily="34" charset="0"/>
              </a:rPr>
              <a:t>Nissl</a:t>
            </a:r>
            <a:r>
              <a:rPr lang="en-US" altLang="ar-SA" sz="2400" dirty="0">
                <a:cs typeface="Tahoma" pitchFamily="34" charset="0"/>
              </a:rPr>
              <a:t> substance from center to periphery) </a:t>
            </a:r>
            <a:endParaRPr lang="en-US" altLang="ar-SA" sz="2400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4" name="Picture 2" descr="HZ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neuropathologyweb.org/chapter1/images1/1-Chromatoly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2484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  <a:defRPr/>
            </a:pPr>
            <a:r>
              <a:rPr lang="en-US" altLang="ar-SA" sz="3600" dirty="0">
                <a:solidFill>
                  <a:srgbClr val="FF0066"/>
                </a:solidFill>
                <a:cs typeface="Tahoma" pitchFamily="34" charset="0"/>
              </a:rPr>
              <a:t>D- Inclusions</a:t>
            </a:r>
            <a:r>
              <a:rPr lang="en-US" altLang="ar-SA" sz="3600" dirty="0">
                <a:cs typeface="Tahoma" pitchFamily="34" charset="0"/>
              </a:rPr>
              <a:t> :</a:t>
            </a:r>
          </a:p>
          <a:p>
            <a:pPr>
              <a:buNone/>
              <a:defRPr/>
            </a:pPr>
            <a:r>
              <a:rPr lang="en-US" altLang="ar-SA" dirty="0">
                <a:cs typeface="Tahoma" pitchFamily="34" charset="0"/>
              </a:rPr>
              <a:t>   Nuclear or </a:t>
            </a:r>
            <a:r>
              <a:rPr lang="en-US" altLang="ar-SA" dirty="0" err="1">
                <a:cs typeface="Tahoma" pitchFamily="34" charset="0"/>
              </a:rPr>
              <a:t>cytoplasmic</a:t>
            </a:r>
            <a:r>
              <a:rPr lang="en-US" altLang="ar-SA" dirty="0">
                <a:cs typeface="Tahoma" pitchFamily="34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n-US" altLang="ar-SA" dirty="0">
                <a:cs typeface="Tahoma" pitchFamily="34" charset="0"/>
              </a:rPr>
              <a:t>Neurodegenerative diseases</a:t>
            </a:r>
          </a:p>
          <a:p>
            <a:pPr>
              <a:buFontTx/>
              <a:buChar char="-"/>
              <a:defRPr/>
            </a:pPr>
            <a:r>
              <a:rPr lang="en-US" altLang="ar-SA" dirty="0">
                <a:cs typeface="Tahoma" pitchFamily="34" charset="0"/>
              </a:rPr>
              <a:t>Viral infections</a:t>
            </a:r>
          </a:p>
          <a:p>
            <a:pPr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4" name="Picture 8" descr="074herpesinclu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8496944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820472" cy="6858001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66"/>
              </a:buClr>
              <a:buSzPct val="50000"/>
              <a:buNone/>
              <a:defRPr/>
            </a:pPr>
            <a:r>
              <a:rPr lang="en-US" altLang="ar-SA" b="1" dirty="0" err="1">
                <a:cs typeface="Tahoma" pitchFamily="34" charset="0"/>
              </a:rPr>
              <a:t>Astrocytes</a:t>
            </a:r>
            <a:r>
              <a:rPr lang="en-US" altLang="ar-SA" b="1" dirty="0">
                <a:cs typeface="Tahoma" pitchFamily="34" charset="0"/>
              </a:rPr>
              <a:t> :</a:t>
            </a:r>
          </a:p>
          <a:p>
            <a:pPr>
              <a:lnSpc>
                <a:spcPct val="90000"/>
              </a:lnSpc>
              <a:buClr>
                <a:srgbClr val="FF0066"/>
              </a:buClr>
              <a:buSzPct val="50000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FF0066"/>
              </a:buClr>
              <a:buSzPct val="50000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rgbClr val="FF0066"/>
              </a:buClr>
              <a:buSzPct val="50000"/>
              <a:buNone/>
              <a:defRPr/>
            </a:pPr>
            <a:r>
              <a:rPr lang="en-US" altLang="ar-SA" dirty="0">
                <a:cs typeface="Tahoma" pitchFamily="34" charset="0"/>
              </a:rPr>
              <a:t>- ↑number &amp; size  (</a:t>
            </a:r>
            <a:r>
              <a:rPr lang="en-US" altLang="ar-SA" b="1" dirty="0" err="1">
                <a:cs typeface="Tahoma" pitchFamily="34" charset="0"/>
              </a:rPr>
              <a:t>Gliosis</a:t>
            </a:r>
            <a:r>
              <a:rPr lang="en-US" altLang="ar-SA" b="1" dirty="0">
                <a:cs typeface="Tahoma" pitchFamily="34" charset="0"/>
              </a:rPr>
              <a:t> or </a:t>
            </a:r>
            <a:r>
              <a:rPr lang="en-US" altLang="ar-SA" b="1" dirty="0" err="1">
                <a:cs typeface="Tahoma" pitchFamily="34" charset="0"/>
              </a:rPr>
              <a:t>Astrogliosis</a:t>
            </a:r>
            <a:r>
              <a:rPr lang="en-US" altLang="ar-SA" b="1" dirty="0">
                <a:cs typeface="Tahoma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rgbClr val="FF0066"/>
              </a:buClr>
              <a:buSzPct val="50000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ar-SA" sz="3200" dirty="0"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leh\Desktop\hydroceph\astr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4680520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79350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66"/>
              </a:buClr>
              <a:buSzPct val="50000"/>
              <a:buNone/>
              <a:defRPr/>
            </a:pPr>
            <a:r>
              <a:rPr lang="en-US" altLang="ar-SA" b="1" dirty="0">
                <a:cs typeface="Tahoma" pitchFamily="34" charset="0"/>
              </a:rPr>
              <a:t>- Rosenthal fibers </a:t>
            </a:r>
            <a:r>
              <a:rPr lang="en-US" altLang="ar-SA" dirty="0">
                <a:cs typeface="Tahoma" pitchFamily="34" charset="0"/>
              </a:rPr>
              <a:t>: </a:t>
            </a:r>
            <a:r>
              <a:rPr lang="en-US" altLang="ar-SA" dirty="0" err="1">
                <a:cs typeface="Tahoma" pitchFamily="34" charset="0"/>
              </a:rPr>
              <a:t>Cytoplasmic</a:t>
            </a:r>
            <a:r>
              <a:rPr lang="en-US" altLang="ar-SA" dirty="0">
                <a:cs typeface="Tahoma" pitchFamily="34" charset="0"/>
              </a:rPr>
              <a:t> inclusion bodies</a:t>
            </a:r>
            <a:endParaRPr lang="en-US" altLang="ar-SA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0066"/>
              </a:buClr>
              <a:buSzPct val="50000"/>
              <a:buNone/>
              <a:defRPr/>
            </a:pPr>
            <a:r>
              <a:rPr lang="en-US" altLang="ar-SA" dirty="0">
                <a:cs typeface="Tahoma" pitchFamily="34" charset="0"/>
              </a:rPr>
              <a:t>( </a:t>
            </a:r>
            <a:r>
              <a:rPr lang="en-US" altLang="ar-SA" sz="2800" dirty="0">
                <a:cs typeface="Tahoma" pitchFamily="34" charset="0"/>
              </a:rPr>
              <a:t>thick , elongated, </a:t>
            </a:r>
            <a:r>
              <a:rPr lang="en-US" altLang="ar-SA" sz="2800" dirty="0" err="1">
                <a:cs typeface="Tahoma" pitchFamily="34" charset="0"/>
              </a:rPr>
              <a:t>eosinophilic</a:t>
            </a:r>
            <a:r>
              <a:rPr lang="en-US" altLang="ar-SA" dirty="0">
                <a:cs typeface="Tahoma" pitchFamily="34" charset="0"/>
              </a:rPr>
              <a:t>) </a:t>
            </a:r>
            <a:r>
              <a:rPr lang="en-US" altLang="ar-SA" dirty="0">
                <a:cs typeface="Calibri"/>
              </a:rPr>
              <a:t>→</a:t>
            </a:r>
            <a:r>
              <a:rPr lang="en-US" altLang="ar-SA" dirty="0">
                <a:cs typeface="Tahoma" pitchFamily="34" charset="0"/>
              </a:rPr>
              <a:t>  in old </a:t>
            </a:r>
            <a:r>
              <a:rPr lang="en-US" altLang="ar-SA" dirty="0" err="1">
                <a:cs typeface="Tahoma" pitchFamily="34" charset="0"/>
              </a:rPr>
              <a:t>gliosis</a:t>
            </a:r>
            <a:r>
              <a:rPr lang="en-US" altLang="ar-SA" dirty="0">
                <a:cs typeface="Tahoma" pitchFamily="34" charset="0"/>
              </a:rPr>
              <a:t> or some tumors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1014</Words>
  <Application>Microsoft Office PowerPoint</Application>
  <PresentationFormat>On-screen Show (4:3)</PresentationFormat>
  <Paragraphs>181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Component cells of CNS</vt:lpstr>
      <vt:lpstr>Reactions of components to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Intracranial Pressure</vt:lpstr>
      <vt:lpstr>Causes of Increased ICP</vt:lpstr>
      <vt:lpstr>PowerPoint Presentation</vt:lpstr>
      <vt:lpstr>PowerPoint Presentation</vt:lpstr>
      <vt:lpstr>PowerPoint Presentation</vt:lpstr>
      <vt:lpstr>HYDROCEPHALUS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Hydrocephalus :</vt:lpstr>
      <vt:lpstr>PowerPoint Presentation</vt:lpstr>
      <vt:lpstr>PowerPoint Presentation</vt:lpstr>
      <vt:lpstr>HERNIATIONS </vt:lpstr>
      <vt:lpstr>PowerPoint Presentation</vt:lpstr>
      <vt:lpstr>1- Subfalcine (Cingulate) herniation</vt:lpstr>
      <vt:lpstr>2- Transtentorial (Uncinate, mesial temporal) hernation</vt:lpstr>
      <vt:lpstr>PowerPoint Presentation</vt:lpstr>
      <vt:lpstr>3- Tonsillar  herniation</vt:lpstr>
      <vt:lpstr>Congenital Malformations</vt:lpstr>
      <vt:lpstr>Neural Tube Defects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Forebrain Malformations </vt:lpstr>
      <vt:lpstr>PowerPoint Presentation</vt:lpstr>
      <vt:lpstr>PowerPoint Presentation</vt:lpstr>
      <vt:lpstr>PowerPoint Presentation</vt:lpstr>
      <vt:lpstr>Posterior Fossa Anomalies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</dc:creator>
  <cp:lastModifiedBy>Unknown User</cp:lastModifiedBy>
  <cp:revision>62</cp:revision>
  <dcterms:created xsi:type="dcterms:W3CDTF">2016-01-30T20:27:31Z</dcterms:created>
  <dcterms:modified xsi:type="dcterms:W3CDTF">2021-02-21T14:16:22Z</dcterms:modified>
</cp:coreProperties>
</file>