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rbel" panose="020B05030202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g13wwUwJktXsCLhB5ENybu83DO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442" autoAdjust="0"/>
  </p:normalViewPr>
  <p:slideViewPr>
    <p:cSldViewPr snapToGrid="0">
      <p:cViewPr varScale="1">
        <p:scale>
          <a:sx n="42" d="100"/>
          <a:sy n="42" d="100"/>
        </p:scale>
        <p:origin x="21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20" dirty="0"/>
          </a:p>
        </p:txBody>
      </p:sp>
      <p:sp>
        <p:nvSpPr>
          <p:cNvPr id="228" name="Google Shape;22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4" name="Google Shape;31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60" dirty="0"/>
          </a:p>
        </p:txBody>
      </p:sp>
      <p:sp>
        <p:nvSpPr>
          <p:cNvPr id="134" name="Google Shape;13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20" u="none" dirty="0"/>
          </a:p>
        </p:txBody>
      </p:sp>
      <p:sp>
        <p:nvSpPr>
          <p:cNvPr id="182" name="Google Shape;18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92" name="Google Shape;19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20" dirty="0"/>
          </a:p>
        </p:txBody>
      </p:sp>
      <p:sp>
        <p:nvSpPr>
          <p:cNvPr id="201" name="Google Shape;20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/>
          <p:nvPr/>
        </p:nvSpPr>
        <p:spPr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" name="Google Shape;19;p2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700"/>
              <a:buFont typeface="Corbel"/>
              <a:buNone/>
              <a:defRPr sz="4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52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9"/>
          <p:cNvSpPr/>
          <p:nvPr/>
        </p:nvSpPr>
        <p:spPr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4570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2000"/>
              <a:buFont typeface="Corbel"/>
              <a:buNone/>
              <a:defRPr sz="2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7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37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6" name="Google Shape;96;p37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BAB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5"/>
            <a:ext cx="4625609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1" name="Google Shape;101;p38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8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8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9"/>
          <p:cNvSpPr/>
          <p:nvPr/>
        </p:nvSpPr>
        <p:spPr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Google Shape;106;p39"/>
          <p:cNvSpPr/>
          <p:nvPr/>
        </p:nvSpPr>
        <p:spPr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" name="Google Shape;107;p39"/>
          <p:cNvSpPr txBox="1">
            <a:spLocks noGrp="1"/>
          </p:cNvSpPr>
          <p:nvPr>
            <p:ph type="title"/>
          </p:nvPr>
        </p:nvSpPr>
        <p:spPr>
          <a:xfrm rot="5400000">
            <a:off x="4808537" y="2247903"/>
            <a:ext cx="5851525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body" idx="1"/>
          </p:nvPr>
        </p:nvSpPr>
        <p:spPr>
          <a:xfrm rot="5400000">
            <a:off x="541338" y="22066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9" name="Google Shape;109;p39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9"/>
          <p:cNvSpPr txBox="1">
            <a:spLocks noGrp="1"/>
          </p:cNvSpPr>
          <p:nvPr>
            <p:ph type="ftr" idx="11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9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/>
          <p:nvPr/>
        </p:nvSpPr>
        <p:spPr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" name="Google Shape;41;p28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700"/>
              <a:buFont typeface="Corbel"/>
              <a:buNone/>
              <a:defRPr sz="4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52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28"/>
          <p:cNvSpPr/>
          <p:nvPr/>
        </p:nvSpPr>
        <p:spPr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/>
          <p:nvPr/>
        </p:nvSpPr>
        <p:spPr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" name="Google Shape;49;p31"/>
          <p:cNvSpPr/>
          <p:nvPr/>
        </p:nvSpPr>
        <p:spPr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700"/>
              <a:buFont typeface="Corbel"/>
              <a:buNone/>
              <a:defRPr sz="47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0" rIns="4570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370840" algn="l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70840" algn="l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50520" algn="l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50520" algn="l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4570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2000"/>
              <a:buFont typeface="Corbel"/>
              <a:buNone/>
              <a:defRPr sz="2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body" idx="1"/>
          </p:nvPr>
        </p:nvSpPr>
        <p:spPr>
          <a:xfrm>
            <a:off x="3019377" y="1743133"/>
            <a:ext cx="5920641" cy="455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91160" algn="l">
              <a:spcBef>
                <a:spcPts val="0"/>
              </a:spcBef>
              <a:spcAft>
                <a:spcPts val="0"/>
              </a:spcAft>
              <a:buSzPts val="2560"/>
              <a:buChar char="◼"/>
              <a:defRPr sz="3200"/>
            </a:lvl1pPr>
            <a:lvl2pPr marL="914400" lvl="1" indent="-388619" algn="l">
              <a:spcBef>
                <a:spcPts val="560"/>
              </a:spcBef>
              <a:spcAft>
                <a:spcPts val="0"/>
              </a:spcAft>
              <a:buSzPts val="252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body" idx="2"/>
          </p:nvPr>
        </p:nvSpPr>
        <p:spPr>
          <a:xfrm>
            <a:off x="167838" y="1730018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6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36"/>
          <p:cNvSpPr/>
          <p:nvPr/>
        </p:nvSpPr>
        <p:spPr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8" name="Google Shape;88;p36"/>
          <p:cNvSpPr/>
          <p:nvPr/>
        </p:nvSpPr>
        <p:spPr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27"/>
          <p:cNvSpPr/>
          <p:nvPr/>
        </p:nvSpPr>
        <p:spPr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2;p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  <a:defRPr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  <a:defRPr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228600" y="2438400"/>
            <a:ext cx="8077200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8640"/>
              <a:buFont typeface="Corbel"/>
              <a:buNone/>
            </a:pPr>
            <a:r>
              <a:rPr lang="en-US" sz="8640">
                <a:solidFill>
                  <a:srgbClr val="FFC000"/>
                </a:solidFill>
              </a:rPr>
              <a:t>Digestion and Absorption</a:t>
            </a:r>
            <a:endParaRPr sz="864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 sz="5400" dirty="0"/>
              <a:t>Vitamin B12 Absorption </a:t>
            </a:r>
            <a:endParaRPr sz="5400" dirty="0"/>
          </a:p>
        </p:txBody>
      </p:sp>
      <p:pic>
        <p:nvPicPr>
          <p:cNvPr id="219" name="Google Shape;2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3042" y="1724050"/>
            <a:ext cx="5500726" cy="449103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4"/>
          <p:cNvSpPr/>
          <p:nvPr/>
        </p:nvSpPr>
        <p:spPr>
          <a:xfrm>
            <a:off x="2321609" y="2238304"/>
            <a:ext cx="1321509" cy="428628"/>
          </a:xfrm>
          <a:prstGeom prst="rect">
            <a:avLst/>
          </a:prstGeom>
          <a:solidFill>
            <a:srgbClr val="FEEF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2636304" y="6357958"/>
            <a:ext cx="3714776" cy="428628"/>
          </a:xfrm>
          <a:prstGeom prst="rect">
            <a:avLst/>
          </a:prstGeom>
          <a:solidFill>
            <a:srgbClr val="00B050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2" name="Google Shape;222;p14"/>
          <p:cNvSpPr/>
          <p:nvPr/>
        </p:nvSpPr>
        <p:spPr>
          <a:xfrm>
            <a:off x="2571736" y="6369566"/>
            <a:ext cx="15638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Gastrectomy </a:t>
            </a:r>
            <a:endParaRPr sz="1800" b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3" name="Google Shape;223;p14"/>
          <p:cNvSpPr/>
          <p:nvPr/>
        </p:nvSpPr>
        <p:spPr>
          <a:xfrm>
            <a:off x="4017564" y="6560209"/>
            <a:ext cx="360000" cy="7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48000" cap="flat" cmpd="thickThin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4" name="Google Shape;224;p14"/>
          <p:cNvSpPr/>
          <p:nvPr/>
        </p:nvSpPr>
        <p:spPr>
          <a:xfrm>
            <a:off x="4303880" y="6381896"/>
            <a:ext cx="2042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Pernicious anemia</a:t>
            </a:r>
            <a:endParaRPr sz="1800" b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Vitamin B12 Absorption </a:t>
            </a:r>
            <a:endParaRPr/>
          </a:p>
        </p:txBody>
      </p:sp>
      <p:pic>
        <p:nvPicPr>
          <p:cNvPr id="234" name="Google Shape;23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9" y="2071678"/>
            <a:ext cx="8755371" cy="39528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"/>
          <p:cNvSpPr txBox="1">
            <a:spLocks noGrp="1"/>
          </p:cNvSpPr>
          <p:nvPr>
            <p:ph type="title"/>
          </p:nvPr>
        </p:nvSpPr>
        <p:spPr>
          <a:xfrm>
            <a:off x="142844" y="318884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050"/>
              <a:buFont typeface="Corbel"/>
              <a:buNone/>
            </a:pPr>
            <a:r>
              <a:rPr lang="en-US" sz="4050"/>
              <a:t> Summary of water and electrolyte absorption in the gut</a:t>
            </a:r>
            <a:br>
              <a:rPr lang="en-US" sz="4050"/>
            </a:br>
            <a:endParaRPr sz="4050"/>
          </a:p>
        </p:txBody>
      </p:sp>
      <p:pic>
        <p:nvPicPr>
          <p:cNvPr id="317" name="Google Shape;317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4282" y="1643050"/>
            <a:ext cx="8501121" cy="500065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4"/>
          <p:cNvSpPr/>
          <p:nvPr/>
        </p:nvSpPr>
        <p:spPr>
          <a:xfrm>
            <a:off x="8286776" y="1571612"/>
            <a:ext cx="500066" cy="34679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9" name="Google Shape;319;p24"/>
          <p:cNvSpPr/>
          <p:nvPr/>
        </p:nvSpPr>
        <p:spPr>
          <a:xfrm>
            <a:off x="7572396" y="3087576"/>
            <a:ext cx="928694" cy="2857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0" name="Google Shape;320;p24"/>
          <p:cNvSpPr/>
          <p:nvPr/>
        </p:nvSpPr>
        <p:spPr>
          <a:xfrm>
            <a:off x="2357422" y="1500174"/>
            <a:ext cx="3286148" cy="2143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-32" y="266757"/>
            <a:ext cx="947265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000"/>
              <a:buFont typeface="Corbel"/>
              <a:buNone/>
            </a:pPr>
            <a:r>
              <a:rPr lang="en-US" sz="5400" dirty="0"/>
              <a:t>Digestion of Carbohydrates </a:t>
            </a:r>
            <a:r>
              <a:rPr lang="en-US" sz="5400" dirty="0">
                <a:solidFill>
                  <a:srgbClr val="FF0000"/>
                </a:solidFill>
              </a:rPr>
              <a:t>						</a:t>
            </a:r>
            <a:endParaRPr sz="6000" dirty="0"/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8" y="1671638"/>
            <a:ext cx="9001156" cy="432913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-32" y="-71462"/>
            <a:ext cx="10329906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ABSORPTION OF CARBOHYDRATES</a:t>
            </a:r>
            <a:endParaRPr/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06" y="1714488"/>
            <a:ext cx="4714908" cy="4786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5676" y="2146041"/>
            <a:ext cx="4176708" cy="409235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71406" y="-24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 sz="6000" dirty="0"/>
              <a:t>DIGESTION OF PROTEINS</a:t>
            </a:r>
            <a:endParaRPr sz="6000" dirty="0"/>
          </a:p>
        </p:txBody>
      </p:sp>
      <p:pic>
        <p:nvPicPr>
          <p:cNvPr id="159" name="Google Shape;159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575" y="1560677"/>
            <a:ext cx="8863903" cy="421484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1" name="Google Shape;161;p8"/>
          <p:cNvSpPr/>
          <p:nvPr/>
        </p:nvSpPr>
        <p:spPr>
          <a:xfrm>
            <a:off x="71406" y="5810392"/>
            <a:ext cx="8940072" cy="954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Two classes of proteases are endopeptidases and exopeptidases</a:t>
            </a:r>
            <a:endParaRPr sz="1400" b="1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Brush-border proteases: </a:t>
            </a:r>
            <a:endParaRPr dirty="0"/>
          </a:p>
          <a:p>
            <a:pPr marL="457200" marR="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aminopolypeptidase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e.g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Dipeptidyl aminopeptidase IV (DPP IV) </a:t>
            </a:r>
            <a:endParaRPr dirty="0"/>
          </a:p>
          <a:p>
            <a:pPr marL="457200" marR="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dipeptidases. </a:t>
            </a:r>
            <a:endParaRPr sz="1400" b="1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 sz="6000" dirty="0"/>
              <a:t>Absorption of Proteins </a:t>
            </a:r>
            <a:endParaRPr sz="6000" dirty="0"/>
          </a:p>
        </p:txBody>
      </p:sp>
      <p:grpSp>
        <p:nvGrpSpPr>
          <p:cNvPr id="168" name="Google Shape;168;p9"/>
          <p:cNvGrpSpPr/>
          <p:nvPr/>
        </p:nvGrpSpPr>
        <p:grpSpPr>
          <a:xfrm>
            <a:off x="228600" y="1785926"/>
            <a:ext cx="8915400" cy="4143404"/>
            <a:chOff x="-354" y="1026"/>
            <a:chExt cx="5910" cy="3084"/>
          </a:xfrm>
        </p:grpSpPr>
        <p:pic>
          <p:nvPicPr>
            <p:cNvPr id="169" name="Google Shape;169;p9" descr="FG20_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54" y="1026"/>
              <a:ext cx="5910" cy="30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9"/>
            <p:cNvSpPr/>
            <p:nvPr/>
          </p:nvSpPr>
          <p:spPr>
            <a:xfrm>
              <a:off x="2880" y="3385"/>
              <a:ext cx="272" cy="27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171" name="Google Shape;171;p9"/>
            <p:cNvCxnSpPr/>
            <p:nvPr/>
          </p:nvCxnSpPr>
          <p:spPr>
            <a:xfrm rot="10800000">
              <a:off x="2880" y="3294"/>
              <a:ext cx="0" cy="454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2" name="Google Shape;172;p9"/>
            <p:cNvCxnSpPr/>
            <p:nvPr/>
          </p:nvCxnSpPr>
          <p:spPr>
            <a:xfrm>
              <a:off x="3152" y="3339"/>
              <a:ext cx="0" cy="40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3" name="Google Shape;173;p9"/>
            <p:cNvSpPr txBox="1"/>
            <p:nvPr/>
          </p:nvSpPr>
          <p:spPr>
            <a:xfrm>
              <a:off x="2790" y="3158"/>
              <a:ext cx="317" cy="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K</a:t>
              </a:r>
              <a:r>
                <a:rPr lang="en-US" sz="1200" b="1" baseline="300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+</a:t>
              </a:r>
              <a:endParaRPr/>
            </a:p>
          </p:txBody>
        </p:sp>
        <p:sp>
          <p:nvSpPr>
            <p:cNvPr id="174" name="Google Shape;174;p9"/>
            <p:cNvSpPr txBox="1"/>
            <p:nvPr/>
          </p:nvSpPr>
          <p:spPr>
            <a:xfrm>
              <a:off x="3016" y="3158"/>
              <a:ext cx="317" cy="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Na</a:t>
              </a:r>
              <a:r>
                <a:rPr lang="en-US" sz="1200" b="1" baseline="300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+</a:t>
              </a:r>
              <a:endParaRPr/>
            </a:p>
          </p:txBody>
        </p:sp>
        <p:sp>
          <p:nvSpPr>
            <p:cNvPr id="175" name="Google Shape;175;p9"/>
            <p:cNvSpPr txBox="1"/>
            <p:nvPr/>
          </p:nvSpPr>
          <p:spPr>
            <a:xfrm>
              <a:off x="3107" y="1616"/>
              <a:ext cx="680" cy="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Lumen</a:t>
              </a:r>
              <a:endParaRPr/>
            </a:p>
          </p:txBody>
        </p:sp>
        <p:sp>
          <p:nvSpPr>
            <p:cNvPr id="176" name="Google Shape;176;p9"/>
            <p:cNvSpPr txBox="1"/>
            <p:nvPr/>
          </p:nvSpPr>
          <p:spPr>
            <a:xfrm>
              <a:off x="3061" y="2251"/>
              <a:ext cx="1294" cy="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Endocytosis</a:t>
              </a:r>
              <a:endParaRPr/>
            </a:p>
          </p:txBody>
        </p:sp>
        <p:sp>
          <p:nvSpPr>
            <p:cNvPr id="177" name="Google Shape;177;p9"/>
            <p:cNvSpPr txBox="1"/>
            <p:nvPr/>
          </p:nvSpPr>
          <p:spPr>
            <a:xfrm>
              <a:off x="3199" y="3521"/>
              <a:ext cx="1292" cy="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Exocytosis</a:t>
              </a:r>
              <a:endParaRPr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DIGESTION OF FATS</a:t>
            </a:r>
            <a:endParaRPr/>
          </a:p>
        </p:txBody>
      </p:sp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06" y="1571612"/>
            <a:ext cx="4500594" cy="25717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4876" y="1571612"/>
            <a:ext cx="4400552" cy="2414582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4400" y="4143380"/>
            <a:ext cx="4419600" cy="2643182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8" name="Google Shape;18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406" y="4214835"/>
            <a:ext cx="4643470" cy="24288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/>
          </p:nvPr>
        </p:nvSpPr>
        <p:spPr>
          <a:xfrm>
            <a:off x="122668" y="155448"/>
            <a:ext cx="10203361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 sz="5000" dirty="0"/>
              <a:t>Absorption of fat in the intestine</a:t>
            </a:r>
            <a:endParaRPr sz="5000" dirty="0"/>
          </a:p>
        </p:txBody>
      </p:sp>
      <p:pic>
        <p:nvPicPr>
          <p:cNvPr id="195" name="Google Shape;195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5720" y="1785926"/>
            <a:ext cx="4071965" cy="371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6314" y="1643050"/>
            <a:ext cx="4105284" cy="386398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1"/>
          <p:cNvSpPr/>
          <p:nvPr/>
        </p:nvSpPr>
        <p:spPr>
          <a:xfrm>
            <a:off x="4572000" y="5715016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Resynthesis of triglycerides.  Coating with protein, forming droplets called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chylomicrons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285720" y="318884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050"/>
              <a:buFont typeface="Corbel"/>
              <a:buNone/>
            </a:pPr>
            <a:r>
              <a:rPr lang="en-US" sz="4050"/>
              <a:t>ABSORPTION OF FATS</a:t>
            </a:r>
            <a:br>
              <a:rPr lang="en-US" sz="4050"/>
            </a:br>
            <a:endParaRPr sz="4050"/>
          </a:p>
        </p:txBody>
      </p:sp>
      <p:pic>
        <p:nvPicPr>
          <p:cNvPr id="204" name="Google Shape;204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4348" y="1857364"/>
            <a:ext cx="7643866" cy="442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Vitamin Absorption </a:t>
            </a:r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body" idx="1"/>
          </p:nvPr>
        </p:nvSpPr>
        <p:spPr>
          <a:xfrm>
            <a:off x="71406" y="1928802"/>
            <a:ext cx="3643338" cy="27860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US" sz="1800" b="1"/>
              <a:t>Water-Soluble Vitamins:</a:t>
            </a:r>
            <a:endParaRPr/>
          </a:p>
          <a:p>
            <a:pPr marL="731520" lvl="1" indent="-274319" algn="l" rtl="0">
              <a:spcBef>
                <a:spcPts val="320"/>
              </a:spcBef>
              <a:spcAft>
                <a:spcPts val="0"/>
              </a:spcAft>
              <a:buSzPts val="1440"/>
              <a:buChar char="▪"/>
            </a:pPr>
            <a:r>
              <a:rPr lang="en-US" sz="1600" b="1"/>
              <a:t>B1, B2, B6, and C; biotin; folic acid</a:t>
            </a:r>
            <a:endParaRPr/>
          </a:p>
          <a:p>
            <a:pPr marL="731520" lvl="1" indent="-274319" algn="l" rtl="0">
              <a:spcBef>
                <a:spcPts val="320"/>
              </a:spcBef>
              <a:spcAft>
                <a:spcPts val="0"/>
              </a:spcAft>
              <a:buSzPts val="1440"/>
              <a:buChar char="▪"/>
            </a:pPr>
            <a:r>
              <a:rPr lang="en-US" sz="1600" b="1"/>
              <a:t>Na+-dependent cotransport mechanism </a:t>
            </a:r>
            <a:endParaRPr/>
          </a:p>
          <a:p>
            <a:pPr marL="731520" lvl="1" indent="-27431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</a:pPr>
            <a:r>
              <a:rPr lang="en-US" sz="1600" b="1"/>
              <a:t>T</a:t>
            </a:r>
            <a:r>
              <a:rPr lang="en-US" sz="1800" b="1"/>
              <a:t>he exception is the B12 </a:t>
            </a:r>
            <a:endParaRPr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◼"/>
            </a:pPr>
            <a:r>
              <a:rPr lang="en-US" sz="1800" b="1"/>
              <a:t>Fat-Soluble Vitamins:</a:t>
            </a:r>
            <a:endParaRPr/>
          </a:p>
          <a:p>
            <a:pPr marL="731520" lvl="1" indent="-274319" algn="l" rtl="0">
              <a:spcBef>
                <a:spcPts val="360"/>
              </a:spcBef>
              <a:spcAft>
                <a:spcPts val="0"/>
              </a:spcAft>
              <a:buSzPts val="1620"/>
              <a:buChar char="▪"/>
            </a:pPr>
            <a:r>
              <a:rPr lang="en-US" sz="1800" b="1"/>
              <a:t> </a:t>
            </a:r>
            <a:r>
              <a:rPr lang="en-US" sz="1600" b="1"/>
              <a:t>A, D, E, and K </a:t>
            </a:r>
            <a:endParaRPr/>
          </a:p>
          <a:p>
            <a:pPr marL="731520" lvl="1" indent="-27431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</a:pPr>
            <a:r>
              <a:rPr lang="en-US" sz="1600" b="1"/>
              <a:t>M</a:t>
            </a:r>
            <a:r>
              <a:rPr lang="en-US" sz="1800" b="1"/>
              <a:t>icelles</a:t>
            </a:r>
            <a:endParaRPr sz="1800" b="1"/>
          </a:p>
        </p:txBody>
      </p:sp>
      <p:pic>
        <p:nvPicPr>
          <p:cNvPr id="212" name="Google Shape;21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8155" y="1809795"/>
            <a:ext cx="4810125" cy="3905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156</Words>
  <Application>Microsoft Office PowerPoint</Application>
  <PresentationFormat>On-screen Show (4:3)</PresentationFormat>
  <Paragraphs>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Courier New</vt:lpstr>
      <vt:lpstr>Corbel</vt:lpstr>
      <vt:lpstr>Calibri</vt:lpstr>
      <vt:lpstr>Arial</vt:lpstr>
      <vt:lpstr>Noto Sans Symbols</vt:lpstr>
      <vt:lpstr>Module</vt:lpstr>
      <vt:lpstr>Module</vt:lpstr>
      <vt:lpstr>Digestion and Absorption</vt:lpstr>
      <vt:lpstr>Digestion of Carbohydrates       </vt:lpstr>
      <vt:lpstr>ABSORPTION OF CARBOHYDRATES</vt:lpstr>
      <vt:lpstr>DIGESTION OF PROTEINS</vt:lpstr>
      <vt:lpstr>Absorption of Proteins </vt:lpstr>
      <vt:lpstr>DIGESTION OF FATS</vt:lpstr>
      <vt:lpstr>Absorption of fat in the intestine</vt:lpstr>
      <vt:lpstr>ABSORPTION OF FATS </vt:lpstr>
      <vt:lpstr>Vitamin Absorption </vt:lpstr>
      <vt:lpstr>Vitamin B12 Absorption </vt:lpstr>
      <vt:lpstr>Vitamin B12 Absorption </vt:lpstr>
      <vt:lpstr> Summary of water and electrolyte absorption in the gut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 and Absorption</dc:title>
  <dc:creator>Windows User</dc:creator>
  <cp:lastModifiedBy>Hakam Hasan M. Al-Khateeb</cp:lastModifiedBy>
  <cp:revision>15</cp:revision>
  <dcterms:created xsi:type="dcterms:W3CDTF">2020-08-20T14:34:20Z</dcterms:created>
  <dcterms:modified xsi:type="dcterms:W3CDTF">2020-11-05T10:03:43Z</dcterms:modified>
</cp:coreProperties>
</file>