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Default ContentType="image/x-emf" Extension="emf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9C68C-80CB-4EBE-8542-464D12BA3BCA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4A56-1FE5-4651-BC8A-EFC0E8DE1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 marL="228600" indent="-228600" algn="l" rtl="0">
              <a:buFont typeface="Wingdings" pitchFamily="2" charset="2"/>
              <a:buNone/>
            </a:pPr>
            <a:endParaRPr lang="en-US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0A81BB-0B2F-4FE1-BB66-DC165813151D}" type="slidenum">
              <a:rPr lang="ar-SA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endParaRPr lang="ar-JO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ED5FA2-7B69-4926-9E21-A27F0FCDFAFA}" type="slidenum">
              <a:rPr lang="ar-SA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04C4-7A11-4543-8159-40908B96254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04C4-7A11-4543-8159-40908B96254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rtl="1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31C4A2-CFA4-4F5D-B3F5-91054349E4F5}" type="slidenum">
              <a:rPr lang="ar-JO" smtClean="0"/>
              <a:pPr/>
              <a:t>15</a:t>
            </a:fld>
            <a:endParaRPr lang="ar-J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04C4-7A11-4543-8159-40908B96254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04C4-7A11-4543-8159-40908B96254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73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l" rtl="0">
              <a:buFont typeface="Wingdings" pitchFamily="2" charset="2"/>
              <a:buChar char="ü"/>
              <a:defRPr/>
            </a:pPr>
            <a:endParaRPr lang="ar-JO" dirty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06CDF0-A095-4677-9F1A-0B1D3DB4017F}" type="slidenum">
              <a:rPr lang="ar-SA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04C4-7A11-4543-8159-40908B96254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04C4-7A11-4543-8159-40908B96254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04C4-7A11-4543-8159-40908B96254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04C4-7A11-4543-8159-40908B96254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262AE4-6B2F-4972-95EF-BC5B43446870}" type="slidenum">
              <a:rPr lang="ar-SA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27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16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50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78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04C4-7A11-4543-8159-40908B96254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C01C3A8-A507-4352-8996-9531FA6B52DE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C01C3A8-A507-4352-8996-9531FA6B52DE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6.png" /><Relationship Id="rId4" Type="http://schemas.openxmlformats.org/officeDocument/2006/relationships/image" Target="../media/image25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0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3.pn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png" /><Relationship Id="rId5" Type="http://schemas.openxmlformats.org/officeDocument/2006/relationships/image" Target="../media/image10.png" /><Relationship Id="rId4" Type="http://schemas.openxmlformats.org/officeDocument/2006/relationships/image" Target="../media/image9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br>
              <a:rPr lang="en-US" sz="6600" b="1" kern="1200" dirty="0">
                <a:solidFill>
                  <a:schemeClr val="accent1">
                    <a:satMod val="150000"/>
                  </a:schemeClr>
                </a:solidFill>
              </a:rPr>
            </a:b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539552" y="1916832"/>
            <a:ext cx="81199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accent1"/>
              </a:buClr>
              <a:buSzPct val="80000"/>
              <a:defRPr/>
            </a:pPr>
            <a:r>
              <a:rPr lang="en-US" sz="6000" b="1" dirty="0">
                <a:solidFill>
                  <a:schemeClr val="accent1"/>
                </a:solidFill>
              </a:rPr>
              <a:t>Secretory Functions of the Alimentary Tract</a:t>
            </a:r>
            <a:r>
              <a:rPr lang="en-US" sz="6000" dirty="0">
                <a:solidFill>
                  <a:schemeClr val="accent1"/>
                </a:solidFill>
              </a:rPr>
              <a:t> </a:t>
            </a:r>
            <a:endParaRPr 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5445224"/>
            <a:ext cx="662072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/>
              <a:t>Salivary glands and gastric secretion</a:t>
            </a:r>
            <a:endParaRPr lang="ar-JO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1888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control of saliva secretion in </a:t>
            </a:r>
            <a:r>
              <a:rPr lang="en-US" dirty="0" err="1"/>
              <a:t>acinar</a:t>
            </a:r>
            <a:r>
              <a:rPr lang="en-US" dirty="0"/>
              <a:t> cells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EEB3646-7C54-43A5-8BE0-570E8251562A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5536" y="1755353"/>
            <a:ext cx="8515672" cy="46259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76200" y="76200"/>
            <a:ext cx="9680376" cy="1252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rgbClr val="FFC000"/>
                </a:solidFill>
                <a:latin typeface="+mn-lt"/>
                <a:cs typeface="Calibri" pitchFamily="34" charset="0"/>
              </a:rPr>
              <a:t>The effect of flow rate on saliva composition</a:t>
            </a:r>
            <a:endParaRPr lang="ar-JO" sz="480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A926F-7D00-47BD-A33B-CD1217FE8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628800"/>
            <a:ext cx="6385892" cy="42484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F5AC63-8188-449D-BFCB-B5CC8489396D}"/>
              </a:ext>
            </a:extLst>
          </p:cNvPr>
          <p:cNvSpPr txBox="1"/>
          <p:nvPr/>
        </p:nvSpPr>
        <p:spPr>
          <a:xfrm>
            <a:off x="2123342" y="6093296"/>
            <a:ext cx="588222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B3B3B"/>
                </a:solidFill>
                <a:effectLst/>
              </a:rPr>
              <a:t>The ionic composition of saliva changes as the salivary flow rate changes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47446"/>
            <a:ext cx="8229600" cy="1252728"/>
          </a:xfrm>
        </p:spPr>
        <p:txBody>
          <a:bodyPr>
            <a:noAutofit/>
          </a:bodyPr>
          <a:lstStyle/>
          <a:p>
            <a:r>
              <a:rPr lang="en-US" sz="3600" dirty="0"/>
              <a:t>Functional and Anatomical Organization of the Stomach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9118" y="1771014"/>
            <a:ext cx="8215370" cy="46103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406" y="24744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Exocrine (Acid-Secreting) Area</a:t>
            </a:r>
            <a:br>
              <a:rPr lang="en-US" dirty="0"/>
            </a:br>
            <a:endParaRPr lang="en-US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771584"/>
            <a:ext cx="6192688" cy="468175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Right Brace 17">
            <a:extLst>
              <a:ext uri="{FF2B5EF4-FFF2-40B4-BE49-F238E27FC236}">
                <a16:creationId xmlns:a16="http://schemas.microsoft.com/office/drawing/2014/main" id="{446FC1CA-9709-4EDC-AB59-1584988E5C06}"/>
              </a:ext>
            </a:extLst>
          </p:cNvPr>
          <p:cNvSpPr/>
          <p:nvPr/>
        </p:nvSpPr>
        <p:spPr>
          <a:xfrm>
            <a:off x="5796136" y="3377464"/>
            <a:ext cx="1508190" cy="307587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E15919-39C5-49B2-B6E4-2D3091690BD7}"/>
              </a:ext>
            </a:extLst>
          </p:cNvPr>
          <p:cNvSpPr txBox="1"/>
          <p:nvPr/>
        </p:nvSpPr>
        <p:spPr>
          <a:xfrm rot="16200000">
            <a:off x="6364343" y="4749695"/>
            <a:ext cx="3075873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gastric or</a:t>
            </a:r>
            <a:r>
              <a:rPr lang="en-US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oxyntic gland 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2" y="247446"/>
            <a:ext cx="9644130" cy="1252728"/>
          </a:xfrm>
        </p:spPr>
        <p:txBody>
          <a:bodyPr>
            <a:noAutofit/>
          </a:bodyPr>
          <a:lstStyle/>
          <a:p>
            <a:r>
              <a:rPr lang="en-US" sz="4400" dirty="0"/>
              <a:t>Endocrine (Hormone-Secreting) Area</a:t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785937"/>
            <a:ext cx="8291541" cy="40719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00364" y="1942450"/>
            <a:ext cx="357190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18884"/>
            <a:ext cx="8229600" cy="1252728"/>
          </a:xfrm>
        </p:spPr>
        <p:txBody>
          <a:bodyPr>
            <a:noAutofit/>
          </a:bodyPr>
          <a:lstStyle/>
          <a:p>
            <a:r>
              <a:rPr lang="en-US" sz="5400" dirty="0"/>
              <a:t>Gastric Acid Secretion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28" y="1500174"/>
            <a:ext cx="6372212" cy="142876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1800" b="1" dirty="0"/>
              <a:t>Neural and Hormonal Regulation of Gastric Acid Secretion:</a:t>
            </a:r>
          </a:p>
          <a:p>
            <a:pPr lvl="1"/>
            <a:r>
              <a:rPr lang="en-US" sz="1400" b="1" dirty="0"/>
              <a:t>Acetylcholine (</a:t>
            </a:r>
            <a:r>
              <a:rPr lang="en-US" sz="1400" b="1" dirty="0" err="1"/>
              <a:t>ACh</a:t>
            </a:r>
            <a:r>
              <a:rPr lang="en-US" sz="1400" b="1" dirty="0"/>
              <a:t>).</a:t>
            </a:r>
          </a:p>
          <a:p>
            <a:pPr lvl="1"/>
            <a:r>
              <a:rPr lang="en-US" sz="1400" b="1" dirty="0"/>
              <a:t> Locally released histamine.</a:t>
            </a:r>
          </a:p>
          <a:p>
            <a:pPr lvl="1"/>
            <a:r>
              <a:rPr lang="en-US" sz="1400" b="1" dirty="0"/>
              <a:t>The hormone </a:t>
            </a:r>
            <a:r>
              <a:rPr lang="en-US" sz="1400" b="1" dirty="0" err="1"/>
              <a:t>gastrin</a:t>
            </a:r>
            <a:r>
              <a:rPr lang="en-US" sz="1400" b="1" dirty="0"/>
              <a:t>.</a:t>
            </a:r>
          </a:p>
          <a:p>
            <a:endParaRPr lang="en-US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3000372"/>
            <a:ext cx="4286280" cy="35004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000372"/>
            <a:ext cx="4357718" cy="3500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3313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Interaction of regulatory pathways in gastric acid secretion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714488"/>
            <a:ext cx="7929618" cy="41434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06" y="5857892"/>
            <a:ext cx="3500462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 err="1"/>
              <a:t>Potentiation</a:t>
            </a:r>
            <a:r>
              <a:rPr lang="en-US" b="1" dirty="0"/>
              <a:t>??</a:t>
            </a:r>
          </a:p>
          <a:p>
            <a:r>
              <a:rPr lang="en-US" b="1" dirty="0" err="1"/>
              <a:t>Cimetidine</a:t>
            </a:r>
            <a:r>
              <a:rPr lang="en-US" b="1" dirty="0"/>
              <a:t>??</a:t>
            </a:r>
          </a:p>
          <a:p>
            <a:r>
              <a:rPr lang="en-US" b="1" dirty="0" err="1"/>
              <a:t>Zollinger</a:t>
            </a:r>
            <a:r>
              <a:rPr lang="en-US" b="1" dirty="0"/>
              <a:t>-Ellison syndrome??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232056"/>
            <a:ext cx="8229600" cy="1252728"/>
          </a:xfrm>
        </p:spPr>
        <p:txBody>
          <a:bodyPr>
            <a:noAutofit/>
          </a:bodyPr>
          <a:lstStyle/>
          <a:p>
            <a:r>
              <a:rPr lang="en-US" sz="4800" dirty="0"/>
              <a:t>Gastric Acid Secretion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2185960" y="2661894"/>
            <a:ext cx="489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2K</a:t>
            </a:r>
            <a:r>
              <a:rPr lang="en-US" sz="1600" b="1" baseline="30000" dirty="0"/>
              <a:t>+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1A3B12-D345-44DD-9A6C-18E981A48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30" y="1700808"/>
            <a:ext cx="7333029" cy="486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14546" y="3929066"/>
            <a:ext cx="714380" cy="7858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71414"/>
            <a:ext cx="9397138" cy="125272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C000"/>
                </a:solidFill>
              </a:rPr>
              <a:t>Regulation of Gastric Secretion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8" y="2214554"/>
            <a:ext cx="4357686" cy="42148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236821"/>
            <a:ext cx="4429156" cy="40157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4150" y="6169910"/>
            <a:ext cx="2995377" cy="4960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428992" y="2631119"/>
            <a:ext cx="714380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1714544" y="2571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228601" y="44624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Calibri" pitchFamily="34" charset="0"/>
              </a:rPr>
              <a:t>BASIC MECHANISM OF SECRETION  BY GLANDULAR CELLS </a:t>
            </a:r>
            <a:endParaRPr lang="ar-JO" sz="36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700808"/>
            <a:ext cx="4562476" cy="4471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65398" y="6372036"/>
            <a:ext cx="153439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1">
            <a:spAutoFit/>
          </a:bodyPr>
          <a:lstStyle/>
          <a:p>
            <a:r>
              <a:rPr lang="en-US" b="1" dirty="0"/>
              <a:t>Secretory cell</a:t>
            </a:r>
            <a:endParaRPr lang="ar-JO" b="1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9AE0AA5-93AF-42D1-B4E7-629E7D71F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1550397"/>
            <a:ext cx="4176464" cy="50167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Types of secretory' glands along the GI tract, include: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Single-cell secretory glands (goblet cells).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Pits ( invaginations of the epithelium in the submucosa) </a:t>
            </a:r>
          </a:p>
          <a:p>
            <a:pPr marL="742950" lvl="1" indent="-285750">
              <a:buFontTx/>
              <a:buChar char="-"/>
            </a:pPr>
            <a:r>
              <a:rPr lang="en-US" sz="1600" b="1" dirty="0"/>
              <a:t>in small intestine are known as "Crypts of </a:t>
            </a:r>
            <a:r>
              <a:rPr lang="en-US" sz="1600" b="1" dirty="0" err="1"/>
              <a:t>Lieberklihn</a:t>
            </a:r>
            <a:r>
              <a:rPr lang="en-US" sz="1600" b="1" dirty="0"/>
              <a:t>" </a:t>
            </a:r>
          </a:p>
          <a:p>
            <a:pPr marL="742950" lvl="1" indent="-285750">
              <a:buFontTx/>
              <a:buChar char="-"/>
            </a:pPr>
            <a:r>
              <a:rPr lang="en-US" sz="1600" b="1" dirty="0"/>
              <a:t>in the stomach "Tubular glands".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Complex glands: like Salivary glands, Pancreas and Liver. </a:t>
            </a:r>
          </a:p>
          <a:p>
            <a:pPr algn="l" rtl="0">
              <a:buFont typeface="Wingdings" pitchFamily="2" charset="2"/>
              <a:buNone/>
            </a:pPr>
            <a:r>
              <a:rPr lang="en-US" sz="1600" b="1" dirty="0"/>
              <a:t>GI secretions </a:t>
            </a:r>
            <a:r>
              <a:rPr lang="en-US" sz="1600" b="1" dirty="0">
                <a:cs typeface="Calibri" pitchFamily="34" charset="0"/>
              </a:rPr>
              <a:t>serves to:</a:t>
            </a:r>
          </a:p>
          <a:p>
            <a:pPr algn="l" rtl="0">
              <a:buFont typeface="Wingdings" pitchFamily="2" charset="2"/>
              <a:buNone/>
            </a:pPr>
            <a:r>
              <a:rPr lang="en-US" sz="1600" b="1" dirty="0">
                <a:cs typeface="Calibri" pitchFamily="34" charset="0"/>
              </a:rPr>
              <a:t>- Digest food.</a:t>
            </a:r>
          </a:p>
          <a:p>
            <a:pPr algn="l" rtl="0">
              <a:buFont typeface="Wingdings" pitchFamily="2" charset="2"/>
              <a:buNone/>
            </a:pPr>
            <a:r>
              <a:rPr lang="en-US" sz="1600" b="1" dirty="0">
                <a:cs typeface="Calibri" pitchFamily="34" charset="0"/>
              </a:rPr>
              <a:t>- Lubricate and protect the mucosa.</a:t>
            </a:r>
          </a:p>
          <a:p>
            <a:endParaRPr lang="en-US" sz="1600" b="1" dirty="0"/>
          </a:p>
          <a:p>
            <a:pPr algn="l" rtl="0">
              <a:buFont typeface="Wingdings" pitchFamily="2" charset="2"/>
              <a:buNone/>
            </a:pPr>
            <a:r>
              <a:rPr lang="en-US" sz="1600" b="1" dirty="0">
                <a:cs typeface="Calibri" pitchFamily="34" charset="0"/>
              </a:rPr>
              <a:t>The composition of secretion includes: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cs typeface="Calibri" pitchFamily="34" charset="0"/>
              </a:rPr>
              <a:t>Organic materials (</a:t>
            </a:r>
            <a:r>
              <a:rPr lang="en-US" sz="1600" b="1" dirty="0" err="1">
                <a:cs typeface="Calibri" pitchFamily="34" charset="0"/>
              </a:rPr>
              <a:t>e.g</a:t>
            </a:r>
            <a:r>
              <a:rPr lang="en-US" sz="1600" b="1" dirty="0">
                <a:cs typeface="Calibri" pitchFamily="34" charset="0"/>
              </a:rPr>
              <a:t> </a:t>
            </a:r>
            <a:r>
              <a:rPr lang="en-US" sz="1600" b="1" dirty="0"/>
              <a:t>Enzymes)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/>
              <a:t>Mucus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cs typeface="Calibri" pitchFamily="34" charset="0"/>
              </a:rPr>
              <a:t>Water and electrolytes </a:t>
            </a:r>
            <a:endParaRPr lang="en-US" sz="1600" b="1" dirty="0"/>
          </a:p>
          <a:p>
            <a:endParaRPr lang="en-US" sz="16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Regulation of Gastric Secretion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637" y="1899369"/>
            <a:ext cx="6741739" cy="4625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Regulation of Gastric Secretion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7" y="1714488"/>
            <a:ext cx="78581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23672"/>
            <a:ext cx="9753600" cy="12527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>
                <a:solidFill>
                  <a:srgbClr val="FFC000"/>
                </a:solidFill>
              </a:rPr>
              <a:t>Mechanism of Inhibition of Gastric Secretion </a:t>
            </a:r>
            <a:br>
              <a:rPr lang="en-US" sz="4800" dirty="0">
                <a:solidFill>
                  <a:srgbClr val="FFC000"/>
                </a:solidFill>
              </a:rPr>
            </a:br>
            <a:endParaRPr lang="ar-JO" sz="4800" dirty="0">
              <a:solidFill>
                <a:srgbClr val="FFC000"/>
              </a:solidFill>
            </a:endParaRPr>
          </a:p>
        </p:txBody>
      </p:sp>
      <p:sp>
        <p:nvSpPr>
          <p:cNvPr id="37899" name="Text Box 121"/>
          <p:cNvSpPr txBox="1">
            <a:spLocks noChangeAspect="1" noChangeArrowheads="1"/>
          </p:cNvSpPr>
          <p:nvPr/>
        </p:nvSpPr>
        <p:spPr bwMode="auto">
          <a:xfrm>
            <a:off x="0" y="1785926"/>
            <a:ext cx="2714611" cy="17658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2833" tIns="51417" rIns="102833" bIns="51417">
            <a:spAutoFit/>
          </a:bodyPr>
          <a:lstStyle/>
          <a:p>
            <a:pPr defTabSz="1028700" eaLnBrk="0" hangingPunct="0"/>
            <a:r>
              <a:rPr lang="en-US" b="1" dirty="0" err="1"/>
              <a:t>Enterogastrone</a:t>
            </a:r>
            <a:r>
              <a:rPr lang="en-US" b="1" dirty="0"/>
              <a:t> hormones:</a:t>
            </a:r>
          </a:p>
          <a:p>
            <a:pPr lvl="1" defTabSz="1028700" eaLnBrk="0" hangingPunct="0">
              <a:buFont typeface="Courier New" pitchFamily="49" charset="0"/>
              <a:buChar char="o"/>
            </a:pPr>
            <a:r>
              <a:rPr lang="en-US" b="1" dirty="0"/>
              <a:t> </a:t>
            </a:r>
            <a:r>
              <a:rPr lang="en-US" b="1" dirty="0" err="1"/>
              <a:t>Secretin</a:t>
            </a:r>
            <a:endParaRPr lang="en-US" b="1" dirty="0"/>
          </a:p>
          <a:p>
            <a:pPr lvl="1" defTabSz="1028700" eaLnBrk="0" hangingPunct="0">
              <a:buFont typeface="Courier New" pitchFamily="49" charset="0"/>
              <a:buChar char="o"/>
            </a:pPr>
            <a:r>
              <a:rPr lang="en-US" b="1" dirty="0"/>
              <a:t> GIP</a:t>
            </a:r>
          </a:p>
          <a:p>
            <a:pPr lvl="1" defTabSz="1028700" eaLnBrk="0" hangingPunct="0">
              <a:buFont typeface="Courier New" pitchFamily="49" charset="0"/>
              <a:buChar char="o"/>
            </a:pPr>
            <a:r>
              <a:rPr lang="en-US" b="1" dirty="0"/>
              <a:t> VIP </a:t>
            </a:r>
          </a:p>
          <a:p>
            <a:pPr lvl="1" defTabSz="1028700" eaLnBrk="0" hangingPunct="0">
              <a:buFont typeface="Courier New" pitchFamily="49" charset="0"/>
              <a:buChar char="o"/>
            </a:pPr>
            <a:r>
              <a:rPr lang="en-US" b="1" dirty="0"/>
              <a:t> CCK 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2882930" y="1663722"/>
            <a:ext cx="5975350" cy="4837112"/>
            <a:chOff x="2133600" y="1563688"/>
            <a:chExt cx="5975350" cy="483711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799263" y="5137150"/>
              <a:ext cx="974725" cy="942975"/>
              <a:chOff x="4122" y="2550"/>
              <a:chExt cx="546" cy="528"/>
            </a:xfrm>
          </p:grpSpPr>
          <p:sp>
            <p:nvSpPr>
              <p:cNvPr id="38030" name="Freeform 5"/>
              <p:cNvSpPr>
                <a:spLocks noChangeAspect="1"/>
              </p:cNvSpPr>
              <p:nvPr/>
            </p:nvSpPr>
            <p:spPr bwMode="auto">
              <a:xfrm>
                <a:off x="4122" y="2553"/>
                <a:ext cx="546" cy="525"/>
              </a:xfrm>
              <a:custGeom>
                <a:avLst/>
                <a:gdLst>
                  <a:gd name="T0" fmla="*/ 8331282 w 364"/>
                  <a:gd name="T1" fmla="*/ 9456306 h 350"/>
                  <a:gd name="T2" fmla="*/ 8331282 w 364"/>
                  <a:gd name="T3" fmla="*/ 11361893 h 350"/>
                  <a:gd name="T4" fmla="*/ 8331282 w 364"/>
                  <a:gd name="T5" fmla="*/ 11580791 h 350"/>
                  <a:gd name="T6" fmla="*/ 7959798 w 364"/>
                  <a:gd name="T7" fmla="*/ 11886125 h 350"/>
                  <a:gd name="T8" fmla="*/ 7273315 w 364"/>
                  <a:gd name="T9" fmla="*/ 12030683 h 350"/>
                  <a:gd name="T10" fmla="*/ 6510667 w 364"/>
                  <a:gd name="T11" fmla="*/ 11886125 h 350"/>
                  <a:gd name="T12" fmla="*/ 6126392 w 364"/>
                  <a:gd name="T13" fmla="*/ 11361893 h 350"/>
                  <a:gd name="T14" fmla="*/ 5825775 w 364"/>
                  <a:gd name="T15" fmla="*/ 9917448 h 350"/>
                  <a:gd name="T16" fmla="*/ 5613237 w 364"/>
                  <a:gd name="T17" fmla="*/ 8717646 h 350"/>
                  <a:gd name="T18" fmla="*/ 5069973 w 364"/>
                  <a:gd name="T19" fmla="*/ 7113325 h 350"/>
                  <a:gd name="T20" fmla="*/ 4084263 w 364"/>
                  <a:gd name="T21" fmla="*/ 5613003 h 350"/>
                  <a:gd name="T22" fmla="*/ 3569160 w 364"/>
                  <a:gd name="T23" fmla="*/ 5008089 h 350"/>
                  <a:gd name="T24" fmla="*/ 2048442 w 364"/>
                  <a:gd name="T25" fmla="*/ 3411141 h 350"/>
                  <a:gd name="T26" fmla="*/ 239042 w 364"/>
                  <a:gd name="T27" fmla="*/ 1899491 h 350"/>
                  <a:gd name="T28" fmla="*/ 70827 w 364"/>
                  <a:gd name="T29" fmla="*/ 1748279 h 350"/>
                  <a:gd name="T30" fmla="*/ 0 w 364"/>
                  <a:gd name="T31" fmla="*/ 1283859 h 350"/>
                  <a:gd name="T32" fmla="*/ 449204 w 364"/>
                  <a:gd name="T33" fmla="*/ 449204 h 350"/>
                  <a:gd name="T34" fmla="*/ 1210152 w 364"/>
                  <a:gd name="T35" fmla="*/ 0 h 350"/>
                  <a:gd name="T36" fmla="*/ 1663182 w 364"/>
                  <a:gd name="T37" fmla="*/ 0 h 350"/>
                  <a:gd name="T38" fmla="*/ 2119385 w 364"/>
                  <a:gd name="T39" fmla="*/ 239042 h 350"/>
                  <a:gd name="T40" fmla="*/ 6365665 w 364"/>
                  <a:gd name="T41" fmla="*/ 3564648 h 350"/>
                  <a:gd name="T42" fmla="*/ 7512588 w 364"/>
                  <a:gd name="T43" fmla="*/ 4468995 h 350"/>
                  <a:gd name="T44" fmla="*/ 10303656 w 364"/>
                  <a:gd name="T45" fmla="*/ 7202466 h 350"/>
                  <a:gd name="T46" fmla="*/ 11273549 w 364"/>
                  <a:gd name="T47" fmla="*/ 8260398 h 350"/>
                  <a:gd name="T48" fmla="*/ 13107986 w 364"/>
                  <a:gd name="T49" fmla="*/ 10669985 h 350"/>
                  <a:gd name="T50" fmla="*/ 13638001 w 364"/>
                  <a:gd name="T51" fmla="*/ 11512589 h 350"/>
                  <a:gd name="T52" fmla="*/ 13784377 w 364"/>
                  <a:gd name="T53" fmla="*/ 11886125 h 350"/>
                  <a:gd name="T54" fmla="*/ 13572997 w 364"/>
                  <a:gd name="T55" fmla="*/ 12570161 h 350"/>
                  <a:gd name="T56" fmla="*/ 13035170 w 364"/>
                  <a:gd name="T57" fmla="*/ 13107841 h 350"/>
                  <a:gd name="T58" fmla="*/ 12426047 w 364"/>
                  <a:gd name="T59" fmla="*/ 13262401 h 350"/>
                  <a:gd name="T60" fmla="*/ 12186611 w 364"/>
                  <a:gd name="T61" fmla="*/ 13107841 h 350"/>
                  <a:gd name="T62" fmla="*/ 10064574 w 364"/>
                  <a:gd name="T63" fmla="*/ 10909967 h 350"/>
                  <a:gd name="T64" fmla="*/ 8558964 w 364"/>
                  <a:gd name="T65" fmla="*/ 9456306 h 350"/>
                  <a:gd name="T66" fmla="*/ 8331282 w 364"/>
                  <a:gd name="T67" fmla="*/ 9456306 h 350"/>
                  <a:gd name="T68" fmla="*/ 8331282 w 364"/>
                  <a:gd name="T69" fmla="*/ 9456306 h 3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64"/>
                  <a:gd name="T106" fmla="*/ 0 h 350"/>
                  <a:gd name="T107" fmla="*/ 364 w 364"/>
                  <a:gd name="T108" fmla="*/ 350 h 35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64" h="350">
                    <a:moveTo>
                      <a:pt x="220" y="250"/>
                    </a:moveTo>
                    <a:lnTo>
                      <a:pt x="220" y="250"/>
                    </a:lnTo>
                    <a:lnTo>
                      <a:pt x="222" y="276"/>
                    </a:lnTo>
                    <a:lnTo>
                      <a:pt x="220" y="300"/>
                    </a:lnTo>
                    <a:lnTo>
                      <a:pt x="220" y="306"/>
                    </a:lnTo>
                    <a:lnTo>
                      <a:pt x="218" y="308"/>
                    </a:lnTo>
                    <a:lnTo>
                      <a:pt x="210" y="314"/>
                    </a:lnTo>
                    <a:lnTo>
                      <a:pt x="202" y="318"/>
                    </a:lnTo>
                    <a:lnTo>
                      <a:pt x="192" y="318"/>
                    </a:lnTo>
                    <a:lnTo>
                      <a:pt x="182" y="316"/>
                    </a:lnTo>
                    <a:lnTo>
                      <a:pt x="172" y="314"/>
                    </a:lnTo>
                    <a:lnTo>
                      <a:pt x="166" y="308"/>
                    </a:lnTo>
                    <a:lnTo>
                      <a:pt x="162" y="300"/>
                    </a:lnTo>
                    <a:lnTo>
                      <a:pt x="154" y="262"/>
                    </a:lnTo>
                    <a:lnTo>
                      <a:pt x="148" y="230"/>
                    </a:lnTo>
                    <a:lnTo>
                      <a:pt x="142" y="212"/>
                    </a:lnTo>
                    <a:lnTo>
                      <a:pt x="134" y="188"/>
                    </a:lnTo>
                    <a:lnTo>
                      <a:pt x="118" y="162"/>
                    </a:lnTo>
                    <a:lnTo>
                      <a:pt x="108" y="148"/>
                    </a:lnTo>
                    <a:lnTo>
                      <a:pt x="94" y="132"/>
                    </a:lnTo>
                    <a:lnTo>
                      <a:pt x="74" y="108"/>
                    </a:lnTo>
                    <a:lnTo>
                      <a:pt x="54" y="90"/>
                    </a:lnTo>
                    <a:lnTo>
                      <a:pt x="34" y="72"/>
                    </a:lnTo>
                    <a:lnTo>
                      <a:pt x="6" y="50"/>
                    </a:lnTo>
                    <a:lnTo>
                      <a:pt x="2" y="46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4" y="2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0" y="2"/>
                    </a:lnTo>
                    <a:lnTo>
                      <a:pt x="56" y="6"/>
                    </a:lnTo>
                    <a:lnTo>
                      <a:pt x="168" y="94"/>
                    </a:lnTo>
                    <a:lnTo>
                      <a:pt x="198" y="118"/>
                    </a:lnTo>
                    <a:lnTo>
                      <a:pt x="224" y="142"/>
                    </a:lnTo>
                    <a:lnTo>
                      <a:pt x="272" y="190"/>
                    </a:lnTo>
                    <a:lnTo>
                      <a:pt x="298" y="218"/>
                    </a:lnTo>
                    <a:lnTo>
                      <a:pt x="324" y="252"/>
                    </a:lnTo>
                    <a:lnTo>
                      <a:pt x="346" y="282"/>
                    </a:lnTo>
                    <a:lnTo>
                      <a:pt x="360" y="304"/>
                    </a:lnTo>
                    <a:lnTo>
                      <a:pt x="362" y="308"/>
                    </a:lnTo>
                    <a:lnTo>
                      <a:pt x="364" y="314"/>
                    </a:lnTo>
                    <a:lnTo>
                      <a:pt x="362" y="324"/>
                    </a:lnTo>
                    <a:lnTo>
                      <a:pt x="358" y="332"/>
                    </a:lnTo>
                    <a:lnTo>
                      <a:pt x="352" y="340"/>
                    </a:lnTo>
                    <a:lnTo>
                      <a:pt x="344" y="346"/>
                    </a:lnTo>
                    <a:lnTo>
                      <a:pt x="336" y="350"/>
                    </a:lnTo>
                    <a:lnTo>
                      <a:pt x="328" y="350"/>
                    </a:lnTo>
                    <a:lnTo>
                      <a:pt x="322" y="346"/>
                    </a:lnTo>
                    <a:lnTo>
                      <a:pt x="296" y="318"/>
                    </a:lnTo>
                    <a:lnTo>
                      <a:pt x="266" y="288"/>
                    </a:lnTo>
                    <a:lnTo>
                      <a:pt x="226" y="250"/>
                    </a:lnTo>
                    <a:lnTo>
                      <a:pt x="218" y="246"/>
                    </a:lnTo>
                    <a:lnTo>
                      <a:pt x="220" y="250"/>
                    </a:lnTo>
                    <a:close/>
                  </a:path>
                </a:pathLst>
              </a:custGeom>
              <a:solidFill>
                <a:srgbClr val="CA0C35"/>
              </a:solidFill>
              <a:ln w="3175">
                <a:solidFill>
                  <a:srgbClr val="B6072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31" name="Freeform 6"/>
              <p:cNvSpPr>
                <a:spLocks noChangeAspect="1"/>
              </p:cNvSpPr>
              <p:nvPr/>
            </p:nvSpPr>
            <p:spPr bwMode="auto">
              <a:xfrm>
                <a:off x="4122" y="2550"/>
                <a:ext cx="72" cy="78"/>
              </a:xfrm>
              <a:custGeom>
                <a:avLst/>
                <a:gdLst>
                  <a:gd name="T0" fmla="*/ 299482 w 48"/>
                  <a:gd name="T1" fmla="*/ 538364 h 52"/>
                  <a:gd name="T2" fmla="*/ 299482 w 48"/>
                  <a:gd name="T3" fmla="*/ 538364 h 52"/>
                  <a:gd name="T4" fmla="*/ 159361 w 48"/>
                  <a:gd name="T5" fmla="*/ 916644 h 52"/>
                  <a:gd name="T6" fmla="*/ 0 w 48"/>
                  <a:gd name="T7" fmla="*/ 1303689 h 52"/>
                  <a:gd name="T8" fmla="*/ 88735 w 48"/>
                  <a:gd name="T9" fmla="*/ 1586300 h 52"/>
                  <a:gd name="T10" fmla="*/ 299482 w 48"/>
                  <a:gd name="T11" fmla="*/ 1816979 h 52"/>
                  <a:gd name="T12" fmla="*/ 299482 w 48"/>
                  <a:gd name="T13" fmla="*/ 1816979 h 52"/>
                  <a:gd name="T14" fmla="*/ 610063 w 48"/>
                  <a:gd name="T15" fmla="*/ 1973057 h 52"/>
                  <a:gd name="T16" fmla="*/ 915095 w 48"/>
                  <a:gd name="T17" fmla="*/ 1902225 h 52"/>
                  <a:gd name="T18" fmla="*/ 1283862 w 48"/>
                  <a:gd name="T19" fmla="*/ 1754541 h 52"/>
                  <a:gd name="T20" fmla="*/ 1586294 w 48"/>
                  <a:gd name="T21" fmla="*/ 1436859 h 52"/>
                  <a:gd name="T22" fmla="*/ 1586294 w 48"/>
                  <a:gd name="T23" fmla="*/ 1436859 h 52"/>
                  <a:gd name="T24" fmla="*/ 1752606 w 48"/>
                  <a:gd name="T25" fmla="*/ 1057533 h 52"/>
                  <a:gd name="T26" fmla="*/ 1815228 w 48"/>
                  <a:gd name="T27" fmla="*/ 677685 h 52"/>
                  <a:gd name="T28" fmla="*/ 1815228 w 48"/>
                  <a:gd name="T29" fmla="*/ 301193 h 52"/>
                  <a:gd name="T30" fmla="*/ 1586294 w 48"/>
                  <a:gd name="T31" fmla="*/ 89242 h 52"/>
                  <a:gd name="T32" fmla="*/ 1586294 w 48"/>
                  <a:gd name="T33" fmla="*/ 89242 h 52"/>
                  <a:gd name="T34" fmla="*/ 1283862 w 48"/>
                  <a:gd name="T35" fmla="*/ 0 h 52"/>
                  <a:gd name="T36" fmla="*/ 989313 w 48"/>
                  <a:gd name="T37" fmla="*/ 0 h 52"/>
                  <a:gd name="T38" fmla="*/ 610063 w 48"/>
                  <a:gd name="T39" fmla="*/ 239273 h 52"/>
                  <a:gd name="T40" fmla="*/ 299482 w 48"/>
                  <a:gd name="T41" fmla="*/ 538364 h 52"/>
                  <a:gd name="T42" fmla="*/ 299482 w 48"/>
                  <a:gd name="T43" fmla="*/ 538364 h 52"/>
                  <a:gd name="T44" fmla="*/ 299482 w 48"/>
                  <a:gd name="T45" fmla="*/ 538364 h 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8"/>
                  <a:gd name="T70" fmla="*/ 0 h 52"/>
                  <a:gd name="T71" fmla="*/ 48 w 48"/>
                  <a:gd name="T72" fmla="*/ 52 h 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8" h="52">
                    <a:moveTo>
                      <a:pt x="8" y="14"/>
                    </a:moveTo>
                    <a:lnTo>
                      <a:pt x="8" y="14"/>
                    </a:lnTo>
                    <a:lnTo>
                      <a:pt x="4" y="24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8" y="48"/>
                    </a:lnTo>
                    <a:lnTo>
                      <a:pt x="16" y="52"/>
                    </a:lnTo>
                    <a:lnTo>
                      <a:pt x="24" y="50"/>
                    </a:lnTo>
                    <a:lnTo>
                      <a:pt x="34" y="46"/>
                    </a:lnTo>
                    <a:lnTo>
                      <a:pt x="42" y="38"/>
                    </a:lnTo>
                    <a:lnTo>
                      <a:pt x="46" y="28"/>
                    </a:lnTo>
                    <a:lnTo>
                      <a:pt x="48" y="18"/>
                    </a:lnTo>
                    <a:lnTo>
                      <a:pt x="48" y="8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6" y="6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B60720"/>
              </a:solidFill>
              <a:ln w="19050">
                <a:solidFill>
                  <a:srgbClr val="D99C9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</p:grpSp>
        <p:sp>
          <p:nvSpPr>
            <p:cNvPr id="37892" name="Freeform 7"/>
            <p:cNvSpPr>
              <a:spLocks noChangeAspect="1"/>
            </p:cNvSpPr>
            <p:nvPr/>
          </p:nvSpPr>
          <p:spPr bwMode="auto">
            <a:xfrm>
              <a:off x="4943475" y="2790825"/>
              <a:ext cx="2466975" cy="2876550"/>
            </a:xfrm>
            <a:custGeom>
              <a:avLst/>
              <a:gdLst>
                <a:gd name="T0" fmla="*/ 2147483647 w 921"/>
                <a:gd name="T1" fmla="*/ 2147483647 h 1074"/>
                <a:gd name="T2" fmla="*/ 2147483647 w 921"/>
                <a:gd name="T3" fmla="*/ 2147483647 h 1074"/>
                <a:gd name="T4" fmla="*/ 2147483647 w 921"/>
                <a:gd name="T5" fmla="*/ 2147483647 h 1074"/>
                <a:gd name="T6" fmla="*/ 2147483647 w 921"/>
                <a:gd name="T7" fmla="*/ 2147483647 h 1074"/>
                <a:gd name="T8" fmla="*/ 2147483647 w 921"/>
                <a:gd name="T9" fmla="*/ 2147483647 h 1074"/>
                <a:gd name="T10" fmla="*/ 2147483647 w 921"/>
                <a:gd name="T11" fmla="*/ 2147483647 h 1074"/>
                <a:gd name="T12" fmla="*/ 2147483647 w 921"/>
                <a:gd name="T13" fmla="*/ 2147483647 h 1074"/>
                <a:gd name="T14" fmla="*/ 2147483647 w 921"/>
                <a:gd name="T15" fmla="*/ 2147483647 h 1074"/>
                <a:gd name="T16" fmla="*/ 2147483647 w 921"/>
                <a:gd name="T17" fmla="*/ 2147483647 h 1074"/>
                <a:gd name="T18" fmla="*/ 2147483647 w 921"/>
                <a:gd name="T19" fmla="*/ 2147483647 h 1074"/>
                <a:gd name="T20" fmla="*/ 2147483647 w 921"/>
                <a:gd name="T21" fmla="*/ 2147483647 h 1074"/>
                <a:gd name="T22" fmla="*/ 2147483647 w 921"/>
                <a:gd name="T23" fmla="*/ 2147483647 h 1074"/>
                <a:gd name="T24" fmla="*/ 2147483647 w 921"/>
                <a:gd name="T25" fmla="*/ 2147483647 h 1074"/>
                <a:gd name="T26" fmla="*/ 2147483647 w 921"/>
                <a:gd name="T27" fmla="*/ 2147483647 h 1074"/>
                <a:gd name="T28" fmla="*/ 2147483647 w 921"/>
                <a:gd name="T29" fmla="*/ 2147483647 h 1074"/>
                <a:gd name="T30" fmla="*/ 2147483647 w 921"/>
                <a:gd name="T31" fmla="*/ 2147483647 h 1074"/>
                <a:gd name="T32" fmla="*/ 2147483647 w 921"/>
                <a:gd name="T33" fmla="*/ 2147483647 h 1074"/>
                <a:gd name="T34" fmla="*/ 2147483647 w 921"/>
                <a:gd name="T35" fmla="*/ 2147483647 h 1074"/>
                <a:gd name="T36" fmla="*/ 2147483647 w 921"/>
                <a:gd name="T37" fmla="*/ 2147483647 h 1074"/>
                <a:gd name="T38" fmla="*/ 2147483647 w 921"/>
                <a:gd name="T39" fmla="*/ 2147483647 h 1074"/>
                <a:gd name="T40" fmla="*/ 2147483647 w 921"/>
                <a:gd name="T41" fmla="*/ 2147483647 h 1074"/>
                <a:gd name="T42" fmla="*/ 2147483647 w 921"/>
                <a:gd name="T43" fmla="*/ 2147483647 h 1074"/>
                <a:gd name="T44" fmla="*/ 2147483647 w 921"/>
                <a:gd name="T45" fmla="*/ 2147483647 h 1074"/>
                <a:gd name="T46" fmla="*/ 2147483647 w 921"/>
                <a:gd name="T47" fmla="*/ 2147483647 h 1074"/>
                <a:gd name="T48" fmla="*/ 2147483647 w 921"/>
                <a:gd name="T49" fmla="*/ 2147483647 h 1074"/>
                <a:gd name="T50" fmla="*/ 2147483647 w 921"/>
                <a:gd name="T51" fmla="*/ 2147483647 h 1074"/>
                <a:gd name="T52" fmla="*/ 2147483647 w 921"/>
                <a:gd name="T53" fmla="*/ 2147483647 h 1074"/>
                <a:gd name="T54" fmla="*/ 2147483647 w 921"/>
                <a:gd name="T55" fmla="*/ 2147483647 h 1074"/>
                <a:gd name="T56" fmla="*/ 2147483647 w 921"/>
                <a:gd name="T57" fmla="*/ 2147483647 h 1074"/>
                <a:gd name="T58" fmla="*/ 2147483647 w 921"/>
                <a:gd name="T59" fmla="*/ 2147483647 h 1074"/>
                <a:gd name="T60" fmla="*/ 2147483647 w 921"/>
                <a:gd name="T61" fmla="*/ 2147483647 h 1074"/>
                <a:gd name="T62" fmla="*/ 2147483647 w 921"/>
                <a:gd name="T63" fmla="*/ 2147483647 h 1074"/>
                <a:gd name="T64" fmla="*/ 2147483647 w 921"/>
                <a:gd name="T65" fmla="*/ 2147483647 h 1074"/>
                <a:gd name="T66" fmla="*/ 2147483647 w 921"/>
                <a:gd name="T67" fmla="*/ 2147483647 h 1074"/>
                <a:gd name="T68" fmla="*/ 2147483647 w 921"/>
                <a:gd name="T69" fmla="*/ 2147483647 h 1074"/>
                <a:gd name="T70" fmla="*/ 2147483647 w 921"/>
                <a:gd name="T71" fmla="*/ 2147483647 h 1074"/>
                <a:gd name="T72" fmla="*/ 2147483647 w 921"/>
                <a:gd name="T73" fmla="*/ 2147483647 h 1074"/>
                <a:gd name="T74" fmla="*/ 2147483647 w 921"/>
                <a:gd name="T75" fmla="*/ 2147483647 h 1074"/>
                <a:gd name="T76" fmla="*/ 2147483647 w 921"/>
                <a:gd name="T77" fmla="*/ 2147483647 h 1074"/>
                <a:gd name="T78" fmla="*/ 2147483647 w 921"/>
                <a:gd name="T79" fmla="*/ 2147483647 h 1074"/>
                <a:gd name="T80" fmla="*/ 2147483647 w 921"/>
                <a:gd name="T81" fmla="*/ 2147483647 h 1074"/>
                <a:gd name="T82" fmla="*/ 2147483647 w 921"/>
                <a:gd name="T83" fmla="*/ 2147483647 h 1074"/>
                <a:gd name="T84" fmla="*/ 2147483647 w 921"/>
                <a:gd name="T85" fmla="*/ 2147483647 h 1074"/>
                <a:gd name="T86" fmla="*/ 2147483647 w 921"/>
                <a:gd name="T87" fmla="*/ 2147483647 h 1074"/>
                <a:gd name="T88" fmla="*/ 2147483647 w 921"/>
                <a:gd name="T89" fmla="*/ 2147483647 h 1074"/>
                <a:gd name="T90" fmla="*/ 2147483647 w 921"/>
                <a:gd name="T91" fmla="*/ 2147483647 h 1074"/>
                <a:gd name="T92" fmla="*/ 2147483647 w 921"/>
                <a:gd name="T93" fmla="*/ 2147483647 h 1074"/>
                <a:gd name="T94" fmla="*/ 2147483647 w 921"/>
                <a:gd name="T95" fmla="*/ 2147483647 h 1074"/>
                <a:gd name="T96" fmla="*/ 2147483647 w 921"/>
                <a:gd name="T97" fmla="*/ 2147483647 h 1074"/>
                <a:gd name="T98" fmla="*/ 2147483647 w 921"/>
                <a:gd name="T99" fmla="*/ 2147483647 h 1074"/>
                <a:gd name="T100" fmla="*/ 2147483647 w 921"/>
                <a:gd name="T101" fmla="*/ 2147483647 h 1074"/>
                <a:gd name="T102" fmla="*/ 2147483647 w 921"/>
                <a:gd name="T103" fmla="*/ 2147483647 h 1074"/>
                <a:gd name="T104" fmla="*/ 2147483647 w 921"/>
                <a:gd name="T105" fmla="*/ 2147483647 h 1074"/>
                <a:gd name="T106" fmla="*/ 2147483647 w 921"/>
                <a:gd name="T107" fmla="*/ 2147483647 h 1074"/>
                <a:gd name="T108" fmla="*/ 2147483647 w 921"/>
                <a:gd name="T109" fmla="*/ 2147483647 h 1074"/>
                <a:gd name="T110" fmla="*/ 2147483647 w 921"/>
                <a:gd name="T111" fmla="*/ 2147483647 h 10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21"/>
                <a:gd name="T169" fmla="*/ 0 h 1074"/>
                <a:gd name="T170" fmla="*/ 921 w 921"/>
                <a:gd name="T171" fmla="*/ 1074 h 107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21" h="1074">
                  <a:moveTo>
                    <a:pt x="458" y="10"/>
                  </a:moveTo>
                  <a:lnTo>
                    <a:pt x="458" y="10"/>
                  </a:lnTo>
                  <a:lnTo>
                    <a:pt x="460" y="6"/>
                  </a:lnTo>
                  <a:lnTo>
                    <a:pt x="462" y="4"/>
                  </a:lnTo>
                  <a:lnTo>
                    <a:pt x="472" y="0"/>
                  </a:lnTo>
                  <a:lnTo>
                    <a:pt x="486" y="0"/>
                  </a:lnTo>
                  <a:lnTo>
                    <a:pt x="500" y="2"/>
                  </a:lnTo>
                  <a:lnTo>
                    <a:pt x="514" y="4"/>
                  </a:lnTo>
                  <a:lnTo>
                    <a:pt x="524" y="8"/>
                  </a:lnTo>
                  <a:lnTo>
                    <a:pt x="532" y="12"/>
                  </a:lnTo>
                  <a:lnTo>
                    <a:pt x="534" y="16"/>
                  </a:lnTo>
                  <a:lnTo>
                    <a:pt x="534" y="18"/>
                  </a:lnTo>
                  <a:lnTo>
                    <a:pt x="528" y="42"/>
                  </a:lnTo>
                  <a:lnTo>
                    <a:pt x="526" y="68"/>
                  </a:lnTo>
                  <a:lnTo>
                    <a:pt x="526" y="94"/>
                  </a:lnTo>
                  <a:lnTo>
                    <a:pt x="528" y="120"/>
                  </a:lnTo>
                  <a:lnTo>
                    <a:pt x="536" y="162"/>
                  </a:lnTo>
                  <a:lnTo>
                    <a:pt x="542" y="184"/>
                  </a:lnTo>
                  <a:lnTo>
                    <a:pt x="550" y="202"/>
                  </a:lnTo>
                  <a:lnTo>
                    <a:pt x="562" y="220"/>
                  </a:lnTo>
                  <a:lnTo>
                    <a:pt x="571" y="234"/>
                  </a:lnTo>
                  <a:lnTo>
                    <a:pt x="575" y="238"/>
                  </a:lnTo>
                  <a:lnTo>
                    <a:pt x="581" y="240"/>
                  </a:lnTo>
                  <a:lnTo>
                    <a:pt x="583" y="240"/>
                  </a:lnTo>
                  <a:lnTo>
                    <a:pt x="585" y="238"/>
                  </a:lnTo>
                  <a:lnTo>
                    <a:pt x="591" y="232"/>
                  </a:lnTo>
                  <a:lnTo>
                    <a:pt x="605" y="208"/>
                  </a:lnTo>
                  <a:lnTo>
                    <a:pt x="615" y="194"/>
                  </a:lnTo>
                  <a:lnTo>
                    <a:pt x="627" y="182"/>
                  </a:lnTo>
                  <a:lnTo>
                    <a:pt x="643" y="170"/>
                  </a:lnTo>
                  <a:lnTo>
                    <a:pt x="651" y="164"/>
                  </a:lnTo>
                  <a:lnTo>
                    <a:pt x="661" y="162"/>
                  </a:lnTo>
                  <a:lnTo>
                    <a:pt x="683" y="154"/>
                  </a:lnTo>
                  <a:lnTo>
                    <a:pt x="707" y="150"/>
                  </a:lnTo>
                  <a:lnTo>
                    <a:pt x="731" y="146"/>
                  </a:lnTo>
                  <a:lnTo>
                    <a:pt x="757" y="146"/>
                  </a:lnTo>
                  <a:lnTo>
                    <a:pt x="785" y="150"/>
                  </a:lnTo>
                  <a:lnTo>
                    <a:pt x="811" y="156"/>
                  </a:lnTo>
                  <a:lnTo>
                    <a:pt x="835" y="168"/>
                  </a:lnTo>
                  <a:lnTo>
                    <a:pt x="849" y="174"/>
                  </a:lnTo>
                  <a:lnTo>
                    <a:pt x="859" y="184"/>
                  </a:lnTo>
                  <a:lnTo>
                    <a:pt x="873" y="194"/>
                  </a:lnTo>
                  <a:lnTo>
                    <a:pt x="885" y="208"/>
                  </a:lnTo>
                  <a:lnTo>
                    <a:pt x="895" y="222"/>
                  </a:lnTo>
                  <a:lnTo>
                    <a:pt x="903" y="236"/>
                  </a:lnTo>
                  <a:lnTo>
                    <a:pt x="909" y="254"/>
                  </a:lnTo>
                  <a:lnTo>
                    <a:pt x="915" y="272"/>
                  </a:lnTo>
                  <a:lnTo>
                    <a:pt x="919" y="290"/>
                  </a:lnTo>
                  <a:lnTo>
                    <a:pt x="921" y="312"/>
                  </a:lnTo>
                  <a:lnTo>
                    <a:pt x="921" y="334"/>
                  </a:lnTo>
                  <a:lnTo>
                    <a:pt x="919" y="360"/>
                  </a:lnTo>
                  <a:lnTo>
                    <a:pt x="917" y="386"/>
                  </a:lnTo>
                  <a:lnTo>
                    <a:pt x="911" y="414"/>
                  </a:lnTo>
                  <a:lnTo>
                    <a:pt x="905" y="444"/>
                  </a:lnTo>
                  <a:lnTo>
                    <a:pt x="895" y="476"/>
                  </a:lnTo>
                  <a:lnTo>
                    <a:pt x="885" y="508"/>
                  </a:lnTo>
                  <a:lnTo>
                    <a:pt x="871" y="544"/>
                  </a:lnTo>
                  <a:lnTo>
                    <a:pt x="859" y="578"/>
                  </a:lnTo>
                  <a:lnTo>
                    <a:pt x="845" y="608"/>
                  </a:lnTo>
                  <a:lnTo>
                    <a:pt x="831" y="634"/>
                  </a:lnTo>
                  <a:lnTo>
                    <a:pt x="817" y="660"/>
                  </a:lnTo>
                  <a:lnTo>
                    <a:pt x="801" y="684"/>
                  </a:lnTo>
                  <a:lnTo>
                    <a:pt x="783" y="706"/>
                  </a:lnTo>
                  <a:lnTo>
                    <a:pt x="763" y="728"/>
                  </a:lnTo>
                  <a:lnTo>
                    <a:pt x="741" y="752"/>
                  </a:lnTo>
                  <a:lnTo>
                    <a:pt x="719" y="770"/>
                  </a:lnTo>
                  <a:lnTo>
                    <a:pt x="689" y="790"/>
                  </a:lnTo>
                  <a:lnTo>
                    <a:pt x="653" y="810"/>
                  </a:lnTo>
                  <a:lnTo>
                    <a:pt x="615" y="828"/>
                  </a:lnTo>
                  <a:lnTo>
                    <a:pt x="577" y="842"/>
                  </a:lnTo>
                  <a:lnTo>
                    <a:pt x="538" y="852"/>
                  </a:lnTo>
                  <a:lnTo>
                    <a:pt x="520" y="856"/>
                  </a:lnTo>
                  <a:lnTo>
                    <a:pt x="502" y="858"/>
                  </a:lnTo>
                  <a:lnTo>
                    <a:pt x="486" y="858"/>
                  </a:lnTo>
                  <a:lnTo>
                    <a:pt x="472" y="856"/>
                  </a:lnTo>
                  <a:lnTo>
                    <a:pt x="440" y="848"/>
                  </a:lnTo>
                  <a:lnTo>
                    <a:pt x="412" y="840"/>
                  </a:lnTo>
                  <a:lnTo>
                    <a:pt x="384" y="832"/>
                  </a:lnTo>
                  <a:lnTo>
                    <a:pt x="360" y="824"/>
                  </a:lnTo>
                  <a:lnTo>
                    <a:pt x="340" y="814"/>
                  </a:lnTo>
                  <a:lnTo>
                    <a:pt x="322" y="806"/>
                  </a:lnTo>
                  <a:lnTo>
                    <a:pt x="308" y="796"/>
                  </a:lnTo>
                  <a:lnTo>
                    <a:pt x="298" y="788"/>
                  </a:lnTo>
                  <a:lnTo>
                    <a:pt x="292" y="782"/>
                  </a:lnTo>
                  <a:lnTo>
                    <a:pt x="286" y="778"/>
                  </a:lnTo>
                  <a:lnTo>
                    <a:pt x="274" y="774"/>
                  </a:lnTo>
                  <a:lnTo>
                    <a:pt x="262" y="770"/>
                  </a:lnTo>
                  <a:lnTo>
                    <a:pt x="254" y="766"/>
                  </a:lnTo>
                  <a:lnTo>
                    <a:pt x="248" y="760"/>
                  </a:lnTo>
                  <a:lnTo>
                    <a:pt x="240" y="752"/>
                  </a:lnTo>
                  <a:lnTo>
                    <a:pt x="236" y="744"/>
                  </a:lnTo>
                  <a:lnTo>
                    <a:pt x="226" y="724"/>
                  </a:lnTo>
                  <a:lnTo>
                    <a:pt x="214" y="690"/>
                  </a:lnTo>
                  <a:lnTo>
                    <a:pt x="210" y="684"/>
                  </a:lnTo>
                  <a:lnTo>
                    <a:pt x="204" y="682"/>
                  </a:lnTo>
                  <a:lnTo>
                    <a:pt x="196" y="684"/>
                  </a:lnTo>
                  <a:lnTo>
                    <a:pt x="188" y="686"/>
                  </a:lnTo>
                  <a:lnTo>
                    <a:pt x="172" y="694"/>
                  </a:lnTo>
                  <a:lnTo>
                    <a:pt x="156" y="706"/>
                  </a:lnTo>
                  <a:lnTo>
                    <a:pt x="142" y="722"/>
                  </a:lnTo>
                  <a:lnTo>
                    <a:pt x="128" y="736"/>
                  </a:lnTo>
                  <a:lnTo>
                    <a:pt x="118" y="750"/>
                  </a:lnTo>
                  <a:lnTo>
                    <a:pt x="110" y="766"/>
                  </a:lnTo>
                  <a:lnTo>
                    <a:pt x="104" y="782"/>
                  </a:lnTo>
                  <a:lnTo>
                    <a:pt x="100" y="802"/>
                  </a:lnTo>
                  <a:lnTo>
                    <a:pt x="98" y="822"/>
                  </a:lnTo>
                  <a:lnTo>
                    <a:pt x="98" y="848"/>
                  </a:lnTo>
                  <a:lnTo>
                    <a:pt x="98" y="872"/>
                  </a:lnTo>
                  <a:lnTo>
                    <a:pt x="104" y="896"/>
                  </a:lnTo>
                  <a:lnTo>
                    <a:pt x="110" y="918"/>
                  </a:lnTo>
                  <a:lnTo>
                    <a:pt x="120" y="940"/>
                  </a:lnTo>
                  <a:lnTo>
                    <a:pt x="130" y="958"/>
                  </a:lnTo>
                  <a:lnTo>
                    <a:pt x="142" y="974"/>
                  </a:lnTo>
                  <a:lnTo>
                    <a:pt x="156" y="986"/>
                  </a:lnTo>
                  <a:lnTo>
                    <a:pt x="170" y="996"/>
                  </a:lnTo>
                  <a:lnTo>
                    <a:pt x="172" y="1000"/>
                  </a:lnTo>
                  <a:lnTo>
                    <a:pt x="174" y="1004"/>
                  </a:lnTo>
                  <a:lnTo>
                    <a:pt x="174" y="1010"/>
                  </a:lnTo>
                  <a:lnTo>
                    <a:pt x="170" y="1016"/>
                  </a:lnTo>
                  <a:lnTo>
                    <a:pt x="162" y="1030"/>
                  </a:lnTo>
                  <a:lnTo>
                    <a:pt x="150" y="1044"/>
                  </a:lnTo>
                  <a:lnTo>
                    <a:pt x="136" y="1058"/>
                  </a:lnTo>
                  <a:lnTo>
                    <a:pt x="122" y="1068"/>
                  </a:lnTo>
                  <a:lnTo>
                    <a:pt x="116" y="1072"/>
                  </a:lnTo>
                  <a:lnTo>
                    <a:pt x="110" y="1074"/>
                  </a:lnTo>
                  <a:lnTo>
                    <a:pt x="104" y="1074"/>
                  </a:lnTo>
                  <a:lnTo>
                    <a:pt x="100" y="1072"/>
                  </a:lnTo>
                  <a:lnTo>
                    <a:pt x="84" y="1058"/>
                  </a:lnTo>
                  <a:lnTo>
                    <a:pt x="68" y="1044"/>
                  </a:lnTo>
                  <a:lnTo>
                    <a:pt x="56" y="1030"/>
                  </a:lnTo>
                  <a:lnTo>
                    <a:pt x="44" y="1016"/>
                  </a:lnTo>
                  <a:lnTo>
                    <a:pt x="36" y="1000"/>
                  </a:lnTo>
                  <a:lnTo>
                    <a:pt x="26" y="984"/>
                  </a:lnTo>
                  <a:lnTo>
                    <a:pt x="20" y="968"/>
                  </a:lnTo>
                  <a:lnTo>
                    <a:pt x="14" y="952"/>
                  </a:lnTo>
                  <a:lnTo>
                    <a:pt x="6" y="920"/>
                  </a:lnTo>
                  <a:lnTo>
                    <a:pt x="2" y="888"/>
                  </a:lnTo>
                  <a:lnTo>
                    <a:pt x="0" y="856"/>
                  </a:lnTo>
                  <a:lnTo>
                    <a:pt x="0" y="826"/>
                  </a:lnTo>
                  <a:lnTo>
                    <a:pt x="4" y="782"/>
                  </a:lnTo>
                  <a:lnTo>
                    <a:pt x="12" y="744"/>
                  </a:lnTo>
                  <a:lnTo>
                    <a:pt x="22" y="712"/>
                  </a:lnTo>
                  <a:lnTo>
                    <a:pt x="34" y="684"/>
                  </a:lnTo>
                  <a:lnTo>
                    <a:pt x="44" y="660"/>
                  </a:lnTo>
                  <a:lnTo>
                    <a:pt x="56" y="642"/>
                  </a:lnTo>
                  <a:lnTo>
                    <a:pt x="72" y="620"/>
                  </a:lnTo>
                  <a:lnTo>
                    <a:pt x="84" y="606"/>
                  </a:lnTo>
                  <a:lnTo>
                    <a:pt x="96" y="592"/>
                  </a:lnTo>
                  <a:lnTo>
                    <a:pt x="112" y="578"/>
                  </a:lnTo>
                  <a:lnTo>
                    <a:pt x="128" y="566"/>
                  </a:lnTo>
                  <a:lnTo>
                    <a:pt x="144" y="556"/>
                  </a:lnTo>
                  <a:lnTo>
                    <a:pt x="160" y="548"/>
                  </a:lnTo>
                  <a:lnTo>
                    <a:pt x="178" y="542"/>
                  </a:lnTo>
                  <a:lnTo>
                    <a:pt x="194" y="540"/>
                  </a:lnTo>
                  <a:lnTo>
                    <a:pt x="206" y="542"/>
                  </a:lnTo>
                  <a:lnTo>
                    <a:pt x="214" y="544"/>
                  </a:lnTo>
                  <a:lnTo>
                    <a:pt x="228" y="554"/>
                  </a:lnTo>
                  <a:lnTo>
                    <a:pt x="236" y="558"/>
                  </a:lnTo>
                  <a:lnTo>
                    <a:pt x="246" y="560"/>
                  </a:lnTo>
                  <a:lnTo>
                    <a:pt x="260" y="560"/>
                  </a:lnTo>
                  <a:lnTo>
                    <a:pt x="280" y="558"/>
                  </a:lnTo>
                  <a:lnTo>
                    <a:pt x="296" y="558"/>
                  </a:lnTo>
                  <a:lnTo>
                    <a:pt x="310" y="562"/>
                  </a:lnTo>
                  <a:lnTo>
                    <a:pt x="324" y="566"/>
                  </a:lnTo>
                  <a:lnTo>
                    <a:pt x="338" y="572"/>
                  </a:lnTo>
                  <a:lnTo>
                    <a:pt x="352" y="578"/>
                  </a:lnTo>
                  <a:lnTo>
                    <a:pt x="370" y="582"/>
                  </a:lnTo>
                  <a:lnTo>
                    <a:pt x="388" y="584"/>
                  </a:lnTo>
                  <a:lnTo>
                    <a:pt x="410" y="582"/>
                  </a:lnTo>
                  <a:lnTo>
                    <a:pt x="428" y="576"/>
                  </a:lnTo>
                  <a:lnTo>
                    <a:pt x="446" y="570"/>
                  </a:lnTo>
                  <a:lnTo>
                    <a:pt x="460" y="562"/>
                  </a:lnTo>
                  <a:lnTo>
                    <a:pt x="474" y="552"/>
                  </a:lnTo>
                  <a:lnTo>
                    <a:pt x="486" y="540"/>
                  </a:lnTo>
                  <a:lnTo>
                    <a:pt x="498" y="524"/>
                  </a:lnTo>
                  <a:lnTo>
                    <a:pt x="510" y="504"/>
                  </a:lnTo>
                  <a:lnTo>
                    <a:pt x="520" y="478"/>
                  </a:lnTo>
                  <a:lnTo>
                    <a:pt x="532" y="444"/>
                  </a:lnTo>
                  <a:lnTo>
                    <a:pt x="540" y="412"/>
                  </a:lnTo>
                  <a:lnTo>
                    <a:pt x="546" y="384"/>
                  </a:lnTo>
                  <a:lnTo>
                    <a:pt x="548" y="358"/>
                  </a:lnTo>
                  <a:lnTo>
                    <a:pt x="548" y="338"/>
                  </a:lnTo>
                  <a:lnTo>
                    <a:pt x="544" y="320"/>
                  </a:lnTo>
                  <a:lnTo>
                    <a:pt x="538" y="308"/>
                  </a:lnTo>
                  <a:lnTo>
                    <a:pt x="534" y="304"/>
                  </a:lnTo>
                  <a:lnTo>
                    <a:pt x="530" y="302"/>
                  </a:lnTo>
                  <a:lnTo>
                    <a:pt x="518" y="294"/>
                  </a:lnTo>
                  <a:lnTo>
                    <a:pt x="506" y="284"/>
                  </a:lnTo>
                  <a:lnTo>
                    <a:pt x="498" y="274"/>
                  </a:lnTo>
                  <a:lnTo>
                    <a:pt x="490" y="260"/>
                  </a:lnTo>
                  <a:lnTo>
                    <a:pt x="484" y="246"/>
                  </a:lnTo>
                  <a:lnTo>
                    <a:pt x="478" y="232"/>
                  </a:lnTo>
                  <a:lnTo>
                    <a:pt x="468" y="200"/>
                  </a:lnTo>
                  <a:lnTo>
                    <a:pt x="460" y="162"/>
                  </a:lnTo>
                  <a:lnTo>
                    <a:pt x="452" y="112"/>
                  </a:lnTo>
                  <a:lnTo>
                    <a:pt x="452" y="84"/>
                  </a:lnTo>
                  <a:lnTo>
                    <a:pt x="452" y="56"/>
                  </a:lnTo>
                  <a:lnTo>
                    <a:pt x="454" y="32"/>
                  </a:lnTo>
                  <a:lnTo>
                    <a:pt x="458" y="10"/>
                  </a:lnTo>
                  <a:close/>
                </a:path>
              </a:pathLst>
            </a:custGeom>
            <a:solidFill>
              <a:srgbClr val="DA8E80"/>
            </a:solidFill>
            <a:ln w="6350">
              <a:solidFill>
                <a:srgbClr val="B82C34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443163" y="2003425"/>
              <a:ext cx="1277937" cy="2314575"/>
              <a:chOff x="1607" y="794"/>
              <a:chExt cx="716" cy="1297"/>
            </a:xfrm>
          </p:grpSpPr>
          <p:sp>
            <p:nvSpPr>
              <p:cNvPr id="37990" name="Freeform 9"/>
              <p:cNvSpPr>
                <a:spLocks noChangeAspect="1"/>
              </p:cNvSpPr>
              <p:nvPr/>
            </p:nvSpPr>
            <p:spPr bwMode="auto">
              <a:xfrm>
                <a:off x="1607" y="1211"/>
                <a:ext cx="318" cy="316"/>
              </a:xfrm>
              <a:custGeom>
                <a:avLst/>
                <a:gdLst>
                  <a:gd name="T0" fmla="*/ 7812073 w 212"/>
                  <a:gd name="T1" fmla="*/ 1403394 h 210"/>
                  <a:gd name="T2" fmla="*/ 6753319 w 212"/>
                  <a:gd name="T3" fmla="*/ 254750 h 210"/>
                  <a:gd name="T4" fmla="*/ 6285870 w 212"/>
                  <a:gd name="T5" fmla="*/ 0 h 210"/>
                  <a:gd name="T6" fmla="*/ 5986161 w 212"/>
                  <a:gd name="T7" fmla="*/ 0 h 210"/>
                  <a:gd name="T8" fmla="*/ 5613573 w 212"/>
                  <a:gd name="T9" fmla="*/ 169296 h 210"/>
                  <a:gd name="T10" fmla="*/ 5525010 w 212"/>
                  <a:gd name="T11" fmla="*/ 331109 h 210"/>
                  <a:gd name="T12" fmla="*/ 5009424 w 212"/>
                  <a:gd name="T13" fmla="*/ 97178 h 210"/>
                  <a:gd name="T14" fmla="*/ 4177140 w 212"/>
                  <a:gd name="T15" fmla="*/ 0 h 210"/>
                  <a:gd name="T16" fmla="*/ 3718629 w 212"/>
                  <a:gd name="T17" fmla="*/ 97178 h 210"/>
                  <a:gd name="T18" fmla="*/ 3188308 w 212"/>
                  <a:gd name="T19" fmla="*/ 424802 h 210"/>
                  <a:gd name="T20" fmla="*/ 3099688 w 212"/>
                  <a:gd name="T21" fmla="*/ 749733 h 210"/>
                  <a:gd name="T22" fmla="*/ 2888994 w 212"/>
                  <a:gd name="T23" fmla="*/ 749733 h 210"/>
                  <a:gd name="T24" fmla="*/ 1973301 w 212"/>
                  <a:gd name="T25" fmla="*/ 1147500 h 210"/>
                  <a:gd name="T26" fmla="*/ 1436859 w 212"/>
                  <a:gd name="T27" fmla="*/ 1556882 h 210"/>
                  <a:gd name="T28" fmla="*/ 1148693 w 212"/>
                  <a:gd name="T29" fmla="*/ 1965409 h 210"/>
                  <a:gd name="T30" fmla="*/ 1211319 w 212"/>
                  <a:gd name="T31" fmla="*/ 2126238 h 210"/>
                  <a:gd name="T32" fmla="*/ 916649 w 212"/>
                  <a:gd name="T33" fmla="*/ 2126238 h 210"/>
                  <a:gd name="T34" fmla="*/ 451790 w 212"/>
                  <a:gd name="T35" fmla="*/ 2873174 h 210"/>
                  <a:gd name="T36" fmla="*/ 239273 w 212"/>
                  <a:gd name="T37" fmla="*/ 3277372 h 210"/>
                  <a:gd name="T38" fmla="*/ 0 w 212"/>
                  <a:gd name="T39" fmla="*/ 3847640 h 210"/>
                  <a:gd name="T40" fmla="*/ 89242 w 212"/>
                  <a:gd name="T41" fmla="*/ 4181318 h 210"/>
                  <a:gd name="T42" fmla="*/ 239273 w 212"/>
                  <a:gd name="T43" fmla="*/ 4380762 h 210"/>
                  <a:gd name="T44" fmla="*/ 89242 w 212"/>
                  <a:gd name="T45" fmla="*/ 4612438 h 210"/>
                  <a:gd name="T46" fmla="*/ 89242 w 212"/>
                  <a:gd name="T47" fmla="*/ 5430487 h 210"/>
                  <a:gd name="T48" fmla="*/ 239273 w 212"/>
                  <a:gd name="T49" fmla="*/ 5852543 h 210"/>
                  <a:gd name="T50" fmla="*/ 677685 w 212"/>
                  <a:gd name="T51" fmla="*/ 6661949 h 210"/>
                  <a:gd name="T52" fmla="*/ 1148693 w 212"/>
                  <a:gd name="T53" fmla="*/ 7086232 h 210"/>
                  <a:gd name="T54" fmla="*/ 1374973 w 212"/>
                  <a:gd name="T55" fmla="*/ 7086232 h 210"/>
                  <a:gd name="T56" fmla="*/ 1675745 w 212"/>
                  <a:gd name="T57" fmla="*/ 7741983 h 210"/>
                  <a:gd name="T58" fmla="*/ 2358468 w 212"/>
                  <a:gd name="T59" fmla="*/ 7817462 h 210"/>
                  <a:gd name="T60" fmla="*/ 2513618 w 212"/>
                  <a:gd name="T61" fmla="*/ 7817462 h 210"/>
                  <a:gd name="T62" fmla="*/ 2888994 w 212"/>
                  <a:gd name="T63" fmla="*/ 7982275 h 210"/>
                  <a:gd name="T64" fmla="*/ 3430783 w 212"/>
                  <a:gd name="T65" fmla="*/ 7982275 h 210"/>
                  <a:gd name="T66" fmla="*/ 3569175 w 212"/>
                  <a:gd name="T67" fmla="*/ 7911124 h 210"/>
                  <a:gd name="T68" fmla="*/ 3788448 w 212"/>
                  <a:gd name="T69" fmla="*/ 8231722 h 210"/>
                  <a:gd name="T70" fmla="*/ 4177140 w 212"/>
                  <a:gd name="T71" fmla="*/ 8466128 h 210"/>
                  <a:gd name="T72" fmla="*/ 4782462 w 212"/>
                  <a:gd name="T73" fmla="*/ 8466128 h 210"/>
                  <a:gd name="T74" fmla="*/ 4849398 w 212"/>
                  <a:gd name="T75" fmla="*/ 8388067 h 210"/>
                  <a:gd name="T76" fmla="*/ 5525010 w 212"/>
                  <a:gd name="T77" fmla="*/ 8639699 h 210"/>
                  <a:gd name="T78" fmla="*/ 5986161 w 212"/>
                  <a:gd name="T79" fmla="*/ 8563986 h 210"/>
                  <a:gd name="T80" fmla="*/ 6664231 w 212"/>
                  <a:gd name="T81" fmla="*/ 8466128 h 210"/>
                  <a:gd name="T82" fmla="*/ 6824143 w 212"/>
                  <a:gd name="T83" fmla="*/ 8301634 h 210"/>
                  <a:gd name="T84" fmla="*/ 6974299 w 212"/>
                  <a:gd name="T85" fmla="*/ 8301634 h 210"/>
                  <a:gd name="T86" fmla="*/ 7422013 w 212"/>
                  <a:gd name="T87" fmla="*/ 8059331 h 210"/>
                  <a:gd name="T88" fmla="*/ 7880413 w 212"/>
                  <a:gd name="T89" fmla="*/ 7314769 h 210"/>
                  <a:gd name="T90" fmla="*/ 8030641 w 212"/>
                  <a:gd name="T91" fmla="*/ 6767000 h 210"/>
                  <a:gd name="T92" fmla="*/ 8030641 w 212"/>
                  <a:gd name="T93" fmla="*/ 4021070 h 210"/>
                  <a:gd name="T94" fmla="*/ 7880413 w 212"/>
                  <a:gd name="T95" fmla="*/ 1726715 h 210"/>
                  <a:gd name="T96" fmla="*/ 7812073 w 212"/>
                  <a:gd name="T97" fmla="*/ 1403394 h 21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2"/>
                  <a:gd name="T148" fmla="*/ 0 h 210"/>
                  <a:gd name="T149" fmla="*/ 212 w 212"/>
                  <a:gd name="T150" fmla="*/ 210 h 21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2" h="210">
                    <a:moveTo>
                      <a:pt x="206" y="34"/>
                    </a:moveTo>
                    <a:lnTo>
                      <a:pt x="206" y="34"/>
                    </a:lnTo>
                    <a:lnTo>
                      <a:pt x="190" y="18"/>
                    </a:lnTo>
                    <a:lnTo>
                      <a:pt x="178" y="6"/>
                    </a:lnTo>
                    <a:lnTo>
                      <a:pt x="172" y="2"/>
                    </a:lnTo>
                    <a:lnTo>
                      <a:pt x="166" y="0"/>
                    </a:lnTo>
                    <a:lnTo>
                      <a:pt x="158" y="0"/>
                    </a:lnTo>
                    <a:lnTo>
                      <a:pt x="152" y="2"/>
                    </a:lnTo>
                    <a:lnTo>
                      <a:pt x="148" y="4"/>
                    </a:lnTo>
                    <a:lnTo>
                      <a:pt x="146" y="8"/>
                    </a:lnTo>
                    <a:lnTo>
                      <a:pt x="140" y="4"/>
                    </a:lnTo>
                    <a:lnTo>
                      <a:pt x="132" y="2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8" y="2"/>
                    </a:lnTo>
                    <a:lnTo>
                      <a:pt x="90" y="4"/>
                    </a:lnTo>
                    <a:lnTo>
                      <a:pt x="84" y="10"/>
                    </a:lnTo>
                    <a:lnTo>
                      <a:pt x="82" y="14"/>
                    </a:lnTo>
                    <a:lnTo>
                      <a:pt x="82" y="18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52" y="28"/>
                    </a:lnTo>
                    <a:lnTo>
                      <a:pt x="38" y="38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2" y="52"/>
                    </a:lnTo>
                    <a:lnTo>
                      <a:pt x="28" y="52"/>
                    </a:lnTo>
                    <a:lnTo>
                      <a:pt x="24" y="52"/>
                    </a:lnTo>
                    <a:lnTo>
                      <a:pt x="20" y="56"/>
                    </a:lnTo>
                    <a:lnTo>
                      <a:pt x="12" y="70"/>
                    </a:lnTo>
                    <a:lnTo>
                      <a:pt x="6" y="80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2" y="102"/>
                    </a:lnTo>
                    <a:lnTo>
                      <a:pt x="6" y="106"/>
                    </a:lnTo>
                    <a:lnTo>
                      <a:pt x="4" y="108"/>
                    </a:lnTo>
                    <a:lnTo>
                      <a:pt x="2" y="112"/>
                    </a:lnTo>
                    <a:lnTo>
                      <a:pt x="2" y="120"/>
                    </a:lnTo>
                    <a:lnTo>
                      <a:pt x="2" y="132"/>
                    </a:lnTo>
                    <a:lnTo>
                      <a:pt x="6" y="142"/>
                    </a:lnTo>
                    <a:lnTo>
                      <a:pt x="10" y="152"/>
                    </a:lnTo>
                    <a:lnTo>
                      <a:pt x="18" y="162"/>
                    </a:lnTo>
                    <a:lnTo>
                      <a:pt x="26" y="170"/>
                    </a:lnTo>
                    <a:lnTo>
                      <a:pt x="30" y="172"/>
                    </a:lnTo>
                    <a:lnTo>
                      <a:pt x="36" y="172"/>
                    </a:lnTo>
                    <a:lnTo>
                      <a:pt x="38" y="182"/>
                    </a:lnTo>
                    <a:lnTo>
                      <a:pt x="44" y="188"/>
                    </a:lnTo>
                    <a:lnTo>
                      <a:pt x="52" y="192"/>
                    </a:lnTo>
                    <a:lnTo>
                      <a:pt x="62" y="190"/>
                    </a:lnTo>
                    <a:lnTo>
                      <a:pt x="66" y="190"/>
                    </a:lnTo>
                    <a:lnTo>
                      <a:pt x="68" y="192"/>
                    </a:lnTo>
                    <a:lnTo>
                      <a:pt x="76" y="194"/>
                    </a:lnTo>
                    <a:lnTo>
                      <a:pt x="84" y="196"/>
                    </a:lnTo>
                    <a:lnTo>
                      <a:pt x="90" y="194"/>
                    </a:lnTo>
                    <a:lnTo>
                      <a:pt x="94" y="192"/>
                    </a:lnTo>
                    <a:lnTo>
                      <a:pt x="96" y="198"/>
                    </a:lnTo>
                    <a:lnTo>
                      <a:pt x="100" y="200"/>
                    </a:lnTo>
                    <a:lnTo>
                      <a:pt x="104" y="204"/>
                    </a:lnTo>
                    <a:lnTo>
                      <a:pt x="110" y="206"/>
                    </a:lnTo>
                    <a:lnTo>
                      <a:pt x="122" y="208"/>
                    </a:lnTo>
                    <a:lnTo>
                      <a:pt x="126" y="206"/>
                    </a:lnTo>
                    <a:lnTo>
                      <a:pt x="128" y="204"/>
                    </a:lnTo>
                    <a:lnTo>
                      <a:pt x="138" y="208"/>
                    </a:lnTo>
                    <a:lnTo>
                      <a:pt x="146" y="210"/>
                    </a:lnTo>
                    <a:lnTo>
                      <a:pt x="158" y="208"/>
                    </a:lnTo>
                    <a:lnTo>
                      <a:pt x="170" y="208"/>
                    </a:lnTo>
                    <a:lnTo>
                      <a:pt x="176" y="206"/>
                    </a:lnTo>
                    <a:lnTo>
                      <a:pt x="178" y="204"/>
                    </a:lnTo>
                    <a:lnTo>
                      <a:pt x="180" y="202"/>
                    </a:lnTo>
                    <a:lnTo>
                      <a:pt x="184" y="202"/>
                    </a:lnTo>
                    <a:lnTo>
                      <a:pt x="190" y="200"/>
                    </a:lnTo>
                    <a:lnTo>
                      <a:pt x="196" y="196"/>
                    </a:lnTo>
                    <a:lnTo>
                      <a:pt x="200" y="190"/>
                    </a:lnTo>
                    <a:lnTo>
                      <a:pt x="208" y="178"/>
                    </a:lnTo>
                    <a:lnTo>
                      <a:pt x="210" y="170"/>
                    </a:lnTo>
                    <a:lnTo>
                      <a:pt x="212" y="164"/>
                    </a:lnTo>
                    <a:lnTo>
                      <a:pt x="212" y="98"/>
                    </a:lnTo>
                    <a:lnTo>
                      <a:pt x="210" y="56"/>
                    </a:lnTo>
                    <a:lnTo>
                      <a:pt x="208" y="42"/>
                    </a:lnTo>
                    <a:lnTo>
                      <a:pt x="206" y="34"/>
                    </a:lnTo>
                    <a:close/>
                  </a:path>
                </a:pathLst>
              </a:custGeom>
              <a:solidFill>
                <a:srgbClr val="C68488"/>
              </a:solidFill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91" name="Freeform 10"/>
              <p:cNvSpPr>
                <a:spLocks noChangeAspect="1"/>
              </p:cNvSpPr>
              <p:nvPr/>
            </p:nvSpPr>
            <p:spPr bwMode="auto">
              <a:xfrm>
                <a:off x="1655" y="794"/>
                <a:ext cx="668" cy="1297"/>
              </a:xfrm>
              <a:custGeom>
                <a:avLst/>
                <a:gdLst>
                  <a:gd name="T0" fmla="*/ 10333981 w 445"/>
                  <a:gd name="T1" fmla="*/ 25118469 h 864"/>
                  <a:gd name="T2" fmla="*/ 11658602 w 445"/>
                  <a:gd name="T3" fmla="*/ 18947657 h 864"/>
                  <a:gd name="T4" fmla="*/ 11594895 w 445"/>
                  <a:gd name="T5" fmla="*/ 15674847 h 864"/>
                  <a:gd name="T6" fmla="*/ 11896350 w 445"/>
                  <a:gd name="T7" fmla="*/ 14681970 h 864"/>
                  <a:gd name="T8" fmla="*/ 12662196 w 445"/>
                  <a:gd name="T9" fmla="*/ 12423842 h 864"/>
                  <a:gd name="T10" fmla="*/ 12051590 w 445"/>
                  <a:gd name="T11" fmla="*/ 10188115 h 864"/>
                  <a:gd name="T12" fmla="*/ 10426829 w 445"/>
                  <a:gd name="T13" fmla="*/ 9810706 h 864"/>
                  <a:gd name="T14" fmla="*/ 10271246 w 445"/>
                  <a:gd name="T15" fmla="*/ 9264189 h 864"/>
                  <a:gd name="T16" fmla="*/ 10882594 w 445"/>
                  <a:gd name="T17" fmla="*/ 9344285 h 864"/>
                  <a:gd name="T18" fmla="*/ 12509583 w 445"/>
                  <a:gd name="T19" fmla="*/ 10188115 h 864"/>
                  <a:gd name="T20" fmla="*/ 13439094 w 445"/>
                  <a:gd name="T21" fmla="*/ 11051755 h 864"/>
                  <a:gd name="T22" fmla="*/ 13812981 w 445"/>
                  <a:gd name="T23" fmla="*/ 10340945 h 864"/>
                  <a:gd name="T24" fmla="*/ 13439094 w 445"/>
                  <a:gd name="T25" fmla="*/ 8887795 h 864"/>
                  <a:gd name="T26" fmla="*/ 14359414 w 445"/>
                  <a:gd name="T27" fmla="*/ 8336576 h 864"/>
                  <a:gd name="T28" fmla="*/ 17040900 w 445"/>
                  <a:gd name="T29" fmla="*/ 4246567 h 864"/>
                  <a:gd name="T30" fmla="*/ 16885528 w 445"/>
                  <a:gd name="T31" fmla="*/ 1850771 h 864"/>
                  <a:gd name="T32" fmla="*/ 15358430 w 445"/>
                  <a:gd name="T33" fmla="*/ 547109 h 864"/>
                  <a:gd name="T34" fmla="*/ 12204909 w 445"/>
                  <a:gd name="T35" fmla="*/ 0 h 864"/>
                  <a:gd name="T36" fmla="*/ 7955007 w 445"/>
                  <a:gd name="T37" fmla="*/ 1232896 h 864"/>
                  <a:gd name="T38" fmla="*/ 4558168 w 445"/>
                  <a:gd name="T39" fmla="*/ 3396910 h 864"/>
                  <a:gd name="T40" fmla="*/ 2397215 w 445"/>
                  <a:gd name="T41" fmla="*/ 6260820 h 864"/>
                  <a:gd name="T42" fmla="*/ 2005596 w 445"/>
                  <a:gd name="T43" fmla="*/ 8485569 h 864"/>
                  <a:gd name="T44" fmla="*/ 2777388 w 445"/>
                  <a:gd name="T45" fmla="*/ 9102659 h 864"/>
                  <a:gd name="T46" fmla="*/ 5855586 w 445"/>
                  <a:gd name="T47" fmla="*/ 9413656 h 864"/>
                  <a:gd name="T48" fmla="*/ 6784107 w 445"/>
                  <a:gd name="T49" fmla="*/ 9884311 h 864"/>
                  <a:gd name="T50" fmla="*/ 6632830 w 445"/>
                  <a:gd name="T51" fmla="*/ 12120362 h 864"/>
                  <a:gd name="T52" fmla="*/ 6015975 w 445"/>
                  <a:gd name="T53" fmla="*/ 11813706 h 864"/>
                  <a:gd name="T54" fmla="*/ 5239393 w 445"/>
                  <a:gd name="T55" fmla="*/ 11437060 h 864"/>
                  <a:gd name="T56" fmla="*/ 4783180 w 445"/>
                  <a:gd name="T57" fmla="*/ 11126681 h 864"/>
                  <a:gd name="T58" fmla="*/ 4311008 w 445"/>
                  <a:gd name="T59" fmla="*/ 11598891 h 864"/>
                  <a:gd name="T60" fmla="*/ 3237972 w 445"/>
                  <a:gd name="T61" fmla="*/ 11598891 h 864"/>
                  <a:gd name="T62" fmla="*/ 2869207 w 445"/>
                  <a:gd name="T63" fmla="*/ 11742383 h 864"/>
                  <a:gd name="T64" fmla="*/ 2157032 w 445"/>
                  <a:gd name="T65" fmla="*/ 12423842 h 864"/>
                  <a:gd name="T66" fmla="*/ 1637255 w 445"/>
                  <a:gd name="T67" fmla="*/ 12586286 h 864"/>
                  <a:gd name="T68" fmla="*/ 1322260 w 445"/>
                  <a:gd name="T69" fmla="*/ 13288019 h 864"/>
                  <a:gd name="T70" fmla="*/ 929496 w 445"/>
                  <a:gd name="T71" fmla="*/ 13359715 h 864"/>
                  <a:gd name="T72" fmla="*/ 619200 w 445"/>
                  <a:gd name="T73" fmla="*/ 14131381 h 864"/>
                  <a:gd name="T74" fmla="*/ 92977 w 445"/>
                  <a:gd name="T75" fmla="*/ 14516590 h 864"/>
                  <a:gd name="T76" fmla="*/ 314503 w 445"/>
                  <a:gd name="T77" fmla="*/ 15216129 h 864"/>
                  <a:gd name="T78" fmla="*/ 92977 w 445"/>
                  <a:gd name="T79" fmla="*/ 15523386 h 864"/>
                  <a:gd name="T80" fmla="*/ 314503 w 445"/>
                  <a:gd name="T81" fmla="*/ 16293576 h 864"/>
                  <a:gd name="T82" fmla="*/ 708692 w 445"/>
                  <a:gd name="T83" fmla="*/ 16598539 h 864"/>
                  <a:gd name="T84" fmla="*/ 1700902 w 445"/>
                  <a:gd name="T85" fmla="*/ 17249981 h 864"/>
                  <a:gd name="T86" fmla="*/ 2463640 w 445"/>
                  <a:gd name="T87" fmla="*/ 17783276 h 864"/>
                  <a:gd name="T88" fmla="*/ 3082500 w 445"/>
                  <a:gd name="T89" fmla="*/ 17627156 h 864"/>
                  <a:gd name="T90" fmla="*/ 4245097 w 445"/>
                  <a:gd name="T91" fmla="*/ 18096910 h 864"/>
                  <a:gd name="T92" fmla="*/ 4719686 w 445"/>
                  <a:gd name="T93" fmla="*/ 18096910 h 864"/>
                  <a:gd name="T94" fmla="*/ 5551497 w 445"/>
                  <a:gd name="T95" fmla="*/ 17627156 h 864"/>
                  <a:gd name="T96" fmla="*/ 6258487 w 445"/>
                  <a:gd name="T97" fmla="*/ 17558535 h 864"/>
                  <a:gd name="T98" fmla="*/ 6471357 w 445"/>
                  <a:gd name="T99" fmla="*/ 16941343 h 864"/>
                  <a:gd name="T100" fmla="*/ 7087430 w 445"/>
                  <a:gd name="T101" fmla="*/ 17479562 h 864"/>
                  <a:gd name="T102" fmla="*/ 7087430 w 445"/>
                  <a:gd name="T103" fmla="*/ 24662046 h 864"/>
                  <a:gd name="T104" fmla="*/ 6875423 w 445"/>
                  <a:gd name="T105" fmla="*/ 32464033 h 864"/>
                  <a:gd name="T106" fmla="*/ 8333482 w 445"/>
                  <a:gd name="T107" fmla="*/ 33300982 h 864"/>
                  <a:gd name="T108" fmla="*/ 9805334 w 445"/>
                  <a:gd name="T109" fmla="*/ 32922114 h 8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45"/>
                  <a:gd name="T166" fmla="*/ 0 h 864"/>
                  <a:gd name="T167" fmla="*/ 445 w 445"/>
                  <a:gd name="T168" fmla="*/ 864 h 86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45" h="864">
                    <a:moveTo>
                      <a:pt x="254" y="848"/>
                    </a:moveTo>
                    <a:lnTo>
                      <a:pt x="254" y="848"/>
                    </a:lnTo>
                    <a:lnTo>
                      <a:pt x="256" y="800"/>
                    </a:lnTo>
                    <a:lnTo>
                      <a:pt x="262" y="730"/>
                    </a:lnTo>
                    <a:lnTo>
                      <a:pt x="268" y="650"/>
                    </a:lnTo>
                    <a:lnTo>
                      <a:pt x="274" y="612"/>
                    </a:lnTo>
                    <a:lnTo>
                      <a:pt x="282" y="578"/>
                    </a:lnTo>
                    <a:lnTo>
                      <a:pt x="296" y="518"/>
                    </a:lnTo>
                    <a:lnTo>
                      <a:pt x="302" y="490"/>
                    </a:lnTo>
                    <a:lnTo>
                      <a:pt x="306" y="464"/>
                    </a:lnTo>
                    <a:lnTo>
                      <a:pt x="308" y="442"/>
                    </a:lnTo>
                    <a:lnTo>
                      <a:pt x="306" y="422"/>
                    </a:lnTo>
                    <a:lnTo>
                      <a:pt x="304" y="414"/>
                    </a:lnTo>
                    <a:lnTo>
                      <a:pt x="300" y="406"/>
                    </a:lnTo>
                    <a:lnTo>
                      <a:pt x="296" y="398"/>
                    </a:lnTo>
                    <a:lnTo>
                      <a:pt x="292" y="394"/>
                    </a:lnTo>
                    <a:lnTo>
                      <a:pt x="300" y="388"/>
                    </a:lnTo>
                    <a:lnTo>
                      <a:pt x="308" y="380"/>
                    </a:lnTo>
                    <a:lnTo>
                      <a:pt x="314" y="370"/>
                    </a:lnTo>
                    <a:lnTo>
                      <a:pt x="320" y="360"/>
                    </a:lnTo>
                    <a:lnTo>
                      <a:pt x="326" y="340"/>
                    </a:lnTo>
                    <a:lnTo>
                      <a:pt x="328" y="330"/>
                    </a:lnTo>
                    <a:lnTo>
                      <a:pt x="328" y="322"/>
                    </a:lnTo>
                    <a:lnTo>
                      <a:pt x="326" y="302"/>
                    </a:lnTo>
                    <a:lnTo>
                      <a:pt x="320" y="282"/>
                    </a:lnTo>
                    <a:lnTo>
                      <a:pt x="316" y="272"/>
                    </a:lnTo>
                    <a:lnTo>
                      <a:pt x="312" y="264"/>
                    </a:lnTo>
                    <a:lnTo>
                      <a:pt x="306" y="258"/>
                    </a:lnTo>
                    <a:lnTo>
                      <a:pt x="298" y="256"/>
                    </a:lnTo>
                    <a:lnTo>
                      <a:pt x="276" y="254"/>
                    </a:lnTo>
                    <a:lnTo>
                      <a:pt x="270" y="254"/>
                    </a:lnTo>
                    <a:lnTo>
                      <a:pt x="266" y="252"/>
                    </a:lnTo>
                    <a:lnTo>
                      <a:pt x="264" y="250"/>
                    </a:lnTo>
                    <a:lnTo>
                      <a:pt x="264" y="246"/>
                    </a:lnTo>
                    <a:lnTo>
                      <a:pt x="266" y="240"/>
                    </a:lnTo>
                    <a:lnTo>
                      <a:pt x="270" y="236"/>
                    </a:lnTo>
                    <a:lnTo>
                      <a:pt x="272" y="236"/>
                    </a:lnTo>
                    <a:lnTo>
                      <a:pt x="274" y="236"/>
                    </a:lnTo>
                    <a:lnTo>
                      <a:pt x="282" y="242"/>
                    </a:lnTo>
                    <a:lnTo>
                      <a:pt x="292" y="244"/>
                    </a:lnTo>
                    <a:lnTo>
                      <a:pt x="302" y="248"/>
                    </a:lnTo>
                    <a:lnTo>
                      <a:pt x="312" y="254"/>
                    </a:lnTo>
                    <a:lnTo>
                      <a:pt x="324" y="264"/>
                    </a:lnTo>
                    <a:lnTo>
                      <a:pt x="336" y="278"/>
                    </a:lnTo>
                    <a:lnTo>
                      <a:pt x="340" y="284"/>
                    </a:lnTo>
                    <a:lnTo>
                      <a:pt x="344" y="286"/>
                    </a:lnTo>
                    <a:lnTo>
                      <a:pt x="348" y="286"/>
                    </a:lnTo>
                    <a:lnTo>
                      <a:pt x="352" y="284"/>
                    </a:lnTo>
                    <a:lnTo>
                      <a:pt x="356" y="282"/>
                    </a:lnTo>
                    <a:lnTo>
                      <a:pt x="358" y="278"/>
                    </a:lnTo>
                    <a:lnTo>
                      <a:pt x="358" y="274"/>
                    </a:lnTo>
                    <a:lnTo>
                      <a:pt x="358" y="268"/>
                    </a:lnTo>
                    <a:lnTo>
                      <a:pt x="354" y="258"/>
                    </a:lnTo>
                    <a:lnTo>
                      <a:pt x="348" y="244"/>
                    </a:lnTo>
                    <a:lnTo>
                      <a:pt x="348" y="236"/>
                    </a:lnTo>
                    <a:lnTo>
                      <a:pt x="348" y="230"/>
                    </a:lnTo>
                    <a:lnTo>
                      <a:pt x="352" y="226"/>
                    </a:lnTo>
                    <a:lnTo>
                      <a:pt x="360" y="222"/>
                    </a:lnTo>
                    <a:lnTo>
                      <a:pt x="366" y="220"/>
                    </a:lnTo>
                    <a:lnTo>
                      <a:pt x="372" y="216"/>
                    </a:lnTo>
                    <a:lnTo>
                      <a:pt x="388" y="200"/>
                    </a:lnTo>
                    <a:lnTo>
                      <a:pt x="406" y="180"/>
                    </a:lnTo>
                    <a:lnTo>
                      <a:pt x="421" y="154"/>
                    </a:lnTo>
                    <a:lnTo>
                      <a:pt x="435" y="126"/>
                    </a:lnTo>
                    <a:lnTo>
                      <a:pt x="441" y="110"/>
                    </a:lnTo>
                    <a:lnTo>
                      <a:pt x="445" y="96"/>
                    </a:lnTo>
                    <a:lnTo>
                      <a:pt x="445" y="84"/>
                    </a:lnTo>
                    <a:lnTo>
                      <a:pt x="445" y="70"/>
                    </a:lnTo>
                    <a:lnTo>
                      <a:pt x="443" y="58"/>
                    </a:lnTo>
                    <a:lnTo>
                      <a:pt x="437" y="48"/>
                    </a:lnTo>
                    <a:lnTo>
                      <a:pt x="429" y="38"/>
                    </a:lnTo>
                    <a:lnTo>
                      <a:pt x="419" y="28"/>
                    </a:lnTo>
                    <a:lnTo>
                      <a:pt x="409" y="20"/>
                    </a:lnTo>
                    <a:lnTo>
                      <a:pt x="398" y="14"/>
                    </a:lnTo>
                    <a:lnTo>
                      <a:pt x="384" y="8"/>
                    </a:lnTo>
                    <a:lnTo>
                      <a:pt x="368" y="4"/>
                    </a:lnTo>
                    <a:lnTo>
                      <a:pt x="352" y="0"/>
                    </a:lnTo>
                    <a:lnTo>
                      <a:pt x="336" y="0"/>
                    </a:lnTo>
                    <a:lnTo>
                      <a:pt x="316" y="0"/>
                    </a:lnTo>
                    <a:lnTo>
                      <a:pt x="296" y="2"/>
                    </a:lnTo>
                    <a:lnTo>
                      <a:pt x="276" y="6"/>
                    </a:lnTo>
                    <a:lnTo>
                      <a:pt x="254" y="12"/>
                    </a:lnTo>
                    <a:lnTo>
                      <a:pt x="230" y="22"/>
                    </a:lnTo>
                    <a:lnTo>
                      <a:pt x="206" y="32"/>
                    </a:lnTo>
                    <a:lnTo>
                      <a:pt x="180" y="46"/>
                    </a:lnTo>
                    <a:lnTo>
                      <a:pt x="154" y="62"/>
                    </a:lnTo>
                    <a:lnTo>
                      <a:pt x="136" y="74"/>
                    </a:lnTo>
                    <a:lnTo>
                      <a:pt x="118" y="88"/>
                    </a:lnTo>
                    <a:lnTo>
                      <a:pt x="104" y="104"/>
                    </a:lnTo>
                    <a:lnTo>
                      <a:pt x="90" y="118"/>
                    </a:lnTo>
                    <a:lnTo>
                      <a:pt x="80" y="132"/>
                    </a:lnTo>
                    <a:lnTo>
                      <a:pt x="70" y="148"/>
                    </a:lnTo>
                    <a:lnTo>
                      <a:pt x="62" y="162"/>
                    </a:lnTo>
                    <a:lnTo>
                      <a:pt x="56" y="174"/>
                    </a:lnTo>
                    <a:lnTo>
                      <a:pt x="52" y="188"/>
                    </a:lnTo>
                    <a:lnTo>
                      <a:pt x="50" y="200"/>
                    </a:lnTo>
                    <a:lnTo>
                      <a:pt x="50" y="210"/>
                    </a:lnTo>
                    <a:lnTo>
                      <a:pt x="52" y="220"/>
                    </a:lnTo>
                    <a:lnTo>
                      <a:pt x="54" y="226"/>
                    </a:lnTo>
                    <a:lnTo>
                      <a:pt x="58" y="232"/>
                    </a:lnTo>
                    <a:lnTo>
                      <a:pt x="66" y="236"/>
                    </a:lnTo>
                    <a:lnTo>
                      <a:pt x="72" y="236"/>
                    </a:lnTo>
                    <a:lnTo>
                      <a:pt x="102" y="238"/>
                    </a:lnTo>
                    <a:lnTo>
                      <a:pt x="122" y="240"/>
                    </a:lnTo>
                    <a:lnTo>
                      <a:pt x="138" y="242"/>
                    </a:lnTo>
                    <a:lnTo>
                      <a:pt x="152" y="244"/>
                    </a:lnTo>
                    <a:lnTo>
                      <a:pt x="158" y="244"/>
                    </a:lnTo>
                    <a:lnTo>
                      <a:pt x="164" y="244"/>
                    </a:lnTo>
                    <a:lnTo>
                      <a:pt x="170" y="248"/>
                    </a:lnTo>
                    <a:lnTo>
                      <a:pt x="174" y="252"/>
                    </a:lnTo>
                    <a:lnTo>
                      <a:pt x="176" y="256"/>
                    </a:lnTo>
                    <a:lnTo>
                      <a:pt x="176" y="262"/>
                    </a:lnTo>
                    <a:lnTo>
                      <a:pt x="176" y="276"/>
                    </a:lnTo>
                    <a:lnTo>
                      <a:pt x="172" y="314"/>
                    </a:lnTo>
                    <a:lnTo>
                      <a:pt x="164" y="308"/>
                    </a:lnTo>
                    <a:lnTo>
                      <a:pt x="158" y="306"/>
                    </a:lnTo>
                    <a:lnTo>
                      <a:pt x="156" y="310"/>
                    </a:lnTo>
                    <a:lnTo>
                      <a:pt x="156" y="306"/>
                    </a:lnTo>
                    <a:lnTo>
                      <a:pt x="154" y="302"/>
                    </a:lnTo>
                    <a:lnTo>
                      <a:pt x="146" y="296"/>
                    </a:lnTo>
                    <a:lnTo>
                      <a:pt x="140" y="292"/>
                    </a:lnTo>
                    <a:lnTo>
                      <a:pt x="138" y="292"/>
                    </a:lnTo>
                    <a:lnTo>
                      <a:pt x="136" y="296"/>
                    </a:lnTo>
                    <a:lnTo>
                      <a:pt x="136" y="292"/>
                    </a:lnTo>
                    <a:lnTo>
                      <a:pt x="132" y="290"/>
                    </a:lnTo>
                    <a:lnTo>
                      <a:pt x="128" y="288"/>
                    </a:lnTo>
                    <a:lnTo>
                      <a:pt x="124" y="288"/>
                    </a:lnTo>
                    <a:lnTo>
                      <a:pt x="120" y="290"/>
                    </a:lnTo>
                    <a:lnTo>
                      <a:pt x="116" y="294"/>
                    </a:lnTo>
                    <a:lnTo>
                      <a:pt x="114" y="296"/>
                    </a:lnTo>
                    <a:lnTo>
                      <a:pt x="112" y="300"/>
                    </a:lnTo>
                    <a:lnTo>
                      <a:pt x="110" y="296"/>
                    </a:lnTo>
                    <a:lnTo>
                      <a:pt x="106" y="294"/>
                    </a:lnTo>
                    <a:lnTo>
                      <a:pt x="100" y="294"/>
                    </a:lnTo>
                    <a:lnTo>
                      <a:pt x="94" y="294"/>
                    </a:lnTo>
                    <a:lnTo>
                      <a:pt x="84" y="300"/>
                    </a:lnTo>
                    <a:lnTo>
                      <a:pt x="82" y="304"/>
                    </a:lnTo>
                    <a:lnTo>
                      <a:pt x="80" y="306"/>
                    </a:lnTo>
                    <a:lnTo>
                      <a:pt x="78" y="304"/>
                    </a:lnTo>
                    <a:lnTo>
                      <a:pt x="74" y="304"/>
                    </a:lnTo>
                    <a:lnTo>
                      <a:pt x="64" y="308"/>
                    </a:lnTo>
                    <a:lnTo>
                      <a:pt x="58" y="316"/>
                    </a:lnTo>
                    <a:lnTo>
                      <a:pt x="56" y="320"/>
                    </a:lnTo>
                    <a:lnTo>
                      <a:pt x="56" y="322"/>
                    </a:lnTo>
                    <a:lnTo>
                      <a:pt x="50" y="320"/>
                    </a:lnTo>
                    <a:lnTo>
                      <a:pt x="46" y="320"/>
                    </a:lnTo>
                    <a:lnTo>
                      <a:pt x="44" y="324"/>
                    </a:lnTo>
                    <a:lnTo>
                      <a:pt x="42" y="326"/>
                    </a:lnTo>
                    <a:lnTo>
                      <a:pt x="34" y="334"/>
                    </a:lnTo>
                    <a:lnTo>
                      <a:pt x="32" y="338"/>
                    </a:lnTo>
                    <a:lnTo>
                      <a:pt x="32" y="342"/>
                    </a:lnTo>
                    <a:lnTo>
                      <a:pt x="34" y="344"/>
                    </a:lnTo>
                    <a:lnTo>
                      <a:pt x="34" y="342"/>
                    </a:lnTo>
                    <a:lnTo>
                      <a:pt x="30" y="342"/>
                    </a:lnTo>
                    <a:lnTo>
                      <a:pt x="26" y="342"/>
                    </a:lnTo>
                    <a:lnTo>
                      <a:pt x="24" y="346"/>
                    </a:lnTo>
                    <a:lnTo>
                      <a:pt x="20" y="352"/>
                    </a:lnTo>
                    <a:lnTo>
                      <a:pt x="16" y="358"/>
                    </a:lnTo>
                    <a:lnTo>
                      <a:pt x="14" y="362"/>
                    </a:lnTo>
                    <a:lnTo>
                      <a:pt x="14" y="364"/>
                    </a:lnTo>
                    <a:lnTo>
                      <a:pt x="16" y="366"/>
                    </a:lnTo>
                    <a:lnTo>
                      <a:pt x="8" y="368"/>
                    </a:lnTo>
                    <a:lnTo>
                      <a:pt x="4" y="370"/>
                    </a:lnTo>
                    <a:lnTo>
                      <a:pt x="2" y="372"/>
                    </a:lnTo>
                    <a:lnTo>
                      <a:pt x="2" y="376"/>
                    </a:lnTo>
                    <a:lnTo>
                      <a:pt x="0" y="382"/>
                    </a:lnTo>
                    <a:lnTo>
                      <a:pt x="0" y="388"/>
                    </a:lnTo>
                    <a:lnTo>
                      <a:pt x="4" y="392"/>
                    </a:lnTo>
                    <a:lnTo>
                      <a:pt x="8" y="394"/>
                    </a:lnTo>
                    <a:lnTo>
                      <a:pt x="6" y="394"/>
                    </a:lnTo>
                    <a:lnTo>
                      <a:pt x="4" y="394"/>
                    </a:lnTo>
                    <a:lnTo>
                      <a:pt x="2" y="396"/>
                    </a:lnTo>
                    <a:lnTo>
                      <a:pt x="2" y="402"/>
                    </a:lnTo>
                    <a:lnTo>
                      <a:pt x="4" y="408"/>
                    </a:lnTo>
                    <a:lnTo>
                      <a:pt x="6" y="412"/>
                    </a:lnTo>
                    <a:lnTo>
                      <a:pt x="8" y="420"/>
                    </a:lnTo>
                    <a:lnTo>
                      <a:pt x="8" y="422"/>
                    </a:lnTo>
                    <a:lnTo>
                      <a:pt x="10" y="424"/>
                    </a:lnTo>
                    <a:lnTo>
                      <a:pt x="14" y="426"/>
                    </a:lnTo>
                    <a:lnTo>
                      <a:pt x="18" y="424"/>
                    </a:lnTo>
                    <a:lnTo>
                      <a:pt x="18" y="430"/>
                    </a:lnTo>
                    <a:lnTo>
                      <a:pt x="18" y="434"/>
                    </a:lnTo>
                    <a:lnTo>
                      <a:pt x="22" y="438"/>
                    </a:lnTo>
                    <a:lnTo>
                      <a:pt x="26" y="442"/>
                    </a:lnTo>
                    <a:lnTo>
                      <a:pt x="38" y="446"/>
                    </a:lnTo>
                    <a:lnTo>
                      <a:pt x="44" y="446"/>
                    </a:lnTo>
                    <a:lnTo>
                      <a:pt x="46" y="444"/>
                    </a:lnTo>
                    <a:lnTo>
                      <a:pt x="48" y="450"/>
                    </a:lnTo>
                    <a:lnTo>
                      <a:pt x="54" y="454"/>
                    </a:lnTo>
                    <a:lnTo>
                      <a:pt x="64" y="460"/>
                    </a:lnTo>
                    <a:lnTo>
                      <a:pt x="70" y="462"/>
                    </a:lnTo>
                    <a:lnTo>
                      <a:pt x="74" y="462"/>
                    </a:lnTo>
                    <a:lnTo>
                      <a:pt x="78" y="460"/>
                    </a:lnTo>
                    <a:lnTo>
                      <a:pt x="80" y="456"/>
                    </a:lnTo>
                    <a:lnTo>
                      <a:pt x="82" y="462"/>
                    </a:lnTo>
                    <a:lnTo>
                      <a:pt x="88" y="466"/>
                    </a:lnTo>
                    <a:lnTo>
                      <a:pt x="94" y="468"/>
                    </a:lnTo>
                    <a:lnTo>
                      <a:pt x="100" y="470"/>
                    </a:lnTo>
                    <a:lnTo>
                      <a:pt x="110" y="468"/>
                    </a:lnTo>
                    <a:lnTo>
                      <a:pt x="114" y="466"/>
                    </a:lnTo>
                    <a:lnTo>
                      <a:pt x="114" y="464"/>
                    </a:lnTo>
                    <a:lnTo>
                      <a:pt x="118" y="466"/>
                    </a:lnTo>
                    <a:lnTo>
                      <a:pt x="122" y="468"/>
                    </a:lnTo>
                    <a:lnTo>
                      <a:pt x="132" y="468"/>
                    </a:lnTo>
                    <a:lnTo>
                      <a:pt x="136" y="466"/>
                    </a:lnTo>
                    <a:lnTo>
                      <a:pt x="140" y="464"/>
                    </a:lnTo>
                    <a:lnTo>
                      <a:pt x="142" y="462"/>
                    </a:lnTo>
                    <a:lnTo>
                      <a:pt x="144" y="456"/>
                    </a:lnTo>
                    <a:lnTo>
                      <a:pt x="146" y="460"/>
                    </a:lnTo>
                    <a:lnTo>
                      <a:pt x="152" y="460"/>
                    </a:lnTo>
                    <a:lnTo>
                      <a:pt x="156" y="458"/>
                    </a:lnTo>
                    <a:lnTo>
                      <a:pt x="162" y="454"/>
                    </a:lnTo>
                    <a:lnTo>
                      <a:pt x="166" y="450"/>
                    </a:lnTo>
                    <a:lnTo>
                      <a:pt x="168" y="446"/>
                    </a:lnTo>
                    <a:lnTo>
                      <a:pt x="170" y="442"/>
                    </a:lnTo>
                    <a:lnTo>
                      <a:pt x="168" y="438"/>
                    </a:lnTo>
                    <a:lnTo>
                      <a:pt x="174" y="438"/>
                    </a:lnTo>
                    <a:lnTo>
                      <a:pt x="176" y="436"/>
                    </a:lnTo>
                    <a:lnTo>
                      <a:pt x="178" y="432"/>
                    </a:lnTo>
                    <a:lnTo>
                      <a:pt x="184" y="452"/>
                    </a:lnTo>
                    <a:lnTo>
                      <a:pt x="186" y="478"/>
                    </a:lnTo>
                    <a:lnTo>
                      <a:pt x="188" y="506"/>
                    </a:lnTo>
                    <a:lnTo>
                      <a:pt x="190" y="536"/>
                    </a:lnTo>
                    <a:lnTo>
                      <a:pt x="188" y="594"/>
                    </a:lnTo>
                    <a:lnTo>
                      <a:pt x="184" y="638"/>
                    </a:lnTo>
                    <a:lnTo>
                      <a:pt x="180" y="746"/>
                    </a:lnTo>
                    <a:lnTo>
                      <a:pt x="178" y="804"/>
                    </a:lnTo>
                    <a:lnTo>
                      <a:pt x="178" y="840"/>
                    </a:lnTo>
                    <a:lnTo>
                      <a:pt x="180" y="844"/>
                    </a:lnTo>
                    <a:lnTo>
                      <a:pt x="182" y="848"/>
                    </a:lnTo>
                    <a:lnTo>
                      <a:pt x="190" y="854"/>
                    </a:lnTo>
                    <a:lnTo>
                      <a:pt x="202" y="860"/>
                    </a:lnTo>
                    <a:lnTo>
                      <a:pt x="216" y="862"/>
                    </a:lnTo>
                    <a:lnTo>
                      <a:pt x="230" y="864"/>
                    </a:lnTo>
                    <a:lnTo>
                      <a:pt x="242" y="862"/>
                    </a:lnTo>
                    <a:lnTo>
                      <a:pt x="248" y="860"/>
                    </a:lnTo>
                    <a:lnTo>
                      <a:pt x="250" y="856"/>
                    </a:lnTo>
                    <a:lnTo>
                      <a:pt x="254" y="852"/>
                    </a:lnTo>
                    <a:lnTo>
                      <a:pt x="254" y="848"/>
                    </a:lnTo>
                    <a:close/>
                  </a:path>
                </a:pathLst>
              </a:custGeom>
              <a:solidFill>
                <a:srgbClr val="E8BEC5"/>
              </a:solidFill>
              <a:ln w="6350">
                <a:solidFill>
                  <a:srgbClr val="903B3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92" name="Freeform 11"/>
              <p:cNvSpPr>
                <a:spLocks noChangeAspect="1"/>
              </p:cNvSpPr>
              <p:nvPr/>
            </p:nvSpPr>
            <p:spPr bwMode="auto">
              <a:xfrm>
                <a:off x="1652" y="1286"/>
                <a:ext cx="27" cy="36"/>
              </a:xfrm>
              <a:custGeom>
                <a:avLst/>
                <a:gdLst>
                  <a:gd name="T0" fmla="*/ 0 w 18"/>
                  <a:gd name="T1" fmla="*/ 0 h 24"/>
                  <a:gd name="T2" fmla="*/ 0 w 18"/>
                  <a:gd name="T3" fmla="*/ 0 h 24"/>
                  <a:gd name="T4" fmla="*/ 299410 w 18"/>
                  <a:gd name="T5" fmla="*/ 449223 h 24"/>
                  <a:gd name="T6" fmla="*/ 673672 w 18"/>
                  <a:gd name="T7" fmla="*/ 915095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24"/>
                  <a:gd name="T14" fmla="*/ 18 w 18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24">
                    <a:moveTo>
                      <a:pt x="0" y="0"/>
                    </a:moveTo>
                    <a:lnTo>
                      <a:pt x="0" y="0"/>
                    </a:lnTo>
                    <a:lnTo>
                      <a:pt x="8" y="12"/>
                    </a:lnTo>
                    <a:lnTo>
                      <a:pt x="18" y="24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93" name="Freeform 12"/>
              <p:cNvSpPr>
                <a:spLocks noChangeAspect="1"/>
              </p:cNvSpPr>
              <p:nvPr/>
            </p:nvSpPr>
            <p:spPr bwMode="auto">
              <a:xfrm>
                <a:off x="1673" y="1256"/>
                <a:ext cx="27" cy="48"/>
              </a:xfrm>
              <a:custGeom>
                <a:avLst/>
                <a:gdLst>
                  <a:gd name="T0" fmla="*/ 68184 w 18"/>
                  <a:gd name="T1" fmla="*/ 0 h 32"/>
                  <a:gd name="T2" fmla="*/ 68184 w 18"/>
                  <a:gd name="T3" fmla="*/ 0 h 32"/>
                  <a:gd name="T4" fmla="*/ 0 w 18"/>
                  <a:gd name="T5" fmla="*/ 138255 h 32"/>
                  <a:gd name="T6" fmla="*/ 68184 w 18"/>
                  <a:gd name="T7" fmla="*/ 297870 h 32"/>
                  <a:gd name="T8" fmla="*/ 230121 w 18"/>
                  <a:gd name="T9" fmla="*/ 670207 h 32"/>
                  <a:gd name="T10" fmla="*/ 449115 w 18"/>
                  <a:gd name="T11" fmla="*/ 969691 h 32"/>
                  <a:gd name="T12" fmla="*/ 673672 w 18"/>
                  <a:gd name="T13" fmla="*/ 1209727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2"/>
                  <a:gd name="T23" fmla="*/ 18 w 18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2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6" y="18"/>
                    </a:lnTo>
                    <a:lnTo>
                      <a:pt x="12" y="26"/>
                    </a:lnTo>
                    <a:lnTo>
                      <a:pt x="18" y="32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94" name="Freeform 13"/>
              <p:cNvSpPr>
                <a:spLocks noChangeAspect="1"/>
              </p:cNvSpPr>
              <p:nvPr/>
            </p:nvSpPr>
            <p:spPr bwMode="auto">
              <a:xfrm>
                <a:off x="1703" y="1241"/>
                <a:ext cx="9" cy="39"/>
              </a:xfrm>
              <a:custGeom>
                <a:avLst/>
                <a:gdLst>
                  <a:gd name="T0" fmla="*/ 0 w 6"/>
                  <a:gd name="T1" fmla="*/ 0 h 26"/>
                  <a:gd name="T2" fmla="*/ 0 w 6"/>
                  <a:gd name="T3" fmla="*/ 0 h 26"/>
                  <a:gd name="T4" fmla="*/ 0 w 6"/>
                  <a:gd name="T5" fmla="*/ 239273 h 26"/>
                  <a:gd name="T6" fmla="*/ 88735 w 6"/>
                  <a:gd name="T7" fmla="*/ 451790 h 26"/>
                  <a:gd name="T8" fmla="*/ 239042 w 6"/>
                  <a:gd name="T9" fmla="*/ 9893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6"/>
                  <a:gd name="T17" fmla="*/ 6 w 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" y="12"/>
                    </a:lnTo>
                    <a:lnTo>
                      <a:pt x="6" y="26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95" name="Freeform 14"/>
              <p:cNvSpPr>
                <a:spLocks noChangeAspect="1"/>
              </p:cNvSpPr>
              <p:nvPr/>
            </p:nvSpPr>
            <p:spPr bwMode="auto">
              <a:xfrm>
                <a:off x="1727" y="1235"/>
                <a:ext cx="6" cy="36"/>
              </a:xfrm>
              <a:custGeom>
                <a:avLst/>
                <a:gdLst>
                  <a:gd name="T0" fmla="*/ 0 w 4"/>
                  <a:gd name="T1" fmla="*/ 0 h 24"/>
                  <a:gd name="T2" fmla="*/ 0 w 4"/>
                  <a:gd name="T3" fmla="*/ 0 h 24"/>
                  <a:gd name="T4" fmla="*/ 0 w 4"/>
                  <a:gd name="T5" fmla="*/ 449223 h 24"/>
                  <a:gd name="T6" fmla="*/ 138255 w 4"/>
                  <a:gd name="T7" fmla="*/ 915095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4"/>
                  <a:gd name="T14" fmla="*/ 4 w 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" y="24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96" name="Freeform 15"/>
              <p:cNvSpPr>
                <a:spLocks noChangeAspect="1"/>
              </p:cNvSpPr>
              <p:nvPr/>
            </p:nvSpPr>
            <p:spPr bwMode="auto">
              <a:xfrm>
                <a:off x="1757" y="1208"/>
                <a:ext cx="15" cy="21"/>
              </a:xfrm>
              <a:custGeom>
                <a:avLst/>
                <a:gdLst>
                  <a:gd name="T0" fmla="*/ 372960 w 10"/>
                  <a:gd name="T1" fmla="*/ 0 h 14"/>
                  <a:gd name="T2" fmla="*/ 372960 w 10"/>
                  <a:gd name="T3" fmla="*/ 0 h 14"/>
                  <a:gd name="T4" fmla="*/ 153484 w 10"/>
                  <a:gd name="T5" fmla="*/ 92023 h 14"/>
                  <a:gd name="T6" fmla="*/ 68215 w 10"/>
                  <a:gd name="T7" fmla="*/ 159515 h 14"/>
                  <a:gd name="T8" fmla="*/ 0 w 10"/>
                  <a:gd name="T9" fmla="*/ 310580 h 14"/>
                  <a:gd name="T10" fmla="*/ 0 w 10"/>
                  <a:gd name="T11" fmla="*/ 53836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4"/>
                  <a:gd name="T20" fmla="*/ 10 w 10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4">
                    <a:moveTo>
                      <a:pt x="10" y="0"/>
                    </a:moveTo>
                    <a:lnTo>
                      <a:pt x="10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4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97" name="Freeform 16"/>
              <p:cNvSpPr>
                <a:spLocks noChangeAspect="1"/>
              </p:cNvSpPr>
              <p:nvPr/>
            </p:nvSpPr>
            <p:spPr bwMode="auto">
              <a:xfrm>
                <a:off x="1775" y="1211"/>
                <a:ext cx="21" cy="33"/>
              </a:xfrm>
              <a:custGeom>
                <a:avLst/>
                <a:gdLst>
                  <a:gd name="T0" fmla="*/ 538364 w 14"/>
                  <a:gd name="T1" fmla="*/ 0 h 22"/>
                  <a:gd name="T2" fmla="*/ 538364 w 14"/>
                  <a:gd name="T3" fmla="*/ 0 h 22"/>
                  <a:gd name="T4" fmla="*/ 375750 w 14"/>
                  <a:gd name="T5" fmla="*/ 70827 h 22"/>
                  <a:gd name="T6" fmla="*/ 239273 w 14"/>
                  <a:gd name="T7" fmla="*/ 239042 h 22"/>
                  <a:gd name="T8" fmla="*/ 0 w 14"/>
                  <a:gd name="T9" fmla="*/ 84421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22"/>
                  <a:gd name="T17" fmla="*/ 14 w 14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22">
                    <a:moveTo>
                      <a:pt x="14" y="0"/>
                    </a:moveTo>
                    <a:lnTo>
                      <a:pt x="14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0" y="22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98" name="Freeform 17"/>
              <p:cNvSpPr>
                <a:spLocks noChangeAspect="1"/>
              </p:cNvSpPr>
              <p:nvPr/>
            </p:nvSpPr>
            <p:spPr bwMode="auto">
              <a:xfrm>
                <a:off x="1820" y="1220"/>
                <a:ext cx="3" cy="18"/>
              </a:xfrm>
              <a:custGeom>
                <a:avLst/>
                <a:gdLst>
                  <a:gd name="T0" fmla="*/ 61447 w 2"/>
                  <a:gd name="T1" fmla="*/ 0 h 12"/>
                  <a:gd name="T2" fmla="*/ 61447 w 2"/>
                  <a:gd name="T3" fmla="*/ 0 h 12"/>
                  <a:gd name="T4" fmla="*/ 0 w 2"/>
                  <a:gd name="T5" fmla="*/ 239042 h 12"/>
                  <a:gd name="T6" fmla="*/ 0 w 2"/>
                  <a:gd name="T7" fmla="*/ 449223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2"/>
                  <a:gd name="T14" fmla="*/ 2 w 2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2">
                    <a:moveTo>
                      <a:pt x="2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99" name="Freeform 18"/>
              <p:cNvSpPr>
                <a:spLocks noChangeAspect="1"/>
              </p:cNvSpPr>
              <p:nvPr/>
            </p:nvSpPr>
            <p:spPr bwMode="auto">
              <a:xfrm>
                <a:off x="1886" y="1244"/>
                <a:ext cx="12" cy="6"/>
              </a:xfrm>
              <a:custGeom>
                <a:avLst/>
                <a:gdLst>
                  <a:gd name="T0" fmla="*/ 297870 w 8"/>
                  <a:gd name="T1" fmla="*/ 0 h 4"/>
                  <a:gd name="T2" fmla="*/ 297870 w 8"/>
                  <a:gd name="T3" fmla="*/ 0 h 4"/>
                  <a:gd name="T4" fmla="*/ 61447 w 8"/>
                  <a:gd name="T5" fmla="*/ 0 h 4"/>
                  <a:gd name="T6" fmla="*/ 0 w 8"/>
                  <a:gd name="T7" fmla="*/ 138255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4"/>
                  <a:gd name="T14" fmla="*/ 8 w 8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2" y="0"/>
                    </a:lnTo>
                    <a:lnTo>
                      <a:pt x="0" y="4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00" name="Freeform 19"/>
              <p:cNvSpPr>
                <a:spLocks noChangeAspect="1"/>
              </p:cNvSpPr>
              <p:nvPr/>
            </p:nvSpPr>
            <p:spPr bwMode="auto">
              <a:xfrm>
                <a:off x="1859" y="1223"/>
                <a:ext cx="18" cy="6"/>
              </a:xfrm>
              <a:custGeom>
                <a:avLst/>
                <a:gdLst>
                  <a:gd name="T0" fmla="*/ 449223 w 12"/>
                  <a:gd name="T1" fmla="*/ 0 h 4"/>
                  <a:gd name="T2" fmla="*/ 449223 w 12"/>
                  <a:gd name="T3" fmla="*/ 0 h 4"/>
                  <a:gd name="T4" fmla="*/ 159361 w 12"/>
                  <a:gd name="T5" fmla="*/ 0 h 4"/>
                  <a:gd name="T6" fmla="*/ 88735 w 12"/>
                  <a:gd name="T7" fmla="*/ 61447 h 4"/>
                  <a:gd name="T8" fmla="*/ 0 w 12"/>
                  <a:gd name="T9" fmla="*/ 13825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"/>
                  <a:gd name="T17" fmla="*/ 12 w 1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">
                    <a:moveTo>
                      <a:pt x="12" y="0"/>
                    </a:moveTo>
                    <a:lnTo>
                      <a:pt x="12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01" name="Freeform 20"/>
              <p:cNvSpPr>
                <a:spLocks noChangeAspect="1"/>
              </p:cNvSpPr>
              <p:nvPr/>
            </p:nvSpPr>
            <p:spPr bwMode="auto">
              <a:xfrm>
                <a:off x="1631" y="1307"/>
                <a:ext cx="39" cy="33"/>
              </a:xfrm>
              <a:custGeom>
                <a:avLst/>
                <a:gdLst>
                  <a:gd name="T0" fmla="*/ 0 w 26"/>
                  <a:gd name="T1" fmla="*/ 0 h 22"/>
                  <a:gd name="T2" fmla="*/ 0 w 26"/>
                  <a:gd name="T3" fmla="*/ 0 h 22"/>
                  <a:gd name="T4" fmla="*/ 239273 w 26"/>
                  <a:gd name="T5" fmla="*/ 299469 h 22"/>
                  <a:gd name="T6" fmla="*/ 538364 w 26"/>
                  <a:gd name="T7" fmla="*/ 537845 h 22"/>
                  <a:gd name="T8" fmla="*/ 989313 w 26"/>
                  <a:gd name="T9" fmla="*/ 84421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2"/>
                  <a:gd name="T17" fmla="*/ 26 w 2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2">
                    <a:moveTo>
                      <a:pt x="0" y="0"/>
                    </a:moveTo>
                    <a:lnTo>
                      <a:pt x="0" y="0"/>
                    </a:lnTo>
                    <a:lnTo>
                      <a:pt x="6" y="8"/>
                    </a:lnTo>
                    <a:lnTo>
                      <a:pt x="14" y="14"/>
                    </a:lnTo>
                    <a:lnTo>
                      <a:pt x="26" y="22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02" name="Freeform 21"/>
              <p:cNvSpPr>
                <a:spLocks noChangeAspect="1"/>
              </p:cNvSpPr>
              <p:nvPr/>
            </p:nvSpPr>
            <p:spPr bwMode="auto">
              <a:xfrm>
                <a:off x="1613" y="1331"/>
                <a:ext cx="21" cy="18"/>
              </a:xfrm>
              <a:custGeom>
                <a:avLst/>
                <a:gdLst>
                  <a:gd name="T0" fmla="*/ 0 w 14"/>
                  <a:gd name="T1" fmla="*/ 0 h 12"/>
                  <a:gd name="T2" fmla="*/ 0 w 14"/>
                  <a:gd name="T3" fmla="*/ 0 h 12"/>
                  <a:gd name="T4" fmla="*/ 92023 w 14"/>
                  <a:gd name="T5" fmla="*/ 159361 h 12"/>
                  <a:gd name="T6" fmla="*/ 239273 w 14"/>
                  <a:gd name="T7" fmla="*/ 299482 h 12"/>
                  <a:gd name="T8" fmla="*/ 538364 w 14"/>
                  <a:gd name="T9" fmla="*/ 44922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2"/>
                  <a:gd name="T17" fmla="*/ 14 w 14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2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6" y="8"/>
                    </a:lnTo>
                    <a:lnTo>
                      <a:pt x="14" y="12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03" name="Freeform 22"/>
              <p:cNvSpPr>
                <a:spLocks noChangeAspect="1"/>
              </p:cNvSpPr>
              <p:nvPr/>
            </p:nvSpPr>
            <p:spPr bwMode="auto">
              <a:xfrm>
                <a:off x="1613" y="1367"/>
                <a:ext cx="42" cy="12"/>
              </a:xfrm>
              <a:custGeom>
                <a:avLst/>
                <a:gdLst>
                  <a:gd name="T0" fmla="*/ 0 w 28"/>
                  <a:gd name="T1" fmla="*/ 0 h 8"/>
                  <a:gd name="T2" fmla="*/ 0 w 28"/>
                  <a:gd name="T3" fmla="*/ 0 h 8"/>
                  <a:gd name="T4" fmla="*/ 538364 w 28"/>
                  <a:gd name="T5" fmla="*/ 207382 h 8"/>
                  <a:gd name="T6" fmla="*/ 1057554 w 28"/>
                  <a:gd name="T7" fmla="*/ 29787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8"/>
                  <a:gd name="T14" fmla="*/ 28 w 28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8">
                    <a:moveTo>
                      <a:pt x="0" y="0"/>
                    </a:moveTo>
                    <a:lnTo>
                      <a:pt x="0" y="0"/>
                    </a:lnTo>
                    <a:lnTo>
                      <a:pt x="14" y="6"/>
                    </a:lnTo>
                    <a:lnTo>
                      <a:pt x="28" y="8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04" name="Freeform 23"/>
              <p:cNvSpPr>
                <a:spLocks noChangeAspect="1"/>
              </p:cNvSpPr>
              <p:nvPr/>
            </p:nvSpPr>
            <p:spPr bwMode="auto">
              <a:xfrm>
                <a:off x="1610" y="1406"/>
                <a:ext cx="51" cy="6"/>
              </a:xfrm>
              <a:custGeom>
                <a:avLst/>
                <a:gdLst>
                  <a:gd name="T0" fmla="*/ 0 w 34"/>
                  <a:gd name="T1" fmla="*/ 0 h 4"/>
                  <a:gd name="T2" fmla="*/ 0 w 34"/>
                  <a:gd name="T3" fmla="*/ 0 h 4"/>
                  <a:gd name="T4" fmla="*/ 299410 w 34"/>
                  <a:gd name="T5" fmla="*/ 61447 h 4"/>
                  <a:gd name="T6" fmla="*/ 673672 w 34"/>
                  <a:gd name="T7" fmla="*/ 138255 h 4"/>
                  <a:gd name="T8" fmla="*/ 1276735 w 34"/>
                  <a:gd name="T9" fmla="*/ 614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4"/>
                  <a:gd name="T17" fmla="*/ 34 w 3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4">
                    <a:moveTo>
                      <a:pt x="0" y="0"/>
                    </a:moveTo>
                    <a:lnTo>
                      <a:pt x="0" y="0"/>
                    </a:lnTo>
                    <a:lnTo>
                      <a:pt x="8" y="2"/>
                    </a:lnTo>
                    <a:lnTo>
                      <a:pt x="18" y="4"/>
                    </a:lnTo>
                    <a:lnTo>
                      <a:pt x="34" y="2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05" name="Freeform 24"/>
              <p:cNvSpPr>
                <a:spLocks noChangeAspect="1"/>
              </p:cNvSpPr>
              <p:nvPr/>
            </p:nvSpPr>
            <p:spPr bwMode="auto">
              <a:xfrm>
                <a:off x="1619" y="1427"/>
                <a:ext cx="51" cy="3"/>
              </a:xfrm>
              <a:custGeom>
                <a:avLst/>
                <a:gdLst>
                  <a:gd name="T0" fmla="*/ 0 w 34"/>
                  <a:gd name="T1" fmla="*/ 0 h 2"/>
                  <a:gd name="T2" fmla="*/ 0 w 34"/>
                  <a:gd name="T3" fmla="*/ 0 h 2"/>
                  <a:gd name="T4" fmla="*/ 673672 w 34"/>
                  <a:gd name="T5" fmla="*/ 61447 h 2"/>
                  <a:gd name="T6" fmla="*/ 1276735 w 34"/>
                  <a:gd name="T7" fmla="*/ 614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2"/>
                  <a:gd name="T14" fmla="*/ 34 w 3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2">
                    <a:moveTo>
                      <a:pt x="0" y="0"/>
                    </a:moveTo>
                    <a:lnTo>
                      <a:pt x="0" y="0"/>
                    </a:lnTo>
                    <a:lnTo>
                      <a:pt x="18" y="2"/>
                    </a:lnTo>
                    <a:lnTo>
                      <a:pt x="34" y="2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06" name="Freeform 25"/>
              <p:cNvSpPr>
                <a:spLocks noChangeAspect="1"/>
              </p:cNvSpPr>
              <p:nvPr/>
            </p:nvSpPr>
            <p:spPr bwMode="auto">
              <a:xfrm>
                <a:off x="1658" y="1439"/>
                <a:ext cx="21" cy="28"/>
              </a:xfrm>
              <a:custGeom>
                <a:avLst/>
                <a:gdLst>
                  <a:gd name="T0" fmla="*/ 0 w 14"/>
                  <a:gd name="T1" fmla="*/ 1770502 h 18"/>
                  <a:gd name="T2" fmla="*/ 0 w 14"/>
                  <a:gd name="T3" fmla="*/ 1770502 h 18"/>
                  <a:gd name="T4" fmla="*/ 159515 w 14"/>
                  <a:gd name="T5" fmla="*/ 1370950 h 18"/>
                  <a:gd name="T6" fmla="*/ 310580 w 14"/>
                  <a:gd name="T7" fmla="*/ 1017794 h 18"/>
                  <a:gd name="T8" fmla="*/ 538364 w 14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8"/>
                  <a:gd name="T17" fmla="*/ 14 w 14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4" y="14"/>
                    </a:lnTo>
                    <a:lnTo>
                      <a:pt x="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07" name="Freeform 26"/>
              <p:cNvSpPr>
                <a:spLocks noChangeAspect="1"/>
              </p:cNvSpPr>
              <p:nvPr/>
            </p:nvSpPr>
            <p:spPr bwMode="auto">
              <a:xfrm>
                <a:off x="1700" y="1458"/>
                <a:ext cx="21" cy="33"/>
              </a:xfrm>
              <a:custGeom>
                <a:avLst/>
                <a:gdLst>
                  <a:gd name="T0" fmla="*/ 538364 w 14"/>
                  <a:gd name="T1" fmla="*/ 0 h 22"/>
                  <a:gd name="T2" fmla="*/ 538364 w 14"/>
                  <a:gd name="T3" fmla="*/ 0 h 22"/>
                  <a:gd name="T4" fmla="*/ 310580 w 14"/>
                  <a:gd name="T5" fmla="*/ 449204 h 22"/>
                  <a:gd name="T6" fmla="*/ 0 w 14"/>
                  <a:gd name="T7" fmla="*/ 844218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2"/>
                  <a:gd name="T14" fmla="*/ 14 w 1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2">
                    <a:moveTo>
                      <a:pt x="14" y="0"/>
                    </a:moveTo>
                    <a:lnTo>
                      <a:pt x="14" y="0"/>
                    </a:lnTo>
                    <a:lnTo>
                      <a:pt x="8" y="12"/>
                    </a:lnTo>
                    <a:lnTo>
                      <a:pt x="0" y="22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08" name="Freeform 27"/>
              <p:cNvSpPr>
                <a:spLocks noChangeAspect="1"/>
              </p:cNvSpPr>
              <p:nvPr/>
            </p:nvSpPr>
            <p:spPr bwMode="auto">
              <a:xfrm>
                <a:off x="1745" y="1485"/>
                <a:ext cx="9" cy="12"/>
              </a:xfrm>
              <a:custGeom>
                <a:avLst/>
                <a:gdLst>
                  <a:gd name="T0" fmla="*/ 239042 w 6"/>
                  <a:gd name="T1" fmla="*/ 0 h 8"/>
                  <a:gd name="T2" fmla="*/ 239042 w 6"/>
                  <a:gd name="T3" fmla="*/ 0 h 8"/>
                  <a:gd name="T4" fmla="*/ 159361 w 6"/>
                  <a:gd name="T5" fmla="*/ 138255 h 8"/>
                  <a:gd name="T6" fmla="*/ 0 w 6"/>
                  <a:gd name="T7" fmla="*/ 29787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8"/>
                  <a:gd name="T14" fmla="*/ 6 w 6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4" y="4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09" name="Freeform 28"/>
              <p:cNvSpPr>
                <a:spLocks noChangeAspect="1"/>
              </p:cNvSpPr>
              <p:nvPr/>
            </p:nvSpPr>
            <p:spPr bwMode="auto">
              <a:xfrm>
                <a:off x="1799" y="1494"/>
                <a:ext cx="9" cy="21"/>
              </a:xfrm>
              <a:custGeom>
                <a:avLst/>
                <a:gdLst>
                  <a:gd name="T0" fmla="*/ 239042 w 6"/>
                  <a:gd name="T1" fmla="*/ 0 h 14"/>
                  <a:gd name="T2" fmla="*/ 239042 w 6"/>
                  <a:gd name="T3" fmla="*/ 0 h 14"/>
                  <a:gd name="T4" fmla="*/ 88735 w 6"/>
                  <a:gd name="T5" fmla="*/ 310580 h 14"/>
                  <a:gd name="T6" fmla="*/ 0 w 6"/>
                  <a:gd name="T7" fmla="*/ 538364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4"/>
                  <a:gd name="T14" fmla="*/ 6 w 6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4">
                    <a:moveTo>
                      <a:pt x="6" y="0"/>
                    </a:moveTo>
                    <a:lnTo>
                      <a:pt x="6" y="0"/>
                    </a:lnTo>
                    <a:lnTo>
                      <a:pt x="2" y="8"/>
                    </a:lnTo>
                    <a:lnTo>
                      <a:pt x="0" y="14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10" name="Freeform 29"/>
              <p:cNvSpPr>
                <a:spLocks noChangeAspect="1"/>
              </p:cNvSpPr>
              <p:nvPr/>
            </p:nvSpPr>
            <p:spPr bwMode="auto">
              <a:xfrm>
                <a:off x="1838" y="1497"/>
                <a:ext cx="3" cy="24"/>
              </a:xfrm>
              <a:custGeom>
                <a:avLst/>
                <a:gdLst>
                  <a:gd name="T0" fmla="*/ 61447 w 2"/>
                  <a:gd name="T1" fmla="*/ 0 h 16"/>
                  <a:gd name="T2" fmla="*/ 61447 w 2"/>
                  <a:gd name="T3" fmla="*/ 0 h 16"/>
                  <a:gd name="T4" fmla="*/ 0 w 2"/>
                  <a:gd name="T5" fmla="*/ 599104 h 16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6"/>
                  <a:gd name="T11" fmla="*/ 2 w 2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6">
                    <a:moveTo>
                      <a:pt x="2" y="0"/>
                    </a:moveTo>
                    <a:lnTo>
                      <a:pt x="2" y="0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11" name="Freeform 30"/>
              <p:cNvSpPr>
                <a:spLocks noChangeAspect="1"/>
              </p:cNvSpPr>
              <p:nvPr/>
            </p:nvSpPr>
            <p:spPr bwMode="auto">
              <a:xfrm>
                <a:off x="1871" y="1482"/>
                <a:ext cx="3" cy="30"/>
              </a:xfrm>
              <a:custGeom>
                <a:avLst/>
                <a:gdLst>
                  <a:gd name="T0" fmla="*/ 0 w 2"/>
                  <a:gd name="T1" fmla="*/ 0 h 20"/>
                  <a:gd name="T2" fmla="*/ 0 w 2"/>
                  <a:gd name="T3" fmla="*/ 0 h 20"/>
                  <a:gd name="T4" fmla="*/ 61447 w 2"/>
                  <a:gd name="T5" fmla="*/ 372960 h 20"/>
                  <a:gd name="T6" fmla="*/ 61447 w 2"/>
                  <a:gd name="T7" fmla="*/ 753328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0"/>
                  <a:gd name="T14" fmla="*/ 2 w 2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0">
                    <a:moveTo>
                      <a:pt x="0" y="0"/>
                    </a:moveTo>
                    <a:lnTo>
                      <a:pt x="0" y="0"/>
                    </a:lnTo>
                    <a:lnTo>
                      <a:pt x="2" y="10"/>
                    </a:lnTo>
                    <a:lnTo>
                      <a:pt x="2" y="20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12" name="Freeform 31"/>
              <p:cNvSpPr>
                <a:spLocks noChangeAspect="1"/>
              </p:cNvSpPr>
              <p:nvPr/>
            </p:nvSpPr>
            <p:spPr bwMode="auto">
              <a:xfrm>
                <a:off x="1862" y="875"/>
                <a:ext cx="324" cy="1162"/>
              </a:xfrm>
              <a:custGeom>
                <a:avLst/>
                <a:gdLst>
                  <a:gd name="T0" fmla="*/ 2584560 w 216"/>
                  <a:gd name="T1" fmla="*/ 22632984 h 774"/>
                  <a:gd name="T2" fmla="*/ 2725468 w 216"/>
                  <a:gd name="T3" fmla="*/ 16581951 h 774"/>
                  <a:gd name="T4" fmla="*/ 2584560 w 216"/>
                  <a:gd name="T5" fmla="*/ 9521452 h 774"/>
                  <a:gd name="T6" fmla="*/ 2660517 w 216"/>
                  <a:gd name="T7" fmla="*/ 7814412 h 774"/>
                  <a:gd name="T8" fmla="*/ 3268513 w 216"/>
                  <a:gd name="T9" fmla="*/ 6491762 h 774"/>
                  <a:gd name="T10" fmla="*/ 4088202 w 216"/>
                  <a:gd name="T11" fmla="*/ 5722667 h 774"/>
                  <a:gd name="T12" fmla="*/ 4640535 w 216"/>
                  <a:gd name="T13" fmla="*/ 5655493 h 774"/>
                  <a:gd name="T14" fmla="*/ 6221028 w 216"/>
                  <a:gd name="T15" fmla="*/ 6491762 h 774"/>
                  <a:gd name="T16" fmla="*/ 7063417 w 216"/>
                  <a:gd name="T17" fmla="*/ 7054031 h 774"/>
                  <a:gd name="T18" fmla="*/ 7129303 w 216"/>
                  <a:gd name="T19" fmla="*/ 6739433 h 774"/>
                  <a:gd name="T20" fmla="*/ 6824143 w 216"/>
                  <a:gd name="T21" fmla="*/ 6278400 h 774"/>
                  <a:gd name="T22" fmla="*/ 6903493 w 216"/>
                  <a:gd name="T23" fmla="*/ 5565968 h 774"/>
                  <a:gd name="T24" fmla="*/ 6903493 w 216"/>
                  <a:gd name="T25" fmla="*/ 5343659 h 774"/>
                  <a:gd name="T26" fmla="*/ 6434041 w 216"/>
                  <a:gd name="T27" fmla="*/ 4637635 h 774"/>
                  <a:gd name="T28" fmla="*/ 6664237 w 216"/>
                  <a:gd name="T29" fmla="*/ 3861759 h 774"/>
                  <a:gd name="T30" fmla="*/ 7274095 w 216"/>
                  <a:gd name="T31" fmla="*/ 3251096 h 774"/>
                  <a:gd name="T32" fmla="*/ 7880419 w 216"/>
                  <a:gd name="T33" fmla="*/ 2940172 h 774"/>
                  <a:gd name="T34" fmla="*/ 8186833 w 216"/>
                  <a:gd name="T35" fmla="*/ 2098838 h 774"/>
                  <a:gd name="T36" fmla="*/ 8030797 w 216"/>
                  <a:gd name="T37" fmla="*/ 931212 h 774"/>
                  <a:gd name="T38" fmla="*/ 7580857 w 216"/>
                  <a:gd name="T39" fmla="*/ 405047 h 774"/>
                  <a:gd name="T40" fmla="*/ 6434041 w 216"/>
                  <a:gd name="T41" fmla="*/ 0 h 774"/>
                  <a:gd name="T42" fmla="*/ 5387085 w 216"/>
                  <a:gd name="T43" fmla="*/ 93067 h 774"/>
                  <a:gd name="T44" fmla="*/ 3032953 w 216"/>
                  <a:gd name="T45" fmla="*/ 931212 h 774"/>
                  <a:gd name="T46" fmla="*/ 1973303 w 216"/>
                  <a:gd name="T47" fmla="*/ 1704588 h 774"/>
                  <a:gd name="T48" fmla="*/ 2062460 w 216"/>
                  <a:gd name="T49" fmla="*/ 2098838 h 774"/>
                  <a:gd name="T50" fmla="*/ 2425728 w 216"/>
                  <a:gd name="T51" fmla="*/ 2255579 h 774"/>
                  <a:gd name="T52" fmla="*/ 3718647 w 216"/>
                  <a:gd name="T53" fmla="*/ 1855469 h 774"/>
                  <a:gd name="T54" fmla="*/ 5147196 w 216"/>
                  <a:gd name="T55" fmla="*/ 2012408 h 774"/>
                  <a:gd name="T56" fmla="*/ 5684454 w 216"/>
                  <a:gd name="T57" fmla="*/ 2559084 h 774"/>
                  <a:gd name="T58" fmla="*/ 5613582 w 216"/>
                  <a:gd name="T59" fmla="*/ 3179287 h 774"/>
                  <a:gd name="T60" fmla="*/ 4849398 w 216"/>
                  <a:gd name="T61" fmla="*/ 3251096 h 774"/>
                  <a:gd name="T62" fmla="*/ 3569244 w 216"/>
                  <a:gd name="T63" fmla="*/ 3021212 h 774"/>
                  <a:gd name="T64" fmla="*/ 2125539 w 216"/>
                  <a:gd name="T65" fmla="*/ 3089097 h 774"/>
                  <a:gd name="T66" fmla="*/ 698805 w 216"/>
                  <a:gd name="T67" fmla="*/ 3952455 h 774"/>
                  <a:gd name="T68" fmla="*/ 92023 w 216"/>
                  <a:gd name="T69" fmla="*/ 4792655 h 774"/>
                  <a:gd name="T70" fmla="*/ 159515 w 216"/>
                  <a:gd name="T71" fmla="*/ 5797626 h 774"/>
                  <a:gd name="T72" fmla="*/ 1057554 w 216"/>
                  <a:gd name="T73" fmla="*/ 6419814 h 774"/>
                  <a:gd name="T74" fmla="*/ 2125539 w 216"/>
                  <a:gd name="T75" fmla="*/ 6809441 h 774"/>
                  <a:gd name="T76" fmla="*/ 2425728 w 216"/>
                  <a:gd name="T77" fmla="*/ 7267593 h 774"/>
                  <a:gd name="T78" fmla="*/ 2287188 w 216"/>
                  <a:gd name="T79" fmla="*/ 9979880 h 774"/>
                  <a:gd name="T80" fmla="*/ 1973303 w 216"/>
                  <a:gd name="T81" fmla="*/ 12240327 h 774"/>
                  <a:gd name="T82" fmla="*/ 1754649 w 216"/>
                  <a:gd name="T83" fmla="*/ 13067127 h 774"/>
                  <a:gd name="T84" fmla="*/ 2062460 w 216"/>
                  <a:gd name="T85" fmla="*/ 13949070 h 774"/>
                  <a:gd name="T86" fmla="*/ 2584560 w 216"/>
                  <a:gd name="T87" fmla="*/ 16049004 h 774"/>
                  <a:gd name="T88" fmla="*/ 2660517 w 216"/>
                  <a:gd name="T89" fmla="*/ 21770799 h 774"/>
                  <a:gd name="T90" fmla="*/ 2214681 w 216"/>
                  <a:gd name="T91" fmla="*/ 29990436 h 77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16"/>
                  <a:gd name="T139" fmla="*/ 0 h 774"/>
                  <a:gd name="T140" fmla="*/ 216 w 216"/>
                  <a:gd name="T141" fmla="*/ 774 h 77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16" h="774">
                    <a:moveTo>
                      <a:pt x="58" y="774"/>
                    </a:moveTo>
                    <a:lnTo>
                      <a:pt x="58" y="774"/>
                    </a:lnTo>
                    <a:lnTo>
                      <a:pt x="68" y="584"/>
                    </a:lnTo>
                    <a:lnTo>
                      <a:pt x="70" y="492"/>
                    </a:lnTo>
                    <a:lnTo>
                      <a:pt x="72" y="428"/>
                    </a:lnTo>
                    <a:lnTo>
                      <a:pt x="70" y="376"/>
                    </a:lnTo>
                    <a:lnTo>
                      <a:pt x="68" y="308"/>
                    </a:lnTo>
                    <a:lnTo>
                      <a:pt x="68" y="246"/>
                    </a:lnTo>
                    <a:lnTo>
                      <a:pt x="68" y="220"/>
                    </a:lnTo>
                    <a:lnTo>
                      <a:pt x="70" y="202"/>
                    </a:lnTo>
                    <a:lnTo>
                      <a:pt x="74" y="188"/>
                    </a:lnTo>
                    <a:lnTo>
                      <a:pt x="80" y="178"/>
                    </a:lnTo>
                    <a:lnTo>
                      <a:pt x="86" y="168"/>
                    </a:lnTo>
                    <a:lnTo>
                      <a:pt x="92" y="160"/>
                    </a:lnTo>
                    <a:lnTo>
                      <a:pt x="100" y="152"/>
                    </a:lnTo>
                    <a:lnTo>
                      <a:pt x="108" y="148"/>
                    </a:lnTo>
                    <a:lnTo>
                      <a:pt x="114" y="146"/>
                    </a:lnTo>
                    <a:lnTo>
                      <a:pt x="122" y="146"/>
                    </a:lnTo>
                    <a:lnTo>
                      <a:pt x="136" y="150"/>
                    </a:lnTo>
                    <a:lnTo>
                      <a:pt x="150" y="158"/>
                    </a:lnTo>
                    <a:lnTo>
                      <a:pt x="164" y="168"/>
                    </a:lnTo>
                    <a:lnTo>
                      <a:pt x="178" y="176"/>
                    </a:lnTo>
                    <a:lnTo>
                      <a:pt x="186" y="182"/>
                    </a:lnTo>
                    <a:lnTo>
                      <a:pt x="188" y="182"/>
                    </a:lnTo>
                    <a:lnTo>
                      <a:pt x="188" y="180"/>
                    </a:lnTo>
                    <a:lnTo>
                      <a:pt x="188" y="174"/>
                    </a:lnTo>
                    <a:lnTo>
                      <a:pt x="184" y="168"/>
                    </a:lnTo>
                    <a:lnTo>
                      <a:pt x="180" y="162"/>
                    </a:lnTo>
                    <a:lnTo>
                      <a:pt x="178" y="156"/>
                    </a:lnTo>
                    <a:lnTo>
                      <a:pt x="180" y="150"/>
                    </a:lnTo>
                    <a:lnTo>
                      <a:pt x="182" y="144"/>
                    </a:lnTo>
                    <a:lnTo>
                      <a:pt x="182" y="142"/>
                    </a:lnTo>
                    <a:lnTo>
                      <a:pt x="182" y="138"/>
                    </a:lnTo>
                    <a:lnTo>
                      <a:pt x="178" y="134"/>
                    </a:lnTo>
                    <a:lnTo>
                      <a:pt x="174" y="128"/>
                    </a:lnTo>
                    <a:lnTo>
                      <a:pt x="170" y="120"/>
                    </a:lnTo>
                    <a:lnTo>
                      <a:pt x="172" y="112"/>
                    </a:lnTo>
                    <a:lnTo>
                      <a:pt x="176" y="100"/>
                    </a:lnTo>
                    <a:lnTo>
                      <a:pt x="180" y="94"/>
                    </a:lnTo>
                    <a:lnTo>
                      <a:pt x="184" y="90"/>
                    </a:lnTo>
                    <a:lnTo>
                      <a:pt x="192" y="84"/>
                    </a:lnTo>
                    <a:lnTo>
                      <a:pt x="200" y="80"/>
                    </a:lnTo>
                    <a:lnTo>
                      <a:pt x="208" y="76"/>
                    </a:lnTo>
                    <a:lnTo>
                      <a:pt x="212" y="70"/>
                    </a:lnTo>
                    <a:lnTo>
                      <a:pt x="216" y="62"/>
                    </a:lnTo>
                    <a:lnTo>
                      <a:pt x="216" y="54"/>
                    </a:lnTo>
                    <a:lnTo>
                      <a:pt x="216" y="36"/>
                    </a:lnTo>
                    <a:lnTo>
                      <a:pt x="212" y="24"/>
                    </a:lnTo>
                    <a:lnTo>
                      <a:pt x="210" y="18"/>
                    </a:lnTo>
                    <a:lnTo>
                      <a:pt x="206" y="14"/>
                    </a:lnTo>
                    <a:lnTo>
                      <a:pt x="200" y="10"/>
                    </a:lnTo>
                    <a:lnTo>
                      <a:pt x="192" y="6"/>
                    </a:lnTo>
                    <a:lnTo>
                      <a:pt x="182" y="2"/>
                    </a:lnTo>
                    <a:lnTo>
                      <a:pt x="170" y="0"/>
                    </a:lnTo>
                    <a:lnTo>
                      <a:pt x="158" y="0"/>
                    </a:lnTo>
                    <a:lnTo>
                      <a:pt x="142" y="2"/>
                    </a:lnTo>
                    <a:lnTo>
                      <a:pt x="126" y="6"/>
                    </a:lnTo>
                    <a:lnTo>
                      <a:pt x="110" y="12"/>
                    </a:lnTo>
                    <a:lnTo>
                      <a:pt x="80" y="24"/>
                    </a:lnTo>
                    <a:lnTo>
                      <a:pt x="68" y="32"/>
                    </a:lnTo>
                    <a:lnTo>
                      <a:pt x="58" y="38"/>
                    </a:lnTo>
                    <a:lnTo>
                      <a:pt x="52" y="44"/>
                    </a:lnTo>
                    <a:lnTo>
                      <a:pt x="52" y="50"/>
                    </a:lnTo>
                    <a:lnTo>
                      <a:pt x="54" y="54"/>
                    </a:lnTo>
                    <a:lnTo>
                      <a:pt x="56" y="58"/>
                    </a:lnTo>
                    <a:lnTo>
                      <a:pt x="60" y="58"/>
                    </a:lnTo>
                    <a:lnTo>
                      <a:pt x="64" y="58"/>
                    </a:lnTo>
                    <a:lnTo>
                      <a:pt x="90" y="50"/>
                    </a:lnTo>
                    <a:lnTo>
                      <a:pt x="98" y="48"/>
                    </a:lnTo>
                    <a:lnTo>
                      <a:pt x="108" y="48"/>
                    </a:lnTo>
                    <a:lnTo>
                      <a:pt x="128" y="50"/>
                    </a:lnTo>
                    <a:lnTo>
                      <a:pt x="136" y="52"/>
                    </a:lnTo>
                    <a:lnTo>
                      <a:pt x="144" y="56"/>
                    </a:lnTo>
                    <a:lnTo>
                      <a:pt x="148" y="62"/>
                    </a:lnTo>
                    <a:lnTo>
                      <a:pt x="150" y="66"/>
                    </a:lnTo>
                    <a:lnTo>
                      <a:pt x="150" y="76"/>
                    </a:lnTo>
                    <a:lnTo>
                      <a:pt x="148" y="82"/>
                    </a:lnTo>
                    <a:lnTo>
                      <a:pt x="144" y="84"/>
                    </a:lnTo>
                    <a:lnTo>
                      <a:pt x="140" y="86"/>
                    </a:lnTo>
                    <a:lnTo>
                      <a:pt x="128" y="84"/>
                    </a:lnTo>
                    <a:lnTo>
                      <a:pt x="114" y="80"/>
                    </a:lnTo>
                    <a:lnTo>
                      <a:pt x="94" y="78"/>
                    </a:lnTo>
                    <a:lnTo>
                      <a:pt x="82" y="78"/>
                    </a:lnTo>
                    <a:lnTo>
                      <a:pt x="70" y="78"/>
                    </a:lnTo>
                    <a:lnTo>
                      <a:pt x="56" y="80"/>
                    </a:lnTo>
                    <a:lnTo>
                      <a:pt x="42" y="86"/>
                    </a:lnTo>
                    <a:lnTo>
                      <a:pt x="30" y="92"/>
                    </a:lnTo>
                    <a:lnTo>
                      <a:pt x="18" y="102"/>
                    </a:lnTo>
                    <a:lnTo>
                      <a:pt x="8" y="112"/>
                    </a:lnTo>
                    <a:lnTo>
                      <a:pt x="2" y="124"/>
                    </a:lnTo>
                    <a:lnTo>
                      <a:pt x="0" y="134"/>
                    </a:lnTo>
                    <a:lnTo>
                      <a:pt x="2" y="142"/>
                    </a:lnTo>
                    <a:lnTo>
                      <a:pt x="4" y="150"/>
                    </a:lnTo>
                    <a:lnTo>
                      <a:pt x="10" y="156"/>
                    </a:lnTo>
                    <a:lnTo>
                      <a:pt x="18" y="162"/>
                    </a:lnTo>
                    <a:lnTo>
                      <a:pt x="28" y="166"/>
                    </a:lnTo>
                    <a:lnTo>
                      <a:pt x="44" y="170"/>
                    </a:lnTo>
                    <a:lnTo>
                      <a:pt x="56" y="176"/>
                    </a:lnTo>
                    <a:lnTo>
                      <a:pt x="60" y="180"/>
                    </a:lnTo>
                    <a:lnTo>
                      <a:pt x="62" y="184"/>
                    </a:lnTo>
                    <a:lnTo>
                      <a:pt x="64" y="188"/>
                    </a:lnTo>
                    <a:lnTo>
                      <a:pt x="64" y="194"/>
                    </a:lnTo>
                    <a:lnTo>
                      <a:pt x="60" y="258"/>
                    </a:lnTo>
                    <a:lnTo>
                      <a:pt x="56" y="294"/>
                    </a:lnTo>
                    <a:lnTo>
                      <a:pt x="54" y="308"/>
                    </a:lnTo>
                    <a:lnTo>
                      <a:pt x="52" y="316"/>
                    </a:lnTo>
                    <a:lnTo>
                      <a:pt x="46" y="328"/>
                    </a:lnTo>
                    <a:lnTo>
                      <a:pt x="46" y="338"/>
                    </a:lnTo>
                    <a:lnTo>
                      <a:pt x="48" y="348"/>
                    </a:lnTo>
                    <a:lnTo>
                      <a:pt x="54" y="360"/>
                    </a:lnTo>
                    <a:lnTo>
                      <a:pt x="60" y="374"/>
                    </a:lnTo>
                    <a:lnTo>
                      <a:pt x="64" y="392"/>
                    </a:lnTo>
                    <a:lnTo>
                      <a:pt x="68" y="414"/>
                    </a:lnTo>
                    <a:lnTo>
                      <a:pt x="70" y="440"/>
                    </a:lnTo>
                    <a:lnTo>
                      <a:pt x="72" y="498"/>
                    </a:lnTo>
                    <a:lnTo>
                      <a:pt x="70" y="562"/>
                    </a:lnTo>
                    <a:lnTo>
                      <a:pt x="68" y="626"/>
                    </a:lnTo>
                    <a:lnTo>
                      <a:pt x="64" y="686"/>
                    </a:lnTo>
                    <a:lnTo>
                      <a:pt x="58" y="774"/>
                    </a:lnTo>
                    <a:close/>
                  </a:path>
                </a:pathLst>
              </a:custGeom>
              <a:solidFill>
                <a:srgbClr val="A131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13" name="Freeform 32"/>
              <p:cNvSpPr>
                <a:spLocks noChangeAspect="1"/>
              </p:cNvSpPr>
              <p:nvPr/>
            </p:nvSpPr>
            <p:spPr bwMode="auto">
              <a:xfrm>
                <a:off x="1682" y="1253"/>
                <a:ext cx="270" cy="232"/>
              </a:xfrm>
              <a:custGeom>
                <a:avLst/>
                <a:gdLst>
                  <a:gd name="T0" fmla="*/ 6274109 w 180"/>
                  <a:gd name="T1" fmla="*/ 2697443 h 154"/>
                  <a:gd name="T2" fmla="*/ 4768614 w 180"/>
                  <a:gd name="T3" fmla="*/ 3212938 h 154"/>
                  <a:gd name="T4" fmla="*/ 4543182 w 180"/>
                  <a:gd name="T5" fmla="*/ 2370913 h 154"/>
                  <a:gd name="T6" fmla="*/ 5373216 w 180"/>
                  <a:gd name="T7" fmla="*/ 1689932 h 154"/>
                  <a:gd name="T8" fmla="*/ 5373216 w 180"/>
                  <a:gd name="T9" fmla="*/ 1444379 h 154"/>
                  <a:gd name="T10" fmla="*/ 4543182 w 180"/>
                  <a:gd name="T11" fmla="*/ 1948987 h 154"/>
                  <a:gd name="T12" fmla="*/ 4699416 w 180"/>
                  <a:gd name="T13" fmla="*/ 1511100 h 154"/>
                  <a:gd name="T14" fmla="*/ 4699416 w 180"/>
                  <a:gd name="T15" fmla="*/ 508304 h 154"/>
                  <a:gd name="T16" fmla="*/ 4399605 w 180"/>
                  <a:gd name="T17" fmla="*/ 1768988 h 154"/>
                  <a:gd name="T18" fmla="*/ 4243764 w 180"/>
                  <a:gd name="T19" fmla="*/ 1344068 h 154"/>
                  <a:gd name="T20" fmla="*/ 4173660 w 180"/>
                  <a:gd name="T21" fmla="*/ 337409 h 154"/>
                  <a:gd name="T22" fmla="*/ 4021632 w 180"/>
                  <a:gd name="T23" fmla="*/ 1344068 h 154"/>
                  <a:gd name="T24" fmla="*/ 3783387 w 180"/>
                  <a:gd name="T25" fmla="*/ 1610406 h 154"/>
                  <a:gd name="T26" fmla="*/ 3267894 w 180"/>
                  <a:gd name="T27" fmla="*/ 98686 h 154"/>
                  <a:gd name="T28" fmla="*/ 3179076 w 180"/>
                  <a:gd name="T29" fmla="*/ 665823 h 154"/>
                  <a:gd name="T30" fmla="*/ 3179076 w 180"/>
                  <a:gd name="T31" fmla="*/ 1003058 h 154"/>
                  <a:gd name="T32" fmla="*/ 3874512 w 180"/>
                  <a:gd name="T33" fmla="*/ 2024830 h 154"/>
                  <a:gd name="T34" fmla="*/ 3874512 w 180"/>
                  <a:gd name="T35" fmla="*/ 3050393 h 154"/>
                  <a:gd name="T36" fmla="*/ 2788495 w 180"/>
                  <a:gd name="T37" fmla="*/ 2276462 h 154"/>
                  <a:gd name="T38" fmla="*/ 2423878 w 180"/>
                  <a:gd name="T39" fmla="*/ 1344068 h 154"/>
                  <a:gd name="T40" fmla="*/ 1968333 w 180"/>
                  <a:gd name="T41" fmla="*/ 765757 h 154"/>
                  <a:gd name="T42" fmla="*/ 2274094 w 180"/>
                  <a:gd name="T43" fmla="*/ 1610406 h 154"/>
                  <a:gd name="T44" fmla="*/ 2344974 w 180"/>
                  <a:gd name="T45" fmla="*/ 2545871 h 154"/>
                  <a:gd name="T46" fmla="*/ 1365628 w 180"/>
                  <a:gd name="T47" fmla="*/ 1511100 h 154"/>
                  <a:gd name="T48" fmla="*/ 2344974 w 180"/>
                  <a:gd name="T49" fmla="*/ 2955633 h 154"/>
                  <a:gd name="T50" fmla="*/ 1899491 w 180"/>
                  <a:gd name="T51" fmla="*/ 3125463 h 154"/>
                  <a:gd name="T52" fmla="*/ 844218 w 180"/>
                  <a:gd name="T53" fmla="*/ 2276462 h 154"/>
                  <a:gd name="T54" fmla="*/ 1148004 w 180"/>
                  <a:gd name="T55" fmla="*/ 2878961 h 154"/>
                  <a:gd name="T56" fmla="*/ 1210152 w 180"/>
                  <a:gd name="T57" fmla="*/ 3322758 h 154"/>
                  <a:gd name="T58" fmla="*/ 70827 w 180"/>
                  <a:gd name="T59" fmla="*/ 3322758 h 154"/>
                  <a:gd name="T60" fmla="*/ 1752381 w 180"/>
                  <a:gd name="T61" fmla="*/ 3493827 h 154"/>
                  <a:gd name="T62" fmla="*/ 3411141 w 180"/>
                  <a:gd name="T63" fmla="*/ 3571764 h 154"/>
                  <a:gd name="T64" fmla="*/ 2344974 w 180"/>
                  <a:gd name="T65" fmla="*/ 4337134 h 154"/>
                  <a:gd name="T66" fmla="*/ 375208 w 180"/>
                  <a:gd name="T67" fmla="*/ 4500474 h 154"/>
                  <a:gd name="T68" fmla="*/ 1210152 w 180"/>
                  <a:gd name="T69" fmla="*/ 4756928 h 154"/>
                  <a:gd name="T70" fmla="*/ 1210152 w 180"/>
                  <a:gd name="T71" fmla="*/ 5005713 h 154"/>
                  <a:gd name="T72" fmla="*/ 1899491 w 180"/>
                  <a:gd name="T73" fmla="*/ 5097247 h 154"/>
                  <a:gd name="T74" fmla="*/ 1815228 w 180"/>
                  <a:gd name="T75" fmla="*/ 5941923 h 154"/>
                  <a:gd name="T76" fmla="*/ 2274094 w 180"/>
                  <a:gd name="T77" fmla="*/ 5097247 h 154"/>
                  <a:gd name="T78" fmla="*/ 3099663 w 180"/>
                  <a:gd name="T79" fmla="*/ 4160435 h 154"/>
                  <a:gd name="T80" fmla="*/ 3411141 w 180"/>
                  <a:gd name="T81" fmla="*/ 4337134 h 154"/>
                  <a:gd name="T82" fmla="*/ 2952499 w 180"/>
                  <a:gd name="T83" fmla="*/ 5263426 h 154"/>
                  <a:gd name="T84" fmla="*/ 2952499 w 180"/>
                  <a:gd name="T85" fmla="*/ 5506010 h 154"/>
                  <a:gd name="T86" fmla="*/ 3267894 w 180"/>
                  <a:gd name="T87" fmla="*/ 6190497 h 154"/>
                  <a:gd name="T88" fmla="*/ 3267894 w 180"/>
                  <a:gd name="T89" fmla="*/ 5005713 h 154"/>
                  <a:gd name="T90" fmla="*/ 3942855 w 180"/>
                  <a:gd name="T91" fmla="*/ 4237941 h 154"/>
                  <a:gd name="T92" fmla="*/ 4021632 w 180"/>
                  <a:gd name="T93" fmla="*/ 5673686 h 154"/>
                  <a:gd name="T94" fmla="*/ 4243764 w 180"/>
                  <a:gd name="T95" fmla="*/ 6347918 h 154"/>
                  <a:gd name="T96" fmla="*/ 4333023 w 180"/>
                  <a:gd name="T97" fmla="*/ 5426708 h 154"/>
                  <a:gd name="T98" fmla="*/ 5008392 w 180"/>
                  <a:gd name="T99" fmla="*/ 5847538 h 154"/>
                  <a:gd name="T100" fmla="*/ 4333023 w 180"/>
                  <a:gd name="T101" fmla="*/ 4423270 h 154"/>
                  <a:gd name="T102" fmla="*/ 4916511 w 180"/>
                  <a:gd name="T103" fmla="*/ 4595395 h 154"/>
                  <a:gd name="T104" fmla="*/ 5522688 w 180"/>
                  <a:gd name="T105" fmla="*/ 4756928 h 154"/>
                  <a:gd name="T106" fmla="*/ 4768614 w 180"/>
                  <a:gd name="T107" fmla="*/ 4337134 h 154"/>
                  <a:gd name="T108" fmla="*/ 4768614 w 180"/>
                  <a:gd name="T109" fmla="*/ 3723971 h 154"/>
                  <a:gd name="T110" fmla="*/ 6061337 w 180"/>
                  <a:gd name="T111" fmla="*/ 4063679 h 154"/>
                  <a:gd name="T112" fmla="*/ 6749707 w 180"/>
                  <a:gd name="T113" fmla="*/ 6014256 h 154"/>
                  <a:gd name="T114" fmla="*/ 6061337 w 180"/>
                  <a:gd name="T115" fmla="*/ 3397493 h 154"/>
                  <a:gd name="T116" fmla="*/ 6510667 w 180"/>
                  <a:gd name="T117" fmla="*/ 1689932 h 1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0"/>
                  <a:gd name="T178" fmla="*/ 0 h 154"/>
                  <a:gd name="T179" fmla="*/ 180 w 180"/>
                  <a:gd name="T180" fmla="*/ 154 h 1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0" h="154">
                    <a:moveTo>
                      <a:pt x="172" y="40"/>
                    </a:moveTo>
                    <a:lnTo>
                      <a:pt x="172" y="40"/>
                    </a:lnTo>
                    <a:lnTo>
                      <a:pt x="172" y="38"/>
                    </a:lnTo>
                    <a:lnTo>
                      <a:pt x="172" y="40"/>
                    </a:lnTo>
                    <a:lnTo>
                      <a:pt x="170" y="50"/>
                    </a:lnTo>
                    <a:lnTo>
                      <a:pt x="166" y="64"/>
                    </a:lnTo>
                    <a:lnTo>
                      <a:pt x="164" y="70"/>
                    </a:lnTo>
                    <a:lnTo>
                      <a:pt x="160" y="74"/>
                    </a:lnTo>
                    <a:lnTo>
                      <a:pt x="152" y="76"/>
                    </a:lnTo>
                    <a:lnTo>
                      <a:pt x="140" y="76"/>
                    </a:lnTo>
                    <a:lnTo>
                      <a:pt x="126" y="76"/>
                    </a:lnTo>
                    <a:lnTo>
                      <a:pt x="122" y="74"/>
                    </a:lnTo>
                    <a:lnTo>
                      <a:pt x="120" y="72"/>
                    </a:lnTo>
                    <a:lnTo>
                      <a:pt x="118" y="62"/>
                    </a:lnTo>
                    <a:lnTo>
                      <a:pt x="118" y="58"/>
                    </a:lnTo>
                    <a:lnTo>
                      <a:pt x="120" y="56"/>
                    </a:lnTo>
                    <a:lnTo>
                      <a:pt x="126" y="58"/>
                    </a:lnTo>
                    <a:lnTo>
                      <a:pt x="130" y="58"/>
                    </a:lnTo>
                    <a:lnTo>
                      <a:pt x="134" y="54"/>
                    </a:lnTo>
                    <a:lnTo>
                      <a:pt x="142" y="40"/>
                    </a:lnTo>
                    <a:lnTo>
                      <a:pt x="146" y="32"/>
                    </a:lnTo>
                    <a:lnTo>
                      <a:pt x="148" y="26"/>
                    </a:lnTo>
                    <a:lnTo>
                      <a:pt x="146" y="26"/>
                    </a:lnTo>
                    <a:lnTo>
                      <a:pt x="142" y="34"/>
                    </a:lnTo>
                    <a:lnTo>
                      <a:pt x="136" y="42"/>
                    </a:lnTo>
                    <a:lnTo>
                      <a:pt x="132" y="48"/>
                    </a:lnTo>
                    <a:lnTo>
                      <a:pt x="124" y="48"/>
                    </a:lnTo>
                    <a:lnTo>
                      <a:pt x="122" y="48"/>
                    </a:lnTo>
                    <a:lnTo>
                      <a:pt x="120" y="46"/>
                    </a:lnTo>
                    <a:lnTo>
                      <a:pt x="120" y="44"/>
                    </a:lnTo>
                    <a:lnTo>
                      <a:pt x="122" y="42"/>
                    </a:lnTo>
                    <a:lnTo>
                      <a:pt x="124" y="40"/>
                    </a:lnTo>
                    <a:lnTo>
                      <a:pt x="124" y="36"/>
                    </a:lnTo>
                    <a:lnTo>
                      <a:pt x="126" y="24"/>
                    </a:lnTo>
                    <a:lnTo>
                      <a:pt x="128" y="10"/>
                    </a:lnTo>
                    <a:lnTo>
                      <a:pt x="130" y="8"/>
                    </a:lnTo>
                    <a:lnTo>
                      <a:pt x="128" y="6"/>
                    </a:lnTo>
                    <a:lnTo>
                      <a:pt x="124" y="12"/>
                    </a:lnTo>
                    <a:lnTo>
                      <a:pt x="120" y="24"/>
                    </a:lnTo>
                    <a:lnTo>
                      <a:pt x="120" y="34"/>
                    </a:lnTo>
                    <a:lnTo>
                      <a:pt x="118" y="40"/>
                    </a:lnTo>
                    <a:lnTo>
                      <a:pt x="116" y="42"/>
                    </a:lnTo>
                    <a:lnTo>
                      <a:pt x="114" y="44"/>
                    </a:lnTo>
                    <a:lnTo>
                      <a:pt x="112" y="40"/>
                    </a:lnTo>
                    <a:lnTo>
                      <a:pt x="112" y="38"/>
                    </a:lnTo>
                    <a:lnTo>
                      <a:pt x="112" y="32"/>
                    </a:lnTo>
                    <a:lnTo>
                      <a:pt x="110" y="26"/>
                    </a:lnTo>
                    <a:lnTo>
                      <a:pt x="110" y="16"/>
                    </a:lnTo>
                    <a:lnTo>
                      <a:pt x="110" y="10"/>
                    </a:lnTo>
                    <a:lnTo>
                      <a:pt x="110" y="8"/>
                    </a:lnTo>
                    <a:lnTo>
                      <a:pt x="108" y="6"/>
                    </a:lnTo>
                    <a:lnTo>
                      <a:pt x="106" y="8"/>
                    </a:lnTo>
                    <a:lnTo>
                      <a:pt x="106" y="14"/>
                    </a:lnTo>
                    <a:lnTo>
                      <a:pt x="106" y="24"/>
                    </a:lnTo>
                    <a:lnTo>
                      <a:pt x="106" y="32"/>
                    </a:lnTo>
                    <a:lnTo>
                      <a:pt x="108" y="36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0" y="38"/>
                    </a:lnTo>
                    <a:lnTo>
                      <a:pt x="96" y="34"/>
                    </a:lnTo>
                    <a:lnTo>
                      <a:pt x="94" y="30"/>
                    </a:lnTo>
                    <a:lnTo>
                      <a:pt x="90" y="16"/>
                    </a:lnTo>
                    <a:lnTo>
                      <a:pt x="88" y="6"/>
                    </a:lnTo>
                    <a:lnTo>
                      <a:pt x="86" y="2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6"/>
                    </a:lnTo>
                    <a:lnTo>
                      <a:pt x="84" y="16"/>
                    </a:lnTo>
                    <a:lnTo>
                      <a:pt x="80" y="14"/>
                    </a:lnTo>
                    <a:lnTo>
                      <a:pt x="82" y="16"/>
                    </a:lnTo>
                    <a:lnTo>
                      <a:pt x="84" y="24"/>
                    </a:lnTo>
                    <a:lnTo>
                      <a:pt x="88" y="32"/>
                    </a:lnTo>
                    <a:lnTo>
                      <a:pt x="90" y="36"/>
                    </a:lnTo>
                    <a:lnTo>
                      <a:pt x="94" y="40"/>
                    </a:lnTo>
                    <a:lnTo>
                      <a:pt x="102" y="48"/>
                    </a:lnTo>
                    <a:lnTo>
                      <a:pt x="106" y="56"/>
                    </a:lnTo>
                    <a:lnTo>
                      <a:pt x="106" y="66"/>
                    </a:lnTo>
                    <a:lnTo>
                      <a:pt x="106" y="70"/>
                    </a:lnTo>
                    <a:lnTo>
                      <a:pt x="102" y="72"/>
                    </a:lnTo>
                    <a:lnTo>
                      <a:pt x="92" y="74"/>
                    </a:lnTo>
                    <a:lnTo>
                      <a:pt x="86" y="74"/>
                    </a:lnTo>
                    <a:lnTo>
                      <a:pt x="82" y="72"/>
                    </a:lnTo>
                    <a:lnTo>
                      <a:pt x="76" y="64"/>
                    </a:lnTo>
                    <a:lnTo>
                      <a:pt x="74" y="54"/>
                    </a:lnTo>
                    <a:lnTo>
                      <a:pt x="72" y="44"/>
                    </a:lnTo>
                    <a:lnTo>
                      <a:pt x="70" y="40"/>
                    </a:lnTo>
                    <a:lnTo>
                      <a:pt x="66" y="36"/>
                    </a:lnTo>
                    <a:lnTo>
                      <a:pt x="64" y="32"/>
                    </a:lnTo>
                    <a:lnTo>
                      <a:pt x="60" y="24"/>
                    </a:lnTo>
                    <a:lnTo>
                      <a:pt x="56" y="18"/>
                    </a:lnTo>
                    <a:lnTo>
                      <a:pt x="54" y="16"/>
                    </a:lnTo>
                    <a:lnTo>
                      <a:pt x="52" y="16"/>
                    </a:lnTo>
                    <a:lnTo>
                      <a:pt x="52" y="18"/>
                    </a:lnTo>
                    <a:lnTo>
                      <a:pt x="54" y="22"/>
                    </a:lnTo>
                    <a:lnTo>
                      <a:pt x="56" y="30"/>
                    </a:lnTo>
                    <a:lnTo>
                      <a:pt x="58" y="34"/>
                    </a:lnTo>
                    <a:lnTo>
                      <a:pt x="60" y="38"/>
                    </a:lnTo>
                    <a:lnTo>
                      <a:pt x="66" y="46"/>
                    </a:lnTo>
                    <a:lnTo>
                      <a:pt x="68" y="52"/>
                    </a:lnTo>
                    <a:lnTo>
                      <a:pt x="68" y="56"/>
                    </a:lnTo>
                    <a:lnTo>
                      <a:pt x="66" y="58"/>
                    </a:lnTo>
                    <a:lnTo>
                      <a:pt x="62" y="60"/>
                    </a:lnTo>
                    <a:lnTo>
                      <a:pt x="60" y="60"/>
                    </a:lnTo>
                    <a:lnTo>
                      <a:pt x="56" y="58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40" y="46"/>
                    </a:lnTo>
                    <a:lnTo>
                      <a:pt x="52" y="58"/>
                    </a:lnTo>
                    <a:lnTo>
                      <a:pt x="58" y="66"/>
                    </a:lnTo>
                    <a:lnTo>
                      <a:pt x="62" y="70"/>
                    </a:lnTo>
                    <a:lnTo>
                      <a:pt x="60" y="72"/>
                    </a:lnTo>
                    <a:lnTo>
                      <a:pt x="58" y="74"/>
                    </a:lnTo>
                    <a:lnTo>
                      <a:pt x="54" y="76"/>
                    </a:lnTo>
                    <a:lnTo>
                      <a:pt x="50" y="74"/>
                    </a:lnTo>
                    <a:lnTo>
                      <a:pt x="42" y="70"/>
                    </a:lnTo>
                    <a:lnTo>
                      <a:pt x="36" y="68"/>
                    </a:lnTo>
                    <a:lnTo>
                      <a:pt x="30" y="62"/>
                    </a:lnTo>
                    <a:lnTo>
                      <a:pt x="24" y="56"/>
                    </a:lnTo>
                    <a:lnTo>
                      <a:pt x="22" y="54"/>
                    </a:lnTo>
                    <a:lnTo>
                      <a:pt x="20" y="56"/>
                    </a:lnTo>
                    <a:lnTo>
                      <a:pt x="24" y="62"/>
                    </a:lnTo>
                    <a:lnTo>
                      <a:pt x="30" y="68"/>
                    </a:lnTo>
                    <a:lnTo>
                      <a:pt x="36" y="74"/>
                    </a:lnTo>
                    <a:lnTo>
                      <a:pt x="38" y="74"/>
                    </a:lnTo>
                    <a:lnTo>
                      <a:pt x="38" y="76"/>
                    </a:lnTo>
                    <a:lnTo>
                      <a:pt x="36" y="78"/>
                    </a:lnTo>
                    <a:lnTo>
                      <a:pt x="32" y="78"/>
                    </a:lnTo>
                    <a:lnTo>
                      <a:pt x="16" y="78"/>
                    </a:lnTo>
                    <a:lnTo>
                      <a:pt x="2" y="78"/>
                    </a:lnTo>
                    <a:lnTo>
                      <a:pt x="0" y="76"/>
                    </a:lnTo>
                    <a:lnTo>
                      <a:pt x="2" y="78"/>
                    </a:lnTo>
                    <a:lnTo>
                      <a:pt x="4" y="80"/>
                    </a:lnTo>
                    <a:lnTo>
                      <a:pt x="6" y="82"/>
                    </a:lnTo>
                    <a:lnTo>
                      <a:pt x="34" y="84"/>
                    </a:lnTo>
                    <a:lnTo>
                      <a:pt x="46" y="82"/>
                    </a:lnTo>
                    <a:lnTo>
                      <a:pt x="58" y="80"/>
                    </a:lnTo>
                    <a:lnTo>
                      <a:pt x="76" y="82"/>
                    </a:lnTo>
                    <a:lnTo>
                      <a:pt x="86" y="82"/>
                    </a:lnTo>
                    <a:lnTo>
                      <a:pt x="90" y="84"/>
                    </a:lnTo>
                    <a:lnTo>
                      <a:pt x="84" y="88"/>
                    </a:lnTo>
                    <a:lnTo>
                      <a:pt x="78" y="90"/>
                    </a:lnTo>
                    <a:lnTo>
                      <a:pt x="70" y="98"/>
                    </a:lnTo>
                    <a:lnTo>
                      <a:pt x="66" y="102"/>
                    </a:lnTo>
                    <a:lnTo>
                      <a:pt x="62" y="102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6" y="102"/>
                    </a:lnTo>
                    <a:lnTo>
                      <a:pt x="10" y="106"/>
                    </a:lnTo>
                    <a:lnTo>
                      <a:pt x="14" y="106"/>
                    </a:lnTo>
                    <a:lnTo>
                      <a:pt x="26" y="106"/>
                    </a:lnTo>
                    <a:lnTo>
                      <a:pt x="38" y="108"/>
                    </a:lnTo>
                    <a:lnTo>
                      <a:pt x="32" y="112"/>
                    </a:lnTo>
                    <a:lnTo>
                      <a:pt x="26" y="116"/>
                    </a:lnTo>
                    <a:lnTo>
                      <a:pt x="22" y="120"/>
                    </a:lnTo>
                    <a:lnTo>
                      <a:pt x="24" y="120"/>
                    </a:lnTo>
                    <a:lnTo>
                      <a:pt x="32" y="118"/>
                    </a:lnTo>
                    <a:lnTo>
                      <a:pt x="44" y="112"/>
                    </a:lnTo>
                    <a:lnTo>
                      <a:pt x="48" y="112"/>
                    </a:lnTo>
                    <a:lnTo>
                      <a:pt x="50" y="114"/>
                    </a:lnTo>
                    <a:lnTo>
                      <a:pt x="50" y="116"/>
                    </a:lnTo>
                    <a:lnTo>
                      <a:pt x="50" y="120"/>
                    </a:lnTo>
                    <a:lnTo>
                      <a:pt x="46" y="128"/>
                    </a:lnTo>
                    <a:lnTo>
                      <a:pt x="46" y="134"/>
                    </a:lnTo>
                    <a:lnTo>
                      <a:pt x="46" y="140"/>
                    </a:lnTo>
                    <a:lnTo>
                      <a:pt x="48" y="140"/>
                    </a:lnTo>
                    <a:lnTo>
                      <a:pt x="48" y="138"/>
                    </a:lnTo>
                    <a:lnTo>
                      <a:pt x="50" y="132"/>
                    </a:lnTo>
                    <a:lnTo>
                      <a:pt x="50" y="128"/>
                    </a:lnTo>
                    <a:lnTo>
                      <a:pt x="54" y="124"/>
                    </a:lnTo>
                    <a:lnTo>
                      <a:pt x="60" y="120"/>
                    </a:lnTo>
                    <a:lnTo>
                      <a:pt x="64" y="112"/>
                    </a:lnTo>
                    <a:lnTo>
                      <a:pt x="68" y="108"/>
                    </a:lnTo>
                    <a:lnTo>
                      <a:pt x="70" y="106"/>
                    </a:lnTo>
                    <a:lnTo>
                      <a:pt x="82" y="98"/>
                    </a:lnTo>
                    <a:lnTo>
                      <a:pt x="90" y="94"/>
                    </a:lnTo>
                    <a:lnTo>
                      <a:pt x="94" y="94"/>
                    </a:lnTo>
                    <a:lnTo>
                      <a:pt x="96" y="94"/>
                    </a:lnTo>
                    <a:lnTo>
                      <a:pt x="94" y="98"/>
                    </a:lnTo>
                    <a:lnTo>
                      <a:pt x="90" y="102"/>
                    </a:lnTo>
                    <a:lnTo>
                      <a:pt x="86" y="106"/>
                    </a:lnTo>
                    <a:lnTo>
                      <a:pt x="82" y="112"/>
                    </a:lnTo>
                    <a:lnTo>
                      <a:pt x="80" y="120"/>
                    </a:lnTo>
                    <a:lnTo>
                      <a:pt x="78" y="124"/>
                    </a:lnTo>
                    <a:lnTo>
                      <a:pt x="74" y="132"/>
                    </a:lnTo>
                    <a:lnTo>
                      <a:pt x="66" y="142"/>
                    </a:lnTo>
                    <a:lnTo>
                      <a:pt x="72" y="136"/>
                    </a:lnTo>
                    <a:lnTo>
                      <a:pt x="78" y="130"/>
                    </a:lnTo>
                    <a:lnTo>
                      <a:pt x="80" y="130"/>
                    </a:lnTo>
                    <a:lnTo>
                      <a:pt x="82" y="134"/>
                    </a:lnTo>
                    <a:lnTo>
                      <a:pt x="84" y="142"/>
                    </a:lnTo>
                    <a:lnTo>
                      <a:pt x="84" y="144"/>
                    </a:lnTo>
                    <a:lnTo>
                      <a:pt x="86" y="146"/>
                    </a:lnTo>
                    <a:lnTo>
                      <a:pt x="88" y="144"/>
                    </a:lnTo>
                    <a:lnTo>
                      <a:pt x="88" y="142"/>
                    </a:lnTo>
                    <a:lnTo>
                      <a:pt x="84" y="128"/>
                    </a:lnTo>
                    <a:lnTo>
                      <a:pt x="84" y="122"/>
                    </a:lnTo>
                    <a:lnTo>
                      <a:pt x="86" y="118"/>
                    </a:lnTo>
                    <a:lnTo>
                      <a:pt x="94" y="106"/>
                    </a:lnTo>
                    <a:lnTo>
                      <a:pt x="100" y="100"/>
                    </a:lnTo>
                    <a:lnTo>
                      <a:pt x="102" y="100"/>
                    </a:lnTo>
                    <a:lnTo>
                      <a:pt x="104" y="100"/>
                    </a:lnTo>
                    <a:lnTo>
                      <a:pt x="110" y="112"/>
                    </a:lnTo>
                    <a:lnTo>
                      <a:pt x="112" y="120"/>
                    </a:lnTo>
                    <a:lnTo>
                      <a:pt x="108" y="126"/>
                    </a:lnTo>
                    <a:lnTo>
                      <a:pt x="106" y="130"/>
                    </a:lnTo>
                    <a:lnTo>
                      <a:pt x="106" y="134"/>
                    </a:lnTo>
                    <a:lnTo>
                      <a:pt x="108" y="152"/>
                    </a:lnTo>
                    <a:lnTo>
                      <a:pt x="110" y="154"/>
                    </a:lnTo>
                    <a:lnTo>
                      <a:pt x="112" y="152"/>
                    </a:lnTo>
                    <a:lnTo>
                      <a:pt x="112" y="150"/>
                    </a:lnTo>
                    <a:lnTo>
                      <a:pt x="112" y="146"/>
                    </a:lnTo>
                    <a:lnTo>
                      <a:pt x="112" y="136"/>
                    </a:lnTo>
                    <a:lnTo>
                      <a:pt x="112" y="132"/>
                    </a:lnTo>
                    <a:lnTo>
                      <a:pt x="114" y="128"/>
                    </a:lnTo>
                    <a:lnTo>
                      <a:pt x="116" y="128"/>
                    </a:lnTo>
                    <a:lnTo>
                      <a:pt x="120" y="132"/>
                    </a:lnTo>
                    <a:lnTo>
                      <a:pt x="124" y="136"/>
                    </a:lnTo>
                    <a:lnTo>
                      <a:pt x="128" y="138"/>
                    </a:lnTo>
                    <a:lnTo>
                      <a:pt x="132" y="138"/>
                    </a:lnTo>
                    <a:lnTo>
                      <a:pt x="128" y="134"/>
                    </a:lnTo>
                    <a:lnTo>
                      <a:pt x="118" y="118"/>
                    </a:lnTo>
                    <a:lnTo>
                      <a:pt x="114" y="110"/>
                    </a:lnTo>
                    <a:lnTo>
                      <a:pt x="114" y="104"/>
                    </a:lnTo>
                    <a:lnTo>
                      <a:pt x="116" y="100"/>
                    </a:lnTo>
                    <a:lnTo>
                      <a:pt x="118" y="100"/>
                    </a:lnTo>
                    <a:lnTo>
                      <a:pt x="122" y="106"/>
                    </a:lnTo>
                    <a:lnTo>
                      <a:pt x="126" y="108"/>
                    </a:lnTo>
                    <a:lnTo>
                      <a:pt x="130" y="108"/>
                    </a:lnTo>
                    <a:lnTo>
                      <a:pt x="134" y="108"/>
                    </a:lnTo>
                    <a:lnTo>
                      <a:pt x="138" y="110"/>
                    </a:lnTo>
                    <a:lnTo>
                      <a:pt x="146" y="114"/>
                    </a:lnTo>
                    <a:lnTo>
                      <a:pt x="148" y="114"/>
                    </a:lnTo>
                    <a:lnTo>
                      <a:pt x="146" y="112"/>
                    </a:lnTo>
                    <a:lnTo>
                      <a:pt x="138" y="106"/>
                    </a:lnTo>
                    <a:lnTo>
                      <a:pt x="134" y="102"/>
                    </a:lnTo>
                    <a:lnTo>
                      <a:pt x="130" y="102"/>
                    </a:lnTo>
                    <a:lnTo>
                      <a:pt x="126" y="102"/>
                    </a:lnTo>
                    <a:lnTo>
                      <a:pt x="122" y="98"/>
                    </a:lnTo>
                    <a:lnTo>
                      <a:pt x="118" y="96"/>
                    </a:lnTo>
                    <a:lnTo>
                      <a:pt x="118" y="92"/>
                    </a:lnTo>
                    <a:lnTo>
                      <a:pt x="120" y="90"/>
                    </a:lnTo>
                    <a:lnTo>
                      <a:pt x="126" y="88"/>
                    </a:lnTo>
                    <a:lnTo>
                      <a:pt x="134" y="88"/>
                    </a:lnTo>
                    <a:lnTo>
                      <a:pt x="140" y="88"/>
                    </a:lnTo>
                    <a:lnTo>
                      <a:pt x="152" y="90"/>
                    </a:lnTo>
                    <a:lnTo>
                      <a:pt x="156" y="92"/>
                    </a:lnTo>
                    <a:lnTo>
                      <a:pt x="160" y="96"/>
                    </a:lnTo>
                    <a:lnTo>
                      <a:pt x="170" y="114"/>
                    </a:lnTo>
                    <a:lnTo>
                      <a:pt x="174" y="126"/>
                    </a:lnTo>
                    <a:lnTo>
                      <a:pt x="178" y="138"/>
                    </a:lnTo>
                    <a:lnTo>
                      <a:pt x="178" y="142"/>
                    </a:lnTo>
                    <a:lnTo>
                      <a:pt x="180" y="138"/>
                    </a:lnTo>
                    <a:lnTo>
                      <a:pt x="178" y="12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2" y="80"/>
                    </a:lnTo>
                    <a:lnTo>
                      <a:pt x="164" y="76"/>
                    </a:lnTo>
                    <a:lnTo>
                      <a:pt x="170" y="60"/>
                    </a:lnTo>
                    <a:lnTo>
                      <a:pt x="172" y="40"/>
                    </a:lnTo>
                    <a:close/>
                  </a:path>
                </a:pathLst>
              </a:custGeom>
              <a:solidFill>
                <a:srgbClr val="F8EE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14" name="Freeform 33"/>
              <p:cNvSpPr>
                <a:spLocks noChangeAspect="1"/>
              </p:cNvSpPr>
              <p:nvPr/>
            </p:nvSpPr>
            <p:spPr bwMode="auto">
              <a:xfrm>
                <a:off x="1736" y="1274"/>
                <a:ext cx="30" cy="48"/>
              </a:xfrm>
              <a:custGeom>
                <a:avLst/>
                <a:gdLst>
                  <a:gd name="T0" fmla="*/ 0 w 20"/>
                  <a:gd name="T1" fmla="*/ 0 h 32"/>
                  <a:gd name="T2" fmla="*/ 0 w 20"/>
                  <a:gd name="T3" fmla="*/ 0 h 32"/>
                  <a:gd name="T4" fmla="*/ 372960 w 20"/>
                  <a:gd name="T5" fmla="*/ 599104 h 32"/>
                  <a:gd name="T6" fmla="*/ 753328 w 20"/>
                  <a:gd name="T7" fmla="*/ 1209727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32"/>
                  <a:gd name="T14" fmla="*/ 20 w 20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32">
                    <a:moveTo>
                      <a:pt x="0" y="0"/>
                    </a:moveTo>
                    <a:lnTo>
                      <a:pt x="0" y="0"/>
                    </a:lnTo>
                    <a:lnTo>
                      <a:pt x="10" y="16"/>
                    </a:lnTo>
                    <a:lnTo>
                      <a:pt x="20" y="32"/>
                    </a:lnTo>
                  </a:path>
                </a:pathLst>
              </a:custGeom>
              <a:noFill/>
              <a:ln w="6350">
                <a:solidFill>
                  <a:srgbClr val="B170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15" name="Freeform 34"/>
              <p:cNvSpPr>
                <a:spLocks noChangeAspect="1"/>
              </p:cNvSpPr>
              <p:nvPr/>
            </p:nvSpPr>
            <p:spPr bwMode="auto">
              <a:xfrm>
                <a:off x="1772" y="1250"/>
                <a:ext cx="39" cy="90"/>
              </a:xfrm>
              <a:custGeom>
                <a:avLst/>
                <a:gdLst>
                  <a:gd name="T0" fmla="*/ 0 w 26"/>
                  <a:gd name="T1" fmla="*/ 0 h 60"/>
                  <a:gd name="T2" fmla="*/ 0 w 26"/>
                  <a:gd name="T3" fmla="*/ 0 h 60"/>
                  <a:gd name="T4" fmla="*/ 89242 w 26"/>
                  <a:gd name="T5" fmla="*/ 239273 h 60"/>
                  <a:gd name="T6" fmla="*/ 239273 w 26"/>
                  <a:gd name="T7" fmla="*/ 538365 h 60"/>
                  <a:gd name="T8" fmla="*/ 538364 w 26"/>
                  <a:gd name="T9" fmla="*/ 1058580 h 60"/>
                  <a:gd name="T10" fmla="*/ 538364 w 26"/>
                  <a:gd name="T11" fmla="*/ 1058580 h 60"/>
                  <a:gd name="T12" fmla="*/ 611096 w 26"/>
                  <a:gd name="T13" fmla="*/ 1303902 h 60"/>
                  <a:gd name="T14" fmla="*/ 765795 w 26"/>
                  <a:gd name="T15" fmla="*/ 1676336 h 60"/>
                  <a:gd name="T16" fmla="*/ 845433 w 26"/>
                  <a:gd name="T17" fmla="*/ 2062571 h 60"/>
                  <a:gd name="T18" fmla="*/ 989313 w 26"/>
                  <a:gd name="T19" fmla="*/ 2287217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60"/>
                  <a:gd name="T32" fmla="*/ 26 w 26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60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6" y="14"/>
                    </a:lnTo>
                    <a:lnTo>
                      <a:pt x="14" y="28"/>
                    </a:lnTo>
                    <a:lnTo>
                      <a:pt x="16" y="34"/>
                    </a:lnTo>
                    <a:lnTo>
                      <a:pt x="20" y="44"/>
                    </a:lnTo>
                    <a:lnTo>
                      <a:pt x="22" y="54"/>
                    </a:lnTo>
                    <a:lnTo>
                      <a:pt x="26" y="60"/>
                    </a:lnTo>
                  </a:path>
                </a:pathLst>
              </a:custGeom>
              <a:noFill/>
              <a:ln w="6350">
                <a:solidFill>
                  <a:srgbClr val="B170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16" name="Freeform 35"/>
              <p:cNvSpPr>
                <a:spLocks noChangeAspect="1"/>
              </p:cNvSpPr>
              <p:nvPr/>
            </p:nvSpPr>
            <p:spPr bwMode="auto">
              <a:xfrm>
                <a:off x="1820" y="1241"/>
                <a:ext cx="6" cy="36"/>
              </a:xfrm>
              <a:custGeom>
                <a:avLst/>
                <a:gdLst>
                  <a:gd name="T0" fmla="*/ 0 w 4"/>
                  <a:gd name="T1" fmla="*/ 0 h 24"/>
                  <a:gd name="T2" fmla="*/ 0 w 4"/>
                  <a:gd name="T3" fmla="*/ 0 h 24"/>
                  <a:gd name="T4" fmla="*/ 138255 w 4"/>
                  <a:gd name="T5" fmla="*/ 915095 h 2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4"/>
                  <a:gd name="T11" fmla="*/ 4 w 4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4">
                    <a:moveTo>
                      <a:pt x="0" y="0"/>
                    </a:moveTo>
                    <a:lnTo>
                      <a:pt x="0" y="0"/>
                    </a:lnTo>
                    <a:lnTo>
                      <a:pt x="4" y="24"/>
                    </a:lnTo>
                  </a:path>
                </a:pathLst>
              </a:custGeom>
              <a:noFill/>
              <a:ln w="6350">
                <a:solidFill>
                  <a:srgbClr val="B170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17" name="Freeform 36"/>
              <p:cNvSpPr>
                <a:spLocks noChangeAspect="1"/>
              </p:cNvSpPr>
              <p:nvPr/>
            </p:nvSpPr>
            <p:spPr bwMode="auto">
              <a:xfrm>
                <a:off x="1856" y="1235"/>
                <a:ext cx="3" cy="30"/>
              </a:xfrm>
              <a:custGeom>
                <a:avLst/>
                <a:gdLst>
                  <a:gd name="T0" fmla="*/ 61447 w 2"/>
                  <a:gd name="T1" fmla="*/ 0 h 20"/>
                  <a:gd name="T2" fmla="*/ 61447 w 2"/>
                  <a:gd name="T3" fmla="*/ 0 h 20"/>
                  <a:gd name="T4" fmla="*/ 0 w 2"/>
                  <a:gd name="T5" fmla="*/ 372960 h 20"/>
                  <a:gd name="T6" fmla="*/ 0 w 2"/>
                  <a:gd name="T7" fmla="*/ 753328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0"/>
                  <a:gd name="T14" fmla="*/ 2 w 2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0">
                    <a:moveTo>
                      <a:pt x="2" y="0"/>
                    </a:moveTo>
                    <a:lnTo>
                      <a:pt x="2" y="0"/>
                    </a:lnTo>
                    <a:lnTo>
                      <a:pt x="0" y="10"/>
                    </a:lnTo>
                    <a:lnTo>
                      <a:pt x="0" y="20"/>
                    </a:lnTo>
                  </a:path>
                </a:pathLst>
              </a:custGeom>
              <a:noFill/>
              <a:ln w="6350">
                <a:solidFill>
                  <a:srgbClr val="B170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18" name="Freeform 37"/>
              <p:cNvSpPr>
                <a:spLocks noChangeAspect="1"/>
              </p:cNvSpPr>
              <p:nvPr/>
            </p:nvSpPr>
            <p:spPr bwMode="auto">
              <a:xfrm>
                <a:off x="1883" y="1256"/>
                <a:ext cx="3" cy="36"/>
              </a:xfrm>
              <a:custGeom>
                <a:avLst/>
                <a:gdLst>
                  <a:gd name="T0" fmla="*/ 61447 w 2"/>
                  <a:gd name="T1" fmla="*/ 0 h 24"/>
                  <a:gd name="T2" fmla="*/ 61447 w 2"/>
                  <a:gd name="T3" fmla="*/ 0 h 24"/>
                  <a:gd name="T4" fmla="*/ 0 w 2"/>
                  <a:gd name="T5" fmla="*/ 915095 h 2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4"/>
                  <a:gd name="T11" fmla="*/ 2 w 2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4">
                    <a:moveTo>
                      <a:pt x="2" y="0"/>
                    </a:moveTo>
                    <a:lnTo>
                      <a:pt x="2" y="0"/>
                    </a:lnTo>
                    <a:lnTo>
                      <a:pt x="0" y="24"/>
                    </a:lnTo>
                  </a:path>
                </a:pathLst>
              </a:custGeom>
              <a:noFill/>
              <a:ln w="6350">
                <a:solidFill>
                  <a:srgbClr val="B170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19" name="Freeform 38"/>
              <p:cNvSpPr>
                <a:spLocks noChangeAspect="1"/>
              </p:cNvSpPr>
              <p:nvPr/>
            </p:nvSpPr>
            <p:spPr bwMode="auto">
              <a:xfrm>
                <a:off x="1886" y="1259"/>
                <a:ext cx="33" cy="93"/>
              </a:xfrm>
              <a:custGeom>
                <a:avLst/>
                <a:gdLst>
                  <a:gd name="T0" fmla="*/ 606946 w 22"/>
                  <a:gd name="T1" fmla="*/ 0 h 62"/>
                  <a:gd name="T2" fmla="*/ 606946 w 22"/>
                  <a:gd name="T3" fmla="*/ 0 h 62"/>
                  <a:gd name="T4" fmla="*/ 753559 w 22"/>
                  <a:gd name="T5" fmla="*/ 540216 h 62"/>
                  <a:gd name="T6" fmla="*/ 844218 w 22"/>
                  <a:gd name="T7" fmla="*/ 847692 h 62"/>
                  <a:gd name="T8" fmla="*/ 844218 w 22"/>
                  <a:gd name="T9" fmla="*/ 1149057 h 62"/>
                  <a:gd name="T10" fmla="*/ 844218 w 22"/>
                  <a:gd name="T11" fmla="*/ 1149057 h 62"/>
                  <a:gd name="T12" fmla="*/ 537845 w 22"/>
                  <a:gd name="T13" fmla="*/ 1823229 h 62"/>
                  <a:gd name="T14" fmla="*/ 299469 w 22"/>
                  <a:gd name="T15" fmla="*/ 2214701 h 62"/>
                  <a:gd name="T16" fmla="*/ 239042 w 22"/>
                  <a:gd name="T17" fmla="*/ 2287467 h 62"/>
                  <a:gd name="T18" fmla="*/ 0 w 22"/>
                  <a:gd name="T19" fmla="*/ 2361959 h 6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62"/>
                  <a:gd name="T32" fmla="*/ 22 w 22"/>
                  <a:gd name="T33" fmla="*/ 62 h 6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62">
                    <a:moveTo>
                      <a:pt x="16" y="0"/>
                    </a:moveTo>
                    <a:lnTo>
                      <a:pt x="16" y="0"/>
                    </a:lnTo>
                    <a:lnTo>
                      <a:pt x="20" y="14"/>
                    </a:lnTo>
                    <a:lnTo>
                      <a:pt x="22" y="22"/>
                    </a:lnTo>
                    <a:lnTo>
                      <a:pt x="22" y="30"/>
                    </a:lnTo>
                    <a:lnTo>
                      <a:pt x="14" y="48"/>
                    </a:lnTo>
                    <a:lnTo>
                      <a:pt x="8" y="58"/>
                    </a:lnTo>
                    <a:lnTo>
                      <a:pt x="6" y="60"/>
                    </a:lnTo>
                    <a:lnTo>
                      <a:pt x="0" y="62"/>
                    </a:lnTo>
                  </a:path>
                </a:pathLst>
              </a:custGeom>
              <a:noFill/>
              <a:ln w="6350">
                <a:solidFill>
                  <a:srgbClr val="AA51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20" name="Freeform 39"/>
              <p:cNvSpPr>
                <a:spLocks noChangeAspect="1"/>
              </p:cNvSpPr>
              <p:nvPr/>
            </p:nvSpPr>
            <p:spPr bwMode="auto">
              <a:xfrm>
                <a:off x="1703" y="1307"/>
                <a:ext cx="33" cy="27"/>
              </a:xfrm>
              <a:custGeom>
                <a:avLst/>
                <a:gdLst>
                  <a:gd name="T0" fmla="*/ 0 w 22"/>
                  <a:gd name="T1" fmla="*/ 0 h 18"/>
                  <a:gd name="T2" fmla="*/ 0 w 22"/>
                  <a:gd name="T3" fmla="*/ 0 h 18"/>
                  <a:gd name="T4" fmla="*/ 375208 w 22"/>
                  <a:gd name="T5" fmla="*/ 372433 h 18"/>
                  <a:gd name="T6" fmla="*/ 606946 w 22"/>
                  <a:gd name="T7" fmla="*/ 517771 h 18"/>
                  <a:gd name="T8" fmla="*/ 844218 w 22"/>
                  <a:gd name="T9" fmla="*/ 673672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8"/>
                  <a:gd name="T17" fmla="*/ 22 w 2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8">
                    <a:moveTo>
                      <a:pt x="0" y="0"/>
                    </a:moveTo>
                    <a:lnTo>
                      <a:pt x="0" y="0"/>
                    </a:lnTo>
                    <a:lnTo>
                      <a:pt x="10" y="10"/>
                    </a:lnTo>
                    <a:lnTo>
                      <a:pt x="16" y="14"/>
                    </a:lnTo>
                    <a:lnTo>
                      <a:pt x="22" y="18"/>
                    </a:lnTo>
                  </a:path>
                </a:pathLst>
              </a:custGeom>
              <a:noFill/>
              <a:ln w="6350">
                <a:solidFill>
                  <a:srgbClr val="B170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21" name="Freeform 40"/>
              <p:cNvSpPr>
                <a:spLocks noChangeAspect="1"/>
              </p:cNvSpPr>
              <p:nvPr/>
            </p:nvSpPr>
            <p:spPr bwMode="auto">
              <a:xfrm>
                <a:off x="1679" y="1340"/>
                <a:ext cx="33" cy="15"/>
              </a:xfrm>
              <a:custGeom>
                <a:avLst/>
                <a:gdLst>
                  <a:gd name="T0" fmla="*/ 0 w 22"/>
                  <a:gd name="T1" fmla="*/ 0 h 10"/>
                  <a:gd name="T2" fmla="*/ 0 w 22"/>
                  <a:gd name="T3" fmla="*/ 0 h 10"/>
                  <a:gd name="T4" fmla="*/ 375208 w 22"/>
                  <a:gd name="T5" fmla="*/ 230226 h 10"/>
                  <a:gd name="T6" fmla="*/ 606946 w 22"/>
                  <a:gd name="T7" fmla="*/ 299416 h 10"/>
                  <a:gd name="T8" fmla="*/ 844218 w 22"/>
                  <a:gd name="T9" fmla="*/ 37296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0"/>
                  <a:gd name="T17" fmla="*/ 22 w 2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0">
                    <a:moveTo>
                      <a:pt x="0" y="0"/>
                    </a:moveTo>
                    <a:lnTo>
                      <a:pt x="0" y="0"/>
                    </a:lnTo>
                    <a:lnTo>
                      <a:pt x="10" y="6"/>
                    </a:lnTo>
                    <a:lnTo>
                      <a:pt x="16" y="8"/>
                    </a:lnTo>
                    <a:lnTo>
                      <a:pt x="22" y="10"/>
                    </a:lnTo>
                  </a:path>
                </a:pathLst>
              </a:custGeom>
              <a:noFill/>
              <a:ln w="6350">
                <a:solidFill>
                  <a:srgbClr val="B170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22" name="Freeform 41"/>
              <p:cNvSpPr>
                <a:spLocks noChangeAspect="1"/>
              </p:cNvSpPr>
              <p:nvPr/>
            </p:nvSpPr>
            <p:spPr bwMode="auto">
              <a:xfrm>
                <a:off x="1664" y="1385"/>
                <a:ext cx="90" cy="9"/>
              </a:xfrm>
              <a:custGeom>
                <a:avLst/>
                <a:gdLst>
                  <a:gd name="T0" fmla="*/ 0 w 60"/>
                  <a:gd name="T1" fmla="*/ 0 h 6"/>
                  <a:gd name="T2" fmla="*/ 0 w 60"/>
                  <a:gd name="T3" fmla="*/ 0 h 6"/>
                  <a:gd name="T4" fmla="*/ 466559 w 60"/>
                  <a:gd name="T5" fmla="*/ 88735 h 6"/>
                  <a:gd name="T6" fmla="*/ 1211322 w 60"/>
                  <a:gd name="T7" fmla="*/ 159361 h 6"/>
                  <a:gd name="T8" fmla="*/ 1906416 w 60"/>
                  <a:gd name="T9" fmla="*/ 239042 h 6"/>
                  <a:gd name="T10" fmla="*/ 2287217 w 60"/>
                  <a:gd name="T11" fmla="*/ 239042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6"/>
                  <a:gd name="T20" fmla="*/ 60 w 60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2"/>
                    </a:lnTo>
                    <a:lnTo>
                      <a:pt x="32" y="4"/>
                    </a:lnTo>
                    <a:lnTo>
                      <a:pt x="50" y="6"/>
                    </a:lnTo>
                    <a:lnTo>
                      <a:pt x="60" y="6"/>
                    </a:lnTo>
                  </a:path>
                </a:pathLst>
              </a:custGeom>
              <a:noFill/>
              <a:ln w="6350">
                <a:solidFill>
                  <a:srgbClr val="B170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23" name="Freeform 42"/>
              <p:cNvSpPr>
                <a:spLocks noChangeAspect="1"/>
              </p:cNvSpPr>
              <p:nvPr/>
            </p:nvSpPr>
            <p:spPr bwMode="auto">
              <a:xfrm>
                <a:off x="1682" y="1418"/>
                <a:ext cx="30" cy="9"/>
              </a:xfrm>
              <a:custGeom>
                <a:avLst/>
                <a:gdLst>
                  <a:gd name="T0" fmla="*/ 0 w 20"/>
                  <a:gd name="T1" fmla="*/ 239042 h 6"/>
                  <a:gd name="T2" fmla="*/ 0 w 20"/>
                  <a:gd name="T3" fmla="*/ 239042 h 6"/>
                  <a:gd name="T4" fmla="*/ 372960 w 20"/>
                  <a:gd name="T5" fmla="*/ 88735 h 6"/>
                  <a:gd name="T6" fmla="*/ 600658 w 20"/>
                  <a:gd name="T7" fmla="*/ 0 h 6"/>
                  <a:gd name="T8" fmla="*/ 753328 w 20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6"/>
                  <a:gd name="T17" fmla="*/ 20 w 2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6">
                    <a:moveTo>
                      <a:pt x="0" y="6"/>
                    </a:moveTo>
                    <a:lnTo>
                      <a:pt x="0" y="6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B170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24" name="Freeform 43"/>
              <p:cNvSpPr>
                <a:spLocks noChangeAspect="1"/>
              </p:cNvSpPr>
              <p:nvPr/>
            </p:nvSpPr>
            <p:spPr bwMode="auto">
              <a:xfrm>
                <a:off x="1724" y="1436"/>
                <a:ext cx="15" cy="19"/>
              </a:xfrm>
              <a:custGeom>
                <a:avLst/>
                <a:gdLst>
                  <a:gd name="T0" fmla="*/ 0 w 10"/>
                  <a:gd name="T1" fmla="*/ 1815821 h 12"/>
                  <a:gd name="T2" fmla="*/ 0 w 10"/>
                  <a:gd name="T3" fmla="*/ 1815821 h 12"/>
                  <a:gd name="T4" fmla="*/ 153484 w 10"/>
                  <a:gd name="T5" fmla="*/ 617869 h 12"/>
                  <a:gd name="T6" fmla="*/ 372960 w 10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2"/>
                  <a:gd name="T14" fmla="*/ 10 w 10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2">
                    <a:moveTo>
                      <a:pt x="0" y="12"/>
                    </a:moveTo>
                    <a:lnTo>
                      <a:pt x="0" y="12"/>
                    </a:lnTo>
                    <a:lnTo>
                      <a:pt x="4" y="4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B170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25" name="Freeform 44"/>
              <p:cNvSpPr>
                <a:spLocks noChangeAspect="1"/>
              </p:cNvSpPr>
              <p:nvPr/>
            </p:nvSpPr>
            <p:spPr bwMode="auto">
              <a:xfrm>
                <a:off x="1772" y="1427"/>
                <a:ext cx="12" cy="49"/>
              </a:xfrm>
              <a:custGeom>
                <a:avLst/>
                <a:gdLst>
                  <a:gd name="T0" fmla="*/ 0 w 8"/>
                  <a:gd name="T1" fmla="*/ 2069068 h 32"/>
                  <a:gd name="T2" fmla="*/ 0 w 8"/>
                  <a:gd name="T3" fmla="*/ 2069068 h 32"/>
                  <a:gd name="T4" fmla="*/ 0 w 8"/>
                  <a:gd name="T5" fmla="*/ 882435 h 32"/>
                  <a:gd name="T6" fmla="*/ 61447 w 8"/>
                  <a:gd name="T7" fmla="*/ 376349 h 32"/>
                  <a:gd name="T8" fmla="*/ 138255 w 8"/>
                  <a:gd name="T9" fmla="*/ 141385 h 32"/>
                  <a:gd name="T10" fmla="*/ 297870 w 8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2"/>
                  <a:gd name="T20" fmla="*/ 8 w 8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2">
                    <a:moveTo>
                      <a:pt x="0" y="32"/>
                    </a:moveTo>
                    <a:lnTo>
                      <a:pt x="0" y="32"/>
                    </a:lnTo>
                    <a:lnTo>
                      <a:pt x="0" y="14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B170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26" name="Freeform 45"/>
              <p:cNvSpPr>
                <a:spLocks noChangeAspect="1"/>
              </p:cNvSpPr>
              <p:nvPr/>
            </p:nvSpPr>
            <p:spPr bwMode="auto">
              <a:xfrm>
                <a:off x="1823" y="1424"/>
                <a:ext cx="6" cy="61"/>
              </a:xfrm>
              <a:custGeom>
                <a:avLst/>
                <a:gdLst>
                  <a:gd name="T0" fmla="*/ 0 w 4"/>
                  <a:gd name="T1" fmla="*/ 2336004 h 40"/>
                  <a:gd name="T2" fmla="*/ 0 w 4"/>
                  <a:gd name="T3" fmla="*/ 2336004 h 40"/>
                  <a:gd name="T4" fmla="*/ 61447 w 4"/>
                  <a:gd name="T5" fmla="*/ 1757206 h 40"/>
                  <a:gd name="T6" fmla="*/ 61447 w 4"/>
                  <a:gd name="T7" fmla="*/ 1289442 h 40"/>
                  <a:gd name="T8" fmla="*/ 61447 w 4"/>
                  <a:gd name="T9" fmla="*/ 1289442 h 40"/>
                  <a:gd name="T10" fmla="*/ 0 w 4"/>
                  <a:gd name="T11" fmla="*/ 917320 h 40"/>
                  <a:gd name="T12" fmla="*/ 0 w 4"/>
                  <a:gd name="T13" fmla="*/ 572081 h 40"/>
                  <a:gd name="T14" fmla="*/ 61447 w 4"/>
                  <a:gd name="T15" fmla="*/ 226604 h 40"/>
                  <a:gd name="T16" fmla="*/ 138255 w 4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0"/>
                  <a:gd name="T29" fmla="*/ 4 w 4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0">
                    <a:moveTo>
                      <a:pt x="0" y="40"/>
                    </a:moveTo>
                    <a:lnTo>
                      <a:pt x="0" y="40"/>
                    </a:lnTo>
                    <a:lnTo>
                      <a:pt x="2" y="30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4" y="0"/>
                    </a:lnTo>
                  </a:path>
                </a:pathLst>
              </a:custGeom>
              <a:noFill/>
              <a:ln w="6350">
                <a:solidFill>
                  <a:srgbClr val="B170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27" name="Freeform 46"/>
              <p:cNvSpPr>
                <a:spLocks noChangeAspect="1"/>
              </p:cNvSpPr>
              <p:nvPr/>
            </p:nvSpPr>
            <p:spPr bwMode="auto">
              <a:xfrm>
                <a:off x="1859" y="1458"/>
                <a:ext cx="9" cy="18"/>
              </a:xfrm>
              <a:custGeom>
                <a:avLst/>
                <a:gdLst>
                  <a:gd name="T0" fmla="*/ 239042 w 6"/>
                  <a:gd name="T1" fmla="*/ 449223 h 12"/>
                  <a:gd name="T2" fmla="*/ 239042 w 6"/>
                  <a:gd name="T3" fmla="*/ 449223 h 12"/>
                  <a:gd name="T4" fmla="*/ 159361 w 6"/>
                  <a:gd name="T5" fmla="*/ 239042 h 12"/>
                  <a:gd name="T6" fmla="*/ 0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2"/>
                  <a:gd name="T14" fmla="*/ 6 w 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B170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28" name="Freeform 47"/>
              <p:cNvSpPr>
                <a:spLocks noChangeAspect="1"/>
              </p:cNvSpPr>
              <p:nvPr/>
            </p:nvSpPr>
            <p:spPr bwMode="auto">
              <a:xfrm>
                <a:off x="1871" y="1427"/>
                <a:ext cx="33" cy="22"/>
              </a:xfrm>
              <a:custGeom>
                <a:avLst/>
                <a:gdLst>
                  <a:gd name="T0" fmla="*/ 844218 w 22"/>
                  <a:gd name="T1" fmla="*/ 1786319 h 14"/>
                  <a:gd name="T2" fmla="*/ 844218 w 22"/>
                  <a:gd name="T3" fmla="*/ 1786319 h 14"/>
                  <a:gd name="T4" fmla="*/ 375208 w 22"/>
                  <a:gd name="T5" fmla="*/ 1021327 h 14"/>
                  <a:gd name="T6" fmla="*/ 0 w 22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14"/>
                  <a:gd name="T14" fmla="*/ 22 w 22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14">
                    <a:moveTo>
                      <a:pt x="22" y="14"/>
                    </a:moveTo>
                    <a:lnTo>
                      <a:pt x="22" y="14"/>
                    </a:lnTo>
                    <a:lnTo>
                      <a:pt x="10" y="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B170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29" name="Freeform 48"/>
              <p:cNvSpPr>
                <a:spLocks noChangeAspect="1"/>
              </p:cNvSpPr>
              <p:nvPr/>
            </p:nvSpPr>
            <p:spPr bwMode="auto">
              <a:xfrm>
                <a:off x="1907" y="1412"/>
                <a:ext cx="12" cy="27"/>
              </a:xfrm>
              <a:custGeom>
                <a:avLst/>
                <a:gdLst>
                  <a:gd name="T0" fmla="*/ 297870 w 8"/>
                  <a:gd name="T1" fmla="*/ 673672 h 18"/>
                  <a:gd name="T2" fmla="*/ 297870 w 8"/>
                  <a:gd name="T3" fmla="*/ 673672 h 18"/>
                  <a:gd name="T4" fmla="*/ 138255 w 8"/>
                  <a:gd name="T5" fmla="*/ 299410 h 18"/>
                  <a:gd name="T6" fmla="*/ 61447 w 8"/>
                  <a:gd name="T7" fmla="*/ 153414 h 18"/>
                  <a:gd name="T8" fmla="*/ 0 w 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8"/>
                  <a:gd name="T17" fmla="*/ 8 w 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8">
                    <a:moveTo>
                      <a:pt x="8" y="18"/>
                    </a:moveTo>
                    <a:lnTo>
                      <a:pt x="8" y="18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AA51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</p:grpSp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2147888" y="1563688"/>
              <a:ext cx="1970087" cy="1328737"/>
              <a:chOff x="1442" y="548"/>
              <a:chExt cx="1103" cy="744"/>
            </a:xfrm>
          </p:grpSpPr>
          <p:sp>
            <p:nvSpPr>
              <p:cNvPr id="37945" name="Freeform 50"/>
              <p:cNvSpPr>
                <a:spLocks noChangeAspect="1"/>
              </p:cNvSpPr>
              <p:nvPr/>
            </p:nvSpPr>
            <p:spPr bwMode="auto">
              <a:xfrm>
                <a:off x="1442" y="548"/>
                <a:ext cx="1103" cy="744"/>
              </a:xfrm>
              <a:custGeom>
                <a:avLst/>
                <a:gdLst>
                  <a:gd name="T0" fmla="*/ 10570179 w 735"/>
                  <a:gd name="T1" fmla="*/ 16457834 h 496"/>
                  <a:gd name="T2" fmla="*/ 9040086 w 735"/>
                  <a:gd name="T3" fmla="*/ 16221386 h 496"/>
                  <a:gd name="T4" fmla="*/ 7892630 w 735"/>
                  <a:gd name="T5" fmla="*/ 16368554 h 496"/>
                  <a:gd name="T6" fmla="*/ 6891167 w 735"/>
                  <a:gd name="T7" fmla="*/ 16520702 h 496"/>
                  <a:gd name="T8" fmla="*/ 4592028 w 735"/>
                  <a:gd name="T9" fmla="*/ 17370446 h 496"/>
                  <a:gd name="T10" fmla="*/ 3982542 w 735"/>
                  <a:gd name="T11" fmla="*/ 18183698 h 496"/>
                  <a:gd name="T12" fmla="*/ 2687529 w 735"/>
                  <a:gd name="T13" fmla="*/ 18793261 h 496"/>
                  <a:gd name="T14" fmla="*/ 1691249 w 735"/>
                  <a:gd name="T15" fmla="*/ 17974730 h 496"/>
                  <a:gd name="T16" fmla="*/ 615471 w 735"/>
                  <a:gd name="T17" fmla="*/ 17210918 h 496"/>
                  <a:gd name="T18" fmla="*/ 92574 w 735"/>
                  <a:gd name="T19" fmla="*/ 15461042 h 496"/>
                  <a:gd name="T20" fmla="*/ 92574 w 735"/>
                  <a:gd name="T21" fmla="*/ 14406014 h 496"/>
                  <a:gd name="T22" fmla="*/ 469507 w 735"/>
                  <a:gd name="T23" fmla="*/ 11145390 h 496"/>
                  <a:gd name="T24" fmla="*/ 704580 w 735"/>
                  <a:gd name="T25" fmla="*/ 10773294 h 496"/>
                  <a:gd name="T26" fmla="*/ 469507 w 735"/>
                  <a:gd name="T27" fmla="*/ 9789415 h 496"/>
                  <a:gd name="T28" fmla="*/ 1225118 w 735"/>
                  <a:gd name="T29" fmla="*/ 7812775 h 496"/>
                  <a:gd name="T30" fmla="*/ 1627745 w 735"/>
                  <a:gd name="T31" fmla="*/ 7430263 h 496"/>
                  <a:gd name="T32" fmla="*/ 2446895 w 735"/>
                  <a:gd name="T33" fmla="*/ 5764344 h 496"/>
                  <a:gd name="T34" fmla="*/ 3761074 w 735"/>
                  <a:gd name="T35" fmla="*/ 4549443 h 496"/>
                  <a:gd name="T36" fmla="*/ 4214237 w 735"/>
                  <a:gd name="T37" fmla="*/ 3878068 h 496"/>
                  <a:gd name="T38" fmla="*/ 6123591 w 735"/>
                  <a:gd name="T39" fmla="*/ 3032963 h 496"/>
                  <a:gd name="T40" fmla="*/ 6891167 w 735"/>
                  <a:gd name="T41" fmla="*/ 2426070 h 496"/>
                  <a:gd name="T42" fmla="*/ 8359300 w 735"/>
                  <a:gd name="T43" fmla="*/ 1375047 h 496"/>
                  <a:gd name="T44" fmla="*/ 9189548 w 735"/>
                  <a:gd name="T45" fmla="*/ 1303902 h 496"/>
                  <a:gd name="T46" fmla="*/ 10502624 w 735"/>
                  <a:gd name="T47" fmla="*/ 540216 h 496"/>
                  <a:gd name="T48" fmla="*/ 12343454 w 735"/>
                  <a:gd name="T49" fmla="*/ 766038 h 496"/>
                  <a:gd name="T50" fmla="*/ 13790569 w 735"/>
                  <a:gd name="T51" fmla="*/ 92159 h 496"/>
                  <a:gd name="T52" fmla="*/ 15469109 w 735"/>
                  <a:gd name="T53" fmla="*/ 399402 h 496"/>
                  <a:gd name="T54" fmla="*/ 17096386 w 735"/>
                  <a:gd name="T55" fmla="*/ 0 h 496"/>
                  <a:gd name="T56" fmla="*/ 18773906 w 735"/>
                  <a:gd name="T57" fmla="*/ 399402 h 496"/>
                  <a:gd name="T58" fmla="*/ 19846016 w 735"/>
                  <a:gd name="T59" fmla="*/ 240096 h 496"/>
                  <a:gd name="T60" fmla="*/ 21421489 w 735"/>
                  <a:gd name="T61" fmla="*/ 847692 h 496"/>
                  <a:gd name="T62" fmla="*/ 22498629 w 735"/>
                  <a:gd name="T63" fmla="*/ 847692 h 496"/>
                  <a:gd name="T64" fmla="*/ 24107250 w 735"/>
                  <a:gd name="T65" fmla="*/ 1755176 h 496"/>
                  <a:gd name="T66" fmla="*/ 24572065 w 735"/>
                  <a:gd name="T67" fmla="*/ 2426070 h 496"/>
                  <a:gd name="T68" fmla="*/ 26265942 w 735"/>
                  <a:gd name="T69" fmla="*/ 3572707 h 496"/>
                  <a:gd name="T70" fmla="*/ 27022549 w 735"/>
                  <a:gd name="T71" fmla="*/ 5547366 h 496"/>
                  <a:gd name="T72" fmla="*/ 28013309 w 735"/>
                  <a:gd name="T73" fmla="*/ 6671845 h 496"/>
                  <a:gd name="T74" fmla="*/ 27947544 w 735"/>
                  <a:gd name="T75" fmla="*/ 8278639 h 496"/>
                  <a:gd name="T76" fmla="*/ 28173630 w 735"/>
                  <a:gd name="T77" fmla="*/ 9186355 h 496"/>
                  <a:gd name="T78" fmla="*/ 27488936 w 735"/>
                  <a:gd name="T79" fmla="*/ 10307364 h 496"/>
                  <a:gd name="T80" fmla="*/ 27335194 w 735"/>
                  <a:gd name="T81" fmla="*/ 11300400 h 496"/>
                  <a:gd name="T82" fmla="*/ 25656210 w 735"/>
                  <a:gd name="T83" fmla="*/ 12887427 h 496"/>
                  <a:gd name="T84" fmla="*/ 24945050 w 735"/>
                  <a:gd name="T85" fmla="*/ 12887427 h 496"/>
                  <a:gd name="T86" fmla="*/ 24175729 w 735"/>
                  <a:gd name="T87" fmla="*/ 13874043 h 496"/>
                  <a:gd name="T88" fmla="*/ 22190858 w 735"/>
                  <a:gd name="T89" fmla="*/ 14636894 h 496"/>
                  <a:gd name="T90" fmla="*/ 21581834 w 735"/>
                  <a:gd name="T91" fmla="*/ 14546138 h 496"/>
                  <a:gd name="T92" fmla="*/ 20298741 w 735"/>
                  <a:gd name="T93" fmla="*/ 14852246 h 496"/>
                  <a:gd name="T94" fmla="*/ 19167901 w 735"/>
                  <a:gd name="T95" fmla="*/ 14337686 h 496"/>
                  <a:gd name="T96" fmla="*/ 18457803 w 735"/>
                  <a:gd name="T97" fmla="*/ 13944783 h 496"/>
                  <a:gd name="T98" fmla="*/ 18157163 w 735"/>
                  <a:gd name="T99" fmla="*/ 12887427 h 496"/>
                  <a:gd name="T100" fmla="*/ 19316840 w 735"/>
                  <a:gd name="T101" fmla="*/ 11371290 h 496"/>
                  <a:gd name="T102" fmla="*/ 21070114 w 735"/>
                  <a:gd name="T103" fmla="*/ 9789415 h 496"/>
                  <a:gd name="T104" fmla="*/ 20998802 w 735"/>
                  <a:gd name="T105" fmla="*/ 8038585 h 496"/>
                  <a:gd name="T106" fmla="*/ 19381970 w 735"/>
                  <a:gd name="T107" fmla="*/ 7134679 h 496"/>
                  <a:gd name="T108" fmla="*/ 17914833 w 735"/>
                  <a:gd name="T109" fmla="*/ 6911029 h 496"/>
                  <a:gd name="T110" fmla="*/ 13630296 w 735"/>
                  <a:gd name="T111" fmla="*/ 8038585 h 496"/>
                  <a:gd name="T112" fmla="*/ 10191582 w 735"/>
                  <a:gd name="T113" fmla="*/ 10462740 h 496"/>
                  <a:gd name="T114" fmla="*/ 8577486 w 735"/>
                  <a:gd name="T115" fmla="*/ 13127403 h 496"/>
                  <a:gd name="T116" fmla="*/ 8666597 w 735"/>
                  <a:gd name="T117" fmla="*/ 14483606 h 496"/>
                  <a:gd name="T118" fmla="*/ 10341433 w 735"/>
                  <a:gd name="T119" fmla="*/ 15242258 h 496"/>
                  <a:gd name="T120" fmla="*/ 11184095 w 735"/>
                  <a:gd name="T121" fmla="*/ 15461042 h 4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35"/>
                  <a:gd name="T184" fmla="*/ 0 h 496"/>
                  <a:gd name="T185" fmla="*/ 735 w 735"/>
                  <a:gd name="T186" fmla="*/ 496 h 4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35" h="496">
                    <a:moveTo>
                      <a:pt x="292" y="416"/>
                    </a:moveTo>
                    <a:lnTo>
                      <a:pt x="292" y="416"/>
                    </a:lnTo>
                    <a:lnTo>
                      <a:pt x="290" y="422"/>
                    </a:lnTo>
                    <a:lnTo>
                      <a:pt x="284" y="428"/>
                    </a:lnTo>
                    <a:lnTo>
                      <a:pt x="276" y="434"/>
                    </a:lnTo>
                    <a:lnTo>
                      <a:pt x="266" y="436"/>
                    </a:lnTo>
                    <a:lnTo>
                      <a:pt x="256" y="438"/>
                    </a:lnTo>
                    <a:lnTo>
                      <a:pt x="246" y="436"/>
                    </a:lnTo>
                    <a:lnTo>
                      <a:pt x="238" y="432"/>
                    </a:lnTo>
                    <a:lnTo>
                      <a:pt x="236" y="428"/>
                    </a:lnTo>
                    <a:lnTo>
                      <a:pt x="234" y="424"/>
                    </a:lnTo>
                    <a:lnTo>
                      <a:pt x="230" y="428"/>
                    </a:lnTo>
                    <a:lnTo>
                      <a:pt x="222" y="430"/>
                    </a:lnTo>
                    <a:lnTo>
                      <a:pt x="206" y="432"/>
                    </a:lnTo>
                    <a:lnTo>
                      <a:pt x="192" y="432"/>
                    </a:lnTo>
                    <a:lnTo>
                      <a:pt x="186" y="432"/>
                    </a:lnTo>
                    <a:lnTo>
                      <a:pt x="184" y="430"/>
                    </a:lnTo>
                    <a:lnTo>
                      <a:pt x="180" y="436"/>
                    </a:lnTo>
                    <a:lnTo>
                      <a:pt x="172" y="442"/>
                    </a:lnTo>
                    <a:lnTo>
                      <a:pt x="162" y="448"/>
                    </a:lnTo>
                    <a:lnTo>
                      <a:pt x="152" y="452"/>
                    </a:lnTo>
                    <a:lnTo>
                      <a:pt x="128" y="458"/>
                    </a:lnTo>
                    <a:lnTo>
                      <a:pt x="120" y="458"/>
                    </a:lnTo>
                    <a:lnTo>
                      <a:pt x="114" y="456"/>
                    </a:lnTo>
                    <a:lnTo>
                      <a:pt x="114" y="464"/>
                    </a:lnTo>
                    <a:lnTo>
                      <a:pt x="112" y="470"/>
                    </a:lnTo>
                    <a:lnTo>
                      <a:pt x="104" y="480"/>
                    </a:lnTo>
                    <a:lnTo>
                      <a:pt x="96" y="488"/>
                    </a:lnTo>
                    <a:lnTo>
                      <a:pt x="84" y="494"/>
                    </a:lnTo>
                    <a:lnTo>
                      <a:pt x="78" y="496"/>
                    </a:lnTo>
                    <a:lnTo>
                      <a:pt x="70" y="496"/>
                    </a:lnTo>
                    <a:lnTo>
                      <a:pt x="64" y="496"/>
                    </a:lnTo>
                    <a:lnTo>
                      <a:pt x="56" y="492"/>
                    </a:lnTo>
                    <a:lnTo>
                      <a:pt x="50" y="488"/>
                    </a:lnTo>
                    <a:lnTo>
                      <a:pt x="46" y="482"/>
                    </a:lnTo>
                    <a:lnTo>
                      <a:pt x="44" y="474"/>
                    </a:lnTo>
                    <a:lnTo>
                      <a:pt x="44" y="464"/>
                    </a:lnTo>
                    <a:lnTo>
                      <a:pt x="32" y="462"/>
                    </a:lnTo>
                    <a:lnTo>
                      <a:pt x="22" y="458"/>
                    </a:lnTo>
                    <a:lnTo>
                      <a:pt x="16" y="454"/>
                    </a:lnTo>
                    <a:lnTo>
                      <a:pt x="10" y="444"/>
                    </a:lnTo>
                    <a:lnTo>
                      <a:pt x="6" y="432"/>
                    </a:lnTo>
                    <a:lnTo>
                      <a:pt x="2" y="416"/>
                    </a:lnTo>
                    <a:lnTo>
                      <a:pt x="2" y="408"/>
                    </a:lnTo>
                    <a:lnTo>
                      <a:pt x="4" y="402"/>
                    </a:lnTo>
                    <a:lnTo>
                      <a:pt x="8" y="394"/>
                    </a:lnTo>
                    <a:lnTo>
                      <a:pt x="12" y="390"/>
                    </a:lnTo>
                    <a:lnTo>
                      <a:pt x="2" y="380"/>
                    </a:lnTo>
                    <a:lnTo>
                      <a:pt x="0" y="370"/>
                    </a:lnTo>
                    <a:lnTo>
                      <a:pt x="0" y="362"/>
                    </a:lnTo>
                    <a:lnTo>
                      <a:pt x="2" y="350"/>
                    </a:lnTo>
                    <a:lnTo>
                      <a:pt x="12" y="294"/>
                    </a:lnTo>
                    <a:lnTo>
                      <a:pt x="12" y="288"/>
                    </a:lnTo>
                    <a:lnTo>
                      <a:pt x="14" y="286"/>
                    </a:lnTo>
                    <a:lnTo>
                      <a:pt x="18" y="284"/>
                    </a:lnTo>
                    <a:lnTo>
                      <a:pt x="12" y="278"/>
                    </a:lnTo>
                    <a:lnTo>
                      <a:pt x="10" y="270"/>
                    </a:lnTo>
                    <a:lnTo>
                      <a:pt x="10" y="264"/>
                    </a:lnTo>
                    <a:lnTo>
                      <a:pt x="12" y="258"/>
                    </a:lnTo>
                    <a:lnTo>
                      <a:pt x="16" y="246"/>
                    </a:lnTo>
                    <a:lnTo>
                      <a:pt x="22" y="230"/>
                    </a:lnTo>
                    <a:lnTo>
                      <a:pt x="26" y="214"/>
                    </a:lnTo>
                    <a:lnTo>
                      <a:pt x="28" y="210"/>
                    </a:lnTo>
                    <a:lnTo>
                      <a:pt x="32" y="206"/>
                    </a:lnTo>
                    <a:lnTo>
                      <a:pt x="34" y="204"/>
                    </a:lnTo>
                    <a:lnTo>
                      <a:pt x="44" y="198"/>
                    </a:lnTo>
                    <a:lnTo>
                      <a:pt x="42" y="196"/>
                    </a:lnTo>
                    <a:lnTo>
                      <a:pt x="42" y="192"/>
                    </a:lnTo>
                    <a:lnTo>
                      <a:pt x="42" y="184"/>
                    </a:lnTo>
                    <a:lnTo>
                      <a:pt x="46" y="174"/>
                    </a:lnTo>
                    <a:lnTo>
                      <a:pt x="64" y="152"/>
                    </a:lnTo>
                    <a:lnTo>
                      <a:pt x="78" y="134"/>
                    </a:lnTo>
                    <a:lnTo>
                      <a:pt x="86" y="126"/>
                    </a:lnTo>
                    <a:lnTo>
                      <a:pt x="94" y="120"/>
                    </a:lnTo>
                    <a:lnTo>
                      <a:pt x="98" y="120"/>
                    </a:lnTo>
                    <a:lnTo>
                      <a:pt x="102" y="120"/>
                    </a:lnTo>
                    <a:lnTo>
                      <a:pt x="102" y="114"/>
                    </a:lnTo>
                    <a:lnTo>
                      <a:pt x="106" y="108"/>
                    </a:lnTo>
                    <a:lnTo>
                      <a:pt x="110" y="102"/>
                    </a:lnTo>
                    <a:lnTo>
                      <a:pt x="120" y="96"/>
                    </a:lnTo>
                    <a:lnTo>
                      <a:pt x="142" y="84"/>
                    </a:lnTo>
                    <a:lnTo>
                      <a:pt x="152" y="80"/>
                    </a:lnTo>
                    <a:lnTo>
                      <a:pt x="160" y="80"/>
                    </a:lnTo>
                    <a:lnTo>
                      <a:pt x="160" y="76"/>
                    </a:lnTo>
                    <a:lnTo>
                      <a:pt x="164" y="74"/>
                    </a:lnTo>
                    <a:lnTo>
                      <a:pt x="170" y="68"/>
                    </a:lnTo>
                    <a:lnTo>
                      <a:pt x="180" y="64"/>
                    </a:lnTo>
                    <a:lnTo>
                      <a:pt x="190" y="58"/>
                    </a:lnTo>
                    <a:lnTo>
                      <a:pt x="200" y="50"/>
                    </a:lnTo>
                    <a:lnTo>
                      <a:pt x="212" y="40"/>
                    </a:lnTo>
                    <a:lnTo>
                      <a:pt x="218" y="36"/>
                    </a:lnTo>
                    <a:lnTo>
                      <a:pt x="226" y="34"/>
                    </a:lnTo>
                    <a:lnTo>
                      <a:pt x="232" y="34"/>
                    </a:lnTo>
                    <a:lnTo>
                      <a:pt x="240" y="38"/>
                    </a:lnTo>
                    <a:lnTo>
                      <a:pt x="240" y="34"/>
                    </a:lnTo>
                    <a:lnTo>
                      <a:pt x="244" y="30"/>
                    </a:lnTo>
                    <a:lnTo>
                      <a:pt x="254" y="22"/>
                    </a:lnTo>
                    <a:lnTo>
                      <a:pt x="264" y="18"/>
                    </a:lnTo>
                    <a:lnTo>
                      <a:pt x="274" y="14"/>
                    </a:lnTo>
                    <a:lnTo>
                      <a:pt x="286" y="12"/>
                    </a:lnTo>
                    <a:lnTo>
                      <a:pt x="300" y="14"/>
                    </a:lnTo>
                    <a:lnTo>
                      <a:pt x="314" y="16"/>
                    </a:lnTo>
                    <a:lnTo>
                      <a:pt x="318" y="18"/>
                    </a:lnTo>
                    <a:lnTo>
                      <a:pt x="322" y="20"/>
                    </a:lnTo>
                    <a:lnTo>
                      <a:pt x="328" y="12"/>
                    </a:lnTo>
                    <a:lnTo>
                      <a:pt x="338" y="8"/>
                    </a:lnTo>
                    <a:lnTo>
                      <a:pt x="350" y="4"/>
                    </a:lnTo>
                    <a:lnTo>
                      <a:pt x="360" y="2"/>
                    </a:lnTo>
                    <a:lnTo>
                      <a:pt x="372" y="2"/>
                    </a:lnTo>
                    <a:lnTo>
                      <a:pt x="386" y="4"/>
                    </a:lnTo>
                    <a:lnTo>
                      <a:pt x="396" y="6"/>
                    </a:lnTo>
                    <a:lnTo>
                      <a:pt x="404" y="10"/>
                    </a:lnTo>
                    <a:lnTo>
                      <a:pt x="408" y="6"/>
                    </a:lnTo>
                    <a:lnTo>
                      <a:pt x="412" y="4"/>
                    </a:lnTo>
                    <a:lnTo>
                      <a:pt x="422" y="0"/>
                    </a:lnTo>
                    <a:lnTo>
                      <a:pt x="446" y="0"/>
                    </a:lnTo>
                    <a:lnTo>
                      <a:pt x="460" y="0"/>
                    </a:lnTo>
                    <a:lnTo>
                      <a:pt x="474" y="2"/>
                    </a:lnTo>
                    <a:lnTo>
                      <a:pt x="486" y="6"/>
                    </a:lnTo>
                    <a:lnTo>
                      <a:pt x="490" y="10"/>
                    </a:lnTo>
                    <a:lnTo>
                      <a:pt x="492" y="14"/>
                    </a:lnTo>
                    <a:lnTo>
                      <a:pt x="500" y="8"/>
                    </a:lnTo>
                    <a:lnTo>
                      <a:pt x="510" y="6"/>
                    </a:lnTo>
                    <a:lnTo>
                      <a:pt x="518" y="6"/>
                    </a:lnTo>
                    <a:lnTo>
                      <a:pt x="526" y="8"/>
                    </a:lnTo>
                    <a:lnTo>
                      <a:pt x="546" y="14"/>
                    </a:lnTo>
                    <a:lnTo>
                      <a:pt x="555" y="18"/>
                    </a:lnTo>
                    <a:lnTo>
                      <a:pt x="559" y="22"/>
                    </a:lnTo>
                    <a:lnTo>
                      <a:pt x="561" y="26"/>
                    </a:lnTo>
                    <a:lnTo>
                      <a:pt x="567" y="22"/>
                    </a:lnTo>
                    <a:lnTo>
                      <a:pt x="573" y="22"/>
                    </a:lnTo>
                    <a:lnTo>
                      <a:pt x="587" y="22"/>
                    </a:lnTo>
                    <a:lnTo>
                      <a:pt x="601" y="26"/>
                    </a:lnTo>
                    <a:lnTo>
                      <a:pt x="611" y="30"/>
                    </a:lnTo>
                    <a:lnTo>
                      <a:pt x="621" y="36"/>
                    </a:lnTo>
                    <a:lnTo>
                      <a:pt x="629" y="46"/>
                    </a:lnTo>
                    <a:lnTo>
                      <a:pt x="635" y="56"/>
                    </a:lnTo>
                    <a:lnTo>
                      <a:pt x="637" y="60"/>
                    </a:lnTo>
                    <a:lnTo>
                      <a:pt x="635" y="64"/>
                    </a:lnTo>
                    <a:lnTo>
                      <a:pt x="641" y="64"/>
                    </a:lnTo>
                    <a:lnTo>
                      <a:pt x="649" y="66"/>
                    </a:lnTo>
                    <a:lnTo>
                      <a:pt x="663" y="72"/>
                    </a:lnTo>
                    <a:lnTo>
                      <a:pt x="677" y="82"/>
                    </a:lnTo>
                    <a:lnTo>
                      <a:pt x="683" y="88"/>
                    </a:lnTo>
                    <a:lnTo>
                      <a:pt x="685" y="94"/>
                    </a:lnTo>
                    <a:lnTo>
                      <a:pt x="701" y="122"/>
                    </a:lnTo>
                    <a:lnTo>
                      <a:pt x="705" y="136"/>
                    </a:lnTo>
                    <a:lnTo>
                      <a:pt x="707" y="142"/>
                    </a:lnTo>
                    <a:lnTo>
                      <a:pt x="705" y="146"/>
                    </a:lnTo>
                    <a:lnTo>
                      <a:pt x="711" y="150"/>
                    </a:lnTo>
                    <a:lnTo>
                      <a:pt x="717" y="158"/>
                    </a:lnTo>
                    <a:lnTo>
                      <a:pt x="725" y="166"/>
                    </a:lnTo>
                    <a:lnTo>
                      <a:pt x="731" y="176"/>
                    </a:lnTo>
                    <a:lnTo>
                      <a:pt x="733" y="190"/>
                    </a:lnTo>
                    <a:lnTo>
                      <a:pt x="733" y="202"/>
                    </a:lnTo>
                    <a:lnTo>
                      <a:pt x="731" y="214"/>
                    </a:lnTo>
                    <a:lnTo>
                      <a:pt x="729" y="218"/>
                    </a:lnTo>
                    <a:lnTo>
                      <a:pt x="727" y="220"/>
                    </a:lnTo>
                    <a:lnTo>
                      <a:pt x="733" y="226"/>
                    </a:lnTo>
                    <a:lnTo>
                      <a:pt x="735" y="234"/>
                    </a:lnTo>
                    <a:lnTo>
                      <a:pt x="735" y="242"/>
                    </a:lnTo>
                    <a:lnTo>
                      <a:pt x="735" y="252"/>
                    </a:lnTo>
                    <a:lnTo>
                      <a:pt x="733" y="260"/>
                    </a:lnTo>
                    <a:lnTo>
                      <a:pt x="729" y="266"/>
                    </a:lnTo>
                    <a:lnTo>
                      <a:pt x="723" y="270"/>
                    </a:lnTo>
                    <a:lnTo>
                      <a:pt x="717" y="272"/>
                    </a:lnTo>
                    <a:lnTo>
                      <a:pt x="719" y="280"/>
                    </a:lnTo>
                    <a:lnTo>
                      <a:pt x="719" y="288"/>
                    </a:lnTo>
                    <a:lnTo>
                      <a:pt x="717" y="292"/>
                    </a:lnTo>
                    <a:lnTo>
                      <a:pt x="713" y="298"/>
                    </a:lnTo>
                    <a:lnTo>
                      <a:pt x="705" y="306"/>
                    </a:lnTo>
                    <a:lnTo>
                      <a:pt x="693" y="318"/>
                    </a:lnTo>
                    <a:lnTo>
                      <a:pt x="681" y="330"/>
                    </a:lnTo>
                    <a:lnTo>
                      <a:pt x="669" y="340"/>
                    </a:lnTo>
                    <a:lnTo>
                      <a:pt x="665" y="342"/>
                    </a:lnTo>
                    <a:lnTo>
                      <a:pt x="659" y="342"/>
                    </a:lnTo>
                    <a:lnTo>
                      <a:pt x="655" y="342"/>
                    </a:lnTo>
                    <a:lnTo>
                      <a:pt x="651" y="340"/>
                    </a:lnTo>
                    <a:lnTo>
                      <a:pt x="653" y="346"/>
                    </a:lnTo>
                    <a:lnTo>
                      <a:pt x="651" y="352"/>
                    </a:lnTo>
                    <a:lnTo>
                      <a:pt x="647" y="356"/>
                    </a:lnTo>
                    <a:lnTo>
                      <a:pt x="643" y="360"/>
                    </a:lnTo>
                    <a:lnTo>
                      <a:pt x="631" y="366"/>
                    </a:lnTo>
                    <a:lnTo>
                      <a:pt x="619" y="372"/>
                    </a:lnTo>
                    <a:lnTo>
                      <a:pt x="605" y="380"/>
                    </a:lnTo>
                    <a:lnTo>
                      <a:pt x="587" y="384"/>
                    </a:lnTo>
                    <a:lnTo>
                      <a:pt x="579" y="386"/>
                    </a:lnTo>
                    <a:lnTo>
                      <a:pt x="573" y="386"/>
                    </a:lnTo>
                    <a:lnTo>
                      <a:pt x="569" y="384"/>
                    </a:lnTo>
                    <a:lnTo>
                      <a:pt x="567" y="380"/>
                    </a:lnTo>
                    <a:lnTo>
                      <a:pt x="563" y="384"/>
                    </a:lnTo>
                    <a:lnTo>
                      <a:pt x="559" y="388"/>
                    </a:lnTo>
                    <a:lnTo>
                      <a:pt x="548" y="392"/>
                    </a:lnTo>
                    <a:lnTo>
                      <a:pt x="538" y="394"/>
                    </a:lnTo>
                    <a:lnTo>
                      <a:pt x="530" y="392"/>
                    </a:lnTo>
                    <a:lnTo>
                      <a:pt x="520" y="392"/>
                    </a:lnTo>
                    <a:lnTo>
                      <a:pt x="510" y="388"/>
                    </a:lnTo>
                    <a:lnTo>
                      <a:pt x="504" y="384"/>
                    </a:lnTo>
                    <a:lnTo>
                      <a:pt x="502" y="382"/>
                    </a:lnTo>
                    <a:lnTo>
                      <a:pt x="500" y="378"/>
                    </a:lnTo>
                    <a:lnTo>
                      <a:pt x="500" y="372"/>
                    </a:lnTo>
                    <a:lnTo>
                      <a:pt x="494" y="372"/>
                    </a:lnTo>
                    <a:lnTo>
                      <a:pt x="488" y="372"/>
                    </a:lnTo>
                    <a:lnTo>
                      <a:pt x="482" y="368"/>
                    </a:lnTo>
                    <a:lnTo>
                      <a:pt x="478" y="364"/>
                    </a:lnTo>
                    <a:lnTo>
                      <a:pt x="476" y="360"/>
                    </a:lnTo>
                    <a:lnTo>
                      <a:pt x="474" y="352"/>
                    </a:lnTo>
                    <a:lnTo>
                      <a:pt x="472" y="346"/>
                    </a:lnTo>
                    <a:lnTo>
                      <a:pt x="474" y="340"/>
                    </a:lnTo>
                    <a:lnTo>
                      <a:pt x="478" y="328"/>
                    </a:lnTo>
                    <a:lnTo>
                      <a:pt x="486" y="318"/>
                    </a:lnTo>
                    <a:lnTo>
                      <a:pt x="494" y="310"/>
                    </a:lnTo>
                    <a:lnTo>
                      <a:pt x="504" y="300"/>
                    </a:lnTo>
                    <a:lnTo>
                      <a:pt x="526" y="284"/>
                    </a:lnTo>
                    <a:lnTo>
                      <a:pt x="536" y="276"/>
                    </a:lnTo>
                    <a:lnTo>
                      <a:pt x="544" y="268"/>
                    </a:lnTo>
                    <a:lnTo>
                      <a:pt x="550" y="258"/>
                    </a:lnTo>
                    <a:lnTo>
                      <a:pt x="553" y="250"/>
                    </a:lnTo>
                    <a:lnTo>
                      <a:pt x="555" y="240"/>
                    </a:lnTo>
                    <a:lnTo>
                      <a:pt x="553" y="230"/>
                    </a:lnTo>
                    <a:lnTo>
                      <a:pt x="551" y="220"/>
                    </a:lnTo>
                    <a:lnTo>
                      <a:pt x="548" y="212"/>
                    </a:lnTo>
                    <a:lnTo>
                      <a:pt x="540" y="206"/>
                    </a:lnTo>
                    <a:lnTo>
                      <a:pt x="532" y="200"/>
                    </a:lnTo>
                    <a:lnTo>
                      <a:pt x="516" y="192"/>
                    </a:lnTo>
                    <a:lnTo>
                      <a:pt x="506" y="188"/>
                    </a:lnTo>
                    <a:lnTo>
                      <a:pt x="498" y="186"/>
                    </a:lnTo>
                    <a:lnTo>
                      <a:pt x="494" y="180"/>
                    </a:lnTo>
                    <a:lnTo>
                      <a:pt x="484" y="182"/>
                    </a:lnTo>
                    <a:lnTo>
                      <a:pt x="468" y="182"/>
                    </a:lnTo>
                    <a:lnTo>
                      <a:pt x="450" y="184"/>
                    </a:lnTo>
                    <a:lnTo>
                      <a:pt x="426" y="188"/>
                    </a:lnTo>
                    <a:lnTo>
                      <a:pt x="380" y="202"/>
                    </a:lnTo>
                    <a:lnTo>
                      <a:pt x="356" y="212"/>
                    </a:lnTo>
                    <a:lnTo>
                      <a:pt x="336" y="224"/>
                    </a:lnTo>
                    <a:lnTo>
                      <a:pt x="298" y="252"/>
                    </a:lnTo>
                    <a:lnTo>
                      <a:pt x="274" y="268"/>
                    </a:lnTo>
                    <a:lnTo>
                      <a:pt x="266" y="276"/>
                    </a:lnTo>
                    <a:lnTo>
                      <a:pt x="260" y="284"/>
                    </a:lnTo>
                    <a:lnTo>
                      <a:pt x="246" y="304"/>
                    </a:lnTo>
                    <a:lnTo>
                      <a:pt x="230" y="332"/>
                    </a:lnTo>
                    <a:lnTo>
                      <a:pt x="224" y="346"/>
                    </a:lnTo>
                    <a:lnTo>
                      <a:pt x="222" y="360"/>
                    </a:lnTo>
                    <a:lnTo>
                      <a:pt x="222" y="372"/>
                    </a:lnTo>
                    <a:lnTo>
                      <a:pt x="224" y="378"/>
                    </a:lnTo>
                    <a:lnTo>
                      <a:pt x="226" y="382"/>
                    </a:lnTo>
                    <a:lnTo>
                      <a:pt x="234" y="390"/>
                    </a:lnTo>
                    <a:lnTo>
                      <a:pt x="242" y="396"/>
                    </a:lnTo>
                    <a:lnTo>
                      <a:pt x="248" y="398"/>
                    </a:lnTo>
                    <a:lnTo>
                      <a:pt x="256" y="400"/>
                    </a:lnTo>
                    <a:lnTo>
                      <a:pt x="270" y="402"/>
                    </a:lnTo>
                    <a:lnTo>
                      <a:pt x="282" y="404"/>
                    </a:lnTo>
                    <a:lnTo>
                      <a:pt x="288" y="404"/>
                    </a:lnTo>
                    <a:lnTo>
                      <a:pt x="292" y="406"/>
                    </a:lnTo>
                    <a:lnTo>
                      <a:pt x="292" y="408"/>
                    </a:lnTo>
                    <a:lnTo>
                      <a:pt x="292" y="416"/>
                    </a:lnTo>
                    <a:close/>
                  </a:path>
                </a:pathLst>
              </a:custGeom>
              <a:solidFill>
                <a:srgbClr val="F1D1A4"/>
              </a:solidFill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46" name="Freeform 51"/>
              <p:cNvSpPr>
                <a:spLocks noChangeAspect="1"/>
              </p:cNvSpPr>
              <p:nvPr/>
            </p:nvSpPr>
            <p:spPr bwMode="auto">
              <a:xfrm>
                <a:off x="1595" y="1187"/>
                <a:ext cx="15" cy="42"/>
              </a:xfrm>
              <a:custGeom>
                <a:avLst/>
                <a:gdLst>
                  <a:gd name="T0" fmla="*/ 372960 w 10"/>
                  <a:gd name="T1" fmla="*/ 1057554 h 28"/>
                  <a:gd name="T2" fmla="*/ 372960 w 10"/>
                  <a:gd name="T3" fmla="*/ 1057554 h 28"/>
                  <a:gd name="T4" fmla="*/ 230226 w 10"/>
                  <a:gd name="T5" fmla="*/ 538364 h 28"/>
                  <a:gd name="T6" fmla="*/ 153484 w 10"/>
                  <a:gd name="T7" fmla="*/ 239273 h 28"/>
                  <a:gd name="T8" fmla="*/ 0 w 10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8"/>
                  <a:gd name="T17" fmla="*/ 10 w 10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8">
                    <a:moveTo>
                      <a:pt x="10" y="28"/>
                    </a:moveTo>
                    <a:lnTo>
                      <a:pt x="10" y="28"/>
                    </a:lnTo>
                    <a:lnTo>
                      <a:pt x="6" y="14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47" name="Freeform 52"/>
              <p:cNvSpPr>
                <a:spLocks noChangeAspect="1"/>
              </p:cNvSpPr>
              <p:nvPr/>
            </p:nvSpPr>
            <p:spPr bwMode="auto">
              <a:xfrm>
                <a:off x="1679" y="665"/>
                <a:ext cx="63" cy="81"/>
              </a:xfrm>
              <a:custGeom>
                <a:avLst/>
                <a:gdLst>
                  <a:gd name="T0" fmla="*/ 1584225 w 42"/>
                  <a:gd name="T1" fmla="*/ 2062460 h 54"/>
                  <a:gd name="T2" fmla="*/ 1584225 w 42"/>
                  <a:gd name="T3" fmla="*/ 2062460 h 54"/>
                  <a:gd name="T4" fmla="*/ 1516045 w 42"/>
                  <a:gd name="T5" fmla="*/ 1436859 h 54"/>
                  <a:gd name="T6" fmla="*/ 1422630 w 42"/>
                  <a:gd name="T7" fmla="*/ 1211319 h 54"/>
                  <a:gd name="T8" fmla="*/ 1209756 w 42"/>
                  <a:gd name="T9" fmla="*/ 1057554 h 54"/>
                  <a:gd name="T10" fmla="*/ 1209756 w 42"/>
                  <a:gd name="T11" fmla="*/ 1057554 h 54"/>
                  <a:gd name="T12" fmla="*/ 910419 w 42"/>
                  <a:gd name="T13" fmla="*/ 845433 h 54"/>
                  <a:gd name="T14" fmla="*/ 537669 w 42"/>
                  <a:gd name="T15" fmla="*/ 538364 h 54"/>
                  <a:gd name="T16" fmla="*/ 0 w 4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"/>
                  <a:gd name="T28" fmla="*/ 0 h 54"/>
                  <a:gd name="T29" fmla="*/ 42 w 42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" h="54">
                    <a:moveTo>
                      <a:pt x="42" y="54"/>
                    </a:moveTo>
                    <a:lnTo>
                      <a:pt x="42" y="54"/>
                    </a:lnTo>
                    <a:lnTo>
                      <a:pt x="40" y="38"/>
                    </a:lnTo>
                    <a:lnTo>
                      <a:pt x="38" y="32"/>
                    </a:lnTo>
                    <a:lnTo>
                      <a:pt x="32" y="28"/>
                    </a:lnTo>
                    <a:lnTo>
                      <a:pt x="24" y="22"/>
                    </a:lnTo>
                    <a:lnTo>
                      <a:pt x="14" y="1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48" name="Freeform 53"/>
              <p:cNvSpPr>
                <a:spLocks noChangeAspect="1"/>
              </p:cNvSpPr>
              <p:nvPr/>
            </p:nvSpPr>
            <p:spPr bwMode="auto">
              <a:xfrm>
                <a:off x="1733" y="707"/>
                <a:ext cx="30" cy="9"/>
              </a:xfrm>
              <a:custGeom>
                <a:avLst/>
                <a:gdLst>
                  <a:gd name="T0" fmla="*/ 753328 w 20"/>
                  <a:gd name="T1" fmla="*/ 239042 h 6"/>
                  <a:gd name="T2" fmla="*/ 753328 w 20"/>
                  <a:gd name="T3" fmla="*/ 239042 h 6"/>
                  <a:gd name="T4" fmla="*/ 372960 w 20"/>
                  <a:gd name="T5" fmla="*/ 159361 h 6"/>
                  <a:gd name="T6" fmla="*/ 0 w 20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6"/>
                  <a:gd name="T14" fmla="*/ 20 w 20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6">
                    <a:moveTo>
                      <a:pt x="20" y="6"/>
                    </a:moveTo>
                    <a:lnTo>
                      <a:pt x="20" y="6"/>
                    </a:lnTo>
                    <a:lnTo>
                      <a:pt x="10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49" name="Freeform 54"/>
              <p:cNvSpPr>
                <a:spLocks noChangeAspect="1"/>
              </p:cNvSpPr>
              <p:nvPr/>
            </p:nvSpPr>
            <p:spPr bwMode="auto">
              <a:xfrm>
                <a:off x="1592" y="725"/>
                <a:ext cx="33" cy="51"/>
              </a:xfrm>
              <a:custGeom>
                <a:avLst/>
                <a:gdLst>
                  <a:gd name="T0" fmla="*/ 0 w 22"/>
                  <a:gd name="T1" fmla="*/ 0 h 34"/>
                  <a:gd name="T2" fmla="*/ 0 w 22"/>
                  <a:gd name="T3" fmla="*/ 0 h 34"/>
                  <a:gd name="T4" fmla="*/ 449204 w 22"/>
                  <a:gd name="T5" fmla="*/ 673672 h 34"/>
                  <a:gd name="T6" fmla="*/ 844218 w 22"/>
                  <a:gd name="T7" fmla="*/ 1276735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34"/>
                  <a:gd name="T14" fmla="*/ 22 w 22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34">
                    <a:moveTo>
                      <a:pt x="0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22" y="34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50" name="Freeform 55"/>
              <p:cNvSpPr>
                <a:spLocks noChangeAspect="1"/>
              </p:cNvSpPr>
              <p:nvPr/>
            </p:nvSpPr>
            <p:spPr bwMode="auto">
              <a:xfrm>
                <a:off x="1505" y="839"/>
                <a:ext cx="57" cy="51"/>
              </a:xfrm>
              <a:custGeom>
                <a:avLst/>
                <a:gdLst>
                  <a:gd name="T0" fmla="*/ 0 w 38"/>
                  <a:gd name="T1" fmla="*/ 0 h 34"/>
                  <a:gd name="T2" fmla="*/ 0 w 38"/>
                  <a:gd name="T3" fmla="*/ 0 h 34"/>
                  <a:gd name="T4" fmla="*/ 153484 w 38"/>
                  <a:gd name="T5" fmla="*/ 0 h 34"/>
                  <a:gd name="T6" fmla="*/ 372960 w 38"/>
                  <a:gd name="T7" fmla="*/ 61447 h 34"/>
                  <a:gd name="T8" fmla="*/ 753328 w 38"/>
                  <a:gd name="T9" fmla="*/ 207383 h 34"/>
                  <a:gd name="T10" fmla="*/ 1056120 w 38"/>
                  <a:gd name="T11" fmla="*/ 449115 h 34"/>
                  <a:gd name="T12" fmla="*/ 1209735 w 38"/>
                  <a:gd name="T13" fmla="*/ 600649 h 34"/>
                  <a:gd name="T14" fmla="*/ 1209735 w 38"/>
                  <a:gd name="T15" fmla="*/ 600649 h 34"/>
                  <a:gd name="T16" fmla="*/ 1351474 w 38"/>
                  <a:gd name="T17" fmla="*/ 969691 h 34"/>
                  <a:gd name="T18" fmla="*/ 1422369 w 38"/>
                  <a:gd name="T19" fmla="*/ 1276735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34"/>
                  <a:gd name="T32" fmla="*/ 38 w 38"/>
                  <a:gd name="T33" fmla="*/ 34 h 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3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0" y="2"/>
                    </a:lnTo>
                    <a:lnTo>
                      <a:pt x="20" y="6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6" y="26"/>
                    </a:lnTo>
                    <a:lnTo>
                      <a:pt x="38" y="34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51" name="Freeform 56"/>
              <p:cNvSpPr>
                <a:spLocks noChangeAspect="1"/>
              </p:cNvSpPr>
              <p:nvPr/>
            </p:nvSpPr>
            <p:spPr bwMode="auto">
              <a:xfrm>
                <a:off x="1541" y="836"/>
                <a:ext cx="42" cy="15"/>
              </a:xfrm>
              <a:custGeom>
                <a:avLst/>
                <a:gdLst>
                  <a:gd name="T0" fmla="*/ 1057554 w 28"/>
                  <a:gd name="T1" fmla="*/ 0 h 10"/>
                  <a:gd name="T2" fmla="*/ 1057554 w 28"/>
                  <a:gd name="T3" fmla="*/ 0 h 10"/>
                  <a:gd name="T4" fmla="*/ 538364 w 28"/>
                  <a:gd name="T5" fmla="*/ 299416 h 10"/>
                  <a:gd name="T6" fmla="*/ 239273 w 28"/>
                  <a:gd name="T7" fmla="*/ 372960 h 10"/>
                  <a:gd name="T8" fmla="*/ 0 w 28"/>
                  <a:gd name="T9" fmla="*/ 37296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0"/>
                  <a:gd name="T17" fmla="*/ 28 w 2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0">
                    <a:moveTo>
                      <a:pt x="28" y="0"/>
                    </a:moveTo>
                    <a:lnTo>
                      <a:pt x="28" y="0"/>
                    </a:lnTo>
                    <a:lnTo>
                      <a:pt x="14" y="8"/>
                    </a:lnTo>
                    <a:lnTo>
                      <a:pt x="6" y="10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52" name="Freeform 57"/>
              <p:cNvSpPr>
                <a:spLocks noChangeAspect="1"/>
              </p:cNvSpPr>
              <p:nvPr/>
            </p:nvSpPr>
            <p:spPr bwMode="auto">
              <a:xfrm>
                <a:off x="1466" y="971"/>
                <a:ext cx="78" cy="57"/>
              </a:xfrm>
              <a:custGeom>
                <a:avLst/>
                <a:gdLst>
                  <a:gd name="T0" fmla="*/ 0 w 52"/>
                  <a:gd name="T1" fmla="*/ 0 h 38"/>
                  <a:gd name="T2" fmla="*/ 0 w 52"/>
                  <a:gd name="T3" fmla="*/ 0 h 38"/>
                  <a:gd name="T4" fmla="*/ 538364 w 52"/>
                  <a:gd name="T5" fmla="*/ 518008 h 38"/>
                  <a:gd name="T6" fmla="*/ 989313 w 52"/>
                  <a:gd name="T7" fmla="*/ 1056120 h 38"/>
                  <a:gd name="T8" fmla="*/ 989313 w 52"/>
                  <a:gd name="T9" fmla="*/ 1056120 h 38"/>
                  <a:gd name="T10" fmla="*/ 1148693 w 52"/>
                  <a:gd name="T11" fmla="*/ 1209735 h 38"/>
                  <a:gd name="T12" fmla="*/ 1374966 w 52"/>
                  <a:gd name="T13" fmla="*/ 1351474 h 38"/>
                  <a:gd name="T14" fmla="*/ 1675745 w 52"/>
                  <a:gd name="T15" fmla="*/ 1422369 h 38"/>
                  <a:gd name="T16" fmla="*/ 1973057 w 52"/>
                  <a:gd name="T17" fmla="*/ 1351474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38"/>
                  <a:gd name="T29" fmla="*/ 52 w 52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38">
                    <a:moveTo>
                      <a:pt x="0" y="0"/>
                    </a:moveTo>
                    <a:lnTo>
                      <a:pt x="0" y="0"/>
                    </a:lnTo>
                    <a:lnTo>
                      <a:pt x="14" y="14"/>
                    </a:lnTo>
                    <a:lnTo>
                      <a:pt x="26" y="28"/>
                    </a:lnTo>
                    <a:lnTo>
                      <a:pt x="30" y="32"/>
                    </a:lnTo>
                    <a:lnTo>
                      <a:pt x="36" y="36"/>
                    </a:lnTo>
                    <a:lnTo>
                      <a:pt x="44" y="38"/>
                    </a:lnTo>
                    <a:lnTo>
                      <a:pt x="52" y="36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53" name="Freeform 58"/>
              <p:cNvSpPr>
                <a:spLocks noChangeAspect="1"/>
              </p:cNvSpPr>
              <p:nvPr/>
            </p:nvSpPr>
            <p:spPr bwMode="auto">
              <a:xfrm>
                <a:off x="1496" y="1001"/>
                <a:ext cx="39" cy="9"/>
              </a:xfrm>
              <a:custGeom>
                <a:avLst/>
                <a:gdLst>
                  <a:gd name="T0" fmla="*/ 0 w 26"/>
                  <a:gd name="T1" fmla="*/ 0 h 6"/>
                  <a:gd name="T2" fmla="*/ 0 w 26"/>
                  <a:gd name="T3" fmla="*/ 0 h 6"/>
                  <a:gd name="T4" fmla="*/ 239273 w 26"/>
                  <a:gd name="T5" fmla="*/ 159361 h 6"/>
                  <a:gd name="T6" fmla="*/ 451790 w 26"/>
                  <a:gd name="T7" fmla="*/ 239042 h 6"/>
                  <a:gd name="T8" fmla="*/ 677685 w 26"/>
                  <a:gd name="T9" fmla="*/ 239042 h 6"/>
                  <a:gd name="T10" fmla="*/ 989313 w 26"/>
                  <a:gd name="T11" fmla="*/ 15936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6"/>
                  <a:gd name="T20" fmla="*/ 26 w 2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6" y="4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54" name="Freeform 59"/>
              <p:cNvSpPr>
                <a:spLocks noChangeAspect="1"/>
              </p:cNvSpPr>
              <p:nvPr/>
            </p:nvSpPr>
            <p:spPr bwMode="auto">
              <a:xfrm>
                <a:off x="1457" y="1097"/>
                <a:ext cx="78" cy="33"/>
              </a:xfrm>
              <a:custGeom>
                <a:avLst/>
                <a:gdLst>
                  <a:gd name="T0" fmla="*/ 0 w 52"/>
                  <a:gd name="T1" fmla="*/ 844218 h 22"/>
                  <a:gd name="T2" fmla="*/ 0 w 52"/>
                  <a:gd name="T3" fmla="*/ 844218 h 22"/>
                  <a:gd name="T4" fmla="*/ 301193 w 52"/>
                  <a:gd name="T5" fmla="*/ 844218 h 22"/>
                  <a:gd name="T6" fmla="*/ 765795 w 52"/>
                  <a:gd name="T7" fmla="*/ 753559 h 22"/>
                  <a:gd name="T8" fmla="*/ 1148693 w 52"/>
                  <a:gd name="T9" fmla="*/ 606946 h 22"/>
                  <a:gd name="T10" fmla="*/ 1436859 w 52"/>
                  <a:gd name="T11" fmla="*/ 449204 h 22"/>
                  <a:gd name="T12" fmla="*/ 1436859 w 52"/>
                  <a:gd name="T13" fmla="*/ 449204 h 22"/>
                  <a:gd name="T14" fmla="*/ 1675745 w 52"/>
                  <a:gd name="T15" fmla="*/ 299469 h 22"/>
                  <a:gd name="T16" fmla="*/ 1754541 w 52"/>
                  <a:gd name="T17" fmla="*/ 159361 h 22"/>
                  <a:gd name="T18" fmla="*/ 1902225 w 52"/>
                  <a:gd name="T19" fmla="*/ 70827 h 22"/>
                  <a:gd name="T20" fmla="*/ 1973057 w 52"/>
                  <a:gd name="T21" fmla="*/ 0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22"/>
                  <a:gd name="T35" fmla="*/ 52 w 52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22">
                    <a:moveTo>
                      <a:pt x="0" y="22"/>
                    </a:moveTo>
                    <a:lnTo>
                      <a:pt x="0" y="22"/>
                    </a:lnTo>
                    <a:lnTo>
                      <a:pt x="8" y="22"/>
                    </a:lnTo>
                    <a:lnTo>
                      <a:pt x="20" y="20"/>
                    </a:lnTo>
                    <a:lnTo>
                      <a:pt x="30" y="16"/>
                    </a:lnTo>
                    <a:lnTo>
                      <a:pt x="38" y="12"/>
                    </a:lnTo>
                    <a:lnTo>
                      <a:pt x="44" y="8"/>
                    </a:lnTo>
                    <a:lnTo>
                      <a:pt x="46" y="4"/>
                    </a:lnTo>
                    <a:lnTo>
                      <a:pt x="50" y="2"/>
                    </a:lnTo>
                    <a:lnTo>
                      <a:pt x="52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55" name="Freeform 60"/>
              <p:cNvSpPr>
                <a:spLocks noChangeAspect="1"/>
              </p:cNvSpPr>
              <p:nvPr/>
            </p:nvSpPr>
            <p:spPr bwMode="auto">
              <a:xfrm>
                <a:off x="1505" y="1190"/>
                <a:ext cx="45" cy="51"/>
              </a:xfrm>
              <a:custGeom>
                <a:avLst/>
                <a:gdLst>
                  <a:gd name="T0" fmla="*/ 0 w 30"/>
                  <a:gd name="T1" fmla="*/ 1276735 h 34"/>
                  <a:gd name="T2" fmla="*/ 0 w 30"/>
                  <a:gd name="T3" fmla="*/ 1276735 h 34"/>
                  <a:gd name="T4" fmla="*/ 311039 w 30"/>
                  <a:gd name="T5" fmla="*/ 969691 h 34"/>
                  <a:gd name="T6" fmla="*/ 611132 w 30"/>
                  <a:gd name="T7" fmla="*/ 600649 h 34"/>
                  <a:gd name="T8" fmla="*/ 1149057 w 30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4"/>
                  <a:gd name="T17" fmla="*/ 30 w 30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4">
                    <a:moveTo>
                      <a:pt x="0" y="34"/>
                    </a:moveTo>
                    <a:lnTo>
                      <a:pt x="0" y="34"/>
                    </a:lnTo>
                    <a:lnTo>
                      <a:pt x="8" y="26"/>
                    </a:lnTo>
                    <a:lnTo>
                      <a:pt x="16" y="16"/>
                    </a:lnTo>
                    <a:lnTo>
                      <a:pt x="30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56" name="Freeform 61"/>
              <p:cNvSpPr>
                <a:spLocks noChangeAspect="1"/>
              </p:cNvSpPr>
              <p:nvPr/>
            </p:nvSpPr>
            <p:spPr bwMode="auto">
              <a:xfrm>
                <a:off x="1622" y="1115"/>
                <a:ext cx="93" cy="75"/>
              </a:xfrm>
              <a:custGeom>
                <a:avLst/>
                <a:gdLst>
                  <a:gd name="T0" fmla="*/ 2361959 w 62"/>
                  <a:gd name="T1" fmla="*/ 1902224 h 50"/>
                  <a:gd name="T2" fmla="*/ 2361959 w 62"/>
                  <a:gd name="T3" fmla="*/ 1902224 h 50"/>
                  <a:gd name="T4" fmla="*/ 2062571 w 62"/>
                  <a:gd name="T5" fmla="*/ 1148693 h 50"/>
                  <a:gd name="T6" fmla="*/ 1907307 w 62"/>
                  <a:gd name="T7" fmla="*/ 845433 h 50"/>
                  <a:gd name="T8" fmla="*/ 1676336 w 62"/>
                  <a:gd name="T9" fmla="*/ 610205 h 50"/>
                  <a:gd name="T10" fmla="*/ 1676336 w 62"/>
                  <a:gd name="T11" fmla="*/ 610205 h 50"/>
                  <a:gd name="T12" fmla="*/ 766038 w 62"/>
                  <a:gd name="T13" fmla="*/ 449468 h 50"/>
                  <a:gd name="T14" fmla="*/ 240096 w 62"/>
                  <a:gd name="T15" fmla="*/ 299645 h 50"/>
                  <a:gd name="T16" fmla="*/ 92159 w 62"/>
                  <a:gd name="T17" fmla="*/ 159361 h 50"/>
                  <a:gd name="T18" fmla="*/ 0 w 62"/>
                  <a:gd name="T19" fmla="*/ 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"/>
                  <a:gd name="T31" fmla="*/ 0 h 50"/>
                  <a:gd name="T32" fmla="*/ 62 w 62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" h="50">
                    <a:moveTo>
                      <a:pt x="62" y="50"/>
                    </a:moveTo>
                    <a:lnTo>
                      <a:pt x="62" y="50"/>
                    </a:lnTo>
                    <a:lnTo>
                      <a:pt x="54" y="30"/>
                    </a:lnTo>
                    <a:lnTo>
                      <a:pt x="50" y="22"/>
                    </a:lnTo>
                    <a:lnTo>
                      <a:pt x="44" y="16"/>
                    </a:lnTo>
                    <a:lnTo>
                      <a:pt x="20" y="12"/>
                    </a:lnTo>
                    <a:lnTo>
                      <a:pt x="6" y="8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57" name="Freeform 62"/>
              <p:cNvSpPr>
                <a:spLocks noChangeAspect="1"/>
              </p:cNvSpPr>
              <p:nvPr/>
            </p:nvSpPr>
            <p:spPr bwMode="auto">
              <a:xfrm>
                <a:off x="1691" y="1100"/>
                <a:ext cx="6" cy="39"/>
              </a:xfrm>
              <a:custGeom>
                <a:avLst/>
                <a:gdLst>
                  <a:gd name="T0" fmla="*/ 61447 w 4"/>
                  <a:gd name="T1" fmla="*/ 989313 h 26"/>
                  <a:gd name="T2" fmla="*/ 61447 w 4"/>
                  <a:gd name="T3" fmla="*/ 989313 h 26"/>
                  <a:gd name="T4" fmla="*/ 0 w 4"/>
                  <a:gd name="T5" fmla="*/ 538364 h 26"/>
                  <a:gd name="T6" fmla="*/ 0 w 4"/>
                  <a:gd name="T7" fmla="*/ 301193 h 26"/>
                  <a:gd name="T8" fmla="*/ 138255 w 4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6"/>
                  <a:gd name="T17" fmla="*/ 4 w 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6">
                    <a:moveTo>
                      <a:pt x="2" y="26"/>
                    </a:moveTo>
                    <a:lnTo>
                      <a:pt x="2" y="26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4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58" name="Freeform 63"/>
              <p:cNvSpPr>
                <a:spLocks noChangeAspect="1"/>
              </p:cNvSpPr>
              <p:nvPr/>
            </p:nvSpPr>
            <p:spPr bwMode="auto">
              <a:xfrm>
                <a:off x="1778" y="1154"/>
                <a:ext cx="12" cy="27"/>
              </a:xfrm>
              <a:custGeom>
                <a:avLst/>
                <a:gdLst>
                  <a:gd name="T0" fmla="*/ 297870 w 8"/>
                  <a:gd name="T1" fmla="*/ 673672 h 18"/>
                  <a:gd name="T2" fmla="*/ 297870 w 8"/>
                  <a:gd name="T3" fmla="*/ 673672 h 18"/>
                  <a:gd name="T4" fmla="*/ 207382 w 8"/>
                  <a:gd name="T5" fmla="*/ 449115 h 18"/>
                  <a:gd name="T6" fmla="*/ 207382 w 8"/>
                  <a:gd name="T7" fmla="*/ 299410 h 18"/>
                  <a:gd name="T8" fmla="*/ 0 w 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8"/>
                  <a:gd name="T17" fmla="*/ 8 w 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8">
                    <a:moveTo>
                      <a:pt x="8" y="18"/>
                    </a:moveTo>
                    <a:lnTo>
                      <a:pt x="8" y="18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59" name="Freeform 64"/>
              <p:cNvSpPr>
                <a:spLocks noChangeAspect="1"/>
              </p:cNvSpPr>
              <p:nvPr/>
            </p:nvSpPr>
            <p:spPr bwMode="auto">
              <a:xfrm>
                <a:off x="1829" y="914"/>
                <a:ext cx="3" cy="57"/>
              </a:xfrm>
              <a:custGeom>
                <a:avLst/>
                <a:gdLst>
                  <a:gd name="T0" fmla="*/ 0 w 2"/>
                  <a:gd name="T1" fmla="*/ 0 h 38"/>
                  <a:gd name="T2" fmla="*/ 0 w 2"/>
                  <a:gd name="T3" fmla="*/ 0 h 38"/>
                  <a:gd name="T4" fmla="*/ 61447 w 2"/>
                  <a:gd name="T5" fmla="*/ 673672 h 38"/>
                  <a:gd name="T6" fmla="*/ 61447 w 2"/>
                  <a:gd name="T7" fmla="*/ 1056120 h 38"/>
                  <a:gd name="T8" fmla="*/ 61447 w 2"/>
                  <a:gd name="T9" fmla="*/ 1276752 h 38"/>
                  <a:gd name="T10" fmla="*/ 0 w 2"/>
                  <a:gd name="T11" fmla="*/ 1422369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8"/>
                  <a:gd name="T20" fmla="*/ 2 w 2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8">
                    <a:moveTo>
                      <a:pt x="0" y="0"/>
                    </a:moveTo>
                    <a:lnTo>
                      <a:pt x="0" y="0"/>
                    </a:lnTo>
                    <a:lnTo>
                      <a:pt x="2" y="18"/>
                    </a:lnTo>
                    <a:lnTo>
                      <a:pt x="2" y="28"/>
                    </a:lnTo>
                    <a:lnTo>
                      <a:pt x="2" y="34"/>
                    </a:lnTo>
                    <a:lnTo>
                      <a:pt x="0" y="38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60" name="Freeform 65"/>
              <p:cNvSpPr>
                <a:spLocks noChangeAspect="1"/>
              </p:cNvSpPr>
              <p:nvPr/>
            </p:nvSpPr>
            <p:spPr bwMode="auto">
              <a:xfrm>
                <a:off x="1949" y="815"/>
                <a:ext cx="39" cy="57"/>
              </a:xfrm>
              <a:custGeom>
                <a:avLst/>
                <a:gdLst>
                  <a:gd name="T0" fmla="*/ 989313 w 26"/>
                  <a:gd name="T1" fmla="*/ 0 h 38"/>
                  <a:gd name="T2" fmla="*/ 989313 w 26"/>
                  <a:gd name="T3" fmla="*/ 0 h 38"/>
                  <a:gd name="T4" fmla="*/ 677685 w 26"/>
                  <a:gd name="T5" fmla="*/ 299410 h 38"/>
                  <a:gd name="T6" fmla="*/ 451790 w 26"/>
                  <a:gd name="T7" fmla="*/ 753328 h 38"/>
                  <a:gd name="T8" fmla="*/ 239273 w 26"/>
                  <a:gd name="T9" fmla="*/ 1129992 h 38"/>
                  <a:gd name="T10" fmla="*/ 0 w 26"/>
                  <a:gd name="T11" fmla="*/ 1422369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38"/>
                  <a:gd name="T20" fmla="*/ 26 w 26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38">
                    <a:moveTo>
                      <a:pt x="26" y="0"/>
                    </a:moveTo>
                    <a:lnTo>
                      <a:pt x="26" y="0"/>
                    </a:lnTo>
                    <a:lnTo>
                      <a:pt x="18" y="8"/>
                    </a:lnTo>
                    <a:lnTo>
                      <a:pt x="12" y="20"/>
                    </a:lnTo>
                    <a:lnTo>
                      <a:pt x="6" y="30"/>
                    </a:lnTo>
                    <a:lnTo>
                      <a:pt x="0" y="38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61" name="Freeform 66"/>
              <p:cNvSpPr>
                <a:spLocks noChangeAspect="1"/>
              </p:cNvSpPr>
              <p:nvPr/>
            </p:nvSpPr>
            <p:spPr bwMode="auto">
              <a:xfrm>
                <a:off x="2180" y="791"/>
                <a:ext cx="27" cy="24"/>
              </a:xfrm>
              <a:custGeom>
                <a:avLst/>
                <a:gdLst>
                  <a:gd name="T0" fmla="*/ 673672 w 18"/>
                  <a:gd name="T1" fmla="*/ 0 h 16"/>
                  <a:gd name="T2" fmla="*/ 673672 w 18"/>
                  <a:gd name="T3" fmla="*/ 0 h 16"/>
                  <a:gd name="T4" fmla="*/ 517771 w 18"/>
                  <a:gd name="T5" fmla="*/ 138255 h 16"/>
                  <a:gd name="T6" fmla="*/ 372433 w 18"/>
                  <a:gd name="T7" fmla="*/ 360145 h 16"/>
                  <a:gd name="T8" fmla="*/ 230121 w 18"/>
                  <a:gd name="T9" fmla="*/ 510693 h 16"/>
                  <a:gd name="T10" fmla="*/ 0 w 18"/>
                  <a:gd name="T11" fmla="*/ 599104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6"/>
                  <a:gd name="T20" fmla="*/ 18 w 18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6">
                    <a:moveTo>
                      <a:pt x="18" y="0"/>
                    </a:moveTo>
                    <a:lnTo>
                      <a:pt x="18" y="0"/>
                    </a:lnTo>
                    <a:lnTo>
                      <a:pt x="14" y="4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62" name="Freeform 67"/>
              <p:cNvSpPr>
                <a:spLocks noChangeAspect="1"/>
              </p:cNvSpPr>
              <p:nvPr/>
            </p:nvSpPr>
            <p:spPr bwMode="auto">
              <a:xfrm>
                <a:off x="2189" y="1064"/>
                <a:ext cx="36" cy="39"/>
              </a:xfrm>
              <a:custGeom>
                <a:avLst/>
                <a:gdLst>
                  <a:gd name="T0" fmla="*/ 915095 w 24"/>
                  <a:gd name="T1" fmla="*/ 0 h 26"/>
                  <a:gd name="T2" fmla="*/ 915095 w 24"/>
                  <a:gd name="T3" fmla="*/ 0 h 26"/>
                  <a:gd name="T4" fmla="*/ 610063 w 24"/>
                  <a:gd name="T5" fmla="*/ 239273 h 26"/>
                  <a:gd name="T6" fmla="*/ 375745 w 24"/>
                  <a:gd name="T7" fmla="*/ 451790 h 26"/>
                  <a:gd name="T8" fmla="*/ 159361 w 24"/>
                  <a:gd name="T9" fmla="*/ 765795 h 26"/>
                  <a:gd name="T10" fmla="*/ 0 w 24"/>
                  <a:gd name="T11" fmla="*/ 989313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6"/>
                  <a:gd name="T20" fmla="*/ 24 w 24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6">
                    <a:moveTo>
                      <a:pt x="24" y="0"/>
                    </a:moveTo>
                    <a:lnTo>
                      <a:pt x="24" y="0"/>
                    </a:lnTo>
                    <a:lnTo>
                      <a:pt x="16" y="6"/>
                    </a:lnTo>
                    <a:lnTo>
                      <a:pt x="10" y="12"/>
                    </a:lnTo>
                    <a:lnTo>
                      <a:pt x="4" y="20"/>
                    </a:lnTo>
                    <a:lnTo>
                      <a:pt x="0" y="26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63" name="Freeform 68"/>
              <p:cNvSpPr>
                <a:spLocks noChangeAspect="1"/>
              </p:cNvSpPr>
              <p:nvPr/>
            </p:nvSpPr>
            <p:spPr bwMode="auto">
              <a:xfrm>
                <a:off x="2287" y="1061"/>
                <a:ext cx="3" cy="51"/>
              </a:xfrm>
              <a:custGeom>
                <a:avLst/>
                <a:gdLst>
                  <a:gd name="T0" fmla="*/ 61447 w 2"/>
                  <a:gd name="T1" fmla="*/ 0 h 34"/>
                  <a:gd name="T2" fmla="*/ 61447 w 2"/>
                  <a:gd name="T3" fmla="*/ 0 h 34"/>
                  <a:gd name="T4" fmla="*/ 0 w 2"/>
                  <a:gd name="T5" fmla="*/ 372066 h 34"/>
                  <a:gd name="T6" fmla="*/ 0 w 2"/>
                  <a:gd name="T7" fmla="*/ 750426 h 34"/>
                  <a:gd name="T8" fmla="*/ 61447 w 2"/>
                  <a:gd name="T9" fmla="*/ 1276735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4"/>
                  <a:gd name="T17" fmla="*/ 2 w 2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4">
                    <a:moveTo>
                      <a:pt x="2" y="0"/>
                    </a:moveTo>
                    <a:lnTo>
                      <a:pt x="2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2" y="34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64" name="Freeform 69"/>
              <p:cNvSpPr>
                <a:spLocks noChangeAspect="1"/>
              </p:cNvSpPr>
              <p:nvPr/>
            </p:nvSpPr>
            <p:spPr bwMode="auto">
              <a:xfrm>
                <a:off x="2395" y="1010"/>
                <a:ext cx="21" cy="45"/>
              </a:xfrm>
              <a:custGeom>
                <a:avLst/>
                <a:gdLst>
                  <a:gd name="T0" fmla="*/ 0 w 14"/>
                  <a:gd name="T1" fmla="*/ 0 h 30"/>
                  <a:gd name="T2" fmla="*/ 0 w 14"/>
                  <a:gd name="T3" fmla="*/ 0 h 30"/>
                  <a:gd name="T4" fmla="*/ 239273 w 14"/>
                  <a:gd name="T5" fmla="*/ 611132 h 30"/>
                  <a:gd name="T6" fmla="*/ 375750 w 14"/>
                  <a:gd name="T7" fmla="*/ 1005309 h 30"/>
                  <a:gd name="T8" fmla="*/ 465870 w 14"/>
                  <a:gd name="T9" fmla="*/ 1058580 h 30"/>
                  <a:gd name="T10" fmla="*/ 538364 w 14"/>
                  <a:gd name="T11" fmla="*/ 1149057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30"/>
                  <a:gd name="T20" fmla="*/ 14 w 14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30">
                    <a:moveTo>
                      <a:pt x="0" y="0"/>
                    </a:moveTo>
                    <a:lnTo>
                      <a:pt x="0" y="0"/>
                    </a:lnTo>
                    <a:lnTo>
                      <a:pt x="6" y="16"/>
                    </a:lnTo>
                    <a:lnTo>
                      <a:pt x="10" y="26"/>
                    </a:lnTo>
                    <a:lnTo>
                      <a:pt x="12" y="28"/>
                    </a:lnTo>
                    <a:lnTo>
                      <a:pt x="14" y="3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65" name="Freeform 70"/>
              <p:cNvSpPr>
                <a:spLocks noChangeAspect="1"/>
              </p:cNvSpPr>
              <p:nvPr/>
            </p:nvSpPr>
            <p:spPr bwMode="auto">
              <a:xfrm>
                <a:off x="2467" y="926"/>
                <a:ext cx="48" cy="27"/>
              </a:xfrm>
              <a:custGeom>
                <a:avLst/>
                <a:gdLst>
                  <a:gd name="T0" fmla="*/ 0 w 32"/>
                  <a:gd name="T1" fmla="*/ 0 h 18"/>
                  <a:gd name="T2" fmla="*/ 0 w 32"/>
                  <a:gd name="T3" fmla="*/ 0 h 18"/>
                  <a:gd name="T4" fmla="*/ 207382 w 32"/>
                  <a:gd name="T5" fmla="*/ 153414 h 18"/>
                  <a:gd name="T6" fmla="*/ 599104 w 32"/>
                  <a:gd name="T7" fmla="*/ 372433 h 18"/>
                  <a:gd name="T8" fmla="*/ 969691 w 32"/>
                  <a:gd name="T9" fmla="*/ 600655 h 18"/>
                  <a:gd name="T10" fmla="*/ 1117558 w 32"/>
                  <a:gd name="T11" fmla="*/ 673672 h 18"/>
                  <a:gd name="T12" fmla="*/ 1209727 w 32"/>
                  <a:gd name="T13" fmla="*/ 673672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18"/>
                  <a:gd name="T23" fmla="*/ 32 w 3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18">
                    <a:moveTo>
                      <a:pt x="0" y="0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6" y="10"/>
                    </a:lnTo>
                    <a:lnTo>
                      <a:pt x="26" y="16"/>
                    </a:lnTo>
                    <a:lnTo>
                      <a:pt x="30" y="18"/>
                    </a:lnTo>
                    <a:lnTo>
                      <a:pt x="32" y="18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66" name="Freeform 71"/>
              <p:cNvSpPr>
                <a:spLocks noChangeAspect="1"/>
              </p:cNvSpPr>
              <p:nvPr/>
            </p:nvSpPr>
            <p:spPr bwMode="auto">
              <a:xfrm>
                <a:off x="2464" y="863"/>
                <a:ext cx="66" cy="12"/>
              </a:xfrm>
              <a:custGeom>
                <a:avLst/>
                <a:gdLst>
                  <a:gd name="T0" fmla="*/ 0 w 44"/>
                  <a:gd name="T1" fmla="*/ 297870 h 8"/>
                  <a:gd name="T2" fmla="*/ 0 w 44"/>
                  <a:gd name="T3" fmla="*/ 297870 h 8"/>
                  <a:gd name="T4" fmla="*/ 239042 w 44"/>
                  <a:gd name="T5" fmla="*/ 138255 h 8"/>
                  <a:gd name="T6" fmla="*/ 537845 w 44"/>
                  <a:gd name="T7" fmla="*/ 61447 h 8"/>
                  <a:gd name="T8" fmla="*/ 753559 w 44"/>
                  <a:gd name="T9" fmla="*/ 0 h 8"/>
                  <a:gd name="T10" fmla="*/ 989253 w 44"/>
                  <a:gd name="T11" fmla="*/ 61447 h 8"/>
                  <a:gd name="T12" fmla="*/ 989253 w 44"/>
                  <a:gd name="T13" fmla="*/ 61447 h 8"/>
                  <a:gd name="T14" fmla="*/ 1365628 w 44"/>
                  <a:gd name="T15" fmla="*/ 297870 h 8"/>
                  <a:gd name="T16" fmla="*/ 1516063 w 44"/>
                  <a:gd name="T17" fmla="*/ 297870 h 8"/>
                  <a:gd name="T18" fmla="*/ 1663112 w 44"/>
                  <a:gd name="T19" fmla="*/ 29787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8"/>
                  <a:gd name="T32" fmla="*/ 44 w 44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8">
                    <a:moveTo>
                      <a:pt x="0" y="8"/>
                    </a:moveTo>
                    <a:lnTo>
                      <a:pt x="0" y="8"/>
                    </a:lnTo>
                    <a:lnTo>
                      <a:pt x="6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6" y="8"/>
                    </a:lnTo>
                    <a:lnTo>
                      <a:pt x="40" y="8"/>
                    </a:lnTo>
                    <a:lnTo>
                      <a:pt x="44" y="8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67" name="Freeform 72"/>
              <p:cNvSpPr>
                <a:spLocks noChangeAspect="1"/>
              </p:cNvSpPr>
              <p:nvPr/>
            </p:nvSpPr>
            <p:spPr bwMode="auto">
              <a:xfrm>
                <a:off x="2464" y="764"/>
                <a:ext cx="33" cy="45"/>
              </a:xfrm>
              <a:custGeom>
                <a:avLst/>
                <a:gdLst>
                  <a:gd name="T0" fmla="*/ 0 w 22"/>
                  <a:gd name="T1" fmla="*/ 1149057 h 30"/>
                  <a:gd name="T2" fmla="*/ 0 w 22"/>
                  <a:gd name="T3" fmla="*/ 1149057 h 30"/>
                  <a:gd name="T4" fmla="*/ 159361 w 22"/>
                  <a:gd name="T5" fmla="*/ 766038 h 30"/>
                  <a:gd name="T6" fmla="*/ 375208 w 22"/>
                  <a:gd name="T7" fmla="*/ 466559 h 30"/>
                  <a:gd name="T8" fmla="*/ 375208 w 22"/>
                  <a:gd name="T9" fmla="*/ 466559 h 30"/>
                  <a:gd name="T10" fmla="*/ 606946 w 22"/>
                  <a:gd name="T11" fmla="*/ 239273 h 30"/>
                  <a:gd name="T12" fmla="*/ 844218 w 22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30"/>
                  <a:gd name="T23" fmla="*/ 22 w 22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30">
                    <a:moveTo>
                      <a:pt x="0" y="30"/>
                    </a:moveTo>
                    <a:lnTo>
                      <a:pt x="0" y="30"/>
                    </a:lnTo>
                    <a:lnTo>
                      <a:pt x="4" y="20"/>
                    </a:lnTo>
                    <a:lnTo>
                      <a:pt x="10" y="12"/>
                    </a:lnTo>
                    <a:lnTo>
                      <a:pt x="16" y="6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68" name="Freeform 73"/>
              <p:cNvSpPr>
                <a:spLocks noChangeAspect="1"/>
              </p:cNvSpPr>
              <p:nvPr/>
            </p:nvSpPr>
            <p:spPr bwMode="auto">
              <a:xfrm>
                <a:off x="2428" y="785"/>
                <a:ext cx="45" cy="6"/>
              </a:xfrm>
              <a:custGeom>
                <a:avLst/>
                <a:gdLst>
                  <a:gd name="T0" fmla="*/ 0 w 30"/>
                  <a:gd name="T1" fmla="*/ 138255 h 4"/>
                  <a:gd name="T2" fmla="*/ 0 w 30"/>
                  <a:gd name="T3" fmla="*/ 138255 h 4"/>
                  <a:gd name="T4" fmla="*/ 311039 w 30"/>
                  <a:gd name="T5" fmla="*/ 61447 h 4"/>
                  <a:gd name="T6" fmla="*/ 611132 w 30"/>
                  <a:gd name="T7" fmla="*/ 61447 h 4"/>
                  <a:gd name="T8" fmla="*/ 847296 w 30"/>
                  <a:gd name="T9" fmla="*/ 61447 h 4"/>
                  <a:gd name="T10" fmla="*/ 1149057 w 30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4"/>
                  <a:gd name="T20" fmla="*/ 30 w 3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4">
                    <a:moveTo>
                      <a:pt x="0" y="4"/>
                    </a:moveTo>
                    <a:lnTo>
                      <a:pt x="0" y="4"/>
                    </a:lnTo>
                    <a:lnTo>
                      <a:pt x="8" y="2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30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69" name="Freeform 74"/>
              <p:cNvSpPr>
                <a:spLocks noChangeAspect="1"/>
              </p:cNvSpPr>
              <p:nvPr/>
            </p:nvSpPr>
            <p:spPr bwMode="auto">
              <a:xfrm>
                <a:off x="2368" y="641"/>
                <a:ext cx="24" cy="69"/>
              </a:xfrm>
              <a:custGeom>
                <a:avLst/>
                <a:gdLst>
                  <a:gd name="T0" fmla="*/ 0 w 16"/>
                  <a:gd name="T1" fmla="*/ 1752381 h 46"/>
                  <a:gd name="T2" fmla="*/ 0 w 16"/>
                  <a:gd name="T3" fmla="*/ 1752381 h 46"/>
                  <a:gd name="T4" fmla="*/ 61447 w 16"/>
                  <a:gd name="T5" fmla="*/ 1436706 h 46"/>
                  <a:gd name="T6" fmla="*/ 0 w 16"/>
                  <a:gd name="T7" fmla="*/ 1148004 h 46"/>
                  <a:gd name="T8" fmla="*/ 61447 w 16"/>
                  <a:gd name="T9" fmla="*/ 915054 h 46"/>
                  <a:gd name="T10" fmla="*/ 138255 w 16"/>
                  <a:gd name="T11" fmla="*/ 673834 h 46"/>
                  <a:gd name="T12" fmla="*/ 138255 w 16"/>
                  <a:gd name="T13" fmla="*/ 673834 h 46"/>
                  <a:gd name="T14" fmla="*/ 510693 w 16"/>
                  <a:gd name="T15" fmla="*/ 299482 h 46"/>
                  <a:gd name="T16" fmla="*/ 599104 w 16"/>
                  <a:gd name="T17" fmla="*/ 159361 h 46"/>
                  <a:gd name="T18" fmla="*/ 599104 w 16"/>
                  <a:gd name="T19" fmla="*/ 0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46"/>
                  <a:gd name="T32" fmla="*/ 16 w 16"/>
                  <a:gd name="T33" fmla="*/ 46 h 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46">
                    <a:moveTo>
                      <a:pt x="0" y="46"/>
                    </a:moveTo>
                    <a:lnTo>
                      <a:pt x="0" y="46"/>
                    </a:lnTo>
                    <a:lnTo>
                      <a:pt x="2" y="38"/>
                    </a:lnTo>
                    <a:lnTo>
                      <a:pt x="0" y="30"/>
                    </a:lnTo>
                    <a:lnTo>
                      <a:pt x="2" y="24"/>
                    </a:lnTo>
                    <a:lnTo>
                      <a:pt x="4" y="18"/>
                    </a:lnTo>
                    <a:lnTo>
                      <a:pt x="14" y="8"/>
                    </a:lnTo>
                    <a:lnTo>
                      <a:pt x="16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70" name="Freeform 75"/>
              <p:cNvSpPr>
                <a:spLocks noChangeAspect="1"/>
              </p:cNvSpPr>
              <p:nvPr/>
            </p:nvSpPr>
            <p:spPr bwMode="auto">
              <a:xfrm>
                <a:off x="2314" y="668"/>
                <a:ext cx="60" cy="9"/>
              </a:xfrm>
              <a:custGeom>
                <a:avLst/>
                <a:gdLst>
                  <a:gd name="T0" fmla="*/ 0 w 40"/>
                  <a:gd name="T1" fmla="*/ 239042 h 6"/>
                  <a:gd name="T2" fmla="*/ 0 w 40"/>
                  <a:gd name="T3" fmla="*/ 239042 h 6"/>
                  <a:gd name="T4" fmla="*/ 449124 w 40"/>
                  <a:gd name="T5" fmla="*/ 159361 h 6"/>
                  <a:gd name="T6" fmla="*/ 839160 w 40"/>
                  <a:gd name="T7" fmla="*/ 159361 h 6"/>
                  <a:gd name="T8" fmla="*/ 839160 w 40"/>
                  <a:gd name="T9" fmla="*/ 159361 h 6"/>
                  <a:gd name="T10" fmla="*/ 1209738 w 40"/>
                  <a:gd name="T11" fmla="*/ 159361 h 6"/>
                  <a:gd name="T12" fmla="*/ 1515793 w 40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6"/>
                  <a:gd name="T23" fmla="*/ 40 w 40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4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0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71" name="Freeform 76"/>
              <p:cNvSpPr>
                <a:spLocks noChangeAspect="1"/>
              </p:cNvSpPr>
              <p:nvPr/>
            </p:nvSpPr>
            <p:spPr bwMode="auto">
              <a:xfrm>
                <a:off x="2264" y="584"/>
                <a:ext cx="17" cy="36"/>
              </a:xfrm>
              <a:custGeom>
                <a:avLst/>
                <a:gdLst>
                  <a:gd name="T0" fmla="*/ 0 w 11"/>
                  <a:gd name="T1" fmla="*/ 915095 h 24"/>
                  <a:gd name="T2" fmla="*/ 0 w 11"/>
                  <a:gd name="T3" fmla="*/ 915095 h 24"/>
                  <a:gd name="T4" fmla="*/ 273674 w 11"/>
                  <a:gd name="T5" fmla="*/ 610063 h 24"/>
                  <a:gd name="T6" fmla="*/ 578949 w 11"/>
                  <a:gd name="T7" fmla="*/ 375745 h 24"/>
                  <a:gd name="T8" fmla="*/ 894739 w 11"/>
                  <a:gd name="T9" fmla="*/ 159361 h 24"/>
                  <a:gd name="T10" fmla="*/ 894739 w 11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4"/>
                  <a:gd name="T20" fmla="*/ 11 w 11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4">
                    <a:moveTo>
                      <a:pt x="0" y="24"/>
                    </a:moveTo>
                    <a:lnTo>
                      <a:pt x="0" y="24"/>
                    </a:lnTo>
                    <a:lnTo>
                      <a:pt x="3" y="16"/>
                    </a:lnTo>
                    <a:lnTo>
                      <a:pt x="7" y="10"/>
                    </a:lnTo>
                    <a:lnTo>
                      <a:pt x="11" y="4"/>
                    </a:lnTo>
                    <a:lnTo>
                      <a:pt x="11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72" name="Freeform 77"/>
              <p:cNvSpPr>
                <a:spLocks noChangeAspect="1"/>
              </p:cNvSpPr>
              <p:nvPr/>
            </p:nvSpPr>
            <p:spPr bwMode="auto">
              <a:xfrm>
                <a:off x="2177" y="566"/>
                <a:ext cx="3" cy="33"/>
              </a:xfrm>
              <a:custGeom>
                <a:avLst/>
                <a:gdLst>
                  <a:gd name="T0" fmla="*/ 0 w 2"/>
                  <a:gd name="T1" fmla="*/ 0 h 22"/>
                  <a:gd name="T2" fmla="*/ 0 w 2"/>
                  <a:gd name="T3" fmla="*/ 0 h 22"/>
                  <a:gd name="T4" fmla="*/ 61447 w 2"/>
                  <a:gd name="T5" fmla="*/ 159361 h 22"/>
                  <a:gd name="T6" fmla="*/ 61447 w 2"/>
                  <a:gd name="T7" fmla="*/ 375208 h 22"/>
                  <a:gd name="T8" fmla="*/ 0 w 2"/>
                  <a:gd name="T9" fmla="*/ 84421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2"/>
                  <a:gd name="T17" fmla="*/ 2 w 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2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10"/>
                    </a:lnTo>
                    <a:lnTo>
                      <a:pt x="0" y="22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73" name="Freeform 78"/>
              <p:cNvSpPr>
                <a:spLocks noChangeAspect="1"/>
              </p:cNvSpPr>
              <p:nvPr/>
            </p:nvSpPr>
            <p:spPr bwMode="auto">
              <a:xfrm>
                <a:off x="2045" y="557"/>
                <a:ext cx="18" cy="72"/>
              </a:xfrm>
              <a:custGeom>
                <a:avLst/>
                <a:gdLst>
                  <a:gd name="T0" fmla="*/ 0 w 12"/>
                  <a:gd name="T1" fmla="*/ 0 h 48"/>
                  <a:gd name="T2" fmla="*/ 0 w 12"/>
                  <a:gd name="T3" fmla="*/ 0 h 48"/>
                  <a:gd name="T4" fmla="*/ 159361 w 12"/>
                  <a:gd name="T5" fmla="*/ 610063 h 48"/>
                  <a:gd name="T6" fmla="*/ 159361 w 12"/>
                  <a:gd name="T7" fmla="*/ 1148175 h 48"/>
                  <a:gd name="T8" fmla="*/ 159361 w 12"/>
                  <a:gd name="T9" fmla="*/ 1148175 h 48"/>
                  <a:gd name="T10" fmla="*/ 159361 w 12"/>
                  <a:gd name="T11" fmla="*/ 1283862 h 48"/>
                  <a:gd name="T12" fmla="*/ 239042 w 12"/>
                  <a:gd name="T13" fmla="*/ 1516126 h 48"/>
                  <a:gd name="T14" fmla="*/ 449223 w 12"/>
                  <a:gd name="T15" fmla="*/ 1815228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48"/>
                  <a:gd name="T26" fmla="*/ 12 w 12"/>
                  <a:gd name="T27" fmla="*/ 48 h 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48">
                    <a:moveTo>
                      <a:pt x="0" y="0"/>
                    </a:moveTo>
                    <a:lnTo>
                      <a:pt x="0" y="0"/>
                    </a:lnTo>
                    <a:lnTo>
                      <a:pt x="4" y="16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6" y="40"/>
                    </a:lnTo>
                    <a:lnTo>
                      <a:pt x="12" y="48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74" name="Freeform 79"/>
              <p:cNvSpPr>
                <a:spLocks noChangeAspect="1"/>
              </p:cNvSpPr>
              <p:nvPr/>
            </p:nvSpPr>
            <p:spPr bwMode="auto">
              <a:xfrm>
                <a:off x="2027" y="602"/>
                <a:ext cx="24" cy="36"/>
              </a:xfrm>
              <a:custGeom>
                <a:avLst/>
                <a:gdLst>
                  <a:gd name="T0" fmla="*/ 599104 w 16"/>
                  <a:gd name="T1" fmla="*/ 0 h 24"/>
                  <a:gd name="T2" fmla="*/ 599104 w 16"/>
                  <a:gd name="T3" fmla="*/ 0 h 24"/>
                  <a:gd name="T4" fmla="*/ 207382 w 16"/>
                  <a:gd name="T5" fmla="*/ 375745 h 24"/>
                  <a:gd name="T6" fmla="*/ 0 w 16"/>
                  <a:gd name="T7" fmla="*/ 915095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24"/>
                  <a:gd name="T14" fmla="*/ 16 w 16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24">
                    <a:moveTo>
                      <a:pt x="16" y="0"/>
                    </a:moveTo>
                    <a:lnTo>
                      <a:pt x="16" y="0"/>
                    </a:lnTo>
                    <a:lnTo>
                      <a:pt x="6" y="10"/>
                    </a:lnTo>
                    <a:lnTo>
                      <a:pt x="0" y="24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75" name="Freeform 80"/>
              <p:cNvSpPr>
                <a:spLocks noChangeAspect="1"/>
              </p:cNvSpPr>
              <p:nvPr/>
            </p:nvSpPr>
            <p:spPr bwMode="auto">
              <a:xfrm>
                <a:off x="1922" y="578"/>
                <a:ext cx="21" cy="69"/>
              </a:xfrm>
              <a:custGeom>
                <a:avLst/>
                <a:gdLst>
                  <a:gd name="T0" fmla="*/ 0 w 14"/>
                  <a:gd name="T1" fmla="*/ 0 h 46"/>
                  <a:gd name="T2" fmla="*/ 0 w 14"/>
                  <a:gd name="T3" fmla="*/ 0 h 46"/>
                  <a:gd name="T4" fmla="*/ 159515 w 14"/>
                  <a:gd name="T5" fmla="*/ 239042 h 46"/>
                  <a:gd name="T6" fmla="*/ 239273 w 14"/>
                  <a:gd name="T7" fmla="*/ 610036 h 46"/>
                  <a:gd name="T8" fmla="*/ 310580 w 14"/>
                  <a:gd name="T9" fmla="*/ 1210152 h 46"/>
                  <a:gd name="T10" fmla="*/ 310580 w 14"/>
                  <a:gd name="T11" fmla="*/ 1210152 h 46"/>
                  <a:gd name="T12" fmla="*/ 310580 w 14"/>
                  <a:gd name="T13" fmla="*/ 1516126 h 46"/>
                  <a:gd name="T14" fmla="*/ 375750 w 14"/>
                  <a:gd name="T15" fmla="*/ 1663182 h 46"/>
                  <a:gd name="T16" fmla="*/ 538364 w 14"/>
                  <a:gd name="T17" fmla="*/ 175238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6"/>
                  <a:gd name="T29" fmla="*/ 14 w 14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6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6" y="16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10" y="44"/>
                    </a:lnTo>
                    <a:lnTo>
                      <a:pt x="14" y="46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76" name="Freeform 81"/>
              <p:cNvSpPr>
                <a:spLocks noChangeAspect="1"/>
              </p:cNvSpPr>
              <p:nvPr/>
            </p:nvSpPr>
            <p:spPr bwMode="auto">
              <a:xfrm>
                <a:off x="1883" y="617"/>
                <a:ext cx="9" cy="99"/>
              </a:xfrm>
              <a:custGeom>
                <a:avLst/>
                <a:gdLst>
                  <a:gd name="T0" fmla="*/ 239042 w 6"/>
                  <a:gd name="T1" fmla="*/ 0 h 66"/>
                  <a:gd name="T2" fmla="*/ 239042 w 6"/>
                  <a:gd name="T3" fmla="*/ 0 h 66"/>
                  <a:gd name="T4" fmla="*/ 159361 w 6"/>
                  <a:gd name="T5" fmla="*/ 599403 h 66"/>
                  <a:gd name="T6" fmla="*/ 88735 w 6"/>
                  <a:gd name="T7" fmla="*/ 1276735 h 66"/>
                  <a:gd name="T8" fmla="*/ 0 w 6"/>
                  <a:gd name="T9" fmla="*/ 248651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6"/>
                  <a:gd name="T17" fmla="*/ 6 w 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6">
                    <a:moveTo>
                      <a:pt x="6" y="0"/>
                    </a:moveTo>
                    <a:lnTo>
                      <a:pt x="6" y="0"/>
                    </a:lnTo>
                    <a:lnTo>
                      <a:pt x="4" y="16"/>
                    </a:lnTo>
                    <a:lnTo>
                      <a:pt x="2" y="34"/>
                    </a:lnTo>
                    <a:lnTo>
                      <a:pt x="0" y="66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77" name="Freeform 82"/>
              <p:cNvSpPr>
                <a:spLocks noChangeAspect="1"/>
              </p:cNvSpPr>
              <p:nvPr/>
            </p:nvSpPr>
            <p:spPr bwMode="auto">
              <a:xfrm>
                <a:off x="1859" y="671"/>
                <a:ext cx="30" cy="30"/>
              </a:xfrm>
              <a:custGeom>
                <a:avLst/>
                <a:gdLst>
                  <a:gd name="T0" fmla="*/ 753328 w 20"/>
                  <a:gd name="T1" fmla="*/ 0 h 20"/>
                  <a:gd name="T2" fmla="*/ 753328 w 20"/>
                  <a:gd name="T3" fmla="*/ 0 h 20"/>
                  <a:gd name="T4" fmla="*/ 372960 w 20"/>
                  <a:gd name="T5" fmla="*/ 372960 h 20"/>
                  <a:gd name="T6" fmla="*/ 0 w 20"/>
                  <a:gd name="T7" fmla="*/ 753328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20"/>
                  <a:gd name="T14" fmla="*/ 20 w 20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20">
                    <a:moveTo>
                      <a:pt x="20" y="0"/>
                    </a:moveTo>
                    <a:lnTo>
                      <a:pt x="20" y="0"/>
                    </a:lnTo>
                    <a:lnTo>
                      <a:pt x="10" y="10"/>
                    </a:lnTo>
                    <a:lnTo>
                      <a:pt x="0" y="2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78" name="Freeform 83"/>
              <p:cNvSpPr>
                <a:spLocks noChangeAspect="1"/>
              </p:cNvSpPr>
              <p:nvPr/>
            </p:nvSpPr>
            <p:spPr bwMode="auto">
              <a:xfrm>
                <a:off x="1799" y="602"/>
                <a:ext cx="24" cy="39"/>
              </a:xfrm>
              <a:custGeom>
                <a:avLst/>
                <a:gdLst>
                  <a:gd name="T0" fmla="*/ 0 w 16"/>
                  <a:gd name="T1" fmla="*/ 0 h 26"/>
                  <a:gd name="T2" fmla="*/ 0 w 16"/>
                  <a:gd name="T3" fmla="*/ 0 h 26"/>
                  <a:gd name="T4" fmla="*/ 138255 w 16"/>
                  <a:gd name="T5" fmla="*/ 159515 h 26"/>
                  <a:gd name="T6" fmla="*/ 360145 w 16"/>
                  <a:gd name="T7" fmla="*/ 451790 h 26"/>
                  <a:gd name="T8" fmla="*/ 599104 w 16"/>
                  <a:gd name="T9" fmla="*/ 9893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10" y="12"/>
                    </a:lnTo>
                    <a:lnTo>
                      <a:pt x="16" y="26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79" name="Freeform 84"/>
              <p:cNvSpPr>
                <a:spLocks noChangeAspect="1"/>
              </p:cNvSpPr>
              <p:nvPr/>
            </p:nvSpPr>
            <p:spPr bwMode="auto">
              <a:xfrm>
                <a:off x="2207" y="632"/>
                <a:ext cx="12" cy="45"/>
              </a:xfrm>
              <a:custGeom>
                <a:avLst/>
                <a:gdLst>
                  <a:gd name="T0" fmla="*/ 0 w 8"/>
                  <a:gd name="T1" fmla="*/ 0 h 30"/>
                  <a:gd name="T2" fmla="*/ 0 w 8"/>
                  <a:gd name="T3" fmla="*/ 0 h 30"/>
                  <a:gd name="T4" fmla="*/ 138255 w 8"/>
                  <a:gd name="T5" fmla="*/ 611132 h 30"/>
                  <a:gd name="T6" fmla="*/ 297870 w 8"/>
                  <a:gd name="T7" fmla="*/ 916698 h 30"/>
                  <a:gd name="T8" fmla="*/ 297870 w 8"/>
                  <a:gd name="T9" fmla="*/ 1149057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0"/>
                  <a:gd name="T17" fmla="*/ 8 w 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0">
                    <a:moveTo>
                      <a:pt x="0" y="0"/>
                    </a:moveTo>
                    <a:lnTo>
                      <a:pt x="0" y="0"/>
                    </a:lnTo>
                    <a:lnTo>
                      <a:pt x="4" y="16"/>
                    </a:lnTo>
                    <a:lnTo>
                      <a:pt x="8" y="24"/>
                    </a:lnTo>
                    <a:lnTo>
                      <a:pt x="8" y="3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80" name="Freeform 85"/>
              <p:cNvSpPr>
                <a:spLocks noChangeAspect="1"/>
              </p:cNvSpPr>
              <p:nvPr/>
            </p:nvSpPr>
            <p:spPr bwMode="auto">
              <a:xfrm>
                <a:off x="2177" y="665"/>
                <a:ext cx="104" cy="24"/>
              </a:xfrm>
              <a:custGeom>
                <a:avLst/>
                <a:gdLst>
                  <a:gd name="T0" fmla="*/ 0 w 69"/>
                  <a:gd name="T1" fmla="*/ 599104 h 16"/>
                  <a:gd name="T2" fmla="*/ 0 w 69"/>
                  <a:gd name="T3" fmla="*/ 599104 h 16"/>
                  <a:gd name="T4" fmla="*/ 674036 w 69"/>
                  <a:gd name="T5" fmla="*/ 510693 h 16"/>
                  <a:gd name="T6" fmla="*/ 1629579 w 69"/>
                  <a:gd name="T7" fmla="*/ 297870 h 16"/>
                  <a:gd name="T8" fmla="*/ 2471305 w 69"/>
                  <a:gd name="T9" fmla="*/ 61447 h 16"/>
                  <a:gd name="T10" fmla="*/ 2968425 w 69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16"/>
                  <a:gd name="T20" fmla="*/ 69 w 69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16">
                    <a:moveTo>
                      <a:pt x="0" y="16"/>
                    </a:moveTo>
                    <a:lnTo>
                      <a:pt x="0" y="16"/>
                    </a:lnTo>
                    <a:lnTo>
                      <a:pt x="16" y="14"/>
                    </a:lnTo>
                    <a:lnTo>
                      <a:pt x="38" y="8"/>
                    </a:lnTo>
                    <a:lnTo>
                      <a:pt x="58" y="2"/>
                    </a:lnTo>
                    <a:lnTo>
                      <a:pt x="69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81" name="Freeform 86"/>
              <p:cNvSpPr>
                <a:spLocks noChangeAspect="1"/>
              </p:cNvSpPr>
              <p:nvPr/>
            </p:nvSpPr>
            <p:spPr bwMode="auto">
              <a:xfrm>
                <a:off x="1634" y="713"/>
                <a:ext cx="734" cy="354"/>
              </a:xfrm>
              <a:custGeom>
                <a:avLst/>
                <a:gdLst>
                  <a:gd name="T0" fmla="*/ 14647592 w 489"/>
                  <a:gd name="T1" fmla="*/ 8260483 h 236"/>
                  <a:gd name="T2" fmla="*/ 14647592 w 489"/>
                  <a:gd name="T3" fmla="*/ 8260483 h 236"/>
                  <a:gd name="T4" fmla="*/ 14956839 w 489"/>
                  <a:gd name="T5" fmla="*/ 8122147 h 236"/>
                  <a:gd name="T6" fmla="*/ 15338183 w 489"/>
                  <a:gd name="T7" fmla="*/ 7961905 h 236"/>
                  <a:gd name="T8" fmla="*/ 16095682 w 489"/>
                  <a:gd name="T9" fmla="*/ 7812091 h 236"/>
                  <a:gd name="T10" fmla="*/ 16095682 w 489"/>
                  <a:gd name="T11" fmla="*/ 7812091 h 236"/>
                  <a:gd name="T12" fmla="*/ 16704749 w 489"/>
                  <a:gd name="T13" fmla="*/ 7673503 h 236"/>
                  <a:gd name="T14" fmla="*/ 17477619 w 489"/>
                  <a:gd name="T15" fmla="*/ 7363531 h 236"/>
                  <a:gd name="T16" fmla="*/ 17785137 w 489"/>
                  <a:gd name="T17" fmla="*/ 7129303 h 236"/>
                  <a:gd name="T18" fmla="*/ 18087058 w 489"/>
                  <a:gd name="T19" fmla="*/ 6911029 h 236"/>
                  <a:gd name="T20" fmla="*/ 18311167 w 489"/>
                  <a:gd name="T21" fmla="*/ 6671845 h 236"/>
                  <a:gd name="T22" fmla="*/ 18468186 w 489"/>
                  <a:gd name="T23" fmla="*/ 6372295 h 236"/>
                  <a:gd name="T24" fmla="*/ 18468186 w 489"/>
                  <a:gd name="T25" fmla="*/ 6372295 h 236"/>
                  <a:gd name="T26" fmla="*/ 18776424 w 489"/>
                  <a:gd name="T27" fmla="*/ 5248752 h 236"/>
                  <a:gd name="T28" fmla="*/ 18857479 w 489"/>
                  <a:gd name="T29" fmla="*/ 4640784 h 236"/>
                  <a:gd name="T30" fmla="*/ 18857479 w 489"/>
                  <a:gd name="T31" fmla="*/ 4400667 h 236"/>
                  <a:gd name="T32" fmla="*/ 18776424 w 489"/>
                  <a:gd name="T33" fmla="*/ 4177350 h 236"/>
                  <a:gd name="T34" fmla="*/ 18776424 w 489"/>
                  <a:gd name="T35" fmla="*/ 4177350 h 236"/>
                  <a:gd name="T36" fmla="*/ 18400496 w 489"/>
                  <a:gd name="T37" fmla="*/ 3729217 h 236"/>
                  <a:gd name="T38" fmla="*/ 17932321 w 489"/>
                  <a:gd name="T39" fmla="*/ 3032962 h 236"/>
                  <a:gd name="T40" fmla="*/ 17081181 w 489"/>
                  <a:gd name="T41" fmla="*/ 2062571 h 236"/>
                  <a:gd name="T42" fmla="*/ 17081181 w 489"/>
                  <a:gd name="T43" fmla="*/ 2062571 h 236"/>
                  <a:gd name="T44" fmla="*/ 16297924 w 489"/>
                  <a:gd name="T45" fmla="*/ 1454524 h 236"/>
                  <a:gd name="T46" fmla="*/ 15569760 w 489"/>
                  <a:gd name="T47" fmla="*/ 1005309 h 236"/>
                  <a:gd name="T48" fmla="*/ 14647592 w 489"/>
                  <a:gd name="T49" fmla="*/ 611132 h 236"/>
                  <a:gd name="T50" fmla="*/ 13792862 w 489"/>
                  <a:gd name="T51" fmla="*/ 310661 h 236"/>
                  <a:gd name="T52" fmla="*/ 13017446 w 489"/>
                  <a:gd name="T53" fmla="*/ 159515 h 236"/>
                  <a:gd name="T54" fmla="*/ 12324565 w 489"/>
                  <a:gd name="T55" fmla="*/ 0 h 236"/>
                  <a:gd name="T56" fmla="*/ 11713763 w 489"/>
                  <a:gd name="T57" fmla="*/ 0 h 236"/>
                  <a:gd name="T58" fmla="*/ 11332078 w 489"/>
                  <a:gd name="T59" fmla="*/ 92047 h 236"/>
                  <a:gd name="T60" fmla="*/ 11332078 w 489"/>
                  <a:gd name="T61" fmla="*/ 92047 h 236"/>
                  <a:gd name="T62" fmla="*/ 10098874 w 489"/>
                  <a:gd name="T63" fmla="*/ 538365 h 236"/>
                  <a:gd name="T64" fmla="*/ 8166860 w 489"/>
                  <a:gd name="T65" fmla="*/ 1211322 h 236"/>
                  <a:gd name="T66" fmla="*/ 6249156 w 489"/>
                  <a:gd name="T67" fmla="*/ 1906416 h 236"/>
                  <a:gd name="T68" fmla="*/ 5637904 w 489"/>
                  <a:gd name="T69" fmla="*/ 2125610 h 236"/>
                  <a:gd name="T70" fmla="*/ 5232297 w 489"/>
                  <a:gd name="T71" fmla="*/ 2359085 h 236"/>
                  <a:gd name="T72" fmla="*/ 5232297 w 489"/>
                  <a:gd name="T73" fmla="*/ 2359085 h 236"/>
                  <a:gd name="T74" fmla="*/ 4617293 w 489"/>
                  <a:gd name="T75" fmla="*/ 2891241 h 236"/>
                  <a:gd name="T76" fmla="*/ 3545281 w 489"/>
                  <a:gd name="T77" fmla="*/ 3639058 h 236"/>
                  <a:gd name="T78" fmla="*/ 2457132 w 489"/>
                  <a:gd name="T79" fmla="*/ 4400667 h 236"/>
                  <a:gd name="T80" fmla="*/ 1847821 w 489"/>
                  <a:gd name="T81" fmla="*/ 4939470 h 236"/>
                  <a:gd name="T82" fmla="*/ 1847821 w 489"/>
                  <a:gd name="T83" fmla="*/ 4939470 h 236"/>
                  <a:gd name="T84" fmla="*/ 1474015 w 489"/>
                  <a:gd name="T85" fmla="*/ 5458587 h 236"/>
                  <a:gd name="T86" fmla="*/ 1163987 w 489"/>
                  <a:gd name="T87" fmla="*/ 5986182 h 236"/>
                  <a:gd name="T88" fmla="*/ 859954 w 489"/>
                  <a:gd name="T89" fmla="*/ 6600997 h 236"/>
                  <a:gd name="T90" fmla="*/ 775463 w 489"/>
                  <a:gd name="T91" fmla="*/ 6824161 h 236"/>
                  <a:gd name="T92" fmla="*/ 775463 w 489"/>
                  <a:gd name="T93" fmla="*/ 6975163 h 236"/>
                  <a:gd name="T94" fmla="*/ 775463 w 489"/>
                  <a:gd name="T95" fmla="*/ 6975163 h 236"/>
                  <a:gd name="T96" fmla="*/ 707806 w 489"/>
                  <a:gd name="T97" fmla="*/ 7514137 h 236"/>
                  <a:gd name="T98" fmla="*/ 471549 w 489"/>
                  <a:gd name="T99" fmla="*/ 8122147 h 236"/>
                  <a:gd name="T100" fmla="*/ 161561 w 489"/>
                  <a:gd name="T101" fmla="*/ 8646517 h 236"/>
                  <a:gd name="T102" fmla="*/ 0 w 489"/>
                  <a:gd name="T103" fmla="*/ 8949691 h 2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89"/>
                  <a:gd name="T157" fmla="*/ 0 h 236"/>
                  <a:gd name="T158" fmla="*/ 489 w 489"/>
                  <a:gd name="T159" fmla="*/ 236 h 2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89" h="236">
                    <a:moveTo>
                      <a:pt x="380" y="218"/>
                    </a:moveTo>
                    <a:lnTo>
                      <a:pt x="380" y="218"/>
                    </a:lnTo>
                    <a:lnTo>
                      <a:pt x="388" y="214"/>
                    </a:lnTo>
                    <a:lnTo>
                      <a:pt x="398" y="210"/>
                    </a:lnTo>
                    <a:lnTo>
                      <a:pt x="418" y="206"/>
                    </a:lnTo>
                    <a:lnTo>
                      <a:pt x="433" y="202"/>
                    </a:lnTo>
                    <a:lnTo>
                      <a:pt x="453" y="194"/>
                    </a:lnTo>
                    <a:lnTo>
                      <a:pt x="461" y="188"/>
                    </a:lnTo>
                    <a:lnTo>
                      <a:pt x="469" y="182"/>
                    </a:lnTo>
                    <a:lnTo>
                      <a:pt x="475" y="176"/>
                    </a:lnTo>
                    <a:lnTo>
                      <a:pt x="479" y="168"/>
                    </a:lnTo>
                    <a:lnTo>
                      <a:pt x="487" y="138"/>
                    </a:lnTo>
                    <a:lnTo>
                      <a:pt x="489" y="122"/>
                    </a:lnTo>
                    <a:lnTo>
                      <a:pt x="489" y="116"/>
                    </a:lnTo>
                    <a:lnTo>
                      <a:pt x="487" y="110"/>
                    </a:lnTo>
                    <a:lnTo>
                      <a:pt x="477" y="98"/>
                    </a:lnTo>
                    <a:lnTo>
                      <a:pt x="465" y="80"/>
                    </a:lnTo>
                    <a:lnTo>
                      <a:pt x="443" y="54"/>
                    </a:lnTo>
                    <a:lnTo>
                      <a:pt x="423" y="38"/>
                    </a:lnTo>
                    <a:lnTo>
                      <a:pt x="404" y="26"/>
                    </a:lnTo>
                    <a:lnTo>
                      <a:pt x="380" y="16"/>
                    </a:lnTo>
                    <a:lnTo>
                      <a:pt x="358" y="8"/>
                    </a:lnTo>
                    <a:lnTo>
                      <a:pt x="338" y="4"/>
                    </a:lnTo>
                    <a:lnTo>
                      <a:pt x="320" y="0"/>
                    </a:lnTo>
                    <a:lnTo>
                      <a:pt x="304" y="0"/>
                    </a:lnTo>
                    <a:lnTo>
                      <a:pt x="294" y="2"/>
                    </a:lnTo>
                    <a:lnTo>
                      <a:pt x="262" y="14"/>
                    </a:lnTo>
                    <a:lnTo>
                      <a:pt x="212" y="32"/>
                    </a:lnTo>
                    <a:lnTo>
                      <a:pt x="162" y="50"/>
                    </a:lnTo>
                    <a:lnTo>
                      <a:pt x="146" y="56"/>
                    </a:lnTo>
                    <a:lnTo>
                      <a:pt x="136" y="62"/>
                    </a:lnTo>
                    <a:lnTo>
                      <a:pt x="120" y="76"/>
                    </a:lnTo>
                    <a:lnTo>
                      <a:pt x="92" y="96"/>
                    </a:lnTo>
                    <a:lnTo>
                      <a:pt x="64" y="116"/>
                    </a:lnTo>
                    <a:lnTo>
                      <a:pt x="48" y="130"/>
                    </a:lnTo>
                    <a:lnTo>
                      <a:pt x="38" y="144"/>
                    </a:lnTo>
                    <a:lnTo>
                      <a:pt x="30" y="158"/>
                    </a:lnTo>
                    <a:lnTo>
                      <a:pt x="22" y="174"/>
                    </a:lnTo>
                    <a:lnTo>
                      <a:pt x="20" y="180"/>
                    </a:lnTo>
                    <a:lnTo>
                      <a:pt x="20" y="184"/>
                    </a:lnTo>
                    <a:lnTo>
                      <a:pt x="18" y="198"/>
                    </a:lnTo>
                    <a:lnTo>
                      <a:pt x="12" y="214"/>
                    </a:lnTo>
                    <a:lnTo>
                      <a:pt x="4" y="228"/>
                    </a:lnTo>
                    <a:lnTo>
                      <a:pt x="0" y="236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82" name="Freeform 87"/>
              <p:cNvSpPr>
                <a:spLocks noChangeAspect="1"/>
              </p:cNvSpPr>
              <p:nvPr/>
            </p:nvSpPr>
            <p:spPr bwMode="auto">
              <a:xfrm>
                <a:off x="1607" y="977"/>
                <a:ext cx="57" cy="39"/>
              </a:xfrm>
              <a:custGeom>
                <a:avLst/>
                <a:gdLst>
                  <a:gd name="T0" fmla="*/ 0 w 38"/>
                  <a:gd name="T1" fmla="*/ 989313 h 26"/>
                  <a:gd name="T2" fmla="*/ 0 w 38"/>
                  <a:gd name="T3" fmla="*/ 989313 h 26"/>
                  <a:gd name="T4" fmla="*/ 449115 w 38"/>
                  <a:gd name="T5" fmla="*/ 845433 h 26"/>
                  <a:gd name="T6" fmla="*/ 839160 w 38"/>
                  <a:gd name="T7" fmla="*/ 611096 h 26"/>
                  <a:gd name="T8" fmla="*/ 1209735 w 38"/>
                  <a:gd name="T9" fmla="*/ 375748 h 26"/>
                  <a:gd name="T10" fmla="*/ 1422369 w 38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26"/>
                  <a:gd name="T20" fmla="*/ 38 w 38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26">
                    <a:moveTo>
                      <a:pt x="0" y="26"/>
                    </a:moveTo>
                    <a:lnTo>
                      <a:pt x="0" y="26"/>
                    </a:lnTo>
                    <a:lnTo>
                      <a:pt x="12" y="22"/>
                    </a:lnTo>
                    <a:lnTo>
                      <a:pt x="22" y="16"/>
                    </a:lnTo>
                    <a:lnTo>
                      <a:pt x="32" y="10"/>
                    </a:lnTo>
                    <a:lnTo>
                      <a:pt x="38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83" name="Freeform 88"/>
              <p:cNvSpPr>
                <a:spLocks noChangeAspect="1"/>
              </p:cNvSpPr>
              <p:nvPr/>
            </p:nvSpPr>
            <p:spPr bwMode="auto">
              <a:xfrm>
                <a:off x="1658" y="830"/>
                <a:ext cx="45" cy="84"/>
              </a:xfrm>
              <a:custGeom>
                <a:avLst/>
                <a:gdLst>
                  <a:gd name="T0" fmla="*/ 0 w 30"/>
                  <a:gd name="T1" fmla="*/ 0 h 56"/>
                  <a:gd name="T2" fmla="*/ 0 w 30"/>
                  <a:gd name="T3" fmla="*/ 0 h 56"/>
                  <a:gd name="T4" fmla="*/ 159515 w 30"/>
                  <a:gd name="T5" fmla="*/ 239273 h 56"/>
                  <a:gd name="T6" fmla="*/ 311039 w 30"/>
                  <a:gd name="T7" fmla="*/ 538364 h 56"/>
                  <a:gd name="T8" fmla="*/ 766038 w 30"/>
                  <a:gd name="T9" fmla="*/ 989517 h 56"/>
                  <a:gd name="T10" fmla="*/ 916698 w 30"/>
                  <a:gd name="T11" fmla="*/ 1211319 h 56"/>
                  <a:gd name="T12" fmla="*/ 1058580 w 30"/>
                  <a:gd name="T13" fmla="*/ 1524792 h 56"/>
                  <a:gd name="T14" fmla="*/ 1149057 w 30"/>
                  <a:gd name="T15" fmla="*/ 1816979 h 56"/>
                  <a:gd name="T16" fmla="*/ 1058580 w 30"/>
                  <a:gd name="T17" fmla="*/ 2125539 h 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56"/>
                  <a:gd name="T29" fmla="*/ 30 w 30"/>
                  <a:gd name="T30" fmla="*/ 56 h 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56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8" y="14"/>
                    </a:lnTo>
                    <a:lnTo>
                      <a:pt x="20" y="26"/>
                    </a:lnTo>
                    <a:lnTo>
                      <a:pt x="24" y="32"/>
                    </a:lnTo>
                    <a:lnTo>
                      <a:pt x="28" y="40"/>
                    </a:lnTo>
                    <a:lnTo>
                      <a:pt x="30" y="48"/>
                    </a:lnTo>
                    <a:lnTo>
                      <a:pt x="28" y="56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84" name="Freeform 89"/>
              <p:cNvSpPr>
                <a:spLocks noChangeAspect="1"/>
              </p:cNvSpPr>
              <p:nvPr/>
            </p:nvSpPr>
            <p:spPr bwMode="auto">
              <a:xfrm>
                <a:off x="1775" y="683"/>
                <a:ext cx="66" cy="123"/>
              </a:xfrm>
              <a:custGeom>
                <a:avLst/>
                <a:gdLst>
                  <a:gd name="T0" fmla="*/ 0 w 44"/>
                  <a:gd name="T1" fmla="*/ 0 h 82"/>
                  <a:gd name="T2" fmla="*/ 0 w 44"/>
                  <a:gd name="T3" fmla="*/ 0 h 82"/>
                  <a:gd name="T4" fmla="*/ 375208 w 44"/>
                  <a:gd name="T5" fmla="*/ 606892 h 82"/>
                  <a:gd name="T6" fmla="*/ 753559 w 44"/>
                  <a:gd name="T7" fmla="*/ 1130338 h 82"/>
                  <a:gd name="T8" fmla="*/ 753559 w 44"/>
                  <a:gd name="T9" fmla="*/ 1130338 h 82"/>
                  <a:gd name="T10" fmla="*/ 1056192 w 44"/>
                  <a:gd name="T11" fmla="*/ 1584225 h 82"/>
                  <a:gd name="T12" fmla="*/ 1365628 w 44"/>
                  <a:gd name="T13" fmla="*/ 2119384 h 82"/>
                  <a:gd name="T14" fmla="*/ 1584288 w 44"/>
                  <a:gd name="T15" fmla="*/ 2721951 h 82"/>
                  <a:gd name="T16" fmla="*/ 1663112 w 44"/>
                  <a:gd name="T17" fmla="*/ 2938507 h 82"/>
                  <a:gd name="T18" fmla="*/ 1584288 w 44"/>
                  <a:gd name="T19" fmla="*/ 3099663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82"/>
                  <a:gd name="T32" fmla="*/ 44 w 44"/>
                  <a:gd name="T33" fmla="*/ 82 h 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82">
                    <a:moveTo>
                      <a:pt x="0" y="0"/>
                    </a:moveTo>
                    <a:lnTo>
                      <a:pt x="0" y="0"/>
                    </a:lnTo>
                    <a:lnTo>
                      <a:pt x="10" y="16"/>
                    </a:lnTo>
                    <a:lnTo>
                      <a:pt x="20" y="30"/>
                    </a:lnTo>
                    <a:lnTo>
                      <a:pt x="28" y="42"/>
                    </a:lnTo>
                    <a:lnTo>
                      <a:pt x="36" y="56"/>
                    </a:lnTo>
                    <a:lnTo>
                      <a:pt x="42" y="72"/>
                    </a:lnTo>
                    <a:lnTo>
                      <a:pt x="44" y="78"/>
                    </a:lnTo>
                    <a:lnTo>
                      <a:pt x="42" y="82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85" name="Freeform 90"/>
              <p:cNvSpPr>
                <a:spLocks noChangeAspect="1"/>
              </p:cNvSpPr>
              <p:nvPr/>
            </p:nvSpPr>
            <p:spPr bwMode="auto">
              <a:xfrm>
                <a:off x="1799" y="677"/>
                <a:ext cx="3" cy="42"/>
              </a:xfrm>
              <a:custGeom>
                <a:avLst/>
                <a:gdLst>
                  <a:gd name="T0" fmla="*/ 0 w 2"/>
                  <a:gd name="T1" fmla="*/ 0 h 28"/>
                  <a:gd name="T2" fmla="*/ 0 w 2"/>
                  <a:gd name="T3" fmla="*/ 0 h 28"/>
                  <a:gd name="T4" fmla="*/ 61447 w 2"/>
                  <a:gd name="T5" fmla="*/ 538364 h 28"/>
                  <a:gd name="T6" fmla="*/ 61447 w 2"/>
                  <a:gd name="T7" fmla="*/ 845438 h 28"/>
                  <a:gd name="T8" fmla="*/ 61447 w 2"/>
                  <a:gd name="T9" fmla="*/ 1057554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8"/>
                  <a:gd name="T17" fmla="*/ 2 w 2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8">
                    <a:moveTo>
                      <a:pt x="0" y="0"/>
                    </a:moveTo>
                    <a:lnTo>
                      <a:pt x="0" y="0"/>
                    </a:lnTo>
                    <a:lnTo>
                      <a:pt x="2" y="14"/>
                    </a:lnTo>
                    <a:lnTo>
                      <a:pt x="2" y="22"/>
                    </a:lnTo>
                    <a:lnTo>
                      <a:pt x="2" y="28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86" name="Freeform 91"/>
              <p:cNvSpPr>
                <a:spLocks noChangeAspect="1"/>
              </p:cNvSpPr>
              <p:nvPr/>
            </p:nvSpPr>
            <p:spPr bwMode="auto">
              <a:xfrm>
                <a:off x="2081" y="641"/>
                <a:ext cx="27" cy="72"/>
              </a:xfrm>
              <a:custGeom>
                <a:avLst/>
                <a:gdLst>
                  <a:gd name="T0" fmla="*/ 673672 w 18"/>
                  <a:gd name="T1" fmla="*/ 0 h 48"/>
                  <a:gd name="T2" fmla="*/ 673672 w 18"/>
                  <a:gd name="T3" fmla="*/ 0 h 48"/>
                  <a:gd name="T4" fmla="*/ 600655 w 18"/>
                  <a:gd name="T5" fmla="*/ 449223 h 48"/>
                  <a:gd name="T6" fmla="*/ 517771 w 18"/>
                  <a:gd name="T7" fmla="*/ 989313 h 48"/>
                  <a:gd name="T8" fmla="*/ 372433 w 18"/>
                  <a:gd name="T9" fmla="*/ 1436706 h 48"/>
                  <a:gd name="T10" fmla="*/ 230121 w 18"/>
                  <a:gd name="T11" fmla="*/ 1663182 h 48"/>
                  <a:gd name="T12" fmla="*/ 0 w 18"/>
                  <a:gd name="T13" fmla="*/ 181522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48"/>
                  <a:gd name="T23" fmla="*/ 18 w 18"/>
                  <a:gd name="T24" fmla="*/ 48 h 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48">
                    <a:moveTo>
                      <a:pt x="18" y="0"/>
                    </a:moveTo>
                    <a:lnTo>
                      <a:pt x="18" y="0"/>
                    </a:lnTo>
                    <a:lnTo>
                      <a:pt x="16" y="12"/>
                    </a:lnTo>
                    <a:lnTo>
                      <a:pt x="14" y="26"/>
                    </a:lnTo>
                    <a:lnTo>
                      <a:pt x="10" y="38"/>
                    </a:lnTo>
                    <a:lnTo>
                      <a:pt x="6" y="44"/>
                    </a:lnTo>
                    <a:lnTo>
                      <a:pt x="0" y="48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87" name="Freeform 92"/>
              <p:cNvSpPr>
                <a:spLocks noChangeAspect="1"/>
              </p:cNvSpPr>
              <p:nvPr/>
            </p:nvSpPr>
            <p:spPr bwMode="auto">
              <a:xfrm>
                <a:off x="2308" y="755"/>
                <a:ext cx="78" cy="48"/>
              </a:xfrm>
              <a:custGeom>
                <a:avLst/>
                <a:gdLst>
                  <a:gd name="T0" fmla="*/ 1973057 w 52"/>
                  <a:gd name="T1" fmla="*/ 0 h 32"/>
                  <a:gd name="T2" fmla="*/ 1973057 w 52"/>
                  <a:gd name="T3" fmla="*/ 0 h 32"/>
                  <a:gd name="T4" fmla="*/ 1586300 w 52"/>
                  <a:gd name="T5" fmla="*/ 446805 h 32"/>
                  <a:gd name="T6" fmla="*/ 1057533 w 52"/>
                  <a:gd name="T7" fmla="*/ 898656 h 32"/>
                  <a:gd name="T8" fmla="*/ 765795 w 52"/>
                  <a:gd name="T9" fmla="*/ 1049869 h 32"/>
                  <a:gd name="T10" fmla="*/ 538364 w 52"/>
                  <a:gd name="T11" fmla="*/ 1117558 h 32"/>
                  <a:gd name="T12" fmla="*/ 239273 w 52"/>
                  <a:gd name="T13" fmla="*/ 1209727 h 32"/>
                  <a:gd name="T14" fmla="*/ 0 w 52"/>
                  <a:gd name="T15" fmla="*/ 1117558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"/>
                  <a:gd name="T25" fmla="*/ 0 h 32"/>
                  <a:gd name="T26" fmla="*/ 52 w 52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" h="32">
                    <a:moveTo>
                      <a:pt x="52" y="0"/>
                    </a:moveTo>
                    <a:lnTo>
                      <a:pt x="52" y="0"/>
                    </a:lnTo>
                    <a:lnTo>
                      <a:pt x="42" y="12"/>
                    </a:lnTo>
                    <a:lnTo>
                      <a:pt x="28" y="24"/>
                    </a:lnTo>
                    <a:lnTo>
                      <a:pt x="20" y="28"/>
                    </a:lnTo>
                    <a:lnTo>
                      <a:pt x="14" y="30"/>
                    </a:lnTo>
                    <a:lnTo>
                      <a:pt x="6" y="32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88" name="Freeform 93"/>
              <p:cNvSpPr>
                <a:spLocks noChangeAspect="1"/>
              </p:cNvSpPr>
              <p:nvPr/>
            </p:nvSpPr>
            <p:spPr bwMode="auto">
              <a:xfrm>
                <a:off x="2368" y="842"/>
                <a:ext cx="45" cy="42"/>
              </a:xfrm>
              <a:custGeom>
                <a:avLst/>
                <a:gdLst>
                  <a:gd name="T0" fmla="*/ 1149057 w 30"/>
                  <a:gd name="T1" fmla="*/ 0 h 28"/>
                  <a:gd name="T2" fmla="*/ 1149057 w 30"/>
                  <a:gd name="T3" fmla="*/ 0 h 28"/>
                  <a:gd name="T4" fmla="*/ 1005309 w 30"/>
                  <a:gd name="T5" fmla="*/ 375750 h 28"/>
                  <a:gd name="T6" fmla="*/ 699839 w 30"/>
                  <a:gd name="T7" fmla="*/ 698805 h 28"/>
                  <a:gd name="T8" fmla="*/ 311039 w 30"/>
                  <a:gd name="T9" fmla="*/ 989517 h 28"/>
                  <a:gd name="T10" fmla="*/ 159515 w 30"/>
                  <a:gd name="T11" fmla="*/ 1057554 h 28"/>
                  <a:gd name="T12" fmla="*/ 0 w 30"/>
                  <a:gd name="T13" fmla="*/ 1057554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8"/>
                  <a:gd name="T23" fmla="*/ 30 w 3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8">
                    <a:moveTo>
                      <a:pt x="30" y="0"/>
                    </a:moveTo>
                    <a:lnTo>
                      <a:pt x="30" y="0"/>
                    </a:lnTo>
                    <a:lnTo>
                      <a:pt x="26" y="10"/>
                    </a:lnTo>
                    <a:lnTo>
                      <a:pt x="18" y="18"/>
                    </a:lnTo>
                    <a:lnTo>
                      <a:pt x="8" y="26"/>
                    </a:lnTo>
                    <a:lnTo>
                      <a:pt x="4" y="28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89" name="Freeform 94"/>
              <p:cNvSpPr>
                <a:spLocks noChangeAspect="1"/>
              </p:cNvSpPr>
              <p:nvPr/>
            </p:nvSpPr>
            <p:spPr bwMode="auto">
              <a:xfrm>
                <a:off x="2389" y="878"/>
                <a:ext cx="45" cy="18"/>
              </a:xfrm>
              <a:custGeom>
                <a:avLst/>
                <a:gdLst>
                  <a:gd name="T0" fmla="*/ 1149057 w 30"/>
                  <a:gd name="T1" fmla="*/ 449223 h 12"/>
                  <a:gd name="T2" fmla="*/ 1149057 w 30"/>
                  <a:gd name="T3" fmla="*/ 449223 h 12"/>
                  <a:gd name="T4" fmla="*/ 159515 w 30"/>
                  <a:gd name="T5" fmla="*/ 88735 h 12"/>
                  <a:gd name="T6" fmla="*/ 0 w 30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12"/>
                  <a:gd name="T14" fmla="*/ 30 w 30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12">
                    <a:moveTo>
                      <a:pt x="30" y="12"/>
                    </a:moveTo>
                    <a:lnTo>
                      <a:pt x="30" y="12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</p:grpSp>
        <p:grpSp>
          <p:nvGrpSpPr>
            <p:cNvPr id="6" name="Group 95"/>
            <p:cNvGrpSpPr>
              <a:grpSpLocks noChangeAspect="1"/>
            </p:cNvGrpSpPr>
            <p:nvPr/>
          </p:nvGrpSpPr>
          <p:grpSpPr bwMode="auto">
            <a:xfrm>
              <a:off x="3165475" y="3363913"/>
              <a:ext cx="1435100" cy="1441450"/>
              <a:chOff x="2648" y="4069"/>
              <a:chExt cx="535" cy="538"/>
            </a:xfrm>
          </p:grpSpPr>
          <p:sp>
            <p:nvSpPr>
              <p:cNvPr id="37943" name="Freeform 96"/>
              <p:cNvSpPr>
                <a:spLocks noChangeAspect="1"/>
              </p:cNvSpPr>
              <p:nvPr/>
            </p:nvSpPr>
            <p:spPr bwMode="auto">
              <a:xfrm>
                <a:off x="2650" y="4075"/>
                <a:ext cx="533" cy="532"/>
              </a:xfrm>
              <a:custGeom>
                <a:avLst/>
                <a:gdLst>
                  <a:gd name="T0" fmla="*/ 533 w 533"/>
                  <a:gd name="T1" fmla="*/ 532 h 532"/>
                  <a:gd name="T2" fmla="*/ 533 w 533"/>
                  <a:gd name="T3" fmla="*/ 532 h 532"/>
                  <a:gd name="T4" fmla="*/ 485 w 533"/>
                  <a:gd name="T5" fmla="*/ 492 h 532"/>
                  <a:gd name="T6" fmla="*/ 437 w 533"/>
                  <a:gd name="T7" fmla="*/ 452 h 532"/>
                  <a:gd name="T8" fmla="*/ 393 w 533"/>
                  <a:gd name="T9" fmla="*/ 412 h 532"/>
                  <a:gd name="T10" fmla="*/ 351 w 533"/>
                  <a:gd name="T11" fmla="*/ 374 h 532"/>
                  <a:gd name="T12" fmla="*/ 273 w 533"/>
                  <a:gd name="T13" fmla="*/ 296 h 532"/>
                  <a:gd name="T14" fmla="*/ 205 w 533"/>
                  <a:gd name="T15" fmla="*/ 228 h 532"/>
                  <a:gd name="T16" fmla="*/ 150 w 533"/>
                  <a:gd name="T17" fmla="*/ 168 h 532"/>
                  <a:gd name="T18" fmla="*/ 110 w 533"/>
                  <a:gd name="T19" fmla="*/ 120 h 532"/>
                  <a:gd name="T20" fmla="*/ 74 w 533"/>
                  <a:gd name="T21" fmla="*/ 78 h 532"/>
                  <a:gd name="T22" fmla="*/ 120 w 533"/>
                  <a:gd name="T23" fmla="*/ 76 h 532"/>
                  <a:gd name="T24" fmla="*/ 120 w 533"/>
                  <a:gd name="T25" fmla="*/ 76 h 532"/>
                  <a:gd name="T26" fmla="*/ 120 w 533"/>
                  <a:gd name="T27" fmla="*/ 70 h 532"/>
                  <a:gd name="T28" fmla="*/ 120 w 533"/>
                  <a:gd name="T29" fmla="*/ 70 h 532"/>
                  <a:gd name="T30" fmla="*/ 96 w 533"/>
                  <a:gd name="T31" fmla="*/ 60 h 532"/>
                  <a:gd name="T32" fmla="*/ 64 w 533"/>
                  <a:gd name="T33" fmla="*/ 44 h 532"/>
                  <a:gd name="T34" fmla="*/ 64 w 533"/>
                  <a:gd name="T35" fmla="*/ 44 h 532"/>
                  <a:gd name="T36" fmla="*/ 26 w 533"/>
                  <a:gd name="T37" fmla="*/ 18 h 532"/>
                  <a:gd name="T38" fmla="*/ 0 w 533"/>
                  <a:gd name="T39" fmla="*/ 0 h 532"/>
                  <a:gd name="T40" fmla="*/ 0 w 533"/>
                  <a:gd name="T41" fmla="*/ 0 h 532"/>
                  <a:gd name="T42" fmla="*/ 14 w 533"/>
                  <a:gd name="T43" fmla="*/ 52 h 532"/>
                  <a:gd name="T44" fmla="*/ 14 w 533"/>
                  <a:gd name="T45" fmla="*/ 52 h 532"/>
                  <a:gd name="T46" fmla="*/ 22 w 533"/>
                  <a:gd name="T47" fmla="*/ 80 h 532"/>
                  <a:gd name="T48" fmla="*/ 32 w 533"/>
                  <a:gd name="T49" fmla="*/ 106 h 532"/>
                  <a:gd name="T50" fmla="*/ 32 w 533"/>
                  <a:gd name="T51" fmla="*/ 106 h 532"/>
                  <a:gd name="T52" fmla="*/ 40 w 533"/>
                  <a:gd name="T53" fmla="*/ 122 h 532"/>
                  <a:gd name="T54" fmla="*/ 46 w 533"/>
                  <a:gd name="T55" fmla="*/ 140 h 532"/>
                  <a:gd name="T56" fmla="*/ 46 w 533"/>
                  <a:gd name="T57" fmla="*/ 140 h 532"/>
                  <a:gd name="T58" fmla="*/ 46 w 533"/>
                  <a:gd name="T59" fmla="*/ 124 h 532"/>
                  <a:gd name="T60" fmla="*/ 48 w 533"/>
                  <a:gd name="T61" fmla="*/ 112 h 532"/>
                  <a:gd name="T62" fmla="*/ 52 w 533"/>
                  <a:gd name="T63" fmla="*/ 104 h 532"/>
                  <a:gd name="T64" fmla="*/ 52 w 533"/>
                  <a:gd name="T65" fmla="*/ 104 h 532"/>
                  <a:gd name="T66" fmla="*/ 60 w 533"/>
                  <a:gd name="T67" fmla="*/ 114 h 532"/>
                  <a:gd name="T68" fmla="*/ 82 w 533"/>
                  <a:gd name="T69" fmla="*/ 142 h 532"/>
                  <a:gd name="T70" fmla="*/ 120 w 533"/>
                  <a:gd name="T71" fmla="*/ 186 h 532"/>
                  <a:gd name="T72" fmla="*/ 171 w 533"/>
                  <a:gd name="T73" fmla="*/ 244 h 532"/>
                  <a:gd name="T74" fmla="*/ 203 w 533"/>
                  <a:gd name="T75" fmla="*/ 276 h 532"/>
                  <a:gd name="T76" fmla="*/ 239 w 533"/>
                  <a:gd name="T77" fmla="*/ 310 h 532"/>
                  <a:gd name="T78" fmla="*/ 279 w 533"/>
                  <a:gd name="T79" fmla="*/ 344 h 532"/>
                  <a:gd name="T80" fmla="*/ 321 w 533"/>
                  <a:gd name="T81" fmla="*/ 382 h 532"/>
                  <a:gd name="T82" fmla="*/ 369 w 533"/>
                  <a:gd name="T83" fmla="*/ 418 h 532"/>
                  <a:gd name="T84" fmla="*/ 419 w 533"/>
                  <a:gd name="T85" fmla="*/ 456 h 532"/>
                  <a:gd name="T86" fmla="*/ 475 w 533"/>
                  <a:gd name="T87" fmla="*/ 494 h 532"/>
                  <a:gd name="T88" fmla="*/ 533 w 533"/>
                  <a:gd name="T89" fmla="*/ 532 h 532"/>
                  <a:gd name="T90" fmla="*/ 533 w 533"/>
                  <a:gd name="T91" fmla="*/ 532 h 532"/>
                  <a:gd name="T92" fmla="*/ 533 w 533"/>
                  <a:gd name="T93" fmla="*/ 532 h 5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33"/>
                  <a:gd name="T142" fmla="*/ 0 h 532"/>
                  <a:gd name="T143" fmla="*/ 533 w 533"/>
                  <a:gd name="T144" fmla="*/ 532 h 53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33" h="532">
                    <a:moveTo>
                      <a:pt x="533" y="532"/>
                    </a:moveTo>
                    <a:lnTo>
                      <a:pt x="533" y="532"/>
                    </a:lnTo>
                    <a:lnTo>
                      <a:pt x="485" y="492"/>
                    </a:lnTo>
                    <a:lnTo>
                      <a:pt x="437" y="452"/>
                    </a:lnTo>
                    <a:lnTo>
                      <a:pt x="393" y="412"/>
                    </a:lnTo>
                    <a:lnTo>
                      <a:pt x="351" y="374"/>
                    </a:lnTo>
                    <a:lnTo>
                      <a:pt x="273" y="296"/>
                    </a:lnTo>
                    <a:lnTo>
                      <a:pt x="205" y="228"/>
                    </a:lnTo>
                    <a:lnTo>
                      <a:pt x="150" y="168"/>
                    </a:lnTo>
                    <a:lnTo>
                      <a:pt x="110" y="120"/>
                    </a:lnTo>
                    <a:lnTo>
                      <a:pt x="74" y="78"/>
                    </a:lnTo>
                    <a:lnTo>
                      <a:pt x="120" y="76"/>
                    </a:lnTo>
                    <a:lnTo>
                      <a:pt x="120" y="70"/>
                    </a:lnTo>
                    <a:lnTo>
                      <a:pt x="96" y="60"/>
                    </a:lnTo>
                    <a:lnTo>
                      <a:pt x="64" y="44"/>
                    </a:lnTo>
                    <a:lnTo>
                      <a:pt x="26" y="18"/>
                    </a:lnTo>
                    <a:lnTo>
                      <a:pt x="0" y="0"/>
                    </a:lnTo>
                    <a:lnTo>
                      <a:pt x="14" y="52"/>
                    </a:lnTo>
                    <a:lnTo>
                      <a:pt x="22" y="80"/>
                    </a:lnTo>
                    <a:lnTo>
                      <a:pt x="32" y="106"/>
                    </a:lnTo>
                    <a:lnTo>
                      <a:pt x="40" y="122"/>
                    </a:lnTo>
                    <a:lnTo>
                      <a:pt x="46" y="140"/>
                    </a:lnTo>
                    <a:lnTo>
                      <a:pt x="46" y="124"/>
                    </a:lnTo>
                    <a:lnTo>
                      <a:pt x="48" y="112"/>
                    </a:lnTo>
                    <a:lnTo>
                      <a:pt x="52" y="104"/>
                    </a:lnTo>
                    <a:lnTo>
                      <a:pt x="60" y="114"/>
                    </a:lnTo>
                    <a:lnTo>
                      <a:pt x="82" y="142"/>
                    </a:lnTo>
                    <a:lnTo>
                      <a:pt x="120" y="186"/>
                    </a:lnTo>
                    <a:lnTo>
                      <a:pt x="171" y="244"/>
                    </a:lnTo>
                    <a:lnTo>
                      <a:pt x="203" y="276"/>
                    </a:lnTo>
                    <a:lnTo>
                      <a:pt x="239" y="310"/>
                    </a:lnTo>
                    <a:lnTo>
                      <a:pt x="279" y="344"/>
                    </a:lnTo>
                    <a:lnTo>
                      <a:pt x="321" y="382"/>
                    </a:lnTo>
                    <a:lnTo>
                      <a:pt x="369" y="418"/>
                    </a:lnTo>
                    <a:lnTo>
                      <a:pt x="419" y="456"/>
                    </a:lnTo>
                    <a:lnTo>
                      <a:pt x="475" y="494"/>
                    </a:lnTo>
                    <a:lnTo>
                      <a:pt x="533" y="532"/>
                    </a:lnTo>
                    <a:close/>
                  </a:path>
                </a:pathLst>
              </a:custGeom>
              <a:solidFill>
                <a:srgbClr val="2FA024"/>
              </a:solidFill>
              <a:ln w="3175">
                <a:solidFill>
                  <a:srgbClr val="2FA02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44" name="Freeform 97"/>
              <p:cNvSpPr>
                <a:spLocks noChangeAspect="1"/>
              </p:cNvSpPr>
              <p:nvPr/>
            </p:nvSpPr>
            <p:spPr bwMode="auto">
              <a:xfrm>
                <a:off x="2648" y="4069"/>
                <a:ext cx="535" cy="538"/>
              </a:xfrm>
              <a:custGeom>
                <a:avLst/>
                <a:gdLst>
                  <a:gd name="T0" fmla="*/ 535 w 535"/>
                  <a:gd name="T1" fmla="*/ 538 h 538"/>
                  <a:gd name="T2" fmla="*/ 535 w 535"/>
                  <a:gd name="T3" fmla="*/ 538 h 538"/>
                  <a:gd name="T4" fmla="*/ 487 w 535"/>
                  <a:gd name="T5" fmla="*/ 498 h 538"/>
                  <a:gd name="T6" fmla="*/ 441 w 535"/>
                  <a:gd name="T7" fmla="*/ 458 h 538"/>
                  <a:gd name="T8" fmla="*/ 395 w 535"/>
                  <a:gd name="T9" fmla="*/ 418 h 538"/>
                  <a:gd name="T10" fmla="*/ 353 w 535"/>
                  <a:gd name="T11" fmla="*/ 378 h 538"/>
                  <a:gd name="T12" fmla="*/ 275 w 535"/>
                  <a:gd name="T13" fmla="*/ 302 h 538"/>
                  <a:gd name="T14" fmla="*/ 207 w 535"/>
                  <a:gd name="T15" fmla="*/ 230 h 538"/>
                  <a:gd name="T16" fmla="*/ 152 w 535"/>
                  <a:gd name="T17" fmla="*/ 168 h 538"/>
                  <a:gd name="T18" fmla="*/ 110 w 535"/>
                  <a:gd name="T19" fmla="*/ 120 h 538"/>
                  <a:gd name="T20" fmla="*/ 74 w 535"/>
                  <a:gd name="T21" fmla="*/ 78 h 538"/>
                  <a:gd name="T22" fmla="*/ 122 w 535"/>
                  <a:gd name="T23" fmla="*/ 76 h 538"/>
                  <a:gd name="T24" fmla="*/ 122 w 535"/>
                  <a:gd name="T25" fmla="*/ 76 h 538"/>
                  <a:gd name="T26" fmla="*/ 102 w 535"/>
                  <a:gd name="T27" fmla="*/ 66 h 538"/>
                  <a:gd name="T28" fmla="*/ 64 w 535"/>
                  <a:gd name="T29" fmla="*/ 44 h 538"/>
                  <a:gd name="T30" fmla="*/ 64 w 535"/>
                  <a:gd name="T31" fmla="*/ 44 h 538"/>
                  <a:gd name="T32" fmla="*/ 26 w 535"/>
                  <a:gd name="T33" fmla="*/ 18 h 538"/>
                  <a:gd name="T34" fmla="*/ 0 w 535"/>
                  <a:gd name="T35" fmla="*/ 0 h 538"/>
                  <a:gd name="T36" fmla="*/ 0 w 535"/>
                  <a:gd name="T37" fmla="*/ 0 h 538"/>
                  <a:gd name="T38" fmla="*/ 14 w 535"/>
                  <a:gd name="T39" fmla="*/ 52 h 538"/>
                  <a:gd name="T40" fmla="*/ 14 w 535"/>
                  <a:gd name="T41" fmla="*/ 52 h 538"/>
                  <a:gd name="T42" fmla="*/ 24 w 535"/>
                  <a:gd name="T43" fmla="*/ 78 h 538"/>
                  <a:gd name="T44" fmla="*/ 34 w 535"/>
                  <a:gd name="T45" fmla="*/ 106 h 538"/>
                  <a:gd name="T46" fmla="*/ 34 w 535"/>
                  <a:gd name="T47" fmla="*/ 106 h 538"/>
                  <a:gd name="T48" fmla="*/ 40 w 535"/>
                  <a:gd name="T49" fmla="*/ 122 h 538"/>
                  <a:gd name="T50" fmla="*/ 46 w 535"/>
                  <a:gd name="T51" fmla="*/ 138 h 538"/>
                  <a:gd name="T52" fmla="*/ 46 w 535"/>
                  <a:gd name="T53" fmla="*/ 138 h 538"/>
                  <a:gd name="T54" fmla="*/ 46 w 535"/>
                  <a:gd name="T55" fmla="*/ 122 h 538"/>
                  <a:gd name="T56" fmla="*/ 50 w 535"/>
                  <a:gd name="T57" fmla="*/ 112 h 538"/>
                  <a:gd name="T58" fmla="*/ 52 w 535"/>
                  <a:gd name="T59" fmla="*/ 102 h 538"/>
                  <a:gd name="T60" fmla="*/ 52 w 535"/>
                  <a:gd name="T61" fmla="*/ 102 h 538"/>
                  <a:gd name="T62" fmla="*/ 84 w 535"/>
                  <a:gd name="T63" fmla="*/ 140 h 538"/>
                  <a:gd name="T64" fmla="*/ 122 w 535"/>
                  <a:gd name="T65" fmla="*/ 184 h 538"/>
                  <a:gd name="T66" fmla="*/ 173 w 535"/>
                  <a:gd name="T67" fmla="*/ 240 h 538"/>
                  <a:gd name="T68" fmla="*/ 241 w 535"/>
                  <a:gd name="T69" fmla="*/ 308 h 538"/>
                  <a:gd name="T70" fmla="*/ 281 w 535"/>
                  <a:gd name="T71" fmla="*/ 344 h 538"/>
                  <a:gd name="T72" fmla="*/ 325 w 535"/>
                  <a:gd name="T73" fmla="*/ 380 h 538"/>
                  <a:gd name="T74" fmla="*/ 373 w 535"/>
                  <a:gd name="T75" fmla="*/ 420 h 538"/>
                  <a:gd name="T76" fmla="*/ 423 w 535"/>
                  <a:gd name="T77" fmla="*/ 458 h 538"/>
                  <a:gd name="T78" fmla="*/ 477 w 535"/>
                  <a:gd name="T79" fmla="*/ 498 h 538"/>
                  <a:gd name="T80" fmla="*/ 535 w 535"/>
                  <a:gd name="T81" fmla="*/ 538 h 538"/>
                  <a:gd name="T82" fmla="*/ 535 w 535"/>
                  <a:gd name="T83" fmla="*/ 538 h 538"/>
                  <a:gd name="T84" fmla="*/ 535 w 535"/>
                  <a:gd name="T85" fmla="*/ 538 h 5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35"/>
                  <a:gd name="T130" fmla="*/ 0 h 538"/>
                  <a:gd name="T131" fmla="*/ 535 w 535"/>
                  <a:gd name="T132" fmla="*/ 538 h 5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35" h="538">
                    <a:moveTo>
                      <a:pt x="535" y="538"/>
                    </a:moveTo>
                    <a:lnTo>
                      <a:pt x="535" y="538"/>
                    </a:lnTo>
                    <a:lnTo>
                      <a:pt x="487" y="498"/>
                    </a:lnTo>
                    <a:lnTo>
                      <a:pt x="441" y="458"/>
                    </a:lnTo>
                    <a:lnTo>
                      <a:pt x="395" y="418"/>
                    </a:lnTo>
                    <a:lnTo>
                      <a:pt x="353" y="378"/>
                    </a:lnTo>
                    <a:lnTo>
                      <a:pt x="275" y="302"/>
                    </a:lnTo>
                    <a:lnTo>
                      <a:pt x="207" y="230"/>
                    </a:lnTo>
                    <a:lnTo>
                      <a:pt x="152" y="168"/>
                    </a:lnTo>
                    <a:lnTo>
                      <a:pt x="110" y="120"/>
                    </a:lnTo>
                    <a:lnTo>
                      <a:pt x="74" y="78"/>
                    </a:lnTo>
                    <a:lnTo>
                      <a:pt x="122" y="76"/>
                    </a:lnTo>
                    <a:lnTo>
                      <a:pt x="102" y="66"/>
                    </a:lnTo>
                    <a:lnTo>
                      <a:pt x="64" y="44"/>
                    </a:lnTo>
                    <a:lnTo>
                      <a:pt x="26" y="18"/>
                    </a:lnTo>
                    <a:lnTo>
                      <a:pt x="0" y="0"/>
                    </a:lnTo>
                    <a:lnTo>
                      <a:pt x="14" y="52"/>
                    </a:lnTo>
                    <a:lnTo>
                      <a:pt x="24" y="78"/>
                    </a:lnTo>
                    <a:lnTo>
                      <a:pt x="34" y="106"/>
                    </a:lnTo>
                    <a:lnTo>
                      <a:pt x="40" y="122"/>
                    </a:lnTo>
                    <a:lnTo>
                      <a:pt x="46" y="138"/>
                    </a:lnTo>
                    <a:lnTo>
                      <a:pt x="46" y="122"/>
                    </a:lnTo>
                    <a:lnTo>
                      <a:pt x="50" y="112"/>
                    </a:lnTo>
                    <a:lnTo>
                      <a:pt x="52" y="102"/>
                    </a:lnTo>
                    <a:lnTo>
                      <a:pt x="84" y="140"/>
                    </a:lnTo>
                    <a:lnTo>
                      <a:pt x="122" y="184"/>
                    </a:lnTo>
                    <a:lnTo>
                      <a:pt x="173" y="240"/>
                    </a:lnTo>
                    <a:lnTo>
                      <a:pt x="241" y="308"/>
                    </a:lnTo>
                    <a:lnTo>
                      <a:pt x="281" y="344"/>
                    </a:lnTo>
                    <a:lnTo>
                      <a:pt x="325" y="380"/>
                    </a:lnTo>
                    <a:lnTo>
                      <a:pt x="373" y="420"/>
                    </a:lnTo>
                    <a:lnTo>
                      <a:pt x="423" y="458"/>
                    </a:lnTo>
                    <a:lnTo>
                      <a:pt x="477" y="498"/>
                    </a:lnTo>
                    <a:lnTo>
                      <a:pt x="535" y="538"/>
                    </a:lnTo>
                    <a:close/>
                  </a:path>
                </a:pathLst>
              </a:custGeom>
              <a:solidFill>
                <a:srgbClr val="96BB62"/>
              </a:solidFill>
              <a:ln w="3175">
                <a:solidFill>
                  <a:srgbClr val="96BB6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</p:grpSp>
        <p:grpSp>
          <p:nvGrpSpPr>
            <p:cNvPr id="7" name="Group 98"/>
            <p:cNvGrpSpPr>
              <a:grpSpLocks noChangeAspect="1"/>
            </p:cNvGrpSpPr>
            <p:nvPr/>
          </p:nvGrpSpPr>
          <p:grpSpPr bwMode="auto">
            <a:xfrm>
              <a:off x="3316288" y="2935288"/>
              <a:ext cx="3019425" cy="909637"/>
              <a:chOff x="2704" y="3909"/>
              <a:chExt cx="1127" cy="340"/>
            </a:xfrm>
          </p:grpSpPr>
          <p:sp>
            <p:nvSpPr>
              <p:cNvPr id="37941" name="Freeform 99"/>
              <p:cNvSpPr>
                <a:spLocks noChangeAspect="1"/>
              </p:cNvSpPr>
              <p:nvPr/>
            </p:nvSpPr>
            <p:spPr bwMode="auto">
              <a:xfrm>
                <a:off x="2706" y="3913"/>
                <a:ext cx="1125" cy="336"/>
              </a:xfrm>
              <a:custGeom>
                <a:avLst/>
                <a:gdLst>
                  <a:gd name="T0" fmla="*/ 541 w 1125"/>
                  <a:gd name="T1" fmla="*/ 14 h 336"/>
                  <a:gd name="T2" fmla="*/ 459 w 1125"/>
                  <a:gd name="T3" fmla="*/ 2 h 336"/>
                  <a:gd name="T4" fmla="*/ 345 w 1125"/>
                  <a:gd name="T5" fmla="*/ 2 h 336"/>
                  <a:gd name="T6" fmla="*/ 195 w 1125"/>
                  <a:gd name="T7" fmla="*/ 18 h 336"/>
                  <a:gd name="T8" fmla="*/ 0 w 1125"/>
                  <a:gd name="T9" fmla="*/ 58 h 336"/>
                  <a:gd name="T10" fmla="*/ 96 w 1125"/>
                  <a:gd name="T11" fmla="*/ 46 h 336"/>
                  <a:gd name="T12" fmla="*/ 263 w 1125"/>
                  <a:gd name="T13" fmla="*/ 30 h 336"/>
                  <a:gd name="T14" fmla="*/ 403 w 1125"/>
                  <a:gd name="T15" fmla="*/ 28 h 336"/>
                  <a:gd name="T16" fmla="*/ 491 w 1125"/>
                  <a:gd name="T17" fmla="*/ 36 h 336"/>
                  <a:gd name="T18" fmla="*/ 543 w 1125"/>
                  <a:gd name="T19" fmla="*/ 46 h 336"/>
                  <a:gd name="T20" fmla="*/ 567 w 1125"/>
                  <a:gd name="T21" fmla="*/ 52 h 336"/>
                  <a:gd name="T22" fmla="*/ 641 w 1125"/>
                  <a:gd name="T23" fmla="*/ 80 h 336"/>
                  <a:gd name="T24" fmla="*/ 717 w 1125"/>
                  <a:gd name="T25" fmla="*/ 116 h 336"/>
                  <a:gd name="T26" fmla="*/ 867 w 1125"/>
                  <a:gd name="T27" fmla="*/ 196 h 336"/>
                  <a:gd name="T28" fmla="*/ 981 w 1125"/>
                  <a:gd name="T29" fmla="*/ 264 h 336"/>
                  <a:gd name="T30" fmla="*/ 981 w 1125"/>
                  <a:gd name="T31" fmla="*/ 304 h 336"/>
                  <a:gd name="T32" fmla="*/ 983 w 1125"/>
                  <a:gd name="T33" fmla="*/ 310 h 336"/>
                  <a:gd name="T34" fmla="*/ 1047 w 1125"/>
                  <a:gd name="T35" fmla="*/ 320 h 336"/>
                  <a:gd name="T36" fmla="*/ 1093 w 1125"/>
                  <a:gd name="T37" fmla="*/ 330 h 336"/>
                  <a:gd name="T38" fmla="*/ 1121 w 1125"/>
                  <a:gd name="T39" fmla="*/ 330 h 336"/>
                  <a:gd name="T40" fmla="*/ 1091 w 1125"/>
                  <a:gd name="T41" fmla="*/ 294 h 336"/>
                  <a:gd name="T42" fmla="*/ 1073 w 1125"/>
                  <a:gd name="T43" fmla="*/ 272 h 336"/>
                  <a:gd name="T44" fmla="*/ 1053 w 1125"/>
                  <a:gd name="T45" fmla="*/ 250 h 336"/>
                  <a:gd name="T46" fmla="*/ 1029 w 1125"/>
                  <a:gd name="T47" fmla="*/ 224 h 336"/>
                  <a:gd name="T48" fmla="*/ 1035 w 1125"/>
                  <a:gd name="T49" fmla="*/ 240 h 336"/>
                  <a:gd name="T50" fmla="*/ 1037 w 1125"/>
                  <a:gd name="T51" fmla="*/ 260 h 336"/>
                  <a:gd name="T52" fmla="*/ 995 w 1125"/>
                  <a:gd name="T53" fmla="*/ 232 h 336"/>
                  <a:gd name="T54" fmla="*/ 883 w 1125"/>
                  <a:gd name="T55" fmla="*/ 164 h 336"/>
                  <a:gd name="T56" fmla="*/ 767 w 1125"/>
                  <a:gd name="T57" fmla="*/ 102 h 336"/>
                  <a:gd name="T58" fmla="*/ 679 w 1125"/>
                  <a:gd name="T59" fmla="*/ 64 h 336"/>
                  <a:gd name="T60" fmla="*/ 587 w 1125"/>
                  <a:gd name="T61" fmla="*/ 28 h 336"/>
                  <a:gd name="T62" fmla="*/ 541 w 1125"/>
                  <a:gd name="T63" fmla="*/ 14 h 3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5"/>
                  <a:gd name="T97" fmla="*/ 0 h 336"/>
                  <a:gd name="T98" fmla="*/ 1125 w 1125"/>
                  <a:gd name="T99" fmla="*/ 336 h 3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5" h="336">
                    <a:moveTo>
                      <a:pt x="541" y="14"/>
                    </a:moveTo>
                    <a:lnTo>
                      <a:pt x="541" y="14"/>
                    </a:lnTo>
                    <a:lnTo>
                      <a:pt x="503" y="8"/>
                    </a:lnTo>
                    <a:lnTo>
                      <a:pt x="459" y="2"/>
                    </a:lnTo>
                    <a:lnTo>
                      <a:pt x="407" y="0"/>
                    </a:lnTo>
                    <a:lnTo>
                      <a:pt x="345" y="2"/>
                    </a:lnTo>
                    <a:lnTo>
                      <a:pt x="275" y="8"/>
                    </a:lnTo>
                    <a:lnTo>
                      <a:pt x="195" y="18"/>
                    </a:lnTo>
                    <a:lnTo>
                      <a:pt x="104" y="36"/>
                    </a:lnTo>
                    <a:lnTo>
                      <a:pt x="0" y="58"/>
                    </a:lnTo>
                    <a:lnTo>
                      <a:pt x="96" y="46"/>
                    </a:lnTo>
                    <a:lnTo>
                      <a:pt x="183" y="36"/>
                    </a:lnTo>
                    <a:lnTo>
                      <a:pt x="263" y="30"/>
                    </a:lnTo>
                    <a:lnTo>
                      <a:pt x="335" y="26"/>
                    </a:lnTo>
                    <a:lnTo>
                      <a:pt x="403" y="28"/>
                    </a:lnTo>
                    <a:lnTo>
                      <a:pt x="463" y="32"/>
                    </a:lnTo>
                    <a:lnTo>
                      <a:pt x="491" y="36"/>
                    </a:lnTo>
                    <a:lnTo>
                      <a:pt x="517" y="40"/>
                    </a:lnTo>
                    <a:lnTo>
                      <a:pt x="543" y="46"/>
                    </a:lnTo>
                    <a:lnTo>
                      <a:pt x="567" y="52"/>
                    </a:lnTo>
                    <a:lnTo>
                      <a:pt x="603" y="66"/>
                    </a:lnTo>
                    <a:lnTo>
                      <a:pt x="641" y="80"/>
                    </a:lnTo>
                    <a:lnTo>
                      <a:pt x="679" y="98"/>
                    </a:lnTo>
                    <a:lnTo>
                      <a:pt x="717" y="116"/>
                    </a:lnTo>
                    <a:lnTo>
                      <a:pt x="795" y="156"/>
                    </a:lnTo>
                    <a:lnTo>
                      <a:pt x="867" y="196"/>
                    </a:lnTo>
                    <a:lnTo>
                      <a:pt x="929" y="232"/>
                    </a:lnTo>
                    <a:lnTo>
                      <a:pt x="981" y="264"/>
                    </a:lnTo>
                    <a:lnTo>
                      <a:pt x="1025" y="292"/>
                    </a:lnTo>
                    <a:lnTo>
                      <a:pt x="981" y="304"/>
                    </a:lnTo>
                    <a:lnTo>
                      <a:pt x="983" y="310"/>
                    </a:lnTo>
                    <a:lnTo>
                      <a:pt x="1005" y="314"/>
                    </a:lnTo>
                    <a:lnTo>
                      <a:pt x="1047" y="320"/>
                    </a:lnTo>
                    <a:lnTo>
                      <a:pt x="1093" y="330"/>
                    </a:lnTo>
                    <a:lnTo>
                      <a:pt x="1125" y="336"/>
                    </a:lnTo>
                    <a:lnTo>
                      <a:pt x="1121" y="330"/>
                    </a:lnTo>
                    <a:lnTo>
                      <a:pt x="1091" y="294"/>
                    </a:lnTo>
                    <a:lnTo>
                      <a:pt x="1073" y="272"/>
                    </a:lnTo>
                    <a:lnTo>
                      <a:pt x="1053" y="250"/>
                    </a:lnTo>
                    <a:lnTo>
                      <a:pt x="1043" y="238"/>
                    </a:lnTo>
                    <a:lnTo>
                      <a:pt x="1029" y="224"/>
                    </a:lnTo>
                    <a:lnTo>
                      <a:pt x="1035" y="240"/>
                    </a:lnTo>
                    <a:lnTo>
                      <a:pt x="1037" y="252"/>
                    </a:lnTo>
                    <a:lnTo>
                      <a:pt x="1037" y="260"/>
                    </a:lnTo>
                    <a:lnTo>
                      <a:pt x="995" y="232"/>
                    </a:lnTo>
                    <a:lnTo>
                      <a:pt x="947" y="202"/>
                    </a:lnTo>
                    <a:lnTo>
                      <a:pt x="883" y="164"/>
                    </a:lnTo>
                    <a:lnTo>
                      <a:pt x="807" y="122"/>
                    </a:lnTo>
                    <a:lnTo>
                      <a:pt x="767" y="102"/>
                    </a:lnTo>
                    <a:lnTo>
                      <a:pt x="723" y="82"/>
                    </a:lnTo>
                    <a:lnTo>
                      <a:pt x="679" y="64"/>
                    </a:lnTo>
                    <a:lnTo>
                      <a:pt x="633" y="46"/>
                    </a:lnTo>
                    <a:lnTo>
                      <a:pt x="587" y="28"/>
                    </a:lnTo>
                    <a:lnTo>
                      <a:pt x="541" y="14"/>
                    </a:lnTo>
                    <a:close/>
                  </a:path>
                </a:pathLst>
              </a:custGeom>
              <a:solidFill>
                <a:srgbClr val="C4005A"/>
              </a:solidFill>
              <a:ln w="3175">
                <a:solidFill>
                  <a:srgbClr val="C4005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42" name="Freeform 100"/>
              <p:cNvSpPr>
                <a:spLocks noChangeAspect="1"/>
              </p:cNvSpPr>
              <p:nvPr/>
            </p:nvSpPr>
            <p:spPr bwMode="auto">
              <a:xfrm>
                <a:off x="2704" y="3909"/>
                <a:ext cx="1125" cy="334"/>
              </a:xfrm>
              <a:custGeom>
                <a:avLst/>
                <a:gdLst>
                  <a:gd name="T0" fmla="*/ 541 w 1125"/>
                  <a:gd name="T1" fmla="*/ 12 h 334"/>
                  <a:gd name="T2" fmla="*/ 541 w 1125"/>
                  <a:gd name="T3" fmla="*/ 12 h 334"/>
                  <a:gd name="T4" fmla="*/ 503 w 1125"/>
                  <a:gd name="T5" fmla="*/ 4 h 334"/>
                  <a:gd name="T6" fmla="*/ 459 w 1125"/>
                  <a:gd name="T7" fmla="*/ 0 h 334"/>
                  <a:gd name="T8" fmla="*/ 407 w 1125"/>
                  <a:gd name="T9" fmla="*/ 0 h 334"/>
                  <a:gd name="T10" fmla="*/ 347 w 1125"/>
                  <a:gd name="T11" fmla="*/ 2 h 334"/>
                  <a:gd name="T12" fmla="*/ 275 w 1125"/>
                  <a:gd name="T13" fmla="*/ 10 h 334"/>
                  <a:gd name="T14" fmla="*/ 195 w 1125"/>
                  <a:gd name="T15" fmla="*/ 22 h 334"/>
                  <a:gd name="T16" fmla="*/ 104 w 1125"/>
                  <a:gd name="T17" fmla="*/ 38 h 334"/>
                  <a:gd name="T18" fmla="*/ 0 w 1125"/>
                  <a:gd name="T19" fmla="*/ 62 h 334"/>
                  <a:gd name="T20" fmla="*/ 0 w 1125"/>
                  <a:gd name="T21" fmla="*/ 62 h 334"/>
                  <a:gd name="T22" fmla="*/ 98 w 1125"/>
                  <a:gd name="T23" fmla="*/ 48 h 334"/>
                  <a:gd name="T24" fmla="*/ 187 w 1125"/>
                  <a:gd name="T25" fmla="*/ 36 h 334"/>
                  <a:gd name="T26" fmla="*/ 267 w 1125"/>
                  <a:gd name="T27" fmla="*/ 28 h 334"/>
                  <a:gd name="T28" fmla="*/ 339 w 1125"/>
                  <a:gd name="T29" fmla="*/ 24 h 334"/>
                  <a:gd name="T30" fmla="*/ 405 w 1125"/>
                  <a:gd name="T31" fmla="*/ 24 h 334"/>
                  <a:gd name="T32" fmla="*/ 465 w 1125"/>
                  <a:gd name="T33" fmla="*/ 28 h 334"/>
                  <a:gd name="T34" fmla="*/ 491 w 1125"/>
                  <a:gd name="T35" fmla="*/ 32 h 334"/>
                  <a:gd name="T36" fmla="*/ 517 w 1125"/>
                  <a:gd name="T37" fmla="*/ 38 h 334"/>
                  <a:gd name="T38" fmla="*/ 543 w 1125"/>
                  <a:gd name="T39" fmla="*/ 44 h 334"/>
                  <a:gd name="T40" fmla="*/ 567 w 1125"/>
                  <a:gd name="T41" fmla="*/ 50 h 334"/>
                  <a:gd name="T42" fmla="*/ 567 w 1125"/>
                  <a:gd name="T43" fmla="*/ 50 h 334"/>
                  <a:gd name="T44" fmla="*/ 603 w 1125"/>
                  <a:gd name="T45" fmla="*/ 62 h 334"/>
                  <a:gd name="T46" fmla="*/ 641 w 1125"/>
                  <a:gd name="T47" fmla="*/ 78 h 334"/>
                  <a:gd name="T48" fmla="*/ 679 w 1125"/>
                  <a:gd name="T49" fmla="*/ 94 h 334"/>
                  <a:gd name="T50" fmla="*/ 717 w 1125"/>
                  <a:gd name="T51" fmla="*/ 114 h 334"/>
                  <a:gd name="T52" fmla="*/ 795 w 1125"/>
                  <a:gd name="T53" fmla="*/ 152 h 334"/>
                  <a:gd name="T54" fmla="*/ 867 w 1125"/>
                  <a:gd name="T55" fmla="*/ 192 h 334"/>
                  <a:gd name="T56" fmla="*/ 931 w 1125"/>
                  <a:gd name="T57" fmla="*/ 230 h 334"/>
                  <a:gd name="T58" fmla="*/ 981 w 1125"/>
                  <a:gd name="T59" fmla="*/ 260 h 334"/>
                  <a:gd name="T60" fmla="*/ 1027 w 1125"/>
                  <a:gd name="T61" fmla="*/ 290 h 334"/>
                  <a:gd name="T62" fmla="*/ 983 w 1125"/>
                  <a:gd name="T63" fmla="*/ 308 h 334"/>
                  <a:gd name="T64" fmla="*/ 983 w 1125"/>
                  <a:gd name="T65" fmla="*/ 308 h 334"/>
                  <a:gd name="T66" fmla="*/ 1007 w 1125"/>
                  <a:gd name="T67" fmla="*/ 310 h 334"/>
                  <a:gd name="T68" fmla="*/ 1049 w 1125"/>
                  <a:gd name="T69" fmla="*/ 316 h 334"/>
                  <a:gd name="T70" fmla="*/ 1049 w 1125"/>
                  <a:gd name="T71" fmla="*/ 316 h 334"/>
                  <a:gd name="T72" fmla="*/ 1093 w 1125"/>
                  <a:gd name="T73" fmla="*/ 326 h 334"/>
                  <a:gd name="T74" fmla="*/ 1125 w 1125"/>
                  <a:gd name="T75" fmla="*/ 334 h 334"/>
                  <a:gd name="T76" fmla="*/ 1125 w 1125"/>
                  <a:gd name="T77" fmla="*/ 334 h 334"/>
                  <a:gd name="T78" fmla="*/ 1091 w 1125"/>
                  <a:gd name="T79" fmla="*/ 292 h 334"/>
                  <a:gd name="T80" fmla="*/ 1091 w 1125"/>
                  <a:gd name="T81" fmla="*/ 292 h 334"/>
                  <a:gd name="T82" fmla="*/ 1073 w 1125"/>
                  <a:gd name="T83" fmla="*/ 268 h 334"/>
                  <a:gd name="T84" fmla="*/ 1055 w 1125"/>
                  <a:gd name="T85" fmla="*/ 248 h 334"/>
                  <a:gd name="T86" fmla="*/ 1055 w 1125"/>
                  <a:gd name="T87" fmla="*/ 248 h 334"/>
                  <a:gd name="T88" fmla="*/ 1043 w 1125"/>
                  <a:gd name="T89" fmla="*/ 236 h 334"/>
                  <a:gd name="T90" fmla="*/ 1029 w 1125"/>
                  <a:gd name="T91" fmla="*/ 222 h 334"/>
                  <a:gd name="T92" fmla="*/ 1029 w 1125"/>
                  <a:gd name="T93" fmla="*/ 222 h 334"/>
                  <a:gd name="T94" fmla="*/ 1035 w 1125"/>
                  <a:gd name="T95" fmla="*/ 238 h 334"/>
                  <a:gd name="T96" fmla="*/ 1037 w 1125"/>
                  <a:gd name="T97" fmla="*/ 248 h 334"/>
                  <a:gd name="T98" fmla="*/ 1037 w 1125"/>
                  <a:gd name="T99" fmla="*/ 258 h 334"/>
                  <a:gd name="T100" fmla="*/ 1037 w 1125"/>
                  <a:gd name="T101" fmla="*/ 258 h 334"/>
                  <a:gd name="T102" fmla="*/ 995 w 1125"/>
                  <a:gd name="T103" fmla="*/ 230 h 334"/>
                  <a:gd name="T104" fmla="*/ 947 w 1125"/>
                  <a:gd name="T105" fmla="*/ 198 h 334"/>
                  <a:gd name="T106" fmla="*/ 883 w 1125"/>
                  <a:gd name="T107" fmla="*/ 160 h 334"/>
                  <a:gd name="T108" fmla="*/ 809 w 1125"/>
                  <a:gd name="T109" fmla="*/ 120 h 334"/>
                  <a:gd name="T110" fmla="*/ 767 w 1125"/>
                  <a:gd name="T111" fmla="*/ 100 h 334"/>
                  <a:gd name="T112" fmla="*/ 725 w 1125"/>
                  <a:gd name="T113" fmla="*/ 80 h 334"/>
                  <a:gd name="T114" fmla="*/ 679 w 1125"/>
                  <a:gd name="T115" fmla="*/ 60 h 334"/>
                  <a:gd name="T116" fmla="*/ 635 w 1125"/>
                  <a:gd name="T117" fmla="*/ 42 h 334"/>
                  <a:gd name="T118" fmla="*/ 587 w 1125"/>
                  <a:gd name="T119" fmla="*/ 26 h 334"/>
                  <a:gd name="T120" fmla="*/ 541 w 1125"/>
                  <a:gd name="T121" fmla="*/ 12 h 334"/>
                  <a:gd name="T122" fmla="*/ 541 w 1125"/>
                  <a:gd name="T123" fmla="*/ 12 h 334"/>
                  <a:gd name="T124" fmla="*/ 541 w 1125"/>
                  <a:gd name="T125" fmla="*/ 12 h 33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25"/>
                  <a:gd name="T190" fmla="*/ 0 h 334"/>
                  <a:gd name="T191" fmla="*/ 1125 w 1125"/>
                  <a:gd name="T192" fmla="*/ 334 h 33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25" h="334">
                    <a:moveTo>
                      <a:pt x="541" y="12"/>
                    </a:moveTo>
                    <a:lnTo>
                      <a:pt x="541" y="12"/>
                    </a:lnTo>
                    <a:lnTo>
                      <a:pt x="503" y="4"/>
                    </a:lnTo>
                    <a:lnTo>
                      <a:pt x="459" y="0"/>
                    </a:lnTo>
                    <a:lnTo>
                      <a:pt x="407" y="0"/>
                    </a:lnTo>
                    <a:lnTo>
                      <a:pt x="347" y="2"/>
                    </a:lnTo>
                    <a:lnTo>
                      <a:pt x="275" y="10"/>
                    </a:lnTo>
                    <a:lnTo>
                      <a:pt x="195" y="22"/>
                    </a:lnTo>
                    <a:lnTo>
                      <a:pt x="104" y="38"/>
                    </a:lnTo>
                    <a:lnTo>
                      <a:pt x="0" y="62"/>
                    </a:lnTo>
                    <a:lnTo>
                      <a:pt x="98" y="48"/>
                    </a:lnTo>
                    <a:lnTo>
                      <a:pt x="187" y="36"/>
                    </a:lnTo>
                    <a:lnTo>
                      <a:pt x="267" y="28"/>
                    </a:lnTo>
                    <a:lnTo>
                      <a:pt x="339" y="24"/>
                    </a:lnTo>
                    <a:lnTo>
                      <a:pt x="405" y="24"/>
                    </a:lnTo>
                    <a:lnTo>
                      <a:pt x="465" y="28"/>
                    </a:lnTo>
                    <a:lnTo>
                      <a:pt x="491" y="32"/>
                    </a:lnTo>
                    <a:lnTo>
                      <a:pt x="517" y="38"/>
                    </a:lnTo>
                    <a:lnTo>
                      <a:pt x="543" y="44"/>
                    </a:lnTo>
                    <a:lnTo>
                      <a:pt x="567" y="50"/>
                    </a:lnTo>
                    <a:lnTo>
                      <a:pt x="603" y="62"/>
                    </a:lnTo>
                    <a:lnTo>
                      <a:pt x="641" y="78"/>
                    </a:lnTo>
                    <a:lnTo>
                      <a:pt x="679" y="94"/>
                    </a:lnTo>
                    <a:lnTo>
                      <a:pt x="717" y="114"/>
                    </a:lnTo>
                    <a:lnTo>
                      <a:pt x="795" y="152"/>
                    </a:lnTo>
                    <a:lnTo>
                      <a:pt x="867" y="192"/>
                    </a:lnTo>
                    <a:lnTo>
                      <a:pt x="931" y="230"/>
                    </a:lnTo>
                    <a:lnTo>
                      <a:pt x="981" y="260"/>
                    </a:lnTo>
                    <a:lnTo>
                      <a:pt x="1027" y="290"/>
                    </a:lnTo>
                    <a:lnTo>
                      <a:pt x="983" y="308"/>
                    </a:lnTo>
                    <a:lnTo>
                      <a:pt x="1007" y="310"/>
                    </a:lnTo>
                    <a:lnTo>
                      <a:pt x="1049" y="316"/>
                    </a:lnTo>
                    <a:lnTo>
                      <a:pt x="1093" y="326"/>
                    </a:lnTo>
                    <a:lnTo>
                      <a:pt x="1125" y="334"/>
                    </a:lnTo>
                    <a:lnTo>
                      <a:pt x="1091" y="292"/>
                    </a:lnTo>
                    <a:lnTo>
                      <a:pt x="1073" y="268"/>
                    </a:lnTo>
                    <a:lnTo>
                      <a:pt x="1055" y="248"/>
                    </a:lnTo>
                    <a:lnTo>
                      <a:pt x="1043" y="236"/>
                    </a:lnTo>
                    <a:lnTo>
                      <a:pt x="1029" y="222"/>
                    </a:lnTo>
                    <a:lnTo>
                      <a:pt x="1035" y="238"/>
                    </a:lnTo>
                    <a:lnTo>
                      <a:pt x="1037" y="248"/>
                    </a:lnTo>
                    <a:lnTo>
                      <a:pt x="1037" y="258"/>
                    </a:lnTo>
                    <a:lnTo>
                      <a:pt x="995" y="230"/>
                    </a:lnTo>
                    <a:lnTo>
                      <a:pt x="947" y="198"/>
                    </a:lnTo>
                    <a:lnTo>
                      <a:pt x="883" y="160"/>
                    </a:lnTo>
                    <a:lnTo>
                      <a:pt x="809" y="120"/>
                    </a:lnTo>
                    <a:lnTo>
                      <a:pt x="767" y="100"/>
                    </a:lnTo>
                    <a:lnTo>
                      <a:pt x="725" y="80"/>
                    </a:lnTo>
                    <a:lnTo>
                      <a:pt x="679" y="60"/>
                    </a:lnTo>
                    <a:lnTo>
                      <a:pt x="635" y="42"/>
                    </a:lnTo>
                    <a:lnTo>
                      <a:pt x="587" y="26"/>
                    </a:lnTo>
                    <a:lnTo>
                      <a:pt x="541" y="12"/>
                    </a:lnTo>
                    <a:close/>
                  </a:path>
                </a:pathLst>
              </a:custGeom>
              <a:solidFill>
                <a:srgbClr val="DB9EBA"/>
              </a:solidFill>
              <a:ln w="3175">
                <a:solidFill>
                  <a:srgbClr val="DB9EB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</p:grpSp>
        <p:grpSp>
          <p:nvGrpSpPr>
            <p:cNvPr id="8" name="Group 101"/>
            <p:cNvGrpSpPr>
              <a:grpSpLocks/>
            </p:cNvGrpSpPr>
            <p:nvPr/>
          </p:nvGrpSpPr>
          <p:grpSpPr bwMode="auto">
            <a:xfrm>
              <a:off x="4476750" y="3765550"/>
              <a:ext cx="3459163" cy="2454275"/>
              <a:chOff x="2885" y="1781"/>
              <a:chExt cx="1937" cy="1375"/>
            </a:xfrm>
          </p:grpSpPr>
          <p:grpSp>
            <p:nvGrpSpPr>
              <p:cNvPr id="9" name="Group 102"/>
              <p:cNvGrpSpPr>
                <a:grpSpLocks/>
              </p:cNvGrpSpPr>
              <p:nvPr/>
            </p:nvGrpSpPr>
            <p:grpSpPr bwMode="auto">
              <a:xfrm>
                <a:off x="3200" y="1781"/>
                <a:ext cx="1622" cy="1375"/>
                <a:chOff x="3200" y="1781"/>
                <a:chExt cx="1622" cy="1375"/>
              </a:xfrm>
            </p:grpSpPr>
            <p:grpSp>
              <p:nvGrpSpPr>
                <p:cNvPr id="10" name="Group 105"/>
                <p:cNvGrpSpPr>
                  <a:grpSpLocks noChangeAspect="1"/>
                </p:cNvGrpSpPr>
                <p:nvPr/>
              </p:nvGrpSpPr>
              <p:grpSpPr bwMode="auto">
                <a:xfrm>
                  <a:off x="3200" y="2862"/>
                  <a:ext cx="1172" cy="294"/>
                  <a:chOff x="3397" y="4939"/>
                  <a:chExt cx="781" cy="196"/>
                </a:xfrm>
              </p:grpSpPr>
              <p:sp>
                <p:nvSpPr>
                  <p:cNvPr id="37939" name="Freeform 104"/>
                  <p:cNvSpPr>
                    <a:spLocks noChangeAspect="1"/>
                  </p:cNvSpPr>
                  <p:nvPr/>
                </p:nvSpPr>
                <p:spPr bwMode="auto">
                  <a:xfrm>
                    <a:off x="3399" y="4941"/>
                    <a:ext cx="779" cy="194"/>
                  </a:xfrm>
                  <a:custGeom>
                    <a:avLst/>
                    <a:gdLst>
                      <a:gd name="T0" fmla="*/ 0 w 779"/>
                      <a:gd name="T1" fmla="*/ 166 h 194"/>
                      <a:gd name="T2" fmla="*/ 0 w 779"/>
                      <a:gd name="T3" fmla="*/ 166 h 194"/>
                      <a:gd name="T4" fmla="*/ 76 w 779"/>
                      <a:gd name="T5" fmla="*/ 172 h 194"/>
                      <a:gd name="T6" fmla="*/ 150 w 779"/>
                      <a:gd name="T7" fmla="*/ 174 h 194"/>
                      <a:gd name="T8" fmla="*/ 220 w 779"/>
                      <a:gd name="T9" fmla="*/ 172 h 194"/>
                      <a:gd name="T10" fmla="*/ 286 w 779"/>
                      <a:gd name="T11" fmla="*/ 166 h 194"/>
                      <a:gd name="T12" fmla="*/ 346 w 779"/>
                      <a:gd name="T13" fmla="*/ 158 h 194"/>
                      <a:gd name="T14" fmla="*/ 404 w 779"/>
                      <a:gd name="T15" fmla="*/ 148 h 194"/>
                      <a:gd name="T16" fmla="*/ 456 w 779"/>
                      <a:gd name="T17" fmla="*/ 136 h 194"/>
                      <a:gd name="T18" fmla="*/ 504 w 779"/>
                      <a:gd name="T19" fmla="*/ 122 h 194"/>
                      <a:gd name="T20" fmla="*/ 545 w 779"/>
                      <a:gd name="T21" fmla="*/ 108 h 194"/>
                      <a:gd name="T22" fmla="*/ 581 w 779"/>
                      <a:gd name="T23" fmla="*/ 94 h 194"/>
                      <a:gd name="T24" fmla="*/ 613 w 779"/>
                      <a:gd name="T25" fmla="*/ 80 h 194"/>
                      <a:gd name="T26" fmla="*/ 641 w 779"/>
                      <a:gd name="T27" fmla="*/ 68 h 194"/>
                      <a:gd name="T28" fmla="*/ 677 w 779"/>
                      <a:gd name="T29" fmla="*/ 50 h 194"/>
                      <a:gd name="T30" fmla="*/ 689 w 779"/>
                      <a:gd name="T31" fmla="*/ 44 h 194"/>
                      <a:gd name="T32" fmla="*/ 651 w 779"/>
                      <a:gd name="T33" fmla="*/ 24 h 194"/>
                      <a:gd name="T34" fmla="*/ 651 w 779"/>
                      <a:gd name="T35" fmla="*/ 24 h 194"/>
                      <a:gd name="T36" fmla="*/ 649 w 779"/>
                      <a:gd name="T37" fmla="*/ 18 h 194"/>
                      <a:gd name="T38" fmla="*/ 649 w 779"/>
                      <a:gd name="T39" fmla="*/ 18 h 194"/>
                      <a:gd name="T40" fmla="*/ 675 w 779"/>
                      <a:gd name="T41" fmla="*/ 20 h 194"/>
                      <a:gd name="T42" fmla="*/ 695 w 779"/>
                      <a:gd name="T43" fmla="*/ 20 h 194"/>
                      <a:gd name="T44" fmla="*/ 711 w 779"/>
                      <a:gd name="T45" fmla="*/ 20 h 194"/>
                      <a:gd name="T46" fmla="*/ 711 w 779"/>
                      <a:gd name="T47" fmla="*/ 20 h 194"/>
                      <a:gd name="T48" fmla="*/ 749 w 779"/>
                      <a:gd name="T49" fmla="*/ 8 h 194"/>
                      <a:gd name="T50" fmla="*/ 779 w 779"/>
                      <a:gd name="T51" fmla="*/ 0 h 194"/>
                      <a:gd name="T52" fmla="*/ 779 w 779"/>
                      <a:gd name="T53" fmla="*/ 0 h 194"/>
                      <a:gd name="T54" fmla="*/ 779 w 779"/>
                      <a:gd name="T55" fmla="*/ 6 h 194"/>
                      <a:gd name="T56" fmla="*/ 779 w 779"/>
                      <a:gd name="T57" fmla="*/ 6 h 194"/>
                      <a:gd name="T58" fmla="*/ 749 w 779"/>
                      <a:gd name="T59" fmla="*/ 44 h 194"/>
                      <a:gd name="T60" fmla="*/ 749 w 779"/>
                      <a:gd name="T61" fmla="*/ 44 h 194"/>
                      <a:gd name="T62" fmla="*/ 731 w 779"/>
                      <a:gd name="T63" fmla="*/ 64 h 194"/>
                      <a:gd name="T64" fmla="*/ 713 w 779"/>
                      <a:gd name="T65" fmla="*/ 82 h 194"/>
                      <a:gd name="T66" fmla="*/ 713 w 779"/>
                      <a:gd name="T67" fmla="*/ 82 h 194"/>
                      <a:gd name="T68" fmla="*/ 703 w 779"/>
                      <a:gd name="T69" fmla="*/ 92 h 194"/>
                      <a:gd name="T70" fmla="*/ 691 w 779"/>
                      <a:gd name="T71" fmla="*/ 104 h 194"/>
                      <a:gd name="T72" fmla="*/ 691 w 779"/>
                      <a:gd name="T73" fmla="*/ 104 h 194"/>
                      <a:gd name="T74" fmla="*/ 689 w 779"/>
                      <a:gd name="T75" fmla="*/ 98 h 194"/>
                      <a:gd name="T76" fmla="*/ 689 w 779"/>
                      <a:gd name="T77" fmla="*/ 98 h 194"/>
                      <a:gd name="T78" fmla="*/ 699 w 779"/>
                      <a:gd name="T79" fmla="*/ 72 h 194"/>
                      <a:gd name="T80" fmla="*/ 699 w 779"/>
                      <a:gd name="T81" fmla="*/ 72 h 194"/>
                      <a:gd name="T82" fmla="*/ 685 w 779"/>
                      <a:gd name="T83" fmla="*/ 80 h 194"/>
                      <a:gd name="T84" fmla="*/ 645 w 779"/>
                      <a:gd name="T85" fmla="*/ 100 h 194"/>
                      <a:gd name="T86" fmla="*/ 617 w 779"/>
                      <a:gd name="T87" fmla="*/ 114 h 194"/>
                      <a:gd name="T88" fmla="*/ 581 w 779"/>
                      <a:gd name="T89" fmla="*/ 128 h 194"/>
                      <a:gd name="T90" fmla="*/ 543 w 779"/>
                      <a:gd name="T91" fmla="*/ 142 h 194"/>
                      <a:gd name="T92" fmla="*/ 498 w 779"/>
                      <a:gd name="T93" fmla="*/ 156 h 194"/>
                      <a:gd name="T94" fmla="*/ 450 w 779"/>
                      <a:gd name="T95" fmla="*/ 170 h 194"/>
                      <a:gd name="T96" fmla="*/ 396 w 779"/>
                      <a:gd name="T97" fmla="*/ 180 h 194"/>
                      <a:gd name="T98" fmla="*/ 338 w 779"/>
                      <a:gd name="T99" fmla="*/ 188 h 194"/>
                      <a:gd name="T100" fmla="*/ 276 w 779"/>
                      <a:gd name="T101" fmla="*/ 194 h 194"/>
                      <a:gd name="T102" fmla="*/ 212 w 779"/>
                      <a:gd name="T103" fmla="*/ 194 h 194"/>
                      <a:gd name="T104" fmla="*/ 178 w 779"/>
                      <a:gd name="T105" fmla="*/ 194 h 194"/>
                      <a:gd name="T106" fmla="*/ 144 w 779"/>
                      <a:gd name="T107" fmla="*/ 190 h 194"/>
                      <a:gd name="T108" fmla="*/ 108 w 779"/>
                      <a:gd name="T109" fmla="*/ 186 h 194"/>
                      <a:gd name="T110" fmla="*/ 72 w 779"/>
                      <a:gd name="T111" fmla="*/ 182 h 194"/>
                      <a:gd name="T112" fmla="*/ 36 w 779"/>
                      <a:gd name="T113" fmla="*/ 174 h 194"/>
                      <a:gd name="T114" fmla="*/ 0 w 779"/>
                      <a:gd name="T115" fmla="*/ 166 h 194"/>
                      <a:gd name="T116" fmla="*/ 0 w 779"/>
                      <a:gd name="T117" fmla="*/ 166 h 194"/>
                      <a:gd name="T118" fmla="*/ 0 w 779"/>
                      <a:gd name="T119" fmla="*/ 166 h 19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779"/>
                      <a:gd name="T181" fmla="*/ 0 h 194"/>
                      <a:gd name="T182" fmla="*/ 779 w 779"/>
                      <a:gd name="T183" fmla="*/ 194 h 19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779" h="194">
                        <a:moveTo>
                          <a:pt x="0" y="166"/>
                        </a:moveTo>
                        <a:lnTo>
                          <a:pt x="0" y="166"/>
                        </a:lnTo>
                        <a:lnTo>
                          <a:pt x="76" y="172"/>
                        </a:lnTo>
                        <a:lnTo>
                          <a:pt x="150" y="174"/>
                        </a:lnTo>
                        <a:lnTo>
                          <a:pt x="220" y="172"/>
                        </a:lnTo>
                        <a:lnTo>
                          <a:pt x="286" y="166"/>
                        </a:lnTo>
                        <a:lnTo>
                          <a:pt x="346" y="158"/>
                        </a:lnTo>
                        <a:lnTo>
                          <a:pt x="404" y="148"/>
                        </a:lnTo>
                        <a:lnTo>
                          <a:pt x="456" y="136"/>
                        </a:lnTo>
                        <a:lnTo>
                          <a:pt x="504" y="122"/>
                        </a:lnTo>
                        <a:lnTo>
                          <a:pt x="545" y="108"/>
                        </a:lnTo>
                        <a:lnTo>
                          <a:pt x="581" y="94"/>
                        </a:lnTo>
                        <a:lnTo>
                          <a:pt x="613" y="80"/>
                        </a:lnTo>
                        <a:lnTo>
                          <a:pt x="641" y="68"/>
                        </a:lnTo>
                        <a:lnTo>
                          <a:pt x="677" y="50"/>
                        </a:lnTo>
                        <a:lnTo>
                          <a:pt x="689" y="44"/>
                        </a:lnTo>
                        <a:lnTo>
                          <a:pt x="651" y="24"/>
                        </a:lnTo>
                        <a:lnTo>
                          <a:pt x="649" y="18"/>
                        </a:lnTo>
                        <a:lnTo>
                          <a:pt x="675" y="20"/>
                        </a:lnTo>
                        <a:lnTo>
                          <a:pt x="695" y="20"/>
                        </a:lnTo>
                        <a:lnTo>
                          <a:pt x="711" y="20"/>
                        </a:lnTo>
                        <a:lnTo>
                          <a:pt x="749" y="8"/>
                        </a:lnTo>
                        <a:lnTo>
                          <a:pt x="779" y="0"/>
                        </a:lnTo>
                        <a:lnTo>
                          <a:pt x="779" y="6"/>
                        </a:lnTo>
                        <a:lnTo>
                          <a:pt x="749" y="44"/>
                        </a:lnTo>
                        <a:lnTo>
                          <a:pt x="731" y="64"/>
                        </a:lnTo>
                        <a:lnTo>
                          <a:pt x="713" y="82"/>
                        </a:lnTo>
                        <a:lnTo>
                          <a:pt x="703" y="92"/>
                        </a:lnTo>
                        <a:lnTo>
                          <a:pt x="691" y="104"/>
                        </a:lnTo>
                        <a:lnTo>
                          <a:pt x="689" y="98"/>
                        </a:lnTo>
                        <a:lnTo>
                          <a:pt x="699" y="72"/>
                        </a:lnTo>
                        <a:lnTo>
                          <a:pt x="685" y="80"/>
                        </a:lnTo>
                        <a:lnTo>
                          <a:pt x="645" y="100"/>
                        </a:lnTo>
                        <a:lnTo>
                          <a:pt x="617" y="114"/>
                        </a:lnTo>
                        <a:lnTo>
                          <a:pt x="581" y="128"/>
                        </a:lnTo>
                        <a:lnTo>
                          <a:pt x="543" y="142"/>
                        </a:lnTo>
                        <a:lnTo>
                          <a:pt x="498" y="156"/>
                        </a:lnTo>
                        <a:lnTo>
                          <a:pt x="450" y="170"/>
                        </a:lnTo>
                        <a:lnTo>
                          <a:pt x="396" y="180"/>
                        </a:lnTo>
                        <a:lnTo>
                          <a:pt x="338" y="188"/>
                        </a:lnTo>
                        <a:lnTo>
                          <a:pt x="276" y="194"/>
                        </a:lnTo>
                        <a:lnTo>
                          <a:pt x="212" y="194"/>
                        </a:lnTo>
                        <a:lnTo>
                          <a:pt x="178" y="194"/>
                        </a:lnTo>
                        <a:lnTo>
                          <a:pt x="144" y="190"/>
                        </a:lnTo>
                        <a:lnTo>
                          <a:pt x="108" y="186"/>
                        </a:lnTo>
                        <a:lnTo>
                          <a:pt x="72" y="182"/>
                        </a:lnTo>
                        <a:lnTo>
                          <a:pt x="36" y="174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714F13"/>
                  </a:solidFill>
                  <a:ln w="3175">
                    <a:solidFill>
                      <a:srgbClr val="714F1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ar-JO"/>
                  </a:p>
                </p:txBody>
              </p:sp>
              <p:sp>
                <p:nvSpPr>
                  <p:cNvPr id="37940" name="Freeform 105"/>
                  <p:cNvSpPr>
                    <a:spLocks noChangeAspect="1"/>
                  </p:cNvSpPr>
                  <p:nvPr/>
                </p:nvSpPr>
                <p:spPr bwMode="auto">
                  <a:xfrm>
                    <a:off x="3397" y="4939"/>
                    <a:ext cx="781" cy="190"/>
                  </a:xfrm>
                  <a:custGeom>
                    <a:avLst/>
                    <a:gdLst>
                      <a:gd name="T0" fmla="*/ 0 w 781"/>
                      <a:gd name="T1" fmla="*/ 168 h 190"/>
                      <a:gd name="T2" fmla="*/ 0 w 781"/>
                      <a:gd name="T3" fmla="*/ 168 h 190"/>
                      <a:gd name="T4" fmla="*/ 76 w 781"/>
                      <a:gd name="T5" fmla="*/ 174 h 190"/>
                      <a:gd name="T6" fmla="*/ 150 w 781"/>
                      <a:gd name="T7" fmla="*/ 174 h 190"/>
                      <a:gd name="T8" fmla="*/ 220 w 781"/>
                      <a:gd name="T9" fmla="*/ 172 h 190"/>
                      <a:gd name="T10" fmla="*/ 286 w 781"/>
                      <a:gd name="T11" fmla="*/ 166 h 190"/>
                      <a:gd name="T12" fmla="*/ 346 w 781"/>
                      <a:gd name="T13" fmla="*/ 158 h 190"/>
                      <a:gd name="T14" fmla="*/ 404 w 781"/>
                      <a:gd name="T15" fmla="*/ 146 h 190"/>
                      <a:gd name="T16" fmla="*/ 456 w 781"/>
                      <a:gd name="T17" fmla="*/ 134 h 190"/>
                      <a:gd name="T18" fmla="*/ 504 w 781"/>
                      <a:gd name="T19" fmla="*/ 120 h 190"/>
                      <a:gd name="T20" fmla="*/ 545 w 781"/>
                      <a:gd name="T21" fmla="*/ 106 h 190"/>
                      <a:gd name="T22" fmla="*/ 583 w 781"/>
                      <a:gd name="T23" fmla="*/ 92 h 190"/>
                      <a:gd name="T24" fmla="*/ 615 w 781"/>
                      <a:gd name="T25" fmla="*/ 78 h 190"/>
                      <a:gd name="T26" fmla="*/ 641 w 781"/>
                      <a:gd name="T27" fmla="*/ 66 h 190"/>
                      <a:gd name="T28" fmla="*/ 677 w 781"/>
                      <a:gd name="T29" fmla="*/ 46 h 190"/>
                      <a:gd name="T30" fmla="*/ 689 w 781"/>
                      <a:gd name="T31" fmla="*/ 38 h 190"/>
                      <a:gd name="T32" fmla="*/ 651 w 781"/>
                      <a:gd name="T33" fmla="*/ 20 h 190"/>
                      <a:gd name="T34" fmla="*/ 651 w 781"/>
                      <a:gd name="T35" fmla="*/ 20 h 190"/>
                      <a:gd name="T36" fmla="*/ 671 w 781"/>
                      <a:gd name="T37" fmla="*/ 18 h 190"/>
                      <a:gd name="T38" fmla="*/ 711 w 781"/>
                      <a:gd name="T39" fmla="*/ 14 h 190"/>
                      <a:gd name="T40" fmla="*/ 711 w 781"/>
                      <a:gd name="T41" fmla="*/ 14 h 190"/>
                      <a:gd name="T42" fmla="*/ 753 w 781"/>
                      <a:gd name="T43" fmla="*/ 6 h 190"/>
                      <a:gd name="T44" fmla="*/ 781 w 781"/>
                      <a:gd name="T45" fmla="*/ 0 h 190"/>
                      <a:gd name="T46" fmla="*/ 781 w 781"/>
                      <a:gd name="T47" fmla="*/ 0 h 190"/>
                      <a:gd name="T48" fmla="*/ 749 w 781"/>
                      <a:gd name="T49" fmla="*/ 38 h 190"/>
                      <a:gd name="T50" fmla="*/ 749 w 781"/>
                      <a:gd name="T51" fmla="*/ 38 h 190"/>
                      <a:gd name="T52" fmla="*/ 731 w 781"/>
                      <a:gd name="T53" fmla="*/ 58 h 190"/>
                      <a:gd name="T54" fmla="*/ 713 w 781"/>
                      <a:gd name="T55" fmla="*/ 78 h 190"/>
                      <a:gd name="T56" fmla="*/ 713 w 781"/>
                      <a:gd name="T57" fmla="*/ 78 h 190"/>
                      <a:gd name="T58" fmla="*/ 703 w 781"/>
                      <a:gd name="T59" fmla="*/ 88 h 190"/>
                      <a:gd name="T60" fmla="*/ 691 w 781"/>
                      <a:gd name="T61" fmla="*/ 100 h 190"/>
                      <a:gd name="T62" fmla="*/ 691 w 781"/>
                      <a:gd name="T63" fmla="*/ 100 h 190"/>
                      <a:gd name="T64" fmla="*/ 695 w 781"/>
                      <a:gd name="T65" fmla="*/ 86 h 190"/>
                      <a:gd name="T66" fmla="*/ 699 w 781"/>
                      <a:gd name="T67" fmla="*/ 76 h 190"/>
                      <a:gd name="T68" fmla="*/ 699 w 781"/>
                      <a:gd name="T69" fmla="*/ 68 h 190"/>
                      <a:gd name="T70" fmla="*/ 699 w 781"/>
                      <a:gd name="T71" fmla="*/ 68 h 190"/>
                      <a:gd name="T72" fmla="*/ 685 w 781"/>
                      <a:gd name="T73" fmla="*/ 76 h 190"/>
                      <a:gd name="T74" fmla="*/ 645 w 781"/>
                      <a:gd name="T75" fmla="*/ 96 h 190"/>
                      <a:gd name="T76" fmla="*/ 615 w 781"/>
                      <a:gd name="T77" fmla="*/ 108 h 190"/>
                      <a:gd name="T78" fmla="*/ 581 w 781"/>
                      <a:gd name="T79" fmla="*/ 122 h 190"/>
                      <a:gd name="T80" fmla="*/ 541 w 781"/>
                      <a:gd name="T81" fmla="*/ 136 h 190"/>
                      <a:gd name="T82" fmla="*/ 496 w 781"/>
                      <a:gd name="T83" fmla="*/ 150 h 190"/>
                      <a:gd name="T84" fmla="*/ 448 w 781"/>
                      <a:gd name="T85" fmla="*/ 162 h 190"/>
                      <a:gd name="T86" fmla="*/ 394 w 781"/>
                      <a:gd name="T87" fmla="*/ 174 h 190"/>
                      <a:gd name="T88" fmla="*/ 336 w 781"/>
                      <a:gd name="T89" fmla="*/ 182 h 190"/>
                      <a:gd name="T90" fmla="*/ 274 w 781"/>
                      <a:gd name="T91" fmla="*/ 188 h 190"/>
                      <a:gd name="T92" fmla="*/ 210 w 781"/>
                      <a:gd name="T93" fmla="*/ 190 h 190"/>
                      <a:gd name="T94" fmla="*/ 142 w 781"/>
                      <a:gd name="T95" fmla="*/ 188 h 190"/>
                      <a:gd name="T96" fmla="*/ 108 w 781"/>
                      <a:gd name="T97" fmla="*/ 184 h 190"/>
                      <a:gd name="T98" fmla="*/ 72 w 781"/>
                      <a:gd name="T99" fmla="*/ 180 h 190"/>
                      <a:gd name="T100" fmla="*/ 36 w 781"/>
                      <a:gd name="T101" fmla="*/ 174 h 190"/>
                      <a:gd name="T102" fmla="*/ 0 w 781"/>
                      <a:gd name="T103" fmla="*/ 168 h 190"/>
                      <a:gd name="T104" fmla="*/ 0 w 781"/>
                      <a:gd name="T105" fmla="*/ 168 h 190"/>
                      <a:gd name="T106" fmla="*/ 0 w 781"/>
                      <a:gd name="T107" fmla="*/ 168 h 190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781"/>
                      <a:gd name="T163" fmla="*/ 0 h 190"/>
                      <a:gd name="T164" fmla="*/ 781 w 781"/>
                      <a:gd name="T165" fmla="*/ 190 h 190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781" h="190">
                        <a:moveTo>
                          <a:pt x="0" y="168"/>
                        </a:moveTo>
                        <a:lnTo>
                          <a:pt x="0" y="168"/>
                        </a:lnTo>
                        <a:lnTo>
                          <a:pt x="76" y="174"/>
                        </a:lnTo>
                        <a:lnTo>
                          <a:pt x="150" y="174"/>
                        </a:lnTo>
                        <a:lnTo>
                          <a:pt x="220" y="172"/>
                        </a:lnTo>
                        <a:lnTo>
                          <a:pt x="286" y="166"/>
                        </a:lnTo>
                        <a:lnTo>
                          <a:pt x="346" y="158"/>
                        </a:lnTo>
                        <a:lnTo>
                          <a:pt x="404" y="146"/>
                        </a:lnTo>
                        <a:lnTo>
                          <a:pt x="456" y="134"/>
                        </a:lnTo>
                        <a:lnTo>
                          <a:pt x="504" y="120"/>
                        </a:lnTo>
                        <a:lnTo>
                          <a:pt x="545" y="106"/>
                        </a:lnTo>
                        <a:lnTo>
                          <a:pt x="583" y="92"/>
                        </a:lnTo>
                        <a:lnTo>
                          <a:pt x="615" y="78"/>
                        </a:lnTo>
                        <a:lnTo>
                          <a:pt x="641" y="66"/>
                        </a:lnTo>
                        <a:lnTo>
                          <a:pt x="677" y="46"/>
                        </a:lnTo>
                        <a:lnTo>
                          <a:pt x="689" y="38"/>
                        </a:lnTo>
                        <a:lnTo>
                          <a:pt x="651" y="20"/>
                        </a:lnTo>
                        <a:lnTo>
                          <a:pt x="671" y="18"/>
                        </a:lnTo>
                        <a:lnTo>
                          <a:pt x="711" y="14"/>
                        </a:lnTo>
                        <a:lnTo>
                          <a:pt x="753" y="6"/>
                        </a:lnTo>
                        <a:lnTo>
                          <a:pt x="781" y="0"/>
                        </a:lnTo>
                        <a:lnTo>
                          <a:pt x="749" y="38"/>
                        </a:lnTo>
                        <a:lnTo>
                          <a:pt x="731" y="58"/>
                        </a:lnTo>
                        <a:lnTo>
                          <a:pt x="713" y="78"/>
                        </a:lnTo>
                        <a:lnTo>
                          <a:pt x="703" y="88"/>
                        </a:lnTo>
                        <a:lnTo>
                          <a:pt x="691" y="100"/>
                        </a:lnTo>
                        <a:lnTo>
                          <a:pt x="695" y="86"/>
                        </a:lnTo>
                        <a:lnTo>
                          <a:pt x="699" y="76"/>
                        </a:lnTo>
                        <a:lnTo>
                          <a:pt x="699" y="68"/>
                        </a:lnTo>
                        <a:lnTo>
                          <a:pt x="685" y="76"/>
                        </a:lnTo>
                        <a:lnTo>
                          <a:pt x="645" y="96"/>
                        </a:lnTo>
                        <a:lnTo>
                          <a:pt x="615" y="108"/>
                        </a:lnTo>
                        <a:lnTo>
                          <a:pt x="581" y="122"/>
                        </a:lnTo>
                        <a:lnTo>
                          <a:pt x="541" y="136"/>
                        </a:lnTo>
                        <a:lnTo>
                          <a:pt x="496" y="150"/>
                        </a:lnTo>
                        <a:lnTo>
                          <a:pt x="448" y="162"/>
                        </a:lnTo>
                        <a:lnTo>
                          <a:pt x="394" y="174"/>
                        </a:lnTo>
                        <a:lnTo>
                          <a:pt x="336" y="182"/>
                        </a:lnTo>
                        <a:lnTo>
                          <a:pt x="274" y="188"/>
                        </a:lnTo>
                        <a:lnTo>
                          <a:pt x="210" y="190"/>
                        </a:lnTo>
                        <a:lnTo>
                          <a:pt x="142" y="188"/>
                        </a:lnTo>
                        <a:lnTo>
                          <a:pt x="108" y="184"/>
                        </a:lnTo>
                        <a:lnTo>
                          <a:pt x="72" y="180"/>
                        </a:lnTo>
                        <a:lnTo>
                          <a:pt x="36" y="174"/>
                        </a:lnTo>
                        <a:lnTo>
                          <a:pt x="0" y="168"/>
                        </a:lnTo>
                        <a:close/>
                      </a:path>
                    </a:pathLst>
                  </a:custGeom>
                  <a:solidFill>
                    <a:srgbClr val="A38E5A"/>
                  </a:solidFill>
                  <a:ln w="3175">
                    <a:solidFill>
                      <a:srgbClr val="A38E5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ar-JO"/>
                  </a:p>
                </p:txBody>
              </p:sp>
            </p:grpSp>
            <p:grpSp>
              <p:nvGrpSpPr>
                <p:cNvPr id="11" name="Group 106"/>
                <p:cNvGrpSpPr>
                  <a:grpSpLocks noChangeAspect="1"/>
                </p:cNvGrpSpPr>
                <p:nvPr/>
              </p:nvGrpSpPr>
              <p:grpSpPr bwMode="auto">
                <a:xfrm>
                  <a:off x="4513" y="1781"/>
                  <a:ext cx="309" cy="949"/>
                  <a:chOff x="4272" y="4219"/>
                  <a:chExt cx="206" cy="632"/>
                </a:xfrm>
              </p:grpSpPr>
              <p:sp>
                <p:nvSpPr>
                  <p:cNvPr id="37937" name="Freeform 107"/>
                  <p:cNvSpPr>
                    <a:spLocks noChangeAspect="1"/>
                  </p:cNvSpPr>
                  <p:nvPr/>
                </p:nvSpPr>
                <p:spPr bwMode="auto">
                  <a:xfrm>
                    <a:off x="4276" y="4219"/>
                    <a:ext cx="202" cy="628"/>
                  </a:xfrm>
                  <a:custGeom>
                    <a:avLst/>
                    <a:gdLst>
                      <a:gd name="T0" fmla="*/ 202 w 202"/>
                      <a:gd name="T1" fmla="*/ 246 h 628"/>
                      <a:gd name="T2" fmla="*/ 198 w 202"/>
                      <a:gd name="T3" fmla="*/ 286 h 628"/>
                      <a:gd name="T4" fmla="*/ 188 w 202"/>
                      <a:gd name="T5" fmla="*/ 330 h 628"/>
                      <a:gd name="T6" fmla="*/ 172 w 202"/>
                      <a:gd name="T7" fmla="*/ 376 h 628"/>
                      <a:gd name="T8" fmla="*/ 152 w 202"/>
                      <a:gd name="T9" fmla="*/ 426 h 628"/>
                      <a:gd name="T10" fmla="*/ 124 w 202"/>
                      <a:gd name="T11" fmla="*/ 476 h 628"/>
                      <a:gd name="T12" fmla="*/ 90 w 202"/>
                      <a:gd name="T13" fmla="*/ 528 h 628"/>
                      <a:gd name="T14" fmla="*/ 48 w 202"/>
                      <a:gd name="T15" fmla="*/ 578 h 628"/>
                      <a:gd name="T16" fmla="*/ 0 w 202"/>
                      <a:gd name="T17" fmla="*/ 628 h 628"/>
                      <a:gd name="T18" fmla="*/ 42 w 202"/>
                      <a:gd name="T19" fmla="*/ 574 h 628"/>
                      <a:gd name="T20" fmla="*/ 106 w 202"/>
                      <a:gd name="T21" fmla="*/ 468 h 628"/>
                      <a:gd name="T22" fmla="*/ 146 w 202"/>
                      <a:gd name="T23" fmla="*/ 370 h 628"/>
                      <a:gd name="T24" fmla="*/ 164 w 202"/>
                      <a:gd name="T25" fmla="*/ 284 h 628"/>
                      <a:gd name="T26" fmla="*/ 166 w 202"/>
                      <a:gd name="T27" fmla="*/ 246 h 628"/>
                      <a:gd name="T28" fmla="*/ 164 w 202"/>
                      <a:gd name="T29" fmla="*/ 206 h 628"/>
                      <a:gd name="T30" fmla="*/ 156 w 202"/>
                      <a:gd name="T31" fmla="*/ 170 h 628"/>
                      <a:gd name="T32" fmla="*/ 136 w 202"/>
                      <a:gd name="T33" fmla="*/ 118 h 628"/>
                      <a:gd name="T34" fmla="*/ 114 w 202"/>
                      <a:gd name="T35" fmla="*/ 86 h 628"/>
                      <a:gd name="T36" fmla="*/ 102 w 202"/>
                      <a:gd name="T37" fmla="*/ 122 h 628"/>
                      <a:gd name="T38" fmla="*/ 100 w 202"/>
                      <a:gd name="T39" fmla="*/ 124 h 628"/>
                      <a:gd name="T40" fmla="*/ 96 w 202"/>
                      <a:gd name="T41" fmla="*/ 126 h 628"/>
                      <a:gd name="T42" fmla="*/ 82 w 202"/>
                      <a:gd name="T43" fmla="*/ 80 h 628"/>
                      <a:gd name="T44" fmla="*/ 76 w 202"/>
                      <a:gd name="T45" fmla="*/ 66 h 628"/>
                      <a:gd name="T46" fmla="*/ 46 w 202"/>
                      <a:gd name="T47" fmla="*/ 30 h 628"/>
                      <a:gd name="T48" fmla="*/ 20 w 202"/>
                      <a:gd name="T49" fmla="*/ 4 h 628"/>
                      <a:gd name="T50" fmla="*/ 30 w 202"/>
                      <a:gd name="T51" fmla="*/ 0 h 628"/>
                      <a:gd name="T52" fmla="*/ 84 w 202"/>
                      <a:gd name="T53" fmla="*/ 16 h 628"/>
                      <a:gd name="T54" fmla="*/ 138 w 202"/>
                      <a:gd name="T55" fmla="*/ 34 h 628"/>
                      <a:gd name="T56" fmla="*/ 172 w 202"/>
                      <a:gd name="T57" fmla="*/ 50 h 628"/>
                      <a:gd name="T58" fmla="*/ 156 w 202"/>
                      <a:gd name="T59" fmla="*/ 50 h 628"/>
                      <a:gd name="T60" fmla="*/ 134 w 202"/>
                      <a:gd name="T61" fmla="*/ 54 h 628"/>
                      <a:gd name="T62" fmla="*/ 146 w 202"/>
                      <a:gd name="T63" fmla="*/ 66 h 628"/>
                      <a:gd name="T64" fmla="*/ 170 w 202"/>
                      <a:gd name="T65" fmla="*/ 102 h 628"/>
                      <a:gd name="T66" fmla="*/ 192 w 202"/>
                      <a:gd name="T67" fmla="*/ 162 h 628"/>
                      <a:gd name="T68" fmla="*/ 200 w 202"/>
                      <a:gd name="T69" fmla="*/ 200 h 628"/>
                      <a:gd name="T70" fmla="*/ 202 w 202"/>
                      <a:gd name="T71" fmla="*/ 246 h 628"/>
                      <a:gd name="T72" fmla="*/ 202 w 202"/>
                      <a:gd name="T73" fmla="*/ 246 h 628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202"/>
                      <a:gd name="T112" fmla="*/ 0 h 628"/>
                      <a:gd name="T113" fmla="*/ 202 w 202"/>
                      <a:gd name="T114" fmla="*/ 628 h 628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202" h="628">
                        <a:moveTo>
                          <a:pt x="202" y="246"/>
                        </a:moveTo>
                        <a:lnTo>
                          <a:pt x="202" y="246"/>
                        </a:lnTo>
                        <a:lnTo>
                          <a:pt x="200" y="266"/>
                        </a:lnTo>
                        <a:lnTo>
                          <a:pt x="198" y="286"/>
                        </a:lnTo>
                        <a:lnTo>
                          <a:pt x="194" y="308"/>
                        </a:lnTo>
                        <a:lnTo>
                          <a:pt x="188" y="330"/>
                        </a:lnTo>
                        <a:lnTo>
                          <a:pt x="182" y="352"/>
                        </a:lnTo>
                        <a:lnTo>
                          <a:pt x="172" y="376"/>
                        </a:lnTo>
                        <a:lnTo>
                          <a:pt x="162" y="400"/>
                        </a:lnTo>
                        <a:lnTo>
                          <a:pt x="152" y="426"/>
                        </a:lnTo>
                        <a:lnTo>
                          <a:pt x="138" y="450"/>
                        </a:lnTo>
                        <a:lnTo>
                          <a:pt x="124" y="476"/>
                        </a:lnTo>
                        <a:lnTo>
                          <a:pt x="108" y="502"/>
                        </a:lnTo>
                        <a:lnTo>
                          <a:pt x="90" y="528"/>
                        </a:lnTo>
                        <a:lnTo>
                          <a:pt x="70" y="552"/>
                        </a:lnTo>
                        <a:lnTo>
                          <a:pt x="48" y="578"/>
                        </a:lnTo>
                        <a:lnTo>
                          <a:pt x="26" y="604"/>
                        </a:lnTo>
                        <a:lnTo>
                          <a:pt x="0" y="628"/>
                        </a:lnTo>
                        <a:lnTo>
                          <a:pt x="42" y="574"/>
                        </a:lnTo>
                        <a:lnTo>
                          <a:pt x="76" y="520"/>
                        </a:lnTo>
                        <a:lnTo>
                          <a:pt x="106" y="468"/>
                        </a:lnTo>
                        <a:lnTo>
                          <a:pt x="128" y="418"/>
                        </a:lnTo>
                        <a:lnTo>
                          <a:pt x="146" y="370"/>
                        </a:lnTo>
                        <a:lnTo>
                          <a:pt x="158" y="324"/>
                        </a:lnTo>
                        <a:lnTo>
                          <a:pt x="164" y="284"/>
                        </a:lnTo>
                        <a:lnTo>
                          <a:pt x="166" y="246"/>
                        </a:lnTo>
                        <a:lnTo>
                          <a:pt x="166" y="224"/>
                        </a:lnTo>
                        <a:lnTo>
                          <a:pt x="164" y="206"/>
                        </a:lnTo>
                        <a:lnTo>
                          <a:pt x="160" y="188"/>
                        </a:lnTo>
                        <a:lnTo>
                          <a:pt x="156" y="170"/>
                        </a:lnTo>
                        <a:lnTo>
                          <a:pt x="146" y="142"/>
                        </a:lnTo>
                        <a:lnTo>
                          <a:pt x="136" y="118"/>
                        </a:lnTo>
                        <a:lnTo>
                          <a:pt x="124" y="100"/>
                        </a:lnTo>
                        <a:lnTo>
                          <a:pt x="114" y="86"/>
                        </a:lnTo>
                        <a:lnTo>
                          <a:pt x="104" y="76"/>
                        </a:lnTo>
                        <a:lnTo>
                          <a:pt x="102" y="122"/>
                        </a:lnTo>
                        <a:lnTo>
                          <a:pt x="100" y="124"/>
                        </a:lnTo>
                        <a:lnTo>
                          <a:pt x="96" y="126"/>
                        </a:lnTo>
                        <a:lnTo>
                          <a:pt x="88" y="100"/>
                        </a:lnTo>
                        <a:lnTo>
                          <a:pt x="82" y="80"/>
                        </a:lnTo>
                        <a:lnTo>
                          <a:pt x="76" y="66"/>
                        </a:lnTo>
                        <a:lnTo>
                          <a:pt x="64" y="50"/>
                        </a:lnTo>
                        <a:lnTo>
                          <a:pt x="46" y="30"/>
                        </a:lnTo>
                        <a:lnTo>
                          <a:pt x="20" y="4"/>
                        </a:lnTo>
                        <a:lnTo>
                          <a:pt x="30" y="0"/>
                        </a:lnTo>
                        <a:lnTo>
                          <a:pt x="84" y="16"/>
                        </a:lnTo>
                        <a:lnTo>
                          <a:pt x="110" y="24"/>
                        </a:lnTo>
                        <a:lnTo>
                          <a:pt x="138" y="34"/>
                        </a:lnTo>
                        <a:lnTo>
                          <a:pt x="172" y="50"/>
                        </a:lnTo>
                        <a:lnTo>
                          <a:pt x="156" y="50"/>
                        </a:lnTo>
                        <a:lnTo>
                          <a:pt x="144" y="52"/>
                        </a:lnTo>
                        <a:lnTo>
                          <a:pt x="134" y="54"/>
                        </a:lnTo>
                        <a:lnTo>
                          <a:pt x="146" y="66"/>
                        </a:lnTo>
                        <a:lnTo>
                          <a:pt x="156" y="80"/>
                        </a:lnTo>
                        <a:lnTo>
                          <a:pt x="170" y="102"/>
                        </a:lnTo>
                        <a:lnTo>
                          <a:pt x="182" y="128"/>
                        </a:lnTo>
                        <a:lnTo>
                          <a:pt x="192" y="162"/>
                        </a:lnTo>
                        <a:lnTo>
                          <a:pt x="196" y="180"/>
                        </a:lnTo>
                        <a:lnTo>
                          <a:pt x="200" y="200"/>
                        </a:lnTo>
                        <a:lnTo>
                          <a:pt x="202" y="222"/>
                        </a:lnTo>
                        <a:lnTo>
                          <a:pt x="202" y="246"/>
                        </a:lnTo>
                        <a:close/>
                      </a:path>
                    </a:pathLst>
                  </a:custGeom>
                  <a:solidFill>
                    <a:srgbClr val="714F13"/>
                  </a:solidFill>
                  <a:ln w="3175">
                    <a:solidFill>
                      <a:srgbClr val="714F1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ar-JO"/>
                  </a:p>
                </p:txBody>
              </p:sp>
              <p:sp>
                <p:nvSpPr>
                  <p:cNvPr id="37938" name="Freeform 108"/>
                  <p:cNvSpPr>
                    <a:spLocks noChangeAspect="1"/>
                  </p:cNvSpPr>
                  <p:nvPr/>
                </p:nvSpPr>
                <p:spPr bwMode="auto">
                  <a:xfrm>
                    <a:off x="4272" y="4223"/>
                    <a:ext cx="194" cy="628"/>
                  </a:xfrm>
                  <a:custGeom>
                    <a:avLst/>
                    <a:gdLst>
                      <a:gd name="T0" fmla="*/ 194 w 194"/>
                      <a:gd name="T1" fmla="*/ 244 h 628"/>
                      <a:gd name="T2" fmla="*/ 182 w 194"/>
                      <a:gd name="T3" fmla="*/ 328 h 628"/>
                      <a:gd name="T4" fmla="*/ 158 w 194"/>
                      <a:gd name="T5" fmla="*/ 400 h 628"/>
                      <a:gd name="T6" fmla="*/ 136 w 194"/>
                      <a:gd name="T7" fmla="*/ 448 h 628"/>
                      <a:gd name="T8" fmla="*/ 106 w 194"/>
                      <a:gd name="T9" fmla="*/ 500 h 628"/>
                      <a:gd name="T10" fmla="*/ 70 w 194"/>
                      <a:gd name="T11" fmla="*/ 552 h 628"/>
                      <a:gd name="T12" fmla="*/ 26 w 194"/>
                      <a:gd name="T13" fmla="*/ 602 h 628"/>
                      <a:gd name="T14" fmla="*/ 0 w 194"/>
                      <a:gd name="T15" fmla="*/ 628 h 628"/>
                      <a:gd name="T16" fmla="*/ 42 w 194"/>
                      <a:gd name="T17" fmla="*/ 572 h 628"/>
                      <a:gd name="T18" fmla="*/ 76 w 194"/>
                      <a:gd name="T19" fmla="*/ 518 h 628"/>
                      <a:gd name="T20" fmla="*/ 124 w 194"/>
                      <a:gd name="T21" fmla="*/ 416 h 628"/>
                      <a:gd name="T22" fmla="*/ 152 w 194"/>
                      <a:gd name="T23" fmla="*/ 324 h 628"/>
                      <a:gd name="T24" fmla="*/ 160 w 194"/>
                      <a:gd name="T25" fmla="*/ 244 h 628"/>
                      <a:gd name="T26" fmla="*/ 160 w 194"/>
                      <a:gd name="T27" fmla="*/ 224 h 628"/>
                      <a:gd name="T28" fmla="*/ 150 w 194"/>
                      <a:gd name="T29" fmla="*/ 168 h 628"/>
                      <a:gd name="T30" fmla="*/ 130 w 194"/>
                      <a:gd name="T31" fmla="*/ 116 h 628"/>
                      <a:gd name="T32" fmla="*/ 112 w 194"/>
                      <a:gd name="T33" fmla="*/ 84 h 628"/>
                      <a:gd name="T34" fmla="*/ 100 w 194"/>
                      <a:gd name="T35" fmla="*/ 120 h 628"/>
                      <a:gd name="T36" fmla="*/ 90 w 194"/>
                      <a:gd name="T37" fmla="*/ 100 h 628"/>
                      <a:gd name="T38" fmla="*/ 68 w 194"/>
                      <a:gd name="T39" fmla="*/ 64 h 628"/>
                      <a:gd name="T40" fmla="*/ 24 w 194"/>
                      <a:gd name="T41" fmla="*/ 0 h 628"/>
                      <a:gd name="T42" fmla="*/ 76 w 194"/>
                      <a:gd name="T43" fmla="*/ 14 h 628"/>
                      <a:gd name="T44" fmla="*/ 104 w 194"/>
                      <a:gd name="T45" fmla="*/ 22 h 628"/>
                      <a:gd name="T46" fmla="*/ 130 w 194"/>
                      <a:gd name="T47" fmla="*/ 32 h 628"/>
                      <a:gd name="T48" fmla="*/ 164 w 194"/>
                      <a:gd name="T49" fmla="*/ 46 h 628"/>
                      <a:gd name="T50" fmla="*/ 148 w 194"/>
                      <a:gd name="T51" fmla="*/ 46 h 628"/>
                      <a:gd name="T52" fmla="*/ 128 w 194"/>
                      <a:gd name="T53" fmla="*/ 52 h 628"/>
                      <a:gd name="T54" fmla="*/ 138 w 194"/>
                      <a:gd name="T55" fmla="*/ 64 h 628"/>
                      <a:gd name="T56" fmla="*/ 162 w 194"/>
                      <a:gd name="T57" fmla="*/ 100 h 628"/>
                      <a:gd name="T58" fmla="*/ 186 w 194"/>
                      <a:gd name="T59" fmla="*/ 160 h 628"/>
                      <a:gd name="T60" fmla="*/ 192 w 194"/>
                      <a:gd name="T61" fmla="*/ 198 h 628"/>
                      <a:gd name="T62" fmla="*/ 194 w 194"/>
                      <a:gd name="T63" fmla="*/ 244 h 628"/>
                      <a:gd name="T64" fmla="*/ 194 w 194"/>
                      <a:gd name="T65" fmla="*/ 244 h 62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94"/>
                      <a:gd name="T100" fmla="*/ 0 h 628"/>
                      <a:gd name="T101" fmla="*/ 194 w 194"/>
                      <a:gd name="T102" fmla="*/ 628 h 62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94" h="628">
                        <a:moveTo>
                          <a:pt x="194" y="244"/>
                        </a:moveTo>
                        <a:lnTo>
                          <a:pt x="194" y="244"/>
                        </a:lnTo>
                        <a:lnTo>
                          <a:pt x="192" y="284"/>
                        </a:lnTo>
                        <a:lnTo>
                          <a:pt x="182" y="328"/>
                        </a:lnTo>
                        <a:lnTo>
                          <a:pt x="168" y="374"/>
                        </a:lnTo>
                        <a:lnTo>
                          <a:pt x="158" y="400"/>
                        </a:lnTo>
                        <a:lnTo>
                          <a:pt x="148" y="424"/>
                        </a:lnTo>
                        <a:lnTo>
                          <a:pt x="136" y="448"/>
                        </a:lnTo>
                        <a:lnTo>
                          <a:pt x="122" y="474"/>
                        </a:lnTo>
                        <a:lnTo>
                          <a:pt x="106" y="500"/>
                        </a:lnTo>
                        <a:lnTo>
                          <a:pt x="88" y="526"/>
                        </a:lnTo>
                        <a:lnTo>
                          <a:pt x="70" y="552"/>
                        </a:lnTo>
                        <a:lnTo>
                          <a:pt x="48" y="576"/>
                        </a:lnTo>
                        <a:lnTo>
                          <a:pt x="26" y="602"/>
                        </a:lnTo>
                        <a:lnTo>
                          <a:pt x="0" y="628"/>
                        </a:lnTo>
                        <a:lnTo>
                          <a:pt x="22" y="600"/>
                        </a:lnTo>
                        <a:lnTo>
                          <a:pt x="42" y="572"/>
                        </a:lnTo>
                        <a:lnTo>
                          <a:pt x="60" y="546"/>
                        </a:lnTo>
                        <a:lnTo>
                          <a:pt x="76" y="518"/>
                        </a:lnTo>
                        <a:lnTo>
                          <a:pt x="104" y="466"/>
                        </a:lnTo>
                        <a:lnTo>
                          <a:pt x="124" y="416"/>
                        </a:lnTo>
                        <a:lnTo>
                          <a:pt x="140" y="368"/>
                        </a:lnTo>
                        <a:lnTo>
                          <a:pt x="152" y="324"/>
                        </a:lnTo>
                        <a:lnTo>
                          <a:pt x="158" y="282"/>
                        </a:lnTo>
                        <a:lnTo>
                          <a:pt x="160" y="244"/>
                        </a:lnTo>
                        <a:lnTo>
                          <a:pt x="160" y="224"/>
                        </a:lnTo>
                        <a:lnTo>
                          <a:pt x="158" y="204"/>
                        </a:lnTo>
                        <a:lnTo>
                          <a:pt x="150" y="168"/>
                        </a:lnTo>
                        <a:lnTo>
                          <a:pt x="142" y="140"/>
                        </a:lnTo>
                        <a:lnTo>
                          <a:pt x="130" y="116"/>
                        </a:lnTo>
                        <a:lnTo>
                          <a:pt x="120" y="98"/>
                        </a:lnTo>
                        <a:lnTo>
                          <a:pt x="112" y="84"/>
                        </a:lnTo>
                        <a:lnTo>
                          <a:pt x="102" y="74"/>
                        </a:lnTo>
                        <a:lnTo>
                          <a:pt x="100" y="120"/>
                        </a:lnTo>
                        <a:lnTo>
                          <a:pt x="90" y="100"/>
                        </a:lnTo>
                        <a:lnTo>
                          <a:pt x="68" y="64"/>
                        </a:lnTo>
                        <a:lnTo>
                          <a:pt x="42" y="24"/>
                        </a:lnTo>
                        <a:lnTo>
                          <a:pt x="24" y="0"/>
                        </a:lnTo>
                        <a:lnTo>
                          <a:pt x="76" y="14"/>
                        </a:lnTo>
                        <a:lnTo>
                          <a:pt x="104" y="22"/>
                        </a:lnTo>
                        <a:lnTo>
                          <a:pt x="130" y="32"/>
                        </a:lnTo>
                        <a:lnTo>
                          <a:pt x="146" y="38"/>
                        </a:lnTo>
                        <a:lnTo>
                          <a:pt x="164" y="46"/>
                        </a:lnTo>
                        <a:lnTo>
                          <a:pt x="148" y="46"/>
                        </a:lnTo>
                        <a:lnTo>
                          <a:pt x="136" y="48"/>
                        </a:lnTo>
                        <a:lnTo>
                          <a:pt x="128" y="52"/>
                        </a:lnTo>
                        <a:lnTo>
                          <a:pt x="138" y="64"/>
                        </a:lnTo>
                        <a:lnTo>
                          <a:pt x="150" y="78"/>
                        </a:lnTo>
                        <a:lnTo>
                          <a:pt x="162" y="100"/>
                        </a:lnTo>
                        <a:lnTo>
                          <a:pt x="176" y="126"/>
                        </a:lnTo>
                        <a:lnTo>
                          <a:pt x="186" y="160"/>
                        </a:lnTo>
                        <a:lnTo>
                          <a:pt x="190" y="178"/>
                        </a:lnTo>
                        <a:lnTo>
                          <a:pt x="192" y="198"/>
                        </a:lnTo>
                        <a:lnTo>
                          <a:pt x="194" y="220"/>
                        </a:lnTo>
                        <a:lnTo>
                          <a:pt x="194" y="244"/>
                        </a:lnTo>
                        <a:close/>
                      </a:path>
                    </a:pathLst>
                  </a:custGeom>
                  <a:solidFill>
                    <a:srgbClr val="A38E5A"/>
                  </a:solidFill>
                  <a:ln w="3175">
                    <a:solidFill>
                      <a:srgbClr val="A38E5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ar-JO"/>
                  </a:p>
                </p:txBody>
              </p:sp>
            </p:grpSp>
          </p:grpSp>
          <p:grpSp>
            <p:nvGrpSpPr>
              <p:cNvPr id="12" name="Group 109"/>
              <p:cNvGrpSpPr>
                <a:grpSpLocks noChangeAspect="1"/>
              </p:cNvGrpSpPr>
              <p:nvPr/>
            </p:nvGrpSpPr>
            <p:grpSpPr bwMode="auto">
              <a:xfrm>
                <a:off x="2885" y="2595"/>
                <a:ext cx="300" cy="258"/>
                <a:chOff x="3187" y="4761"/>
                <a:chExt cx="200" cy="172"/>
              </a:xfrm>
            </p:grpSpPr>
            <p:sp>
              <p:nvSpPr>
                <p:cNvPr id="37933" name="Freeform 110"/>
                <p:cNvSpPr>
                  <a:spLocks noChangeAspect="1"/>
                </p:cNvSpPr>
                <p:nvPr/>
              </p:nvSpPr>
              <p:spPr bwMode="auto">
                <a:xfrm>
                  <a:off x="3189" y="4761"/>
                  <a:ext cx="198" cy="172"/>
                </a:xfrm>
                <a:custGeom>
                  <a:avLst/>
                  <a:gdLst>
                    <a:gd name="T0" fmla="*/ 198 w 198"/>
                    <a:gd name="T1" fmla="*/ 12 h 172"/>
                    <a:gd name="T2" fmla="*/ 198 w 198"/>
                    <a:gd name="T3" fmla="*/ 12 h 172"/>
                    <a:gd name="T4" fmla="*/ 166 w 198"/>
                    <a:gd name="T5" fmla="*/ 8 h 172"/>
                    <a:gd name="T6" fmla="*/ 136 w 198"/>
                    <a:gd name="T7" fmla="*/ 8 h 172"/>
                    <a:gd name="T8" fmla="*/ 112 w 198"/>
                    <a:gd name="T9" fmla="*/ 10 h 172"/>
                    <a:gd name="T10" fmla="*/ 92 w 198"/>
                    <a:gd name="T11" fmla="*/ 16 h 172"/>
                    <a:gd name="T12" fmla="*/ 74 w 198"/>
                    <a:gd name="T13" fmla="*/ 24 h 172"/>
                    <a:gd name="T14" fmla="*/ 60 w 198"/>
                    <a:gd name="T15" fmla="*/ 34 h 172"/>
                    <a:gd name="T16" fmla="*/ 50 w 198"/>
                    <a:gd name="T17" fmla="*/ 44 h 172"/>
                    <a:gd name="T18" fmla="*/ 42 w 198"/>
                    <a:gd name="T19" fmla="*/ 56 h 172"/>
                    <a:gd name="T20" fmla="*/ 36 w 198"/>
                    <a:gd name="T21" fmla="*/ 68 h 172"/>
                    <a:gd name="T22" fmla="*/ 32 w 198"/>
                    <a:gd name="T23" fmla="*/ 82 h 172"/>
                    <a:gd name="T24" fmla="*/ 28 w 198"/>
                    <a:gd name="T25" fmla="*/ 104 h 172"/>
                    <a:gd name="T26" fmla="*/ 26 w 198"/>
                    <a:gd name="T27" fmla="*/ 120 h 172"/>
                    <a:gd name="T28" fmla="*/ 28 w 198"/>
                    <a:gd name="T29" fmla="*/ 126 h 172"/>
                    <a:gd name="T30" fmla="*/ 38 w 198"/>
                    <a:gd name="T31" fmla="*/ 112 h 172"/>
                    <a:gd name="T32" fmla="*/ 40 w 198"/>
                    <a:gd name="T33" fmla="*/ 118 h 172"/>
                    <a:gd name="T34" fmla="*/ 40 w 198"/>
                    <a:gd name="T35" fmla="*/ 118 h 172"/>
                    <a:gd name="T36" fmla="*/ 28 w 198"/>
                    <a:gd name="T37" fmla="*/ 142 h 172"/>
                    <a:gd name="T38" fmla="*/ 28 w 198"/>
                    <a:gd name="T39" fmla="*/ 142 h 172"/>
                    <a:gd name="T40" fmla="*/ 18 w 198"/>
                    <a:gd name="T41" fmla="*/ 172 h 172"/>
                    <a:gd name="T42" fmla="*/ 18 w 198"/>
                    <a:gd name="T43" fmla="*/ 172 h 172"/>
                    <a:gd name="T44" fmla="*/ 16 w 198"/>
                    <a:gd name="T45" fmla="*/ 168 h 172"/>
                    <a:gd name="T46" fmla="*/ 16 w 198"/>
                    <a:gd name="T47" fmla="*/ 168 h 172"/>
                    <a:gd name="T48" fmla="*/ 10 w 198"/>
                    <a:gd name="T49" fmla="*/ 152 h 172"/>
                    <a:gd name="T50" fmla="*/ 10 w 198"/>
                    <a:gd name="T51" fmla="*/ 152 h 172"/>
                    <a:gd name="T52" fmla="*/ 4 w 198"/>
                    <a:gd name="T53" fmla="*/ 128 h 172"/>
                    <a:gd name="T54" fmla="*/ 4 w 198"/>
                    <a:gd name="T55" fmla="*/ 128 h 172"/>
                    <a:gd name="T56" fmla="*/ 0 w 198"/>
                    <a:gd name="T57" fmla="*/ 114 h 172"/>
                    <a:gd name="T58" fmla="*/ 0 w 198"/>
                    <a:gd name="T59" fmla="*/ 114 h 172"/>
                    <a:gd name="T60" fmla="*/ 8 w 198"/>
                    <a:gd name="T61" fmla="*/ 122 h 172"/>
                    <a:gd name="T62" fmla="*/ 10 w 198"/>
                    <a:gd name="T63" fmla="*/ 126 h 172"/>
                    <a:gd name="T64" fmla="*/ 10 w 198"/>
                    <a:gd name="T65" fmla="*/ 126 h 172"/>
                    <a:gd name="T66" fmla="*/ 10 w 198"/>
                    <a:gd name="T67" fmla="*/ 118 h 172"/>
                    <a:gd name="T68" fmla="*/ 10 w 198"/>
                    <a:gd name="T69" fmla="*/ 100 h 172"/>
                    <a:gd name="T70" fmla="*/ 12 w 198"/>
                    <a:gd name="T71" fmla="*/ 88 h 172"/>
                    <a:gd name="T72" fmla="*/ 14 w 198"/>
                    <a:gd name="T73" fmla="*/ 74 h 172"/>
                    <a:gd name="T74" fmla="*/ 20 w 198"/>
                    <a:gd name="T75" fmla="*/ 62 h 172"/>
                    <a:gd name="T76" fmla="*/ 26 w 198"/>
                    <a:gd name="T77" fmla="*/ 48 h 172"/>
                    <a:gd name="T78" fmla="*/ 34 w 198"/>
                    <a:gd name="T79" fmla="*/ 34 h 172"/>
                    <a:gd name="T80" fmla="*/ 46 w 198"/>
                    <a:gd name="T81" fmla="*/ 24 h 172"/>
                    <a:gd name="T82" fmla="*/ 62 w 198"/>
                    <a:gd name="T83" fmla="*/ 14 h 172"/>
                    <a:gd name="T84" fmla="*/ 80 w 198"/>
                    <a:gd name="T85" fmla="*/ 6 h 172"/>
                    <a:gd name="T86" fmla="*/ 104 w 198"/>
                    <a:gd name="T87" fmla="*/ 2 h 172"/>
                    <a:gd name="T88" fmla="*/ 130 w 198"/>
                    <a:gd name="T89" fmla="*/ 0 h 172"/>
                    <a:gd name="T90" fmla="*/ 162 w 198"/>
                    <a:gd name="T91" fmla="*/ 4 h 172"/>
                    <a:gd name="T92" fmla="*/ 198 w 198"/>
                    <a:gd name="T93" fmla="*/ 12 h 172"/>
                    <a:gd name="T94" fmla="*/ 198 w 198"/>
                    <a:gd name="T95" fmla="*/ 12 h 172"/>
                    <a:gd name="T96" fmla="*/ 198 w 198"/>
                    <a:gd name="T97" fmla="*/ 12 h 17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8"/>
                    <a:gd name="T148" fmla="*/ 0 h 172"/>
                    <a:gd name="T149" fmla="*/ 198 w 198"/>
                    <a:gd name="T150" fmla="*/ 172 h 17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8" h="172">
                      <a:moveTo>
                        <a:pt x="198" y="12"/>
                      </a:moveTo>
                      <a:lnTo>
                        <a:pt x="198" y="12"/>
                      </a:lnTo>
                      <a:lnTo>
                        <a:pt x="166" y="8"/>
                      </a:lnTo>
                      <a:lnTo>
                        <a:pt x="136" y="8"/>
                      </a:lnTo>
                      <a:lnTo>
                        <a:pt x="112" y="10"/>
                      </a:lnTo>
                      <a:lnTo>
                        <a:pt x="92" y="16"/>
                      </a:lnTo>
                      <a:lnTo>
                        <a:pt x="74" y="24"/>
                      </a:lnTo>
                      <a:lnTo>
                        <a:pt x="60" y="34"/>
                      </a:lnTo>
                      <a:lnTo>
                        <a:pt x="50" y="44"/>
                      </a:lnTo>
                      <a:lnTo>
                        <a:pt x="42" y="56"/>
                      </a:lnTo>
                      <a:lnTo>
                        <a:pt x="36" y="68"/>
                      </a:lnTo>
                      <a:lnTo>
                        <a:pt x="32" y="82"/>
                      </a:lnTo>
                      <a:lnTo>
                        <a:pt x="28" y="104"/>
                      </a:lnTo>
                      <a:lnTo>
                        <a:pt x="26" y="120"/>
                      </a:lnTo>
                      <a:lnTo>
                        <a:pt x="28" y="126"/>
                      </a:lnTo>
                      <a:lnTo>
                        <a:pt x="38" y="112"/>
                      </a:lnTo>
                      <a:lnTo>
                        <a:pt x="40" y="118"/>
                      </a:lnTo>
                      <a:lnTo>
                        <a:pt x="28" y="142"/>
                      </a:lnTo>
                      <a:lnTo>
                        <a:pt x="18" y="172"/>
                      </a:lnTo>
                      <a:lnTo>
                        <a:pt x="16" y="168"/>
                      </a:lnTo>
                      <a:lnTo>
                        <a:pt x="10" y="152"/>
                      </a:lnTo>
                      <a:lnTo>
                        <a:pt x="4" y="128"/>
                      </a:lnTo>
                      <a:lnTo>
                        <a:pt x="0" y="114"/>
                      </a:lnTo>
                      <a:lnTo>
                        <a:pt x="8" y="122"/>
                      </a:lnTo>
                      <a:lnTo>
                        <a:pt x="10" y="126"/>
                      </a:lnTo>
                      <a:lnTo>
                        <a:pt x="10" y="118"/>
                      </a:lnTo>
                      <a:lnTo>
                        <a:pt x="10" y="100"/>
                      </a:lnTo>
                      <a:lnTo>
                        <a:pt x="12" y="88"/>
                      </a:lnTo>
                      <a:lnTo>
                        <a:pt x="14" y="74"/>
                      </a:lnTo>
                      <a:lnTo>
                        <a:pt x="20" y="62"/>
                      </a:lnTo>
                      <a:lnTo>
                        <a:pt x="26" y="48"/>
                      </a:lnTo>
                      <a:lnTo>
                        <a:pt x="34" y="34"/>
                      </a:lnTo>
                      <a:lnTo>
                        <a:pt x="46" y="24"/>
                      </a:lnTo>
                      <a:lnTo>
                        <a:pt x="62" y="14"/>
                      </a:lnTo>
                      <a:lnTo>
                        <a:pt x="80" y="6"/>
                      </a:lnTo>
                      <a:lnTo>
                        <a:pt x="104" y="2"/>
                      </a:lnTo>
                      <a:lnTo>
                        <a:pt x="130" y="0"/>
                      </a:lnTo>
                      <a:lnTo>
                        <a:pt x="162" y="4"/>
                      </a:lnTo>
                      <a:lnTo>
                        <a:pt x="198" y="12"/>
                      </a:lnTo>
                      <a:close/>
                    </a:path>
                  </a:pathLst>
                </a:custGeom>
                <a:solidFill>
                  <a:srgbClr val="714F13"/>
                </a:solidFill>
                <a:ln w="3175">
                  <a:solidFill>
                    <a:srgbClr val="714F1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JO"/>
                </a:p>
              </p:txBody>
            </p:sp>
            <p:sp>
              <p:nvSpPr>
                <p:cNvPr id="37934" name="Freeform 111"/>
                <p:cNvSpPr>
                  <a:spLocks noChangeAspect="1"/>
                </p:cNvSpPr>
                <p:nvPr/>
              </p:nvSpPr>
              <p:spPr bwMode="auto">
                <a:xfrm>
                  <a:off x="3187" y="4761"/>
                  <a:ext cx="200" cy="166"/>
                </a:xfrm>
                <a:custGeom>
                  <a:avLst/>
                  <a:gdLst>
                    <a:gd name="T0" fmla="*/ 200 w 200"/>
                    <a:gd name="T1" fmla="*/ 12 h 166"/>
                    <a:gd name="T2" fmla="*/ 200 w 200"/>
                    <a:gd name="T3" fmla="*/ 12 h 166"/>
                    <a:gd name="T4" fmla="*/ 168 w 200"/>
                    <a:gd name="T5" fmla="*/ 8 h 166"/>
                    <a:gd name="T6" fmla="*/ 138 w 200"/>
                    <a:gd name="T7" fmla="*/ 6 h 166"/>
                    <a:gd name="T8" fmla="*/ 114 w 200"/>
                    <a:gd name="T9" fmla="*/ 8 h 166"/>
                    <a:gd name="T10" fmla="*/ 94 w 200"/>
                    <a:gd name="T11" fmla="*/ 12 h 166"/>
                    <a:gd name="T12" fmla="*/ 76 w 200"/>
                    <a:gd name="T13" fmla="*/ 20 h 166"/>
                    <a:gd name="T14" fmla="*/ 62 w 200"/>
                    <a:gd name="T15" fmla="*/ 30 h 166"/>
                    <a:gd name="T16" fmla="*/ 50 w 200"/>
                    <a:gd name="T17" fmla="*/ 40 h 166"/>
                    <a:gd name="T18" fmla="*/ 42 w 200"/>
                    <a:gd name="T19" fmla="*/ 52 h 166"/>
                    <a:gd name="T20" fmla="*/ 36 w 200"/>
                    <a:gd name="T21" fmla="*/ 64 h 166"/>
                    <a:gd name="T22" fmla="*/ 32 w 200"/>
                    <a:gd name="T23" fmla="*/ 76 h 166"/>
                    <a:gd name="T24" fmla="*/ 26 w 200"/>
                    <a:gd name="T25" fmla="*/ 98 h 166"/>
                    <a:gd name="T26" fmla="*/ 26 w 200"/>
                    <a:gd name="T27" fmla="*/ 114 h 166"/>
                    <a:gd name="T28" fmla="*/ 26 w 200"/>
                    <a:gd name="T29" fmla="*/ 120 h 166"/>
                    <a:gd name="T30" fmla="*/ 40 w 200"/>
                    <a:gd name="T31" fmla="*/ 112 h 166"/>
                    <a:gd name="T32" fmla="*/ 40 w 200"/>
                    <a:gd name="T33" fmla="*/ 112 h 166"/>
                    <a:gd name="T34" fmla="*/ 28 w 200"/>
                    <a:gd name="T35" fmla="*/ 136 h 166"/>
                    <a:gd name="T36" fmla="*/ 28 w 200"/>
                    <a:gd name="T37" fmla="*/ 136 h 166"/>
                    <a:gd name="T38" fmla="*/ 18 w 200"/>
                    <a:gd name="T39" fmla="*/ 166 h 166"/>
                    <a:gd name="T40" fmla="*/ 18 w 200"/>
                    <a:gd name="T41" fmla="*/ 166 h 166"/>
                    <a:gd name="T42" fmla="*/ 10 w 200"/>
                    <a:gd name="T43" fmla="*/ 146 h 166"/>
                    <a:gd name="T44" fmla="*/ 10 w 200"/>
                    <a:gd name="T45" fmla="*/ 146 h 166"/>
                    <a:gd name="T46" fmla="*/ 2 w 200"/>
                    <a:gd name="T47" fmla="*/ 124 h 166"/>
                    <a:gd name="T48" fmla="*/ 2 w 200"/>
                    <a:gd name="T49" fmla="*/ 124 h 166"/>
                    <a:gd name="T50" fmla="*/ 0 w 200"/>
                    <a:gd name="T51" fmla="*/ 110 h 166"/>
                    <a:gd name="T52" fmla="*/ 0 w 200"/>
                    <a:gd name="T53" fmla="*/ 110 h 166"/>
                    <a:gd name="T54" fmla="*/ 6 w 200"/>
                    <a:gd name="T55" fmla="*/ 118 h 166"/>
                    <a:gd name="T56" fmla="*/ 10 w 200"/>
                    <a:gd name="T57" fmla="*/ 120 h 166"/>
                    <a:gd name="T58" fmla="*/ 10 w 200"/>
                    <a:gd name="T59" fmla="*/ 120 h 166"/>
                    <a:gd name="T60" fmla="*/ 10 w 200"/>
                    <a:gd name="T61" fmla="*/ 112 h 166"/>
                    <a:gd name="T62" fmla="*/ 10 w 200"/>
                    <a:gd name="T63" fmla="*/ 96 h 166"/>
                    <a:gd name="T64" fmla="*/ 12 w 200"/>
                    <a:gd name="T65" fmla="*/ 84 h 166"/>
                    <a:gd name="T66" fmla="*/ 14 w 200"/>
                    <a:gd name="T67" fmla="*/ 70 h 166"/>
                    <a:gd name="T68" fmla="*/ 20 w 200"/>
                    <a:gd name="T69" fmla="*/ 58 h 166"/>
                    <a:gd name="T70" fmla="*/ 26 w 200"/>
                    <a:gd name="T71" fmla="*/ 44 h 166"/>
                    <a:gd name="T72" fmla="*/ 36 w 200"/>
                    <a:gd name="T73" fmla="*/ 32 h 166"/>
                    <a:gd name="T74" fmla="*/ 48 w 200"/>
                    <a:gd name="T75" fmla="*/ 22 h 166"/>
                    <a:gd name="T76" fmla="*/ 62 w 200"/>
                    <a:gd name="T77" fmla="*/ 12 h 166"/>
                    <a:gd name="T78" fmla="*/ 82 w 200"/>
                    <a:gd name="T79" fmla="*/ 6 h 166"/>
                    <a:gd name="T80" fmla="*/ 104 w 200"/>
                    <a:gd name="T81" fmla="*/ 2 h 166"/>
                    <a:gd name="T82" fmla="*/ 132 w 200"/>
                    <a:gd name="T83" fmla="*/ 0 h 166"/>
                    <a:gd name="T84" fmla="*/ 164 w 200"/>
                    <a:gd name="T85" fmla="*/ 4 h 166"/>
                    <a:gd name="T86" fmla="*/ 200 w 200"/>
                    <a:gd name="T87" fmla="*/ 12 h 166"/>
                    <a:gd name="T88" fmla="*/ 200 w 200"/>
                    <a:gd name="T89" fmla="*/ 12 h 166"/>
                    <a:gd name="T90" fmla="*/ 200 w 200"/>
                    <a:gd name="T91" fmla="*/ 12 h 16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00"/>
                    <a:gd name="T139" fmla="*/ 0 h 166"/>
                    <a:gd name="T140" fmla="*/ 200 w 200"/>
                    <a:gd name="T141" fmla="*/ 166 h 16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00" h="166">
                      <a:moveTo>
                        <a:pt x="200" y="12"/>
                      </a:moveTo>
                      <a:lnTo>
                        <a:pt x="200" y="12"/>
                      </a:lnTo>
                      <a:lnTo>
                        <a:pt x="168" y="8"/>
                      </a:lnTo>
                      <a:lnTo>
                        <a:pt x="138" y="6"/>
                      </a:lnTo>
                      <a:lnTo>
                        <a:pt x="114" y="8"/>
                      </a:lnTo>
                      <a:lnTo>
                        <a:pt x="94" y="12"/>
                      </a:lnTo>
                      <a:lnTo>
                        <a:pt x="76" y="20"/>
                      </a:lnTo>
                      <a:lnTo>
                        <a:pt x="62" y="30"/>
                      </a:lnTo>
                      <a:lnTo>
                        <a:pt x="50" y="40"/>
                      </a:lnTo>
                      <a:lnTo>
                        <a:pt x="42" y="52"/>
                      </a:lnTo>
                      <a:lnTo>
                        <a:pt x="36" y="64"/>
                      </a:lnTo>
                      <a:lnTo>
                        <a:pt x="32" y="76"/>
                      </a:lnTo>
                      <a:lnTo>
                        <a:pt x="26" y="98"/>
                      </a:lnTo>
                      <a:lnTo>
                        <a:pt x="26" y="114"/>
                      </a:lnTo>
                      <a:lnTo>
                        <a:pt x="26" y="120"/>
                      </a:lnTo>
                      <a:lnTo>
                        <a:pt x="40" y="112"/>
                      </a:lnTo>
                      <a:lnTo>
                        <a:pt x="28" y="136"/>
                      </a:lnTo>
                      <a:lnTo>
                        <a:pt x="18" y="166"/>
                      </a:lnTo>
                      <a:lnTo>
                        <a:pt x="10" y="146"/>
                      </a:lnTo>
                      <a:lnTo>
                        <a:pt x="2" y="124"/>
                      </a:lnTo>
                      <a:lnTo>
                        <a:pt x="0" y="110"/>
                      </a:lnTo>
                      <a:lnTo>
                        <a:pt x="6" y="118"/>
                      </a:lnTo>
                      <a:lnTo>
                        <a:pt x="10" y="120"/>
                      </a:lnTo>
                      <a:lnTo>
                        <a:pt x="10" y="112"/>
                      </a:lnTo>
                      <a:lnTo>
                        <a:pt x="10" y="96"/>
                      </a:lnTo>
                      <a:lnTo>
                        <a:pt x="12" y="84"/>
                      </a:lnTo>
                      <a:lnTo>
                        <a:pt x="14" y="70"/>
                      </a:lnTo>
                      <a:lnTo>
                        <a:pt x="20" y="58"/>
                      </a:lnTo>
                      <a:lnTo>
                        <a:pt x="26" y="44"/>
                      </a:lnTo>
                      <a:lnTo>
                        <a:pt x="36" y="32"/>
                      </a:lnTo>
                      <a:lnTo>
                        <a:pt x="48" y="22"/>
                      </a:lnTo>
                      <a:lnTo>
                        <a:pt x="62" y="12"/>
                      </a:lnTo>
                      <a:lnTo>
                        <a:pt x="82" y="6"/>
                      </a:lnTo>
                      <a:lnTo>
                        <a:pt x="104" y="2"/>
                      </a:lnTo>
                      <a:lnTo>
                        <a:pt x="132" y="0"/>
                      </a:lnTo>
                      <a:lnTo>
                        <a:pt x="164" y="4"/>
                      </a:lnTo>
                      <a:lnTo>
                        <a:pt x="200" y="12"/>
                      </a:lnTo>
                      <a:close/>
                    </a:path>
                  </a:pathLst>
                </a:custGeom>
                <a:solidFill>
                  <a:srgbClr val="A38E5A"/>
                </a:solidFill>
                <a:ln w="3175">
                  <a:solidFill>
                    <a:srgbClr val="A38E5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JO"/>
                </a:p>
              </p:txBody>
            </p:sp>
          </p:grpSp>
        </p:grpSp>
        <p:grpSp>
          <p:nvGrpSpPr>
            <p:cNvPr id="13" name="Group 112"/>
            <p:cNvGrpSpPr>
              <a:grpSpLocks/>
            </p:cNvGrpSpPr>
            <p:nvPr/>
          </p:nvGrpSpPr>
          <p:grpSpPr bwMode="auto">
            <a:xfrm>
              <a:off x="5092700" y="4173538"/>
              <a:ext cx="1819275" cy="787400"/>
              <a:chOff x="3230" y="2010"/>
              <a:chExt cx="1019" cy="441"/>
            </a:xfrm>
          </p:grpSpPr>
          <p:grpSp>
            <p:nvGrpSpPr>
              <p:cNvPr id="14" name="Group 113"/>
              <p:cNvGrpSpPr>
                <a:grpSpLocks/>
              </p:cNvGrpSpPr>
              <p:nvPr/>
            </p:nvGrpSpPr>
            <p:grpSpPr bwMode="auto">
              <a:xfrm>
                <a:off x="3230" y="2106"/>
                <a:ext cx="453" cy="345"/>
                <a:chOff x="3230" y="2106"/>
                <a:chExt cx="453" cy="345"/>
              </a:xfrm>
            </p:grpSpPr>
            <p:sp>
              <p:nvSpPr>
                <p:cNvPr id="37929" name="Freeform 114"/>
                <p:cNvSpPr>
                  <a:spLocks noChangeAspect="1"/>
                </p:cNvSpPr>
                <p:nvPr/>
              </p:nvSpPr>
              <p:spPr bwMode="auto">
                <a:xfrm>
                  <a:off x="3233" y="2106"/>
                  <a:ext cx="450" cy="342"/>
                </a:xfrm>
                <a:custGeom>
                  <a:avLst/>
                  <a:gdLst>
                    <a:gd name="T0" fmla="*/ 0 w 300"/>
                    <a:gd name="T1" fmla="*/ 8646511 h 228"/>
                    <a:gd name="T2" fmla="*/ 1056120 w 300"/>
                    <a:gd name="T3" fmla="*/ 5387766 h 228"/>
                    <a:gd name="T4" fmla="*/ 1515762 w 300"/>
                    <a:gd name="T5" fmla="*/ 4336617 h 228"/>
                    <a:gd name="T6" fmla="*/ 1888110 w 300"/>
                    <a:gd name="T7" fmla="*/ 3791499 h 228"/>
                    <a:gd name="T8" fmla="*/ 2721904 w 300"/>
                    <a:gd name="T9" fmla="*/ 2959969 h 228"/>
                    <a:gd name="T10" fmla="*/ 3933621 w 300"/>
                    <a:gd name="T11" fmla="*/ 2214699 h 228"/>
                    <a:gd name="T12" fmla="*/ 4398084 w 300"/>
                    <a:gd name="T13" fmla="*/ 2062565 h 228"/>
                    <a:gd name="T14" fmla="*/ 5971238 w 300"/>
                    <a:gd name="T15" fmla="*/ 1906383 h 228"/>
                    <a:gd name="T16" fmla="*/ 7112160 w 300"/>
                    <a:gd name="T17" fmla="*/ 2214699 h 228"/>
                    <a:gd name="T18" fmla="*/ 7720488 w 300"/>
                    <a:gd name="T19" fmla="*/ 2359085 h 228"/>
                    <a:gd name="T20" fmla="*/ 6664092 w 300"/>
                    <a:gd name="T21" fmla="*/ 3188413 h 228"/>
                    <a:gd name="T22" fmla="*/ 6664092 w 300"/>
                    <a:gd name="T23" fmla="*/ 3430783 h 228"/>
                    <a:gd name="T24" fmla="*/ 8779685 w 300"/>
                    <a:gd name="T25" fmla="*/ 3100072 h 228"/>
                    <a:gd name="T26" fmla="*/ 10301885 w 300"/>
                    <a:gd name="T27" fmla="*/ 2959969 h 228"/>
                    <a:gd name="T28" fmla="*/ 11358832 w 300"/>
                    <a:gd name="T29" fmla="*/ 2725469 h 228"/>
                    <a:gd name="T30" fmla="*/ 9848969 w 300"/>
                    <a:gd name="T31" fmla="*/ 1755158 h 228"/>
                    <a:gd name="T32" fmla="*/ 8327448 w 300"/>
                    <a:gd name="T33" fmla="*/ 847281 h 228"/>
                    <a:gd name="T34" fmla="*/ 7879800 w 300"/>
                    <a:gd name="T35" fmla="*/ 465992 h 228"/>
                    <a:gd name="T36" fmla="*/ 7346052 w 300"/>
                    <a:gd name="T37" fmla="*/ 0 h 228"/>
                    <a:gd name="T38" fmla="*/ 7346052 w 300"/>
                    <a:gd name="T39" fmla="*/ 376569 h 228"/>
                    <a:gd name="T40" fmla="*/ 7720488 w 300"/>
                    <a:gd name="T41" fmla="*/ 1057806 h 228"/>
                    <a:gd name="T42" fmla="*/ 7720488 w 300"/>
                    <a:gd name="T43" fmla="*/ 1303902 h 228"/>
                    <a:gd name="T44" fmla="*/ 6597126 w 300"/>
                    <a:gd name="T45" fmla="*/ 989517 h 228"/>
                    <a:gd name="T46" fmla="*/ 5900429 w 300"/>
                    <a:gd name="T47" fmla="*/ 989517 h 228"/>
                    <a:gd name="T48" fmla="*/ 4002939 w 300"/>
                    <a:gd name="T49" fmla="*/ 1057806 h 228"/>
                    <a:gd name="T50" fmla="*/ 3333978 w 300"/>
                    <a:gd name="T51" fmla="*/ 1211319 h 228"/>
                    <a:gd name="T52" fmla="*/ 2872692 w 300"/>
                    <a:gd name="T53" fmla="*/ 1454386 h 228"/>
                    <a:gd name="T54" fmla="*/ 2423533 w 300"/>
                    <a:gd name="T55" fmla="*/ 2125608 h 228"/>
                    <a:gd name="T56" fmla="*/ 1748277 w 300"/>
                    <a:gd name="T57" fmla="*/ 2814150 h 228"/>
                    <a:gd name="T58" fmla="*/ 1126192 w 300"/>
                    <a:gd name="T59" fmla="*/ 3791499 h 228"/>
                    <a:gd name="T60" fmla="*/ 449115 w 300"/>
                    <a:gd name="T61" fmla="*/ 5457888 h 228"/>
                    <a:gd name="T62" fmla="*/ 0 w 300"/>
                    <a:gd name="T63" fmla="*/ 8646511 h 228"/>
                    <a:gd name="T64" fmla="*/ 0 w 300"/>
                    <a:gd name="T65" fmla="*/ 8646511 h 2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0"/>
                    <a:gd name="T100" fmla="*/ 0 h 228"/>
                    <a:gd name="T101" fmla="*/ 300 w 300"/>
                    <a:gd name="T102" fmla="*/ 228 h 2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0" h="228">
                      <a:moveTo>
                        <a:pt x="0" y="228"/>
                      </a:moveTo>
                      <a:lnTo>
                        <a:pt x="0" y="228"/>
                      </a:lnTo>
                      <a:lnTo>
                        <a:pt x="14" y="180"/>
                      </a:lnTo>
                      <a:lnTo>
                        <a:pt x="28" y="142"/>
                      </a:lnTo>
                      <a:lnTo>
                        <a:pt x="34" y="126"/>
                      </a:lnTo>
                      <a:lnTo>
                        <a:pt x="40" y="114"/>
                      </a:lnTo>
                      <a:lnTo>
                        <a:pt x="50" y="100"/>
                      </a:lnTo>
                      <a:lnTo>
                        <a:pt x="62" y="88"/>
                      </a:lnTo>
                      <a:lnTo>
                        <a:pt x="72" y="78"/>
                      </a:lnTo>
                      <a:lnTo>
                        <a:pt x="84" y="68"/>
                      </a:lnTo>
                      <a:lnTo>
                        <a:pt x="104" y="58"/>
                      </a:lnTo>
                      <a:lnTo>
                        <a:pt x="116" y="54"/>
                      </a:lnTo>
                      <a:lnTo>
                        <a:pt x="140" y="50"/>
                      </a:lnTo>
                      <a:lnTo>
                        <a:pt x="158" y="50"/>
                      </a:lnTo>
                      <a:lnTo>
                        <a:pt x="172" y="54"/>
                      </a:lnTo>
                      <a:lnTo>
                        <a:pt x="188" y="58"/>
                      </a:lnTo>
                      <a:lnTo>
                        <a:pt x="204" y="62"/>
                      </a:lnTo>
                      <a:lnTo>
                        <a:pt x="206" y="64"/>
                      </a:lnTo>
                      <a:lnTo>
                        <a:pt x="176" y="84"/>
                      </a:lnTo>
                      <a:lnTo>
                        <a:pt x="176" y="90"/>
                      </a:lnTo>
                      <a:lnTo>
                        <a:pt x="196" y="86"/>
                      </a:lnTo>
                      <a:lnTo>
                        <a:pt x="232" y="82"/>
                      </a:lnTo>
                      <a:lnTo>
                        <a:pt x="272" y="78"/>
                      </a:lnTo>
                      <a:lnTo>
                        <a:pt x="300" y="78"/>
                      </a:lnTo>
                      <a:lnTo>
                        <a:pt x="300" y="72"/>
                      </a:lnTo>
                      <a:lnTo>
                        <a:pt x="260" y="46"/>
                      </a:lnTo>
                      <a:lnTo>
                        <a:pt x="220" y="22"/>
                      </a:lnTo>
                      <a:lnTo>
                        <a:pt x="214" y="18"/>
                      </a:lnTo>
                      <a:lnTo>
                        <a:pt x="208" y="12"/>
                      </a:lnTo>
                      <a:lnTo>
                        <a:pt x="200" y="6"/>
                      </a:lnTo>
                      <a:lnTo>
                        <a:pt x="194" y="0"/>
                      </a:lnTo>
                      <a:lnTo>
                        <a:pt x="194" y="10"/>
                      </a:lnTo>
                      <a:lnTo>
                        <a:pt x="200" y="20"/>
                      </a:lnTo>
                      <a:lnTo>
                        <a:pt x="204" y="28"/>
                      </a:lnTo>
                      <a:lnTo>
                        <a:pt x="204" y="34"/>
                      </a:lnTo>
                      <a:lnTo>
                        <a:pt x="174" y="26"/>
                      </a:lnTo>
                      <a:lnTo>
                        <a:pt x="166" y="26"/>
                      </a:lnTo>
                      <a:lnTo>
                        <a:pt x="156" y="26"/>
                      </a:lnTo>
                      <a:lnTo>
                        <a:pt x="106" y="28"/>
                      </a:lnTo>
                      <a:lnTo>
                        <a:pt x="96" y="30"/>
                      </a:lnTo>
                      <a:lnTo>
                        <a:pt x="88" y="32"/>
                      </a:lnTo>
                      <a:lnTo>
                        <a:pt x="80" y="34"/>
                      </a:lnTo>
                      <a:lnTo>
                        <a:pt x="76" y="38"/>
                      </a:lnTo>
                      <a:lnTo>
                        <a:pt x="70" y="46"/>
                      </a:lnTo>
                      <a:lnTo>
                        <a:pt x="64" y="56"/>
                      </a:lnTo>
                      <a:lnTo>
                        <a:pt x="46" y="74"/>
                      </a:lnTo>
                      <a:lnTo>
                        <a:pt x="38" y="86"/>
                      </a:lnTo>
                      <a:lnTo>
                        <a:pt x="30" y="100"/>
                      </a:lnTo>
                      <a:lnTo>
                        <a:pt x="20" y="118"/>
                      </a:lnTo>
                      <a:lnTo>
                        <a:pt x="12" y="144"/>
                      </a:lnTo>
                      <a:lnTo>
                        <a:pt x="6" y="180"/>
                      </a:lnTo>
                      <a:lnTo>
                        <a:pt x="0" y="228"/>
                      </a:lnTo>
                      <a:close/>
                    </a:path>
                  </a:pathLst>
                </a:custGeom>
                <a:solidFill>
                  <a:srgbClr val="AE6717"/>
                </a:solidFill>
                <a:ln w="3175">
                  <a:solidFill>
                    <a:srgbClr val="AE67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JO"/>
                </a:p>
              </p:txBody>
            </p:sp>
            <p:sp>
              <p:nvSpPr>
                <p:cNvPr id="37930" name="Freeform 115"/>
                <p:cNvSpPr>
                  <a:spLocks noChangeAspect="1"/>
                </p:cNvSpPr>
                <p:nvPr/>
              </p:nvSpPr>
              <p:spPr bwMode="auto">
                <a:xfrm>
                  <a:off x="3230" y="2106"/>
                  <a:ext cx="453" cy="345"/>
                </a:xfrm>
                <a:custGeom>
                  <a:avLst/>
                  <a:gdLst>
                    <a:gd name="T0" fmla="*/ 0 w 302"/>
                    <a:gd name="T1" fmla="*/ 8646511 h 230"/>
                    <a:gd name="T2" fmla="*/ 0 w 302"/>
                    <a:gd name="T3" fmla="*/ 8646511 h 230"/>
                    <a:gd name="T4" fmla="*/ 68215 w 302"/>
                    <a:gd name="T5" fmla="*/ 8725483 h 230"/>
                    <a:gd name="T6" fmla="*/ 68215 w 302"/>
                    <a:gd name="T7" fmla="*/ 8725483 h 230"/>
                    <a:gd name="T8" fmla="*/ 230226 w 302"/>
                    <a:gd name="T9" fmla="*/ 7580857 h 230"/>
                    <a:gd name="T10" fmla="*/ 518008 w 302"/>
                    <a:gd name="T11" fmla="*/ 6600997 h 230"/>
                    <a:gd name="T12" fmla="*/ 839160 w 302"/>
                    <a:gd name="T13" fmla="*/ 5687247 h 230"/>
                    <a:gd name="T14" fmla="*/ 1126192 w 302"/>
                    <a:gd name="T15" fmla="*/ 4939470 h 230"/>
                    <a:gd name="T16" fmla="*/ 1515762 w 302"/>
                    <a:gd name="T17" fmla="*/ 4248198 h 230"/>
                    <a:gd name="T18" fmla="*/ 1888110 w 302"/>
                    <a:gd name="T19" fmla="*/ 3638593 h 230"/>
                    <a:gd name="T20" fmla="*/ 2335920 w 302"/>
                    <a:gd name="T21" fmla="*/ 3100072 h 230"/>
                    <a:gd name="T22" fmla="*/ 2788492 w 302"/>
                    <a:gd name="T23" fmla="*/ 2660526 h 230"/>
                    <a:gd name="T24" fmla="*/ 3264915 w 302"/>
                    <a:gd name="T25" fmla="*/ 2287188 h 230"/>
                    <a:gd name="T26" fmla="*/ 3774084 w 302"/>
                    <a:gd name="T27" fmla="*/ 2062565 h 230"/>
                    <a:gd name="T28" fmla="*/ 4309038 w 302"/>
                    <a:gd name="T29" fmla="*/ 1816979 h 230"/>
                    <a:gd name="T30" fmla="*/ 4847709 w 302"/>
                    <a:gd name="T31" fmla="*/ 1755158 h 230"/>
                    <a:gd name="T32" fmla="*/ 5361455 w 302"/>
                    <a:gd name="T33" fmla="*/ 1676336 h 230"/>
                    <a:gd name="T34" fmla="*/ 5971238 w 302"/>
                    <a:gd name="T35" fmla="*/ 1676336 h 230"/>
                    <a:gd name="T36" fmla="*/ 6597126 w 302"/>
                    <a:gd name="T37" fmla="*/ 1816979 h 230"/>
                    <a:gd name="T38" fmla="*/ 7200738 w 302"/>
                    <a:gd name="T39" fmla="*/ 1973313 h 230"/>
                    <a:gd name="T40" fmla="*/ 7200738 w 302"/>
                    <a:gd name="T41" fmla="*/ 1973313 h 230"/>
                    <a:gd name="T42" fmla="*/ 7879800 w 302"/>
                    <a:gd name="T43" fmla="*/ 2214699 h 230"/>
                    <a:gd name="T44" fmla="*/ 6744738 w 302"/>
                    <a:gd name="T45" fmla="*/ 3188413 h 230"/>
                    <a:gd name="T46" fmla="*/ 6744738 w 302"/>
                    <a:gd name="T47" fmla="*/ 3188413 h 230"/>
                    <a:gd name="T48" fmla="*/ 7501614 w 302"/>
                    <a:gd name="T49" fmla="*/ 3032955 h 230"/>
                    <a:gd name="T50" fmla="*/ 8850641 w 302"/>
                    <a:gd name="T51" fmla="*/ 2891079 h 230"/>
                    <a:gd name="T52" fmla="*/ 8850641 w 302"/>
                    <a:gd name="T53" fmla="*/ 2891079 h 230"/>
                    <a:gd name="T54" fmla="*/ 10369313 w 302"/>
                    <a:gd name="T55" fmla="*/ 2725469 h 230"/>
                    <a:gd name="T56" fmla="*/ 11421052 w 302"/>
                    <a:gd name="T57" fmla="*/ 2725469 h 230"/>
                    <a:gd name="T58" fmla="*/ 11421052 w 302"/>
                    <a:gd name="T59" fmla="*/ 2725469 h 230"/>
                    <a:gd name="T60" fmla="*/ 9996137 w 302"/>
                    <a:gd name="T61" fmla="*/ 1676336 h 230"/>
                    <a:gd name="T62" fmla="*/ 9996137 w 302"/>
                    <a:gd name="T63" fmla="*/ 1676336 h 230"/>
                    <a:gd name="T64" fmla="*/ 9246719 w 302"/>
                    <a:gd name="T65" fmla="*/ 1149036 h 230"/>
                    <a:gd name="T66" fmla="*/ 8392332 w 302"/>
                    <a:gd name="T67" fmla="*/ 611130 h 230"/>
                    <a:gd name="T68" fmla="*/ 8392332 w 302"/>
                    <a:gd name="T69" fmla="*/ 611130 h 230"/>
                    <a:gd name="T70" fmla="*/ 7413198 w 302"/>
                    <a:gd name="T71" fmla="*/ 0 h 230"/>
                    <a:gd name="T72" fmla="*/ 7413198 w 302"/>
                    <a:gd name="T73" fmla="*/ 0 h 230"/>
                    <a:gd name="T74" fmla="*/ 7720488 w 302"/>
                    <a:gd name="T75" fmla="*/ 465992 h 230"/>
                    <a:gd name="T76" fmla="*/ 7879800 w 302"/>
                    <a:gd name="T77" fmla="*/ 766024 h 230"/>
                    <a:gd name="T78" fmla="*/ 7945158 w 302"/>
                    <a:gd name="T79" fmla="*/ 1057806 h 230"/>
                    <a:gd name="T80" fmla="*/ 7945158 w 302"/>
                    <a:gd name="T81" fmla="*/ 1057806 h 230"/>
                    <a:gd name="T82" fmla="*/ 6664092 w 302"/>
                    <a:gd name="T83" fmla="*/ 766024 h 230"/>
                    <a:gd name="T84" fmla="*/ 6664092 w 302"/>
                    <a:gd name="T85" fmla="*/ 766024 h 230"/>
                    <a:gd name="T86" fmla="*/ 6274106 w 302"/>
                    <a:gd name="T87" fmla="*/ 698988 h 230"/>
                    <a:gd name="T88" fmla="*/ 5521292 w 302"/>
                    <a:gd name="T89" fmla="*/ 611130 h 230"/>
                    <a:gd name="T90" fmla="*/ 5069963 w 302"/>
                    <a:gd name="T91" fmla="*/ 611130 h 230"/>
                    <a:gd name="T92" fmla="*/ 4537338 w 302"/>
                    <a:gd name="T93" fmla="*/ 698988 h 230"/>
                    <a:gd name="T94" fmla="*/ 4002939 w 302"/>
                    <a:gd name="T95" fmla="*/ 766024 h 230"/>
                    <a:gd name="T96" fmla="*/ 3410463 w 302"/>
                    <a:gd name="T97" fmla="*/ 989517 h 230"/>
                    <a:gd name="T98" fmla="*/ 2872692 w 302"/>
                    <a:gd name="T99" fmla="*/ 1375043 h 230"/>
                    <a:gd name="T100" fmla="*/ 2273643 w 302"/>
                    <a:gd name="T101" fmla="*/ 1816979 h 230"/>
                    <a:gd name="T102" fmla="*/ 1748277 w 302"/>
                    <a:gd name="T103" fmla="*/ 2425728 h 230"/>
                    <a:gd name="T104" fmla="*/ 1276752 w 302"/>
                    <a:gd name="T105" fmla="*/ 3272368 h 230"/>
                    <a:gd name="T106" fmla="*/ 839160 w 302"/>
                    <a:gd name="T107" fmla="*/ 4248198 h 230"/>
                    <a:gd name="T108" fmla="*/ 449115 w 302"/>
                    <a:gd name="T109" fmla="*/ 5457888 h 230"/>
                    <a:gd name="T110" fmla="*/ 230226 w 302"/>
                    <a:gd name="T111" fmla="*/ 6904261 h 230"/>
                    <a:gd name="T112" fmla="*/ 0 w 302"/>
                    <a:gd name="T113" fmla="*/ 8646511 h 230"/>
                    <a:gd name="T114" fmla="*/ 0 w 302"/>
                    <a:gd name="T115" fmla="*/ 8646511 h 230"/>
                    <a:gd name="T116" fmla="*/ 0 w 302"/>
                    <a:gd name="T117" fmla="*/ 8646511 h 23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02"/>
                    <a:gd name="T178" fmla="*/ 0 h 230"/>
                    <a:gd name="T179" fmla="*/ 302 w 302"/>
                    <a:gd name="T180" fmla="*/ 230 h 23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02" h="230">
                      <a:moveTo>
                        <a:pt x="0" y="228"/>
                      </a:moveTo>
                      <a:lnTo>
                        <a:pt x="0" y="228"/>
                      </a:lnTo>
                      <a:lnTo>
                        <a:pt x="2" y="230"/>
                      </a:lnTo>
                      <a:lnTo>
                        <a:pt x="6" y="200"/>
                      </a:lnTo>
                      <a:lnTo>
                        <a:pt x="14" y="174"/>
                      </a:lnTo>
                      <a:lnTo>
                        <a:pt x="22" y="150"/>
                      </a:lnTo>
                      <a:lnTo>
                        <a:pt x="30" y="130"/>
                      </a:lnTo>
                      <a:lnTo>
                        <a:pt x="40" y="112"/>
                      </a:lnTo>
                      <a:lnTo>
                        <a:pt x="50" y="96"/>
                      </a:lnTo>
                      <a:lnTo>
                        <a:pt x="62" y="82"/>
                      </a:lnTo>
                      <a:lnTo>
                        <a:pt x="74" y="70"/>
                      </a:lnTo>
                      <a:lnTo>
                        <a:pt x="86" y="60"/>
                      </a:lnTo>
                      <a:lnTo>
                        <a:pt x="100" y="54"/>
                      </a:lnTo>
                      <a:lnTo>
                        <a:pt x="114" y="48"/>
                      </a:lnTo>
                      <a:lnTo>
                        <a:pt x="128" y="46"/>
                      </a:lnTo>
                      <a:lnTo>
                        <a:pt x="142" y="44"/>
                      </a:lnTo>
                      <a:lnTo>
                        <a:pt x="158" y="44"/>
                      </a:lnTo>
                      <a:lnTo>
                        <a:pt x="174" y="48"/>
                      </a:lnTo>
                      <a:lnTo>
                        <a:pt x="190" y="52"/>
                      </a:lnTo>
                      <a:lnTo>
                        <a:pt x="208" y="58"/>
                      </a:lnTo>
                      <a:lnTo>
                        <a:pt x="178" y="84"/>
                      </a:lnTo>
                      <a:lnTo>
                        <a:pt x="198" y="80"/>
                      </a:lnTo>
                      <a:lnTo>
                        <a:pt x="234" y="76"/>
                      </a:lnTo>
                      <a:lnTo>
                        <a:pt x="274" y="72"/>
                      </a:lnTo>
                      <a:lnTo>
                        <a:pt x="302" y="72"/>
                      </a:lnTo>
                      <a:lnTo>
                        <a:pt x="264" y="44"/>
                      </a:lnTo>
                      <a:lnTo>
                        <a:pt x="244" y="30"/>
                      </a:lnTo>
                      <a:lnTo>
                        <a:pt x="222" y="16"/>
                      </a:lnTo>
                      <a:lnTo>
                        <a:pt x="196" y="0"/>
                      </a:lnTo>
                      <a:lnTo>
                        <a:pt x="204" y="12"/>
                      </a:lnTo>
                      <a:lnTo>
                        <a:pt x="208" y="20"/>
                      </a:lnTo>
                      <a:lnTo>
                        <a:pt x="210" y="28"/>
                      </a:lnTo>
                      <a:lnTo>
                        <a:pt x="176" y="20"/>
                      </a:lnTo>
                      <a:lnTo>
                        <a:pt x="166" y="18"/>
                      </a:lnTo>
                      <a:lnTo>
                        <a:pt x="146" y="16"/>
                      </a:lnTo>
                      <a:lnTo>
                        <a:pt x="134" y="16"/>
                      </a:lnTo>
                      <a:lnTo>
                        <a:pt x="120" y="18"/>
                      </a:lnTo>
                      <a:lnTo>
                        <a:pt x="106" y="20"/>
                      </a:lnTo>
                      <a:lnTo>
                        <a:pt x="90" y="26"/>
                      </a:lnTo>
                      <a:lnTo>
                        <a:pt x="76" y="36"/>
                      </a:lnTo>
                      <a:lnTo>
                        <a:pt x="60" y="48"/>
                      </a:lnTo>
                      <a:lnTo>
                        <a:pt x="46" y="64"/>
                      </a:lnTo>
                      <a:lnTo>
                        <a:pt x="34" y="86"/>
                      </a:lnTo>
                      <a:lnTo>
                        <a:pt x="22" y="112"/>
                      </a:lnTo>
                      <a:lnTo>
                        <a:pt x="12" y="144"/>
                      </a:lnTo>
                      <a:lnTo>
                        <a:pt x="6" y="182"/>
                      </a:lnTo>
                      <a:lnTo>
                        <a:pt x="0" y="228"/>
                      </a:lnTo>
                      <a:close/>
                    </a:path>
                  </a:pathLst>
                </a:custGeom>
                <a:solidFill>
                  <a:srgbClr val="DE8B13"/>
                </a:solidFill>
                <a:ln w="3175">
                  <a:solidFill>
                    <a:srgbClr val="AE67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JO"/>
                </a:p>
              </p:txBody>
            </p:sp>
          </p:grpSp>
          <p:grpSp>
            <p:nvGrpSpPr>
              <p:cNvPr id="15" name="Group 116"/>
              <p:cNvGrpSpPr>
                <a:grpSpLocks/>
              </p:cNvGrpSpPr>
              <p:nvPr/>
            </p:nvGrpSpPr>
            <p:grpSpPr bwMode="auto">
              <a:xfrm>
                <a:off x="4015" y="2010"/>
                <a:ext cx="234" cy="198"/>
                <a:chOff x="4015" y="2010"/>
                <a:chExt cx="234" cy="198"/>
              </a:xfrm>
            </p:grpSpPr>
            <p:sp>
              <p:nvSpPr>
                <p:cNvPr id="37927" name="Freeform 117"/>
                <p:cNvSpPr>
                  <a:spLocks noChangeAspect="1"/>
                </p:cNvSpPr>
                <p:nvPr/>
              </p:nvSpPr>
              <p:spPr bwMode="auto">
                <a:xfrm>
                  <a:off x="4021" y="2013"/>
                  <a:ext cx="228" cy="195"/>
                </a:xfrm>
                <a:custGeom>
                  <a:avLst/>
                  <a:gdLst>
                    <a:gd name="T0" fmla="*/ 0 w 152"/>
                    <a:gd name="T1" fmla="*/ 4909058 h 130"/>
                    <a:gd name="T2" fmla="*/ 0 w 152"/>
                    <a:gd name="T3" fmla="*/ 4909058 h 130"/>
                    <a:gd name="T4" fmla="*/ 1129992 w 152"/>
                    <a:gd name="T5" fmla="*/ 4380791 h 130"/>
                    <a:gd name="T6" fmla="*/ 1422369 w 152"/>
                    <a:gd name="T7" fmla="*/ 4149588 h 130"/>
                    <a:gd name="T8" fmla="*/ 1584180 w 152"/>
                    <a:gd name="T9" fmla="*/ 3998727 h 130"/>
                    <a:gd name="T10" fmla="*/ 1888110 w 152"/>
                    <a:gd name="T11" fmla="*/ 3472347 h 130"/>
                    <a:gd name="T12" fmla="*/ 2182497 w 152"/>
                    <a:gd name="T13" fmla="*/ 3093985 h 130"/>
                    <a:gd name="T14" fmla="*/ 2788492 w 152"/>
                    <a:gd name="T15" fmla="*/ 2421558 h 130"/>
                    <a:gd name="T16" fmla="*/ 2788492 w 152"/>
                    <a:gd name="T17" fmla="*/ 2421558 h 130"/>
                    <a:gd name="T18" fmla="*/ 3264915 w 152"/>
                    <a:gd name="T19" fmla="*/ 1956366 h 130"/>
                    <a:gd name="T20" fmla="*/ 1959004 w 152"/>
                    <a:gd name="T21" fmla="*/ 1657674 h 130"/>
                    <a:gd name="T22" fmla="*/ 1959004 w 152"/>
                    <a:gd name="T23" fmla="*/ 1657674 h 130"/>
                    <a:gd name="T24" fmla="*/ 1888110 w 152"/>
                    <a:gd name="T25" fmla="*/ 1657674 h 130"/>
                    <a:gd name="T26" fmla="*/ 1888110 w 152"/>
                    <a:gd name="T27" fmla="*/ 1574804 h 130"/>
                    <a:gd name="T28" fmla="*/ 1959004 w 152"/>
                    <a:gd name="T29" fmla="*/ 1507969 h 130"/>
                    <a:gd name="T30" fmla="*/ 1959004 w 152"/>
                    <a:gd name="T31" fmla="*/ 1507969 h 130"/>
                    <a:gd name="T32" fmla="*/ 2788492 w 152"/>
                    <a:gd name="T33" fmla="*/ 1348651 h 130"/>
                    <a:gd name="T34" fmla="*/ 3710427 w 152"/>
                    <a:gd name="T35" fmla="*/ 1049869 h 130"/>
                    <a:gd name="T36" fmla="*/ 3710427 w 152"/>
                    <a:gd name="T37" fmla="*/ 1049869 h 130"/>
                    <a:gd name="T38" fmla="*/ 4608585 w 152"/>
                    <a:gd name="T39" fmla="*/ 511393 h 130"/>
                    <a:gd name="T40" fmla="*/ 5594888 w 152"/>
                    <a:gd name="T41" fmla="*/ 0 h 130"/>
                    <a:gd name="T42" fmla="*/ 5594888 w 152"/>
                    <a:gd name="T43" fmla="*/ 0 h 130"/>
                    <a:gd name="T44" fmla="*/ 5661431 w 152"/>
                    <a:gd name="T45" fmla="*/ 0 h 130"/>
                    <a:gd name="T46" fmla="*/ 5661431 w 152"/>
                    <a:gd name="T47" fmla="*/ 0 h 130"/>
                    <a:gd name="T48" fmla="*/ 5760314 w 152"/>
                    <a:gd name="T49" fmla="*/ 138255 h 130"/>
                    <a:gd name="T50" fmla="*/ 5760314 w 152"/>
                    <a:gd name="T51" fmla="*/ 138255 h 130"/>
                    <a:gd name="T52" fmla="*/ 5069963 w 152"/>
                    <a:gd name="T53" fmla="*/ 1507969 h 130"/>
                    <a:gd name="T54" fmla="*/ 5069963 w 152"/>
                    <a:gd name="T55" fmla="*/ 1507969 h 130"/>
                    <a:gd name="T56" fmla="*/ 4697727 w 152"/>
                    <a:gd name="T57" fmla="*/ 2261953 h 130"/>
                    <a:gd name="T58" fmla="*/ 4309038 w 152"/>
                    <a:gd name="T59" fmla="*/ 2934548 h 130"/>
                    <a:gd name="T60" fmla="*/ 4309038 w 152"/>
                    <a:gd name="T61" fmla="*/ 2934548 h 130"/>
                    <a:gd name="T62" fmla="*/ 3774288 w 152"/>
                    <a:gd name="T63" fmla="*/ 3842895 h 130"/>
                    <a:gd name="T64" fmla="*/ 3774288 w 152"/>
                    <a:gd name="T65" fmla="*/ 3842895 h 130"/>
                    <a:gd name="T66" fmla="*/ 3710427 w 152"/>
                    <a:gd name="T67" fmla="*/ 3632337 h 130"/>
                    <a:gd name="T68" fmla="*/ 3710427 w 152"/>
                    <a:gd name="T69" fmla="*/ 3543309 h 130"/>
                    <a:gd name="T70" fmla="*/ 3710427 w 152"/>
                    <a:gd name="T71" fmla="*/ 3543309 h 130"/>
                    <a:gd name="T72" fmla="*/ 3774288 w 152"/>
                    <a:gd name="T73" fmla="*/ 3259542 h 130"/>
                    <a:gd name="T74" fmla="*/ 3774288 w 152"/>
                    <a:gd name="T75" fmla="*/ 3024319 h 130"/>
                    <a:gd name="T76" fmla="*/ 3774288 w 152"/>
                    <a:gd name="T77" fmla="*/ 2784901 h 130"/>
                    <a:gd name="T78" fmla="*/ 3774288 w 152"/>
                    <a:gd name="T79" fmla="*/ 2784901 h 130"/>
                    <a:gd name="T80" fmla="*/ 2872692 w 152"/>
                    <a:gd name="T81" fmla="*/ 3543309 h 130"/>
                    <a:gd name="T82" fmla="*/ 2872692 w 152"/>
                    <a:gd name="T83" fmla="*/ 3543309 h 130"/>
                    <a:gd name="T84" fmla="*/ 2335920 w 152"/>
                    <a:gd name="T85" fmla="*/ 3998727 h 130"/>
                    <a:gd name="T86" fmla="*/ 1814603 w 152"/>
                    <a:gd name="T87" fmla="*/ 4380791 h 130"/>
                    <a:gd name="T88" fmla="*/ 1276752 w 152"/>
                    <a:gd name="T89" fmla="*/ 4608581 h 130"/>
                    <a:gd name="T90" fmla="*/ 839160 w 152"/>
                    <a:gd name="T91" fmla="*/ 4756520 h 130"/>
                    <a:gd name="T92" fmla="*/ 230226 w 152"/>
                    <a:gd name="T93" fmla="*/ 4909058 h 130"/>
                    <a:gd name="T94" fmla="*/ 68215 w 152"/>
                    <a:gd name="T95" fmla="*/ 4909058 h 130"/>
                    <a:gd name="T96" fmla="*/ 0 w 152"/>
                    <a:gd name="T97" fmla="*/ 4909058 h 130"/>
                    <a:gd name="T98" fmla="*/ 0 w 152"/>
                    <a:gd name="T99" fmla="*/ 4909058 h 130"/>
                    <a:gd name="T100" fmla="*/ 0 w 152"/>
                    <a:gd name="T101" fmla="*/ 4909058 h 13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52"/>
                    <a:gd name="T154" fmla="*/ 0 h 130"/>
                    <a:gd name="T155" fmla="*/ 152 w 152"/>
                    <a:gd name="T156" fmla="*/ 130 h 13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52" h="130">
                      <a:moveTo>
                        <a:pt x="0" y="130"/>
                      </a:moveTo>
                      <a:lnTo>
                        <a:pt x="0" y="130"/>
                      </a:lnTo>
                      <a:lnTo>
                        <a:pt x="30" y="116"/>
                      </a:lnTo>
                      <a:lnTo>
                        <a:pt x="38" y="110"/>
                      </a:lnTo>
                      <a:lnTo>
                        <a:pt x="42" y="106"/>
                      </a:lnTo>
                      <a:lnTo>
                        <a:pt x="50" y="92"/>
                      </a:lnTo>
                      <a:lnTo>
                        <a:pt x="58" y="82"/>
                      </a:lnTo>
                      <a:lnTo>
                        <a:pt x="74" y="64"/>
                      </a:lnTo>
                      <a:lnTo>
                        <a:pt x="86" y="52"/>
                      </a:lnTo>
                      <a:lnTo>
                        <a:pt x="52" y="44"/>
                      </a:lnTo>
                      <a:lnTo>
                        <a:pt x="50" y="44"/>
                      </a:lnTo>
                      <a:lnTo>
                        <a:pt x="50" y="42"/>
                      </a:lnTo>
                      <a:lnTo>
                        <a:pt x="52" y="40"/>
                      </a:lnTo>
                      <a:lnTo>
                        <a:pt x="74" y="36"/>
                      </a:lnTo>
                      <a:lnTo>
                        <a:pt x="98" y="28"/>
                      </a:lnTo>
                      <a:lnTo>
                        <a:pt x="122" y="14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2" y="4"/>
                      </a:lnTo>
                      <a:lnTo>
                        <a:pt x="134" y="40"/>
                      </a:lnTo>
                      <a:lnTo>
                        <a:pt x="124" y="60"/>
                      </a:lnTo>
                      <a:lnTo>
                        <a:pt x="114" y="78"/>
                      </a:lnTo>
                      <a:lnTo>
                        <a:pt x="100" y="102"/>
                      </a:lnTo>
                      <a:lnTo>
                        <a:pt x="98" y="96"/>
                      </a:lnTo>
                      <a:lnTo>
                        <a:pt x="98" y="94"/>
                      </a:lnTo>
                      <a:lnTo>
                        <a:pt x="100" y="86"/>
                      </a:lnTo>
                      <a:lnTo>
                        <a:pt x="100" y="80"/>
                      </a:lnTo>
                      <a:lnTo>
                        <a:pt x="100" y="74"/>
                      </a:lnTo>
                      <a:lnTo>
                        <a:pt x="76" y="94"/>
                      </a:lnTo>
                      <a:lnTo>
                        <a:pt x="62" y="106"/>
                      </a:lnTo>
                      <a:lnTo>
                        <a:pt x="48" y="116"/>
                      </a:lnTo>
                      <a:lnTo>
                        <a:pt x="34" y="122"/>
                      </a:lnTo>
                      <a:lnTo>
                        <a:pt x="22" y="126"/>
                      </a:lnTo>
                      <a:lnTo>
                        <a:pt x="6" y="130"/>
                      </a:lnTo>
                      <a:lnTo>
                        <a:pt x="2" y="130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AE6717"/>
                </a:solidFill>
                <a:ln w="3175">
                  <a:solidFill>
                    <a:srgbClr val="AE67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JO"/>
                </a:p>
              </p:txBody>
            </p:sp>
            <p:sp>
              <p:nvSpPr>
                <p:cNvPr id="37928" name="Freeform 118"/>
                <p:cNvSpPr>
                  <a:spLocks noChangeAspect="1"/>
                </p:cNvSpPr>
                <p:nvPr/>
              </p:nvSpPr>
              <p:spPr bwMode="auto">
                <a:xfrm>
                  <a:off x="4015" y="2010"/>
                  <a:ext cx="231" cy="198"/>
                </a:xfrm>
                <a:custGeom>
                  <a:avLst/>
                  <a:gdLst>
                    <a:gd name="T0" fmla="*/ 0 w 154"/>
                    <a:gd name="T1" fmla="*/ 4986875 h 132"/>
                    <a:gd name="T2" fmla="*/ 0 w 154"/>
                    <a:gd name="T3" fmla="*/ 4986875 h 132"/>
                    <a:gd name="T4" fmla="*/ 372960 w 154"/>
                    <a:gd name="T5" fmla="*/ 4847546 h 132"/>
                    <a:gd name="T6" fmla="*/ 1056123 w 154"/>
                    <a:gd name="T7" fmla="*/ 4398083 h 132"/>
                    <a:gd name="T8" fmla="*/ 1814603 w 154"/>
                    <a:gd name="T9" fmla="*/ 3632337 h 132"/>
                    <a:gd name="T10" fmla="*/ 2182497 w 154"/>
                    <a:gd name="T11" fmla="*/ 3259695 h 132"/>
                    <a:gd name="T12" fmla="*/ 2486619 w 154"/>
                    <a:gd name="T13" fmla="*/ 2721889 h 132"/>
                    <a:gd name="T14" fmla="*/ 2486619 w 154"/>
                    <a:gd name="T15" fmla="*/ 2721889 h 132"/>
                    <a:gd name="T16" fmla="*/ 2788492 w 154"/>
                    <a:gd name="T17" fmla="*/ 2334732 h 132"/>
                    <a:gd name="T18" fmla="*/ 3028618 w 154"/>
                    <a:gd name="T19" fmla="*/ 2022984 h 132"/>
                    <a:gd name="T20" fmla="*/ 3334053 w 154"/>
                    <a:gd name="T21" fmla="*/ 1883583 h 132"/>
                    <a:gd name="T22" fmla="*/ 2027211 w 154"/>
                    <a:gd name="T23" fmla="*/ 1574804 h 132"/>
                    <a:gd name="T24" fmla="*/ 2027211 w 154"/>
                    <a:gd name="T25" fmla="*/ 1574804 h 132"/>
                    <a:gd name="T26" fmla="*/ 2632873 w 154"/>
                    <a:gd name="T27" fmla="*/ 1348656 h 132"/>
                    <a:gd name="T28" fmla="*/ 3774288 w 154"/>
                    <a:gd name="T29" fmla="*/ 969691 h 132"/>
                    <a:gd name="T30" fmla="*/ 3774288 w 154"/>
                    <a:gd name="T31" fmla="*/ 969691 h 132"/>
                    <a:gd name="T32" fmla="*/ 5001078 w 154"/>
                    <a:gd name="T33" fmla="*/ 372066 h 132"/>
                    <a:gd name="T34" fmla="*/ 5825693 w 154"/>
                    <a:gd name="T35" fmla="*/ 0 h 132"/>
                    <a:gd name="T36" fmla="*/ 5825693 w 154"/>
                    <a:gd name="T37" fmla="*/ 0 h 132"/>
                    <a:gd name="T38" fmla="*/ 5146994 w 154"/>
                    <a:gd name="T39" fmla="*/ 1418707 h 132"/>
                    <a:gd name="T40" fmla="*/ 5146994 w 154"/>
                    <a:gd name="T41" fmla="*/ 1418707 h 132"/>
                    <a:gd name="T42" fmla="*/ 4761900 w 154"/>
                    <a:gd name="T43" fmla="*/ 2114011 h 132"/>
                    <a:gd name="T44" fmla="*/ 4398084 w 154"/>
                    <a:gd name="T45" fmla="*/ 2872652 h 132"/>
                    <a:gd name="T46" fmla="*/ 4398084 w 154"/>
                    <a:gd name="T47" fmla="*/ 2872652 h 132"/>
                    <a:gd name="T48" fmla="*/ 3869895 w 154"/>
                    <a:gd name="T49" fmla="*/ 3698259 h 132"/>
                    <a:gd name="T50" fmla="*/ 3869895 w 154"/>
                    <a:gd name="T51" fmla="*/ 3698259 h 132"/>
                    <a:gd name="T52" fmla="*/ 3869895 w 154"/>
                    <a:gd name="T53" fmla="*/ 3259695 h 132"/>
                    <a:gd name="T54" fmla="*/ 3869895 w 154"/>
                    <a:gd name="T55" fmla="*/ 2934548 h 132"/>
                    <a:gd name="T56" fmla="*/ 3869895 w 154"/>
                    <a:gd name="T57" fmla="*/ 2632765 h 132"/>
                    <a:gd name="T58" fmla="*/ 3869895 w 154"/>
                    <a:gd name="T59" fmla="*/ 2632765 h 132"/>
                    <a:gd name="T60" fmla="*/ 3475839 w 154"/>
                    <a:gd name="T61" fmla="*/ 2934548 h 132"/>
                    <a:gd name="T62" fmla="*/ 2938506 w 154"/>
                    <a:gd name="T63" fmla="*/ 3392928 h 132"/>
                    <a:gd name="T64" fmla="*/ 2938506 w 154"/>
                    <a:gd name="T65" fmla="*/ 3392928 h 132"/>
                    <a:gd name="T66" fmla="*/ 2486619 w 154"/>
                    <a:gd name="T67" fmla="*/ 3931617 h 132"/>
                    <a:gd name="T68" fmla="*/ 1959004 w 154"/>
                    <a:gd name="T69" fmla="*/ 4308978 h 132"/>
                    <a:gd name="T70" fmla="*/ 1422618 w 154"/>
                    <a:gd name="T71" fmla="*/ 4608581 h 132"/>
                    <a:gd name="T72" fmla="*/ 900983 w 154"/>
                    <a:gd name="T73" fmla="*/ 4756520 h 132"/>
                    <a:gd name="T74" fmla="*/ 230226 w 154"/>
                    <a:gd name="T75" fmla="*/ 4986875 h 132"/>
                    <a:gd name="T76" fmla="*/ 0 w 154"/>
                    <a:gd name="T77" fmla="*/ 4986875 h 132"/>
                    <a:gd name="T78" fmla="*/ 0 w 154"/>
                    <a:gd name="T79" fmla="*/ 4986875 h 132"/>
                    <a:gd name="T80" fmla="*/ 0 w 154"/>
                    <a:gd name="T81" fmla="*/ 4986875 h 13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4"/>
                    <a:gd name="T124" fmla="*/ 0 h 132"/>
                    <a:gd name="T125" fmla="*/ 154 w 154"/>
                    <a:gd name="T126" fmla="*/ 132 h 13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4" h="132">
                      <a:moveTo>
                        <a:pt x="0" y="132"/>
                      </a:moveTo>
                      <a:lnTo>
                        <a:pt x="0" y="132"/>
                      </a:lnTo>
                      <a:lnTo>
                        <a:pt x="10" y="128"/>
                      </a:lnTo>
                      <a:lnTo>
                        <a:pt x="28" y="116"/>
                      </a:lnTo>
                      <a:lnTo>
                        <a:pt x="48" y="96"/>
                      </a:lnTo>
                      <a:lnTo>
                        <a:pt x="58" y="86"/>
                      </a:lnTo>
                      <a:lnTo>
                        <a:pt x="66" y="72"/>
                      </a:lnTo>
                      <a:lnTo>
                        <a:pt x="74" y="62"/>
                      </a:lnTo>
                      <a:lnTo>
                        <a:pt x="80" y="54"/>
                      </a:lnTo>
                      <a:lnTo>
                        <a:pt x="88" y="50"/>
                      </a:lnTo>
                      <a:lnTo>
                        <a:pt x="54" y="42"/>
                      </a:lnTo>
                      <a:lnTo>
                        <a:pt x="70" y="36"/>
                      </a:lnTo>
                      <a:lnTo>
                        <a:pt x="100" y="26"/>
                      </a:lnTo>
                      <a:lnTo>
                        <a:pt x="132" y="10"/>
                      </a:lnTo>
                      <a:lnTo>
                        <a:pt x="154" y="0"/>
                      </a:lnTo>
                      <a:lnTo>
                        <a:pt x="136" y="38"/>
                      </a:lnTo>
                      <a:lnTo>
                        <a:pt x="126" y="56"/>
                      </a:lnTo>
                      <a:lnTo>
                        <a:pt x="116" y="76"/>
                      </a:lnTo>
                      <a:lnTo>
                        <a:pt x="102" y="98"/>
                      </a:lnTo>
                      <a:lnTo>
                        <a:pt x="102" y="86"/>
                      </a:lnTo>
                      <a:lnTo>
                        <a:pt x="102" y="78"/>
                      </a:lnTo>
                      <a:lnTo>
                        <a:pt x="102" y="70"/>
                      </a:lnTo>
                      <a:lnTo>
                        <a:pt x="92" y="78"/>
                      </a:lnTo>
                      <a:lnTo>
                        <a:pt x="78" y="90"/>
                      </a:lnTo>
                      <a:lnTo>
                        <a:pt x="66" y="104"/>
                      </a:lnTo>
                      <a:lnTo>
                        <a:pt x="52" y="114"/>
                      </a:lnTo>
                      <a:lnTo>
                        <a:pt x="38" y="122"/>
                      </a:lnTo>
                      <a:lnTo>
                        <a:pt x="24" y="126"/>
                      </a:lnTo>
                      <a:lnTo>
                        <a:pt x="6" y="132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rgbClr val="DE8B13"/>
                </a:solidFill>
                <a:ln w="3175">
                  <a:solidFill>
                    <a:srgbClr val="AE67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JO"/>
                </a:p>
              </p:txBody>
            </p:sp>
          </p:grpSp>
        </p:grpSp>
        <p:sp>
          <p:nvSpPr>
            <p:cNvPr id="37900" name="Text Box 122"/>
            <p:cNvSpPr txBox="1">
              <a:spLocks noChangeAspect="1" noChangeArrowheads="1"/>
            </p:cNvSpPr>
            <p:nvPr/>
          </p:nvSpPr>
          <p:spPr bwMode="auto">
            <a:xfrm>
              <a:off x="7005638" y="6092825"/>
              <a:ext cx="110331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2833" tIns="51417" rIns="102833" bIns="51417">
              <a:spAutoFit/>
            </a:bodyPr>
            <a:lstStyle/>
            <a:p>
              <a:pPr algn="l" defTabSz="1028700" rtl="0" eaLnBrk="0" hangingPunct="0"/>
              <a:r>
                <a:rPr lang="en-US" sz="1300" b="1"/>
                <a:t>Circulation</a:t>
              </a:r>
            </a:p>
          </p:txBody>
        </p:sp>
        <p:sp>
          <p:nvSpPr>
            <p:cNvPr id="37901" name="Text Box 123"/>
            <p:cNvSpPr txBox="1">
              <a:spLocks noChangeAspect="1" noChangeArrowheads="1"/>
            </p:cNvSpPr>
            <p:nvPr/>
          </p:nvSpPr>
          <p:spPr bwMode="auto">
            <a:xfrm>
              <a:off x="4114800" y="4745038"/>
              <a:ext cx="87630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2833" tIns="51417" rIns="102833" bIns="51417">
              <a:spAutoFit/>
            </a:bodyPr>
            <a:lstStyle/>
            <a:p>
              <a:pPr algn="l" defTabSz="1028700" rtl="0" eaLnBrk="0" hangingPunct="0"/>
              <a:r>
                <a:rPr lang="en-US" sz="1300" b="1"/>
                <a:t>pH&lt;2</a:t>
              </a:r>
            </a:p>
            <a:p>
              <a:pPr algn="l" defTabSz="1028700" rtl="0" eaLnBrk="0" hangingPunct="0"/>
              <a:r>
                <a:rPr lang="en-US" sz="1300" b="1"/>
                <a:t>or lipids</a:t>
              </a:r>
            </a:p>
          </p:txBody>
        </p:sp>
        <p:sp>
          <p:nvSpPr>
            <p:cNvPr id="37902" name="Text Box 124"/>
            <p:cNvSpPr txBox="1">
              <a:spLocks noChangeAspect="1" noChangeArrowheads="1"/>
            </p:cNvSpPr>
            <p:nvPr/>
          </p:nvSpPr>
          <p:spPr bwMode="auto">
            <a:xfrm>
              <a:off x="5892800" y="4344988"/>
              <a:ext cx="85090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2833" tIns="51417" rIns="102833" bIns="51417">
              <a:spAutoFit/>
            </a:bodyPr>
            <a:lstStyle/>
            <a:p>
              <a:pPr algn="l" defTabSz="1028700" rtl="0" eaLnBrk="0" hangingPunct="0"/>
              <a:r>
                <a:rPr lang="en-US" sz="1300" b="1"/>
                <a:t>Local</a:t>
              </a:r>
            </a:p>
            <a:p>
              <a:pPr algn="l" defTabSz="1028700" rtl="0" eaLnBrk="0" hangingPunct="0"/>
              <a:r>
                <a:rPr lang="en-US" sz="1300" b="1"/>
                <a:t>reflexes</a:t>
              </a:r>
            </a:p>
          </p:txBody>
        </p:sp>
        <p:sp>
          <p:nvSpPr>
            <p:cNvPr id="37903" name="Text Box 125"/>
            <p:cNvSpPr txBox="1">
              <a:spLocks noChangeAspect="1" noChangeArrowheads="1"/>
            </p:cNvSpPr>
            <p:nvPr/>
          </p:nvSpPr>
          <p:spPr bwMode="auto">
            <a:xfrm>
              <a:off x="6378575" y="3481388"/>
              <a:ext cx="1069975" cy="719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2833" tIns="51417" rIns="102833" bIns="51417">
              <a:spAutoFit/>
            </a:bodyPr>
            <a:lstStyle/>
            <a:p>
              <a:pPr algn="l" defTabSz="1028700" rtl="0" eaLnBrk="0" hangingPunct="0"/>
              <a:r>
                <a:rPr lang="en-US" sz="1300" b="1"/>
                <a:t>Decreased</a:t>
              </a:r>
            </a:p>
            <a:p>
              <a:pPr algn="l" defTabSz="1028700" rtl="0" eaLnBrk="0" hangingPunct="0"/>
              <a:r>
                <a:rPr lang="en-US" sz="1300" b="1"/>
                <a:t>gastric</a:t>
              </a:r>
            </a:p>
            <a:p>
              <a:pPr algn="l" defTabSz="1028700" rtl="0" eaLnBrk="0" hangingPunct="0"/>
              <a:r>
                <a:rPr lang="en-US" sz="1300" b="1"/>
                <a:t>secretions</a:t>
              </a:r>
            </a:p>
          </p:txBody>
        </p:sp>
        <p:grpSp>
          <p:nvGrpSpPr>
            <p:cNvPr id="16" name="Group 126"/>
            <p:cNvGrpSpPr>
              <a:grpSpLocks/>
            </p:cNvGrpSpPr>
            <p:nvPr/>
          </p:nvGrpSpPr>
          <p:grpSpPr bwMode="auto">
            <a:xfrm>
              <a:off x="3044825" y="3141663"/>
              <a:ext cx="1976438" cy="309562"/>
              <a:chOff x="2003" y="1372"/>
              <a:chExt cx="1107" cy="173"/>
            </a:xfrm>
          </p:grpSpPr>
          <p:sp>
            <p:nvSpPr>
              <p:cNvPr id="37923" name="Line 127"/>
              <p:cNvSpPr>
                <a:spLocks noChangeAspect="1" noChangeShapeType="1"/>
              </p:cNvSpPr>
              <p:nvPr/>
            </p:nvSpPr>
            <p:spPr bwMode="auto">
              <a:xfrm flipH="1">
                <a:off x="2003" y="1466"/>
                <a:ext cx="183" cy="2"/>
              </a:xfrm>
              <a:prstGeom prst="line">
                <a:avLst/>
              </a:prstGeom>
              <a:noFill/>
              <a:ln w="19050">
                <a:solidFill>
                  <a:srgbClr val="1D1D1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4" name="Text Box 128"/>
              <p:cNvSpPr txBox="1">
                <a:spLocks noChangeAspect="1" noChangeArrowheads="1"/>
              </p:cNvSpPr>
              <p:nvPr/>
            </p:nvSpPr>
            <p:spPr bwMode="auto">
              <a:xfrm>
                <a:off x="2149" y="1372"/>
                <a:ext cx="961" cy="17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lIns="102833" tIns="51417" rIns="102833" bIns="51417">
                <a:spAutoFit/>
              </a:bodyPr>
              <a:lstStyle/>
              <a:p>
                <a:pPr algn="l" defTabSz="1028700" rtl="0" eaLnBrk="0" hangingPunct="0"/>
                <a:r>
                  <a:rPr lang="en-US" sz="1300" b="1"/>
                  <a:t>Medulla oblongata</a:t>
                </a:r>
              </a:p>
            </p:txBody>
          </p:sp>
        </p:grpSp>
        <p:grpSp>
          <p:nvGrpSpPr>
            <p:cNvPr id="17" name="Group 129"/>
            <p:cNvGrpSpPr>
              <a:grpSpLocks/>
            </p:cNvGrpSpPr>
            <p:nvPr/>
          </p:nvGrpSpPr>
          <p:grpSpPr bwMode="auto">
            <a:xfrm>
              <a:off x="2133600" y="3665538"/>
              <a:ext cx="1316038" cy="512762"/>
              <a:chOff x="1509" y="1725"/>
              <a:chExt cx="737" cy="288"/>
            </a:xfrm>
          </p:grpSpPr>
          <p:sp>
            <p:nvSpPr>
              <p:cNvPr id="37921" name="Line 130"/>
              <p:cNvSpPr>
                <a:spLocks noChangeAspect="1" noChangeShapeType="1"/>
              </p:cNvSpPr>
              <p:nvPr/>
            </p:nvSpPr>
            <p:spPr bwMode="auto">
              <a:xfrm>
                <a:off x="1874" y="1862"/>
                <a:ext cx="372" cy="2"/>
              </a:xfrm>
              <a:prstGeom prst="line">
                <a:avLst/>
              </a:prstGeom>
              <a:noFill/>
              <a:ln w="19050">
                <a:solidFill>
                  <a:srgbClr val="1D1D1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2" name="Text Box 131"/>
              <p:cNvSpPr txBox="1">
                <a:spLocks noChangeAspect="1" noChangeArrowheads="1"/>
              </p:cNvSpPr>
              <p:nvPr/>
            </p:nvSpPr>
            <p:spPr bwMode="auto">
              <a:xfrm>
                <a:off x="1509" y="1725"/>
                <a:ext cx="424" cy="2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lIns="102833" tIns="51417" rIns="102833" bIns="51417">
                <a:spAutoFit/>
              </a:bodyPr>
              <a:lstStyle/>
              <a:p>
                <a:pPr algn="l" defTabSz="1028700" rtl="0" eaLnBrk="0" hangingPunct="0"/>
                <a:r>
                  <a:rPr lang="en-US" sz="1300" b="1"/>
                  <a:t>Vagus</a:t>
                </a:r>
              </a:p>
              <a:p>
                <a:pPr algn="l" defTabSz="1028700" rtl="0" eaLnBrk="0" hangingPunct="0"/>
                <a:r>
                  <a:rPr lang="en-US" sz="1300" b="1"/>
                  <a:t>nerves</a:t>
                </a:r>
              </a:p>
            </p:txBody>
          </p:sp>
        </p:grpSp>
        <p:grpSp>
          <p:nvGrpSpPr>
            <p:cNvPr id="18" name="Group 132"/>
            <p:cNvGrpSpPr>
              <a:grpSpLocks/>
            </p:cNvGrpSpPr>
            <p:nvPr/>
          </p:nvGrpSpPr>
          <p:grpSpPr bwMode="auto">
            <a:xfrm>
              <a:off x="5202238" y="2057400"/>
              <a:ext cx="2492375" cy="1120775"/>
              <a:chOff x="3202" y="844"/>
              <a:chExt cx="1396" cy="628"/>
            </a:xfrm>
          </p:grpSpPr>
          <p:sp>
            <p:nvSpPr>
              <p:cNvPr id="37919" name="Line 133"/>
              <p:cNvSpPr>
                <a:spLocks noChangeAspect="1" noChangeShapeType="1"/>
              </p:cNvSpPr>
              <p:nvPr/>
            </p:nvSpPr>
            <p:spPr bwMode="auto">
              <a:xfrm flipH="1">
                <a:off x="3202" y="986"/>
                <a:ext cx="1025" cy="486"/>
              </a:xfrm>
              <a:prstGeom prst="line">
                <a:avLst/>
              </a:prstGeom>
              <a:noFill/>
              <a:ln w="19050">
                <a:solidFill>
                  <a:srgbClr val="1D1D1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0" name="Text Box 134"/>
              <p:cNvSpPr txBox="1">
                <a:spLocks noChangeAspect="1" noChangeArrowheads="1"/>
              </p:cNvSpPr>
              <p:nvPr/>
            </p:nvSpPr>
            <p:spPr bwMode="auto">
              <a:xfrm>
                <a:off x="4174" y="844"/>
                <a:ext cx="424" cy="2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lIns="102833" tIns="51417" rIns="102833" bIns="51417">
                <a:spAutoFit/>
              </a:bodyPr>
              <a:lstStyle/>
              <a:p>
                <a:pPr algn="l" defTabSz="1028700" rtl="0" eaLnBrk="0" hangingPunct="0"/>
                <a:r>
                  <a:rPr lang="en-US" sz="1300" b="1"/>
                  <a:t>Vagus</a:t>
                </a:r>
              </a:p>
              <a:p>
                <a:pPr algn="l" defTabSz="1028700" rtl="0" eaLnBrk="0" hangingPunct="0"/>
                <a:r>
                  <a:rPr lang="en-US" sz="1300" b="1"/>
                  <a:t>nerves</a:t>
                </a:r>
              </a:p>
            </p:txBody>
          </p:sp>
        </p:grpSp>
        <p:grpSp>
          <p:nvGrpSpPr>
            <p:cNvPr id="19" name="Group 135"/>
            <p:cNvGrpSpPr>
              <a:grpSpLocks/>
            </p:cNvGrpSpPr>
            <p:nvPr/>
          </p:nvGrpSpPr>
          <p:grpSpPr bwMode="auto">
            <a:xfrm>
              <a:off x="4581525" y="4468813"/>
              <a:ext cx="319088" cy="341312"/>
              <a:chOff x="2589" y="1735"/>
              <a:chExt cx="178" cy="192"/>
            </a:xfrm>
          </p:grpSpPr>
          <p:sp>
            <p:nvSpPr>
              <p:cNvPr id="37917" name="Freeform 136"/>
              <p:cNvSpPr>
                <a:spLocks noChangeAspect="1"/>
              </p:cNvSpPr>
              <p:nvPr/>
            </p:nvSpPr>
            <p:spPr bwMode="auto">
              <a:xfrm>
                <a:off x="2607" y="1755"/>
                <a:ext cx="143" cy="147"/>
              </a:xfrm>
              <a:custGeom>
                <a:avLst/>
                <a:gdLst>
                  <a:gd name="T0" fmla="*/ 0 w 82"/>
                  <a:gd name="T1" fmla="*/ 88625316 h 84"/>
                  <a:gd name="T2" fmla="*/ 0 w 82"/>
                  <a:gd name="T3" fmla="*/ 88625316 h 84"/>
                  <a:gd name="T4" fmla="*/ 0 w 82"/>
                  <a:gd name="T5" fmla="*/ 71605970 h 84"/>
                  <a:gd name="T6" fmla="*/ 3293780 w 82"/>
                  <a:gd name="T7" fmla="*/ 54503030 h 84"/>
                  <a:gd name="T8" fmla="*/ 10740869 w 82"/>
                  <a:gd name="T9" fmla="*/ 41513163 h 84"/>
                  <a:gd name="T10" fmla="*/ 23274483 w 82"/>
                  <a:gd name="T11" fmla="*/ 25263054 h 84"/>
                  <a:gd name="T12" fmla="*/ 33757321 w 82"/>
                  <a:gd name="T13" fmla="*/ 16536521 h 84"/>
                  <a:gd name="T14" fmla="*/ 45405050 w 82"/>
                  <a:gd name="T15" fmla="*/ 8249165 h 84"/>
                  <a:gd name="T16" fmla="*/ 61391956 w 82"/>
                  <a:gd name="T17" fmla="*/ 4713811 h 84"/>
                  <a:gd name="T18" fmla="*/ 79181931 w 82"/>
                  <a:gd name="T19" fmla="*/ 0 h 84"/>
                  <a:gd name="T20" fmla="*/ 79181931 w 82"/>
                  <a:gd name="T21" fmla="*/ 0 h 84"/>
                  <a:gd name="T22" fmla="*/ 95155290 w 82"/>
                  <a:gd name="T23" fmla="*/ 4713811 h 84"/>
                  <a:gd name="T24" fmla="*/ 110089395 w 82"/>
                  <a:gd name="T25" fmla="*/ 8249165 h 84"/>
                  <a:gd name="T26" fmla="*/ 122019832 w 82"/>
                  <a:gd name="T27" fmla="*/ 16536521 h 84"/>
                  <a:gd name="T28" fmla="*/ 133115511 w 82"/>
                  <a:gd name="T29" fmla="*/ 25263054 h 84"/>
                  <a:gd name="T30" fmla="*/ 145292801 w 82"/>
                  <a:gd name="T31" fmla="*/ 41513163 h 84"/>
                  <a:gd name="T32" fmla="*/ 152947218 w 82"/>
                  <a:gd name="T33" fmla="*/ 54503030 h 84"/>
                  <a:gd name="T34" fmla="*/ 155771949 w 82"/>
                  <a:gd name="T35" fmla="*/ 71605970 h 84"/>
                  <a:gd name="T36" fmla="*/ 155771949 w 82"/>
                  <a:gd name="T37" fmla="*/ 88625316 h 84"/>
                  <a:gd name="T38" fmla="*/ 155771949 w 82"/>
                  <a:gd name="T39" fmla="*/ 88625316 h 84"/>
                  <a:gd name="T40" fmla="*/ 155771949 w 82"/>
                  <a:gd name="T41" fmla="*/ 105169166 h 84"/>
                  <a:gd name="T42" fmla="*/ 152947218 w 82"/>
                  <a:gd name="T43" fmla="*/ 120874780 h 84"/>
                  <a:gd name="T44" fmla="*/ 145292801 w 82"/>
                  <a:gd name="T45" fmla="*/ 138008422 h 84"/>
                  <a:gd name="T46" fmla="*/ 133115511 w 82"/>
                  <a:gd name="T47" fmla="*/ 149694274 h 84"/>
                  <a:gd name="T48" fmla="*/ 122019832 w 82"/>
                  <a:gd name="T49" fmla="*/ 163341805 h 84"/>
                  <a:gd name="T50" fmla="*/ 110089395 w 82"/>
                  <a:gd name="T51" fmla="*/ 166915387 h 84"/>
                  <a:gd name="T52" fmla="*/ 95155290 w 82"/>
                  <a:gd name="T53" fmla="*/ 174915320 h 84"/>
                  <a:gd name="T54" fmla="*/ 79181931 w 82"/>
                  <a:gd name="T55" fmla="*/ 174915320 h 84"/>
                  <a:gd name="T56" fmla="*/ 79181931 w 82"/>
                  <a:gd name="T57" fmla="*/ 174915320 h 84"/>
                  <a:gd name="T58" fmla="*/ 61391956 w 82"/>
                  <a:gd name="T59" fmla="*/ 174915320 h 84"/>
                  <a:gd name="T60" fmla="*/ 45405050 w 82"/>
                  <a:gd name="T61" fmla="*/ 166915387 h 84"/>
                  <a:gd name="T62" fmla="*/ 33757321 w 82"/>
                  <a:gd name="T63" fmla="*/ 163341805 h 84"/>
                  <a:gd name="T64" fmla="*/ 23274483 w 82"/>
                  <a:gd name="T65" fmla="*/ 149694274 h 84"/>
                  <a:gd name="T66" fmla="*/ 10740869 w 82"/>
                  <a:gd name="T67" fmla="*/ 138008422 h 84"/>
                  <a:gd name="T68" fmla="*/ 3293780 w 82"/>
                  <a:gd name="T69" fmla="*/ 120874780 h 84"/>
                  <a:gd name="T70" fmla="*/ 0 w 82"/>
                  <a:gd name="T71" fmla="*/ 105169166 h 84"/>
                  <a:gd name="T72" fmla="*/ 0 w 82"/>
                  <a:gd name="T73" fmla="*/ 88625316 h 84"/>
                  <a:gd name="T74" fmla="*/ 0 w 82"/>
                  <a:gd name="T75" fmla="*/ 88625316 h 84"/>
                  <a:gd name="T76" fmla="*/ 0 w 82"/>
                  <a:gd name="T77" fmla="*/ 88625316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2"/>
                  <a:gd name="T118" fmla="*/ 0 h 84"/>
                  <a:gd name="T119" fmla="*/ 82 w 82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2" h="84">
                    <a:moveTo>
                      <a:pt x="0" y="42"/>
                    </a:moveTo>
                    <a:lnTo>
                      <a:pt x="0" y="42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6" y="20"/>
                    </a:lnTo>
                    <a:lnTo>
                      <a:pt x="12" y="12"/>
                    </a:lnTo>
                    <a:lnTo>
                      <a:pt x="18" y="8"/>
                    </a:lnTo>
                    <a:lnTo>
                      <a:pt x="24" y="4"/>
                    </a:lnTo>
                    <a:lnTo>
                      <a:pt x="32" y="2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6" y="20"/>
                    </a:lnTo>
                    <a:lnTo>
                      <a:pt x="80" y="26"/>
                    </a:lnTo>
                    <a:lnTo>
                      <a:pt x="82" y="34"/>
                    </a:lnTo>
                    <a:lnTo>
                      <a:pt x="82" y="42"/>
                    </a:lnTo>
                    <a:lnTo>
                      <a:pt x="82" y="50"/>
                    </a:lnTo>
                    <a:lnTo>
                      <a:pt x="80" y="58"/>
                    </a:lnTo>
                    <a:lnTo>
                      <a:pt x="76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8" y="80"/>
                    </a:lnTo>
                    <a:lnTo>
                      <a:pt x="50" y="84"/>
                    </a:lnTo>
                    <a:lnTo>
                      <a:pt x="42" y="84"/>
                    </a:lnTo>
                    <a:lnTo>
                      <a:pt x="32" y="84"/>
                    </a:lnTo>
                    <a:lnTo>
                      <a:pt x="24" y="80"/>
                    </a:lnTo>
                    <a:lnTo>
                      <a:pt x="18" y="78"/>
                    </a:lnTo>
                    <a:lnTo>
                      <a:pt x="12" y="72"/>
                    </a:lnTo>
                    <a:lnTo>
                      <a:pt x="6" y="66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73459E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18" name="Text Box 137"/>
              <p:cNvSpPr txBox="1">
                <a:spLocks noChangeArrowheads="1"/>
              </p:cNvSpPr>
              <p:nvPr/>
            </p:nvSpPr>
            <p:spPr bwMode="auto">
              <a:xfrm>
                <a:off x="2589" y="1735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2833" tIns="51417" rIns="102833" bIns="51417">
                <a:spAutoFit/>
              </a:bodyPr>
              <a:lstStyle/>
              <a:p>
                <a:pPr algn="l" defTabSz="1028700" rtl="0" eaLnBrk="0" hangingPunct="0"/>
                <a:r>
                  <a:rPr lang="en-US" sz="160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20" name="Group 138"/>
            <p:cNvGrpSpPr>
              <a:grpSpLocks/>
            </p:cNvGrpSpPr>
            <p:nvPr/>
          </p:nvGrpSpPr>
          <p:grpSpPr bwMode="auto">
            <a:xfrm>
              <a:off x="3319463" y="4254500"/>
              <a:ext cx="317500" cy="342900"/>
              <a:chOff x="2589" y="1735"/>
              <a:chExt cx="178" cy="192"/>
            </a:xfrm>
          </p:grpSpPr>
          <p:sp>
            <p:nvSpPr>
              <p:cNvPr id="37915" name="Freeform 139"/>
              <p:cNvSpPr>
                <a:spLocks noChangeAspect="1"/>
              </p:cNvSpPr>
              <p:nvPr/>
            </p:nvSpPr>
            <p:spPr bwMode="auto">
              <a:xfrm>
                <a:off x="2607" y="1755"/>
                <a:ext cx="143" cy="147"/>
              </a:xfrm>
              <a:custGeom>
                <a:avLst/>
                <a:gdLst>
                  <a:gd name="T0" fmla="*/ 0 w 82"/>
                  <a:gd name="T1" fmla="*/ 88625316 h 84"/>
                  <a:gd name="T2" fmla="*/ 0 w 82"/>
                  <a:gd name="T3" fmla="*/ 88625316 h 84"/>
                  <a:gd name="T4" fmla="*/ 0 w 82"/>
                  <a:gd name="T5" fmla="*/ 71605970 h 84"/>
                  <a:gd name="T6" fmla="*/ 3293780 w 82"/>
                  <a:gd name="T7" fmla="*/ 54503030 h 84"/>
                  <a:gd name="T8" fmla="*/ 10740869 w 82"/>
                  <a:gd name="T9" fmla="*/ 41513163 h 84"/>
                  <a:gd name="T10" fmla="*/ 23274483 w 82"/>
                  <a:gd name="T11" fmla="*/ 25263054 h 84"/>
                  <a:gd name="T12" fmla="*/ 33757321 w 82"/>
                  <a:gd name="T13" fmla="*/ 16536521 h 84"/>
                  <a:gd name="T14" fmla="*/ 45405050 w 82"/>
                  <a:gd name="T15" fmla="*/ 8249165 h 84"/>
                  <a:gd name="T16" fmla="*/ 61391956 w 82"/>
                  <a:gd name="T17" fmla="*/ 4713811 h 84"/>
                  <a:gd name="T18" fmla="*/ 79181931 w 82"/>
                  <a:gd name="T19" fmla="*/ 0 h 84"/>
                  <a:gd name="T20" fmla="*/ 79181931 w 82"/>
                  <a:gd name="T21" fmla="*/ 0 h 84"/>
                  <a:gd name="T22" fmla="*/ 95155290 w 82"/>
                  <a:gd name="T23" fmla="*/ 4713811 h 84"/>
                  <a:gd name="T24" fmla="*/ 110089395 w 82"/>
                  <a:gd name="T25" fmla="*/ 8249165 h 84"/>
                  <a:gd name="T26" fmla="*/ 122019832 w 82"/>
                  <a:gd name="T27" fmla="*/ 16536521 h 84"/>
                  <a:gd name="T28" fmla="*/ 133115511 w 82"/>
                  <a:gd name="T29" fmla="*/ 25263054 h 84"/>
                  <a:gd name="T30" fmla="*/ 145292801 w 82"/>
                  <a:gd name="T31" fmla="*/ 41513163 h 84"/>
                  <a:gd name="T32" fmla="*/ 152947218 w 82"/>
                  <a:gd name="T33" fmla="*/ 54503030 h 84"/>
                  <a:gd name="T34" fmla="*/ 155771949 w 82"/>
                  <a:gd name="T35" fmla="*/ 71605970 h 84"/>
                  <a:gd name="T36" fmla="*/ 155771949 w 82"/>
                  <a:gd name="T37" fmla="*/ 88625316 h 84"/>
                  <a:gd name="T38" fmla="*/ 155771949 w 82"/>
                  <a:gd name="T39" fmla="*/ 88625316 h 84"/>
                  <a:gd name="T40" fmla="*/ 155771949 w 82"/>
                  <a:gd name="T41" fmla="*/ 105169166 h 84"/>
                  <a:gd name="T42" fmla="*/ 152947218 w 82"/>
                  <a:gd name="T43" fmla="*/ 120874780 h 84"/>
                  <a:gd name="T44" fmla="*/ 145292801 w 82"/>
                  <a:gd name="T45" fmla="*/ 138008422 h 84"/>
                  <a:gd name="T46" fmla="*/ 133115511 w 82"/>
                  <a:gd name="T47" fmla="*/ 149694274 h 84"/>
                  <a:gd name="T48" fmla="*/ 122019832 w 82"/>
                  <a:gd name="T49" fmla="*/ 163341805 h 84"/>
                  <a:gd name="T50" fmla="*/ 110089395 w 82"/>
                  <a:gd name="T51" fmla="*/ 166915387 h 84"/>
                  <a:gd name="T52" fmla="*/ 95155290 w 82"/>
                  <a:gd name="T53" fmla="*/ 174915320 h 84"/>
                  <a:gd name="T54" fmla="*/ 79181931 w 82"/>
                  <a:gd name="T55" fmla="*/ 174915320 h 84"/>
                  <a:gd name="T56" fmla="*/ 79181931 w 82"/>
                  <a:gd name="T57" fmla="*/ 174915320 h 84"/>
                  <a:gd name="T58" fmla="*/ 61391956 w 82"/>
                  <a:gd name="T59" fmla="*/ 174915320 h 84"/>
                  <a:gd name="T60" fmla="*/ 45405050 w 82"/>
                  <a:gd name="T61" fmla="*/ 166915387 h 84"/>
                  <a:gd name="T62" fmla="*/ 33757321 w 82"/>
                  <a:gd name="T63" fmla="*/ 163341805 h 84"/>
                  <a:gd name="T64" fmla="*/ 23274483 w 82"/>
                  <a:gd name="T65" fmla="*/ 149694274 h 84"/>
                  <a:gd name="T66" fmla="*/ 10740869 w 82"/>
                  <a:gd name="T67" fmla="*/ 138008422 h 84"/>
                  <a:gd name="T68" fmla="*/ 3293780 w 82"/>
                  <a:gd name="T69" fmla="*/ 120874780 h 84"/>
                  <a:gd name="T70" fmla="*/ 0 w 82"/>
                  <a:gd name="T71" fmla="*/ 105169166 h 84"/>
                  <a:gd name="T72" fmla="*/ 0 w 82"/>
                  <a:gd name="T73" fmla="*/ 88625316 h 84"/>
                  <a:gd name="T74" fmla="*/ 0 w 82"/>
                  <a:gd name="T75" fmla="*/ 88625316 h 84"/>
                  <a:gd name="T76" fmla="*/ 0 w 82"/>
                  <a:gd name="T77" fmla="*/ 88625316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2"/>
                  <a:gd name="T118" fmla="*/ 0 h 84"/>
                  <a:gd name="T119" fmla="*/ 82 w 82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2" h="84">
                    <a:moveTo>
                      <a:pt x="0" y="42"/>
                    </a:moveTo>
                    <a:lnTo>
                      <a:pt x="0" y="42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6" y="20"/>
                    </a:lnTo>
                    <a:lnTo>
                      <a:pt x="12" y="12"/>
                    </a:lnTo>
                    <a:lnTo>
                      <a:pt x="18" y="8"/>
                    </a:lnTo>
                    <a:lnTo>
                      <a:pt x="24" y="4"/>
                    </a:lnTo>
                    <a:lnTo>
                      <a:pt x="32" y="2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6" y="20"/>
                    </a:lnTo>
                    <a:lnTo>
                      <a:pt x="80" y="26"/>
                    </a:lnTo>
                    <a:lnTo>
                      <a:pt x="82" y="34"/>
                    </a:lnTo>
                    <a:lnTo>
                      <a:pt x="82" y="42"/>
                    </a:lnTo>
                    <a:lnTo>
                      <a:pt x="82" y="50"/>
                    </a:lnTo>
                    <a:lnTo>
                      <a:pt x="80" y="58"/>
                    </a:lnTo>
                    <a:lnTo>
                      <a:pt x="76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8" y="80"/>
                    </a:lnTo>
                    <a:lnTo>
                      <a:pt x="50" y="84"/>
                    </a:lnTo>
                    <a:lnTo>
                      <a:pt x="42" y="84"/>
                    </a:lnTo>
                    <a:lnTo>
                      <a:pt x="32" y="84"/>
                    </a:lnTo>
                    <a:lnTo>
                      <a:pt x="24" y="80"/>
                    </a:lnTo>
                    <a:lnTo>
                      <a:pt x="18" y="78"/>
                    </a:lnTo>
                    <a:lnTo>
                      <a:pt x="12" y="72"/>
                    </a:lnTo>
                    <a:lnTo>
                      <a:pt x="6" y="66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73459E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16" name="Text Box 140"/>
              <p:cNvSpPr txBox="1">
                <a:spLocks noChangeArrowheads="1"/>
              </p:cNvSpPr>
              <p:nvPr/>
            </p:nvSpPr>
            <p:spPr bwMode="auto">
              <a:xfrm>
                <a:off x="2589" y="1735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2833" tIns="51417" rIns="102833" bIns="51417">
                <a:spAutoFit/>
              </a:bodyPr>
              <a:lstStyle/>
              <a:p>
                <a:pPr algn="l" defTabSz="1028700" rtl="0" eaLnBrk="0" hangingPunct="0"/>
                <a:r>
                  <a:rPr lang="en-US" sz="160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21" name="Group 141"/>
            <p:cNvGrpSpPr>
              <a:grpSpLocks/>
            </p:cNvGrpSpPr>
            <p:nvPr/>
          </p:nvGrpSpPr>
          <p:grpSpPr bwMode="auto">
            <a:xfrm>
              <a:off x="5276850" y="4754563"/>
              <a:ext cx="317500" cy="341312"/>
              <a:chOff x="2589" y="1735"/>
              <a:chExt cx="178" cy="192"/>
            </a:xfrm>
          </p:grpSpPr>
          <p:sp>
            <p:nvSpPr>
              <p:cNvPr id="37913" name="Freeform 142"/>
              <p:cNvSpPr>
                <a:spLocks noChangeAspect="1"/>
              </p:cNvSpPr>
              <p:nvPr/>
            </p:nvSpPr>
            <p:spPr bwMode="auto">
              <a:xfrm>
                <a:off x="2607" y="1755"/>
                <a:ext cx="143" cy="147"/>
              </a:xfrm>
              <a:custGeom>
                <a:avLst/>
                <a:gdLst>
                  <a:gd name="T0" fmla="*/ 0 w 82"/>
                  <a:gd name="T1" fmla="*/ 88625316 h 84"/>
                  <a:gd name="T2" fmla="*/ 0 w 82"/>
                  <a:gd name="T3" fmla="*/ 88625316 h 84"/>
                  <a:gd name="T4" fmla="*/ 0 w 82"/>
                  <a:gd name="T5" fmla="*/ 71605970 h 84"/>
                  <a:gd name="T6" fmla="*/ 3293780 w 82"/>
                  <a:gd name="T7" fmla="*/ 54503030 h 84"/>
                  <a:gd name="T8" fmla="*/ 10740869 w 82"/>
                  <a:gd name="T9" fmla="*/ 41513163 h 84"/>
                  <a:gd name="T10" fmla="*/ 23274483 w 82"/>
                  <a:gd name="T11" fmla="*/ 25263054 h 84"/>
                  <a:gd name="T12" fmla="*/ 33757321 w 82"/>
                  <a:gd name="T13" fmla="*/ 16536521 h 84"/>
                  <a:gd name="T14" fmla="*/ 45405050 w 82"/>
                  <a:gd name="T15" fmla="*/ 8249165 h 84"/>
                  <a:gd name="T16" fmla="*/ 61391956 w 82"/>
                  <a:gd name="T17" fmla="*/ 4713811 h 84"/>
                  <a:gd name="T18" fmla="*/ 79181931 w 82"/>
                  <a:gd name="T19" fmla="*/ 0 h 84"/>
                  <a:gd name="T20" fmla="*/ 79181931 w 82"/>
                  <a:gd name="T21" fmla="*/ 0 h 84"/>
                  <a:gd name="T22" fmla="*/ 95155290 w 82"/>
                  <a:gd name="T23" fmla="*/ 4713811 h 84"/>
                  <a:gd name="T24" fmla="*/ 110089395 w 82"/>
                  <a:gd name="T25" fmla="*/ 8249165 h 84"/>
                  <a:gd name="T26" fmla="*/ 122019832 w 82"/>
                  <a:gd name="T27" fmla="*/ 16536521 h 84"/>
                  <a:gd name="T28" fmla="*/ 133115511 w 82"/>
                  <a:gd name="T29" fmla="*/ 25263054 h 84"/>
                  <a:gd name="T30" fmla="*/ 145292801 w 82"/>
                  <a:gd name="T31" fmla="*/ 41513163 h 84"/>
                  <a:gd name="T32" fmla="*/ 152947218 w 82"/>
                  <a:gd name="T33" fmla="*/ 54503030 h 84"/>
                  <a:gd name="T34" fmla="*/ 155771949 w 82"/>
                  <a:gd name="T35" fmla="*/ 71605970 h 84"/>
                  <a:gd name="T36" fmla="*/ 155771949 w 82"/>
                  <a:gd name="T37" fmla="*/ 88625316 h 84"/>
                  <a:gd name="T38" fmla="*/ 155771949 w 82"/>
                  <a:gd name="T39" fmla="*/ 88625316 h 84"/>
                  <a:gd name="T40" fmla="*/ 155771949 w 82"/>
                  <a:gd name="T41" fmla="*/ 105169166 h 84"/>
                  <a:gd name="T42" fmla="*/ 152947218 w 82"/>
                  <a:gd name="T43" fmla="*/ 120874780 h 84"/>
                  <a:gd name="T44" fmla="*/ 145292801 w 82"/>
                  <a:gd name="T45" fmla="*/ 138008422 h 84"/>
                  <a:gd name="T46" fmla="*/ 133115511 w 82"/>
                  <a:gd name="T47" fmla="*/ 149694274 h 84"/>
                  <a:gd name="T48" fmla="*/ 122019832 w 82"/>
                  <a:gd name="T49" fmla="*/ 163341805 h 84"/>
                  <a:gd name="T50" fmla="*/ 110089395 w 82"/>
                  <a:gd name="T51" fmla="*/ 166915387 h 84"/>
                  <a:gd name="T52" fmla="*/ 95155290 w 82"/>
                  <a:gd name="T53" fmla="*/ 174915320 h 84"/>
                  <a:gd name="T54" fmla="*/ 79181931 w 82"/>
                  <a:gd name="T55" fmla="*/ 174915320 h 84"/>
                  <a:gd name="T56" fmla="*/ 79181931 w 82"/>
                  <a:gd name="T57" fmla="*/ 174915320 h 84"/>
                  <a:gd name="T58" fmla="*/ 61391956 w 82"/>
                  <a:gd name="T59" fmla="*/ 174915320 h 84"/>
                  <a:gd name="T60" fmla="*/ 45405050 w 82"/>
                  <a:gd name="T61" fmla="*/ 166915387 h 84"/>
                  <a:gd name="T62" fmla="*/ 33757321 w 82"/>
                  <a:gd name="T63" fmla="*/ 163341805 h 84"/>
                  <a:gd name="T64" fmla="*/ 23274483 w 82"/>
                  <a:gd name="T65" fmla="*/ 149694274 h 84"/>
                  <a:gd name="T66" fmla="*/ 10740869 w 82"/>
                  <a:gd name="T67" fmla="*/ 138008422 h 84"/>
                  <a:gd name="T68" fmla="*/ 3293780 w 82"/>
                  <a:gd name="T69" fmla="*/ 120874780 h 84"/>
                  <a:gd name="T70" fmla="*/ 0 w 82"/>
                  <a:gd name="T71" fmla="*/ 105169166 h 84"/>
                  <a:gd name="T72" fmla="*/ 0 w 82"/>
                  <a:gd name="T73" fmla="*/ 88625316 h 84"/>
                  <a:gd name="T74" fmla="*/ 0 w 82"/>
                  <a:gd name="T75" fmla="*/ 88625316 h 84"/>
                  <a:gd name="T76" fmla="*/ 0 w 82"/>
                  <a:gd name="T77" fmla="*/ 88625316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2"/>
                  <a:gd name="T118" fmla="*/ 0 h 84"/>
                  <a:gd name="T119" fmla="*/ 82 w 82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2" h="84">
                    <a:moveTo>
                      <a:pt x="0" y="42"/>
                    </a:moveTo>
                    <a:lnTo>
                      <a:pt x="0" y="42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6" y="20"/>
                    </a:lnTo>
                    <a:lnTo>
                      <a:pt x="12" y="12"/>
                    </a:lnTo>
                    <a:lnTo>
                      <a:pt x="18" y="8"/>
                    </a:lnTo>
                    <a:lnTo>
                      <a:pt x="24" y="4"/>
                    </a:lnTo>
                    <a:lnTo>
                      <a:pt x="32" y="2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6" y="20"/>
                    </a:lnTo>
                    <a:lnTo>
                      <a:pt x="80" y="26"/>
                    </a:lnTo>
                    <a:lnTo>
                      <a:pt x="82" y="34"/>
                    </a:lnTo>
                    <a:lnTo>
                      <a:pt x="82" y="42"/>
                    </a:lnTo>
                    <a:lnTo>
                      <a:pt x="82" y="50"/>
                    </a:lnTo>
                    <a:lnTo>
                      <a:pt x="80" y="58"/>
                    </a:lnTo>
                    <a:lnTo>
                      <a:pt x="76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8" y="80"/>
                    </a:lnTo>
                    <a:lnTo>
                      <a:pt x="50" y="84"/>
                    </a:lnTo>
                    <a:lnTo>
                      <a:pt x="42" y="84"/>
                    </a:lnTo>
                    <a:lnTo>
                      <a:pt x="32" y="84"/>
                    </a:lnTo>
                    <a:lnTo>
                      <a:pt x="24" y="80"/>
                    </a:lnTo>
                    <a:lnTo>
                      <a:pt x="18" y="78"/>
                    </a:lnTo>
                    <a:lnTo>
                      <a:pt x="12" y="72"/>
                    </a:lnTo>
                    <a:lnTo>
                      <a:pt x="6" y="66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73459E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14" name="Text Box 143"/>
              <p:cNvSpPr txBox="1">
                <a:spLocks noChangeArrowheads="1"/>
              </p:cNvSpPr>
              <p:nvPr/>
            </p:nvSpPr>
            <p:spPr bwMode="auto">
              <a:xfrm>
                <a:off x="2589" y="1735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2833" tIns="51417" rIns="102833" bIns="51417">
                <a:spAutoFit/>
              </a:bodyPr>
              <a:lstStyle/>
              <a:p>
                <a:pPr algn="l" defTabSz="1028700" rtl="0" eaLnBrk="0" hangingPunct="0"/>
                <a:r>
                  <a:rPr lang="en-US" sz="160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grpSp>
          <p:nvGrpSpPr>
            <p:cNvPr id="22" name="Group 144"/>
            <p:cNvGrpSpPr>
              <a:grpSpLocks/>
            </p:cNvGrpSpPr>
            <p:nvPr/>
          </p:nvGrpSpPr>
          <p:grpSpPr bwMode="auto">
            <a:xfrm>
              <a:off x="5005388" y="5781675"/>
              <a:ext cx="317500" cy="342900"/>
              <a:chOff x="2589" y="1735"/>
              <a:chExt cx="178" cy="192"/>
            </a:xfrm>
          </p:grpSpPr>
          <p:sp>
            <p:nvSpPr>
              <p:cNvPr id="37911" name="Freeform 145"/>
              <p:cNvSpPr>
                <a:spLocks noChangeAspect="1"/>
              </p:cNvSpPr>
              <p:nvPr/>
            </p:nvSpPr>
            <p:spPr bwMode="auto">
              <a:xfrm>
                <a:off x="2607" y="1755"/>
                <a:ext cx="143" cy="147"/>
              </a:xfrm>
              <a:custGeom>
                <a:avLst/>
                <a:gdLst>
                  <a:gd name="T0" fmla="*/ 0 w 82"/>
                  <a:gd name="T1" fmla="*/ 88625316 h 84"/>
                  <a:gd name="T2" fmla="*/ 0 w 82"/>
                  <a:gd name="T3" fmla="*/ 88625316 h 84"/>
                  <a:gd name="T4" fmla="*/ 0 w 82"/>
                  <a:gd name="T5" fmla="*/ 71605970 h 84"/>
                  <a:gd name="T6" fmla="*/ 3293780 w 82"/>
                  <a:gd name="T7" fmla="*/ 54503030 h 84"/>
                  <a:gd name="T8" fmla="*/ 10740869 w 82"/>
                  <a:gd name="T9" fmla="*/ 41513163 h 84"/>
                  <a:gd name="T10" fmla="*/ 23274483 w 82"/>
                  <a:gd name="T11" fmla="*/ 25263054 h 84"/>
                  <a:gd name="T12" fmla="*/ 33757321 w 82"/>
                  <a:gd name="T13" fmla="*/ 16536521 h 84"/>
                  <a:gd name="T14" fmla="*/ 45405050 w 82"/>
                  <a:gd name="T15" fmla="*/ 8249165 h 84"/>
                  <a:gd name="T16" fmla="*/ 61391956 w 82"/>
                  <a:gd name="T17" fmla="*/ 4713811 h 84"/>
                  <a:gd name="T18" fmla="*/ 79181931 w 82"/>
                  <a:gd name="T19" fmla="*/ 0 h 84"/>
                  <a:gd name="T20" fmla="*/ 79181931 w 82"/>
                  <a:gd name="T21" fmla="*/ 0 h 84"/>
                  <a:gd name="T22" fmla="*/ 95155290 w 82"/>
                  <a:gd name="T23" fmla="*/ 4713811 h 84"/>
                  <a:gd name="T24" fmla="*/ 110089395 w 82"/>
                  <a:gd name="T25" fmla="*/ 8249165 h 84"/>
                  <a:gd name="T26" fmla="*/ 122019832 w 82"/>
                  <a:gd name="T27" fmla="*/ 16536521 h 84"/>
                  <a:gd name="T28" fmla="*/ 133115511 w 82"/>
                  <a:gd name="T29" fmla="*/ 25263054 h 84"/>
                  <a:gd name="T30" fmla="*/ 145292801 w 82"/>
                  <a:gd name="T31" fmla="*/ 41513163 h 84"/>
                  <a:gd name="T32" fmla="*/ 152947218 w 82"/>
                  <a:gd name="T33" fmla="*/ 54503030 h 84"/>
                  <a:gd name="T34" fmla="*/ 155771949 w 82"/>
                  <a:gd name="T35" fmla="*/ 71605970 h 84"/>
                  <a:gd name="T36" fmla="*/ 155771949 w 82"/>
                  <a:gd name="T37" fmla="*/ 88625316 h 84"/>
                  <a:gd name="T38" fmla="*/ 155771949 w 82"/>
                  <a:gd name="T39" fmla="*/ 88625316 h 84"/>
                  <a:gd name="T40" fmla="*/ 155771949 w 82"/>
                  <a:gd name="T41" fmla="*/ 105169166 h 84"/>
                  <a:gd name="T42" fmla="*/ 152947218 w 82"/>
                  <a:gd name="T43" fmla="*/ 120874780 h 84"/>
                  <a:gd name="T44" fmla="*/ 145292801 w 82"/>
                  <a:gd name="T45" fmla="*/ 138008422 h 84"/>
                  <a:gd name="T46" fmla="*/ 133115511 w 82"/>
                  <a:gd name="T47" fmla="*/ 149694274 h 84"/>
                  <a:gd name="T48" fmla="*/ 122019832 w 82"/>
                  <a:gd name="T49" fmla="*/ 163341805 h 84"/>
                  <a:gd name="T50" fmla="*/ 110089395 w 82"/>
                  <a:gd name="T51" fmla="*/ 166915387 h 84"/>
                  <a:gd name="T52" fmla="*/ 95155290 w 82"/>
                  <a:gd name="T53" fmla="*/ 174915320 h 84"/>
                  <a:gd name="T54" fmla="*/ 79181931 w 82"/>
                  <a:gd name="T55" fmla="*/ 174915320 h 84"/>
                  <a:gd name="T56" fmla="*/ 79181931 w 82"/>
                  <a:gd name="T57" fmla="*/ 174915320 h 84"/>
                  <a:gd name="T58" fmla="*/ 61391956 w 82"/>
                  <a:gd name="T59" fmla="*/ 174915320 h 84"/>
                  <a:gd name="T60" fmla="*/ 45405050 w 82"/>
                  <a:gd name="T61" fmla="*/ 166915387 h 84"/>
                  <a:gd name="T62" fmla="*/ 33757321 w 82"/>
                  <a:gd name="T63" fmla="*/ 163341805 h 84"/>
                  <a:gd name="T64" fmla="*/ 23274483 w 82"/>
                  <a:gd name="T65" fmla="*/ 149694274 h 84"/>
                  <a:gd name="T66" fmla="*/ 10740869 w 82"/>
                  <a:gd name="T67" fmla="*/ 138008422 h 84"/>
                  <a:gd name="T68" fmla="*/ 3293780 w 82"/>
                  <a:gd name="T69" fmla="*/ 120874780 h 84"/>
                  <a:gd name="T70" fmla="*/ 0 w 82"/>
                  <a:gd name="T71" fmla="*/ 105169166 h 84"/>
                  <a:gd name="T72" fmla="*/ 0 w 82"/>
                  <a:gd name="T73" fmla="*/ 88625316 h 84"/>
                  <a:gd name="T74" fmla="*/ 0 w 82"/>
                  <a:gd name="T75" fmla="*/ 88625316 h 84"/>
                  <a:gd name="T76" fmla="*/ 0 w 82"/>
                  <a:gd name="T77" fmla="*/ 88625316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2"/>
                  <a:gd name="T118" fmla="*/ 0 h 84"/>
                  <a:gd name="T119" fmla="*/ 82 w 82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2" h="84">
                    <a:moveTo>
                      <a:pt x="0" y="42"/>
                    </a:moveTo>
                    <a:lnTo>
                      <a:pt x="0" y="42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6" y="20"/>
                    </a:lnTo>
                    <a:lnTo>
                      <a:pt x="12" y="12"/>
                    </a:lnTo>
                    <a:lnTo>
                      <a:pt x="18" y="8"/>
                    </a:lnTo>
                    <a:lnTo>
                      <a:pt x="24" y="4"/>
                    </a:lnTo>
                    <a:lnTo>
                      <a:pt x="32" y="2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6" y="20"/>
                    </a:lnTo>
                    <a:lnTo>
                      <a:pt x="80" y="26"/>
                    </a:lnTo>
                    <a:lnTo>
                      <a:pt x="82" y="34"/>
                    </a:lnTo>
                    <a:lnTo>
                      <a:pt x="82" y="42"/>
                    </a:lnTo>
                    <a:lnTo>
                      <a:pt x="82" y="50"/>
                    </a:lnTo>
                    <a:lnTo>
                      <a:pt x="80" y="58"/>
                    </a:lnTo>
                    <a:lnTo>
                      <a:pt x="76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8" y="80"/>
                    </a:lnTo>
                    <a:lnTo>
                      <a:pt x="50" y="84"/>
                    </a:lnTo>
                    <a:lnTo>
                      <a:pt x="42" y="84"/>
                    </a:lnTo>
                    <a:lnTo>
                      <a:pt x="32" y="84"/>
                    </a:lnTo>
                    <a:lnTo>
                      <a:pt x="24" y="80"/>
                    </a:lnTo>
                    <a:lnTo>
                      <a:pt x="18" y="78"/>
                    </a:lnTo>
                    <a:lnTo>
                      <a:pt x="12" y="72"/>
                    </a:lnTo>
                    <a:lnTo>
                      <a:pt x="6" y="66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73459E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12" name="Text Box 146"/>
              <p:cNvSpPr txBox="1">
                <a:spLocks noChangeArrowheads="1"/>
              </p:cNvSpPr>
              <p:nvPr/>
            </p:nvSpPr>
            <p:spPr bwMode="auto">
              <a:xfrm>
                <a:off x="2589" y="1735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2833" tIns="51417" rIns="102833" bIns="51417">
                <a:spAutoFit/>
              </a:bodyPr>
              <a:lstStyle/>
              <a:p>
                <a:pPr algn="l" defTabSz="1028700" rtl="0" eaLnBrk="0" hangingPunct="0"/>
                <a:r>
                  <a:rPr lang="en-US" sz="160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144" name="Rectangle 143"/>
          <p:cNvSpPr/>
          <p:nvPr/>
        </p:nvSpPr>
        <p:spPr>
          <a:xfrm>
            <a:off x="0" y="6072206"/>
            <a:ext cx="4572000" cy="707886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US" sz="2000" b="1" dirty="0"/>
              <a:t>Gastric Secretion During the </a:t>
            </a:r>
            <a:r>
              <a:rPr lang="en-US" sz="2000" b="1" dirty="0" err="1"/>
              <a:t>Interdigestive</a:t>
            </a:r>
            <a:r>
              <a:rPr lang="en-US" sz="2000" b="1" dirty="0"/>
              <a:t> Period??</a:t>
            </a:r>
            <a:endParaRPr 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25272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rgbClr val="FFC000"/>
                </a:solidFill>
              </a:rPr>
              <a:t>Pepsinogen</a:t>
            </a:r>
            <a:r>
              <a:rPr lang="en-US" sz="6000" dirty="0">
                <a:solidFill>
                  <a:srgbClr val="FFC000"/>
                </a:solidFill>
              </a:rPr>
              <a:t> Secretion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00231"/>
            <a:ext cx="4536504" cy="4969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BF49B0-8FD6-4F2B-AEBF-3AA6F2F81471}"/>
              </a:ext>
            </a:extLst>
          </p:cNvPr>
          <p:cNvSpPr/>
          <p:nvPr/>
        </p:nvSpPr>
        <p:spPr>
          <a:xfrm>
            <a:off x="5220072" y="1844824"/>
            <a:ext cx="338437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2B6F7AE5-6A12-4E85-9628-8023A0E47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66745" y="1724477"/>
            <a:ext cx="4169751" cy="49448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52728"/>
          </a:xfrm>
        </p:spPr>
        <p:txBody>
          <a:bodyPr>
            <a:normAutofit/>
          </a:bodyPr>
          <a:lstStyle/>
          <a:p>
            <a:r>
              <a:rPr lang="en-US" sz="7200" dirty="0"/>
              <a:t>Mucus Secretion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48109" y="1524115"/>
            <a:ext cx="5153047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06" y="2071678"/>
            <a:ext cx="3744936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Factors that affect mucus secretion:</a:t>
            </a:r>
          </a:p>
          <a:p>
            <a:endParaRPr lang="en-US" b="1" dirty="0"/>
          </a:p>
          <a:p>
            <a:pPr lvl="1">
              <a:buFont typeface="Courier New" pitchFamily="49" charset="0"/>
              <a:buChar char="o"/>
            </a:pPr>
            <a:r>
              <a:rPr lang="en-US" b="1" dirty="0"/>
              <a:t> Cholinergic stimulation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/>
              <a:t> </a:t>
            </a:r>
            <a:r>
              <a:rPr lang="en-US" b="1" dirty="0" err="1"/>
              <a:t>Seratonin</a:t>
            </a:r>
            <a:endParaRPr lang="en-US" b="1" dirty="0"/>
          </a:p>
          <a:p>
            <a:pPr lvl="1">
              <a:buFont typeface="Courier New" pitchFamily="49" charset="0"/>
              <a:buChar char="o"/>
            </a:pPr>
            <a:r>
              <a:rPr lang="en-US" b="1" dirty="0"/>
              <a:t> Prostaglandins A &amp; 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07" y="4071942"/>
            <a:ext cx="378621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Factors that affect  Bicarbonate Secretion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/>
              <a:t> </a:t>
            </a:r>
            <a:r>
              <a:rPr lang="en-US" b="1" dirty="0" err="1"/>
              <a:t>Cl</a:t>
            </a:r>
            <a:r>
              <a:rPr lang="en-US" b="1" dirty="0"/>
              <a:t>-/HCO3- channel.</a:t>
            </a:r>
          </a:p>
          <a:p>
            <a:pPr marL="623888" lvl="1" indent="-166688">
              <a:buFont typeface="Courier New" pitchFamily="49" charset="0"/>
              <a:buChar char="o"/>
            </a:pPr>
            <a:r>
              <a:rPr lang="en-US" b="1" dirty="0"/>
              <a:t> </a:t>
            </a:r>
            <a:r>
              <a:rPr lang="en-US" b="1" dirty="0" err="1"/>
              <a:t>Vagal</a:t>
            </a:r>
            <a:r>
              <a:rPr lang="en-US" b="1" dirty="0"/>
              <a:t> nerve and E-prostaglandins</a:t>
            </a:r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B7AB27-8C39-47EA-8572-7D019B74F1D0}"/>
              </a:ext>
            </a:extLst>
          </p:cNvPr>
          <p:cNvSpPr txBox="1"/>
          <p:nvPr/>
        </p:nvSpPr>
        <p:spPr>
          <a:xfrm>
            <a:off x="179512" y="6238758"/>
            <a:ext cx="342080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b="1" dirty="0"/>
              <a:t>Other protective mechanisms??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SECRETIONS OF THE SMALL INTESTINE </a:t>
            </a:r>
          </a:p>
        </p:txBody>
      </p:sp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14488"/>
            <a:ext cx="4000528" cy="489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71612"/>
            <a:ext cx="485775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071670" y="6211669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IN" b="1" dirty="0" err="1"/>
              <a:t>submucosal</a:t>
            </a:r>
            <a:r>
              <a:rPr lang="en-IN" b="1" dirty="0"/>
              <a:t> mucous glands, termed </a:t>
            </a:r>
            <a:r>
              <a:rPr lang="en-IN" b="1" i="1" u="sng" dirty="0"/>
              <a:t>Brunner glands</a:t>
            </a:r>
            <a:r>
              <a:rPr lang="en-IN" b="1" u="sng" dirty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500174"/>
            <a:ext cx="6357982" cy="53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2844" y="155448"/>
            <a:ext cx="8229600" cy="1252728"/>
          </a:xfrm>
        </p:spPr>
        <p:txBody>
          <a:bodyPr>
            <a:noAutofit/>
          </a:bodyPr>
          <a:lstStyle/>
          <a:p>
            <a:r>
              <a:rPr lang="en-US" sz="4000" dirty="0"/>
              <a:t>Secretion of intestinal digestive juices by the crypts of </a:t>
            </a:r>
            <a:r>
              <a:rPr lang="en-US" sz="4000" dirty="0" err="1"/>
              <a:t>lieberkühn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71406" y="1960426"/>
            <a:ext cx="3071833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 err="1"/>
              <a:t>Secretagogues</a:t>
            </a:r>
            <a:r>
              <a:rPr lang="en-US" b="1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/>
              <a:t>Neurotransmitter: VIP, Ach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err="1"/>
              <a:t>Paracrine:</a:t>
            </a:r>
            <a:r>
              <a:rPr lang="en-US" dirty="0" err="1"/>
              <a:t>bradykinin</a:t>
            </a:r>
            <a:r>
              <a:rPr lang="en-US"/>
              <a:t>, serotonin, histamine, and prostaglandins</a:t>
            </a:r>
            <a:endParaRPr lang="en-US" b="1" dirty="0"/>
          </a:p>
          <a:p>
            <a:pPr lvl="1">
              <a:buFont typeface="Arial" pitchFamily="34" charset="0"/>
              <a:buChar char="•"/>
            </a:pPr>
            <a:r>
              <a:rPr lang="en-US" b="1" dirty="0"/>
              <a:t>Luminal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929718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Regulation of small intestine secretion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214874" y="357187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600201"/>
            <a:ext cx="7258072" cy="2043114"/>
          </a:xfrm>
          <a:prstGeom prst="rect">
            <a:avLst/>
          </a:prstGeom>
          <a:solidFill>
            <a:srgbClr val="FFFF00"/>
          </a:solidFill>
        </p:spPr>
        <p:txBody>
          <a:bodyPr vert="horz" lIns="54864" tIns="91440" rtlCol="0">
            <a:normAutofit fontScale="92500"/>
          </a:bodyPr>
          <a:lstStyle/>
          <a:p>
            <a:pPr marL="438912" lvl="0" indent="-320040">
              <a:buClr>
                <a:schemeClr val="accent1"/>
              </a:buClr>
              <a:buSzPct val="80000"/>
            </a:pPr>
            <a:r>
              <a:rPr lang="en-US" sz="2800" b="1" dirty="0"/>
              <a:t>Local enteric nervous reflexes </a:t>
            </a:r>
          </a:p>
          <a:p>
            <a:pPr marL="438912" lvl="0" indent="-320040">
              <a:buClr>
                <a:schemeClr val="accent1"/>
              </a:buClr>
              <a:buSzPct val="80000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Neural mechanisms: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mediated by Ach and VIP.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Hormonal: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Secretin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: increases duodenal secretion.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SECRETION OF MUCUS  BY THE LARGE INTESTINE</a:t>
            </a:r>
          </a:p>
        </p:txBody>
      </p:sp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6E211-5150-47AC-9C78-B22F3F17A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1252728"/>
          </a:xfrm>
        </p:spPr>
        <p:txBody>
          <a:bodyPr>
            <a:noAutofit/>
          </a:bodyPr>
          <a:lstStyle/>
          <a:p>
            <a:r>
              <a:rPr lang="en-US" sz="4800" dirty="0"/>
              <a:t>Regulation of glandular secretion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58D0E-697F-4ABF-8212-B4443D218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5122912" cy="4625609"/>
          </a:xfrm>
        </p:spPr>
        <p:txBody>
          <a:bodyPr/>
          <a:lstStyle/>
          <a:p>
            <a:r>
              <a:rPr lang="en-US" b="1" dirty="0"/>
              <a:t>ENS regulation</a:t>
            </a:r>
          </a:p>
          <a:p>
            <a:r>
              <a:rPr lang="en-US" b="1" dirty="0"/>
              <a:t>Autonomic regulation</a:t>
            </a:r>
          </a:p>
          <a:p>
            <a:pPr lvl="1"/>
            <a:r>
              <a:rPr lang="en-US" b="1" dirty="0"/>
              <a:t>Sympathetic</a:t>
            </a:r>
          </a:p>
          <a:p>
            <a:pPr lvl="1"/>
            <a:r>
              <a:rPr lang="en-US" b="1" dirty="0"/>
              <a:t>Parasympathetic</a:t>
            </a:r>
          </a:p>
          <a:p>
            <a:r>
              <a:rPr lang="en-US" b="1" dirty="0"/>
              <a:t>Hormonal regulation</a:t>
            </a:r>
          </a:p>
        </p:txBody>
      </p:sp>
    </p:spTree>
    <p:extLst>
      <p:ext uri="{BB962C8B-B14F-4D97-AF65-F5344CB8AC3E}">
        <p14:creationId xmlns:p14="http://schemas.microsoft.com/office/powerpoint/2010/main" val="238951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177" y="1720789"/>
            <a:ext cx="4785871" cy="2500299"/>
            <a:chOff x="17463" y="1142984"/>
            <a:chExt cx="5411793" cy="4192974"/>
          </a:xfrm>
        </p:grpSpPr>
        <p:pic>
          <p:nvPicPr>
            <p:cNvPr id="15363" name="Picture 2" descr="C:\Users\Essa\Desktop\Secretion\page4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463" y="1142984"/>
              <a:ext cx="5411793" cy="39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2419342" y="4252068"/>
              <a:ext cx="1009650" cy="1083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defRPr/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Serous  </a:t>
              </a:r>
              <a:endParaRPr lang="ar-JO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088" y="1503024"/>
            <a:ext cx="3719506" cy="319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134600" cy="1252538"/>
          </a:xfrm>
        </p:spPr>
        <p:txBody>
          <a:bodyPr/>
          <a:lstStyle/>
          <a:p>
            <a:r>
              <a:rPr lang="en-US" dirty="0"/>
              <a:t>SECRETION OF SALIVA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161" y="4653136"/>
            <a:ext cx="8458279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0" dirty="0">
                <a:solidFill>
                  <a:srgbClr val="3B3B3B"/>
                </a:solidFill>
                <a:effectLst/>
              </a:rPr>
              <a:t>Salivary secretion (saliva) is nearly 1L of fluid/day.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3B3B3B"/>
                </a:solidFill>
              </a:rPr>
              <a:t>It </a:t>
            </a:r>
            <a:r>
              <a:rPr lang="en-US" b="1" i="0" dirty="0">
                <a:solidFill>
                  <a:srgbClr val="3B3B3B"/>
                </a:solidFill>
                <a:effectLst/>
              </a:rPr>
              <a:t>begins the process of digestion and lubricate foods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3B3B3B"/>
                </a:solidFill>
              </a:rPr>
              <a:t>It</a:t>
            </a:r>
            <a:r>
              <a:rPr lang="en-US" b="1" i="0" dirty="0">
                <a:solidFill>
                  <a:srgbClr val="3B3B3B"/>
                </a:solidFill>
                <a:effectLst/>
              </a:rPr>
              <a:t> is critical for proper oral hygiene 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3B3B3B"/>
                </a:solidFill>
              </a:rPr>
              <a:t>It is </a:t>
            </a:r>
            <a:r>
              <a:rPr lang="en-US" b="1" i="0" dirty="0">
                <a:solidFill>
                  <a:srgbClr val="3B3B3B"/>
                </a:solidFill>
                <a:effectLst/>
              </a:rPr>
              <a:t>composed of two major constituents: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i="0" dirty="0">
                <a:solidFill>
                  <a:srgbClr val="3B3B3B"/>
                </a:solidFill>
                <a:effectLst/>
              </a:rPr>
              <a:t>Serous (digesting)</a:t>
            </a:r>
            <a:endParaRPr lang="en-US" b="1" dirty="0">
              <a:solidFill>
                <a:srgbClr val="3B3B3B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i="0" dirty="0">
                <a:solidFill>
                  <a:srgbClr val="3B3B3B"/>
                </a:solidFill>
                <a:effectLst/>
              </a:rPr>
              <a:t>Mucinous (lubricating)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7E08B3-21BF-4051-8CD6-404242753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>
            <a:normAutofit/>
          </a:bodyPr>
          <a:lstStyle/>
          <a:p>
            <a:r>
              <a:rPr lang="en-US" sz="6000" dirty="0"/>
              <a:t>Secretion of saliva </a:t>
            </a:r>
          </a:p>
        </p:txBody>
      </p:sp>
      <p:pic>
        <p:nvPicPr>
          <p:cNvPr id="3074" name="Picture 2" descr="Salivary Glands | IntechOpen">
            <a:extLst>
              <a:ext uri="{FF2B5EF4-FFF2-40B4-BE49-F238E27FC236}">
                <a16:creationId xmlns:a16="http://schemas.microsoft.com/office/drawing/2014/main" id="{CFB5BEE0-5F96-40CD-BF3F-5F29A94B63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480720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D92CB9E-FC45-4419-AE28-8C430F35CE93}"/>
              </a:ext>
            </a:extLst>
          </p:cNvPr>
          <p:cNvSpPr/>
          <p:nvPr/>
        </p:nvSpPr>
        <p:spPr>
          <a:xfrm>
            <a:off x="3491880" y="2204864"/>
            <a:ext cx="648072" cy="3600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346761-8014-41EB-B1EC-750113B8D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000" y="3141313"/>
            <a:ext cx="646232" cy="3596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BC06CF-C778-43DE-8FB2-B8C854B17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76900">
            <a:off x="2413600" y="5474655"/>
            <a:ext cx="646232" cy="35969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4A09CDD-5AB5-400D-94BA-F9E694230721}"/>
              </a:ext>
            </a:extLst>
          </p:cNvPr>
          <p:cNvCxnSpPr>
            <a:cxnSpLocks/>
          </p:cNvCxnSpPr>
          <p:nvPr/>
        </p:nvCxnSpPr>
        <p:spPr>
          <a:xfrm flipH="1">
            <a:off x="6372200" y="2780928"/>
            <a:ext cx="237728" cy="302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2506310-3BA2-4CA5-A82E-D92FA832F5D7}"/>
              </a:ext>
            </a:extLst>
          </p:cNvPr>
          <p:cNvSpPr txBox="1"/>
          <p:nvPr/>
        </p:nvSpPr>
        <p:spPr>
          <a:xfrm>
            <a:off x="6012160" y="2411596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Myoepithelial cells</a:t>
            </a:r>
          </a:p>
        </p:txBody>
      </p:sp>
    </p:spTree>
    <p:extLst>
      <p:ext uri="{BB962C8B-B14F-4D97-AF65-F5344CB8AC3E}">
        <p14:creationId xmlns:p14="http://schemas.microsoft.com/office/powerpoint/2010/main" val="316234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AEC472-4D42-4042-B4C5-B9D7CDEF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>
            <a:normAutofit/>
          </a:bodyPr>
          <a:lstStyle/>
          <a:p>
            <a:r>
              <a:rPr lang="en-US" sz="6000" dirty="0"/>
              <a:t>Secretion of saliva </a:t>
            </a:r>
          </a:p>
        </p:txBody>
      </p:sp>
      <p:pic>
        <p:nvPicPr>
          <p:cNvPr id="1026" name="Picture 2" descr="Digital method and content development of the hungarian higher education in  dentistry in Hungarian, German and English | Digitális Tankönyvtár">
            <a:extLst>
              <a:ext uri="{FF2B5EF4-FFF2-40B4-BE49-F238E27FC236}">
                <a16:creationId xmlns:a16="http://schemas.microsoft.com/office/drawing/2014/main" id="{6B6535D2-F956-495C-A0C5-CFE63D96D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24522"/>
            <a:ext cx="4896544" cy="35847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A1FED30-627F-4188-B6CE-D69EB503C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1430" y="2060848"/>
            <a:ext cx="3568899" cy="3600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A13C37-A8B4-4997-BB6A-8F55F508B5DB}"/>
              </a:ext>
            </a:extLst>
          </p:cNvPr>
          <p:cNvSpPr txBox="1"/>
          <p:nvPr/>
        </p:nvSpPr>
        <p:spPr>
          <a:xfrm>
            <a:off x="107504" y="1628800"/>
            <a:ext cx="453521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22222"/>
                </a:solidFill>
                <a:effectLst/>
              </a:rPr>
              <a:t>Primary saliva formation by acini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126CE-4B78-4C3F-9722-09A5BE3DC6EB}"/>
              </a:ext>
            </a:extLst>
          </p:cNvPr>
          <p:cNvSpPr txBox="1"/>
          <p:nvPr/>
        </p:nvSpPr>
        <p:spPr>
          <a:xfrm>
            <a:off x="5220072" y="5972301"/>
            <a:ext cx="388843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B3B3B"/>
                </a:solidFill>
                <a:effectLst/>
              </a:rPr>
              <a:t>The acinar cells also secrete organic constituents.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179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AEC472-4D42-4042-B4C5-B9D7CDEF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>
            <a:normAutofit/>
          </a:bodyPr>
          <a:lstStyle/>
          <a:p>
            <a:r>
              <a:rPr lang="en-US" sz="6000" dirty="0"/>
              <a:t>Secretion of saliva </a:t>
            </a:r>
          </a:p>
        </p:txBody>
      </p:sp>
      <p:pic>
        <p:nvPicPr>
          <p:cNvPr id="1026" name="Picture 2" descr="Digital method and content development of the hungarian higher education in  dentistry in Hungarian, German and English | Digitális Tankönyvtár">
            <a:extLst>
              <a:ext uri="{FF2B5EF4-FFF2-40B4-BE49-F238E27FC236}">
                <a16:creationId xmlns:a16="http://schemas.microsoft.com/office/drawing/2014/main" id="{6B6535D2-F956-495C-A0C5-CFE63D96D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724522"/>
            <a:ext cx="4481693" cy="3657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A13C37-A8B4-4997-BB6A-8F55F508B5DB}"/>
              </a:ext>
            </a:extLst>
          </p:cNvPr>
          <p:cNvSpPr txBox="1"/>
          <p:nvPr/>
        </p:nvSpPr>
        <p:spPr>
          <a:xfrm>
            <a:off x="179512" y="1700808"/>
            <a:ext cx="622157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22222"/>
                </a:solidFill>
                <a:effectLst/>
              </a:rPr>
              <a:t>Secondary saliva modifications by ductal cells</a:t>
            </a:r>
            <a:endParaRPr lang="en-US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50ED14-F9C3-49EF-98C7-D8C2D3F42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5" y="2376304"/>
            <a:ext cx="811687" cy="548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BAB1FA-9693-4016-A40E-8EB3DCE48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011" y="5517232"/>
            <a:ext cx="782701" cy="548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09E2DC-0F52-4C69-9BE1-F2CA88CD16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5934" y="2413604"/>
            <a:ext cx="3438553" cy="396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7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A2F7C79-A1AA-414F-ADC0-7EEA44AFF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6" y="1628800"/>
            <a:ext cx="8579296" cy="47228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6E6DCD-AB6C-4282-A6EA-1218FE0C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27384"/>
            <a:ext cx="9371384" cy="1252538"/>
          </a:xfrm>
        </p:spPr>
        <p:txBody>
          <a:bodyPr>
            <a:normAutofit/>
          </a:bodyPr>
          <a:lstStyle/>
          <a:p>
            <a:r>
              <a:rPr lang="en-US" sz="5400" dirty="0"/>
              <a:t>Saliva protein secretion </a:t>
            </a:r>
          </a:p>
        </p:txBody>
      </p:sp>
    </p:spTree>
    <p:extLst>
      <p:ext uri="{BB962C8B-B14F-4D97-AF65-F5344CB8AC3E}">
        <p14:creationId xmlns:p14="http://schemas.microsoft.com/office/powerpoint/2010/main" val="1694222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371384" cy="1252728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Regulation  of salivary secretion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F3752-171E-49C1-986E-9E438F825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42678"/>
            <a:ext cx="5040560" cy="4438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789090-8E53-4280-9937-21A95A5C4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723391"/>
            <a:ext cx="3419872" cy="35778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8A3727-F002-45EE-8C25-51D4593AE8CC}"/>
              </a:ext>
            </a:extLst>
          </p:cNvPr>
          <p:cNvSpPr txBox="1"/>
          <p:nvPr/>
        </p:nvSpPr>
        <p:spPr>
          <a:xfrm>
            <a:off x="3491880" y="5613047"/>
            <a:ext cx="554461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B3B3B"/>
                </a:solidFill>
                <a:effectLst/>
              </a:rPr>
              <a:t>Stimulation of salivary cells results in increased saliva production( increased HCO3</a:t>
            </a:r>
            <a:r>
              <a:rPr lang="en-US" b="1" i="0" baseline="30000" dirty="0">
                <a:solidFill>
                  <a:srgbClr val="3B3B3B"/>
                </a:solidFill>
                <a:effectLst/>
              </a:rPr>
              <a:t>−, </a:t>
            </a:r>
            <a:r>
              <a:rPr lang="en-US" b="1" i="0" dirty="0">
                <a:solidFill>
                  <a:srgbClr val="3B3B3B"/>
                </a:solidFill>
                <a:effectLst/>
              </a:rPr>
              <a:t>enzyme secretions), increased blood flow, and contraction of myoepithelial cells.</a:t>
            </a:r>
            <a:endParaRPr lang="en-US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