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Corbel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Msnom+KlwyAPdl2iNKL3PKT2F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orbel-bold.fntdata"/><Relationship Id="rId12" Type="http://schemas.openxmlformats.org/officeDocument/2006/relationships/font" Target="fonts/Corbel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orbel-boldItalic.fntdata"/><Relationship Id="rId14" Type="http://schemas.openxmlformats.org/officeDocument/2006/relationships/font" Target="fonts/Corbel-italic.fntdata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/>
          </a:p>
        </p:txBody>
      </p:sp>
      <p:sp>
        <p:nvSpPr>
          <p:cNvPr id="120" name="Google Shape;120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/>
          <p:nvPr/>
        </p:nvSpPr>
        <p:spPr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" name="Google Shape;19;p33"/>
          <p:cNvSpPr txBox="1"/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b="1" sz="4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" type="subTitle"/>
          </p:nvPr>
        </p:nvSpPr>
        <p:spPr>
          <a:xfrm>
            <a:off x="685800" y="1828800"/>
            <a:ext cx="8077200" cy="149961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1885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52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p33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3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3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33"/>
          <p:cNvSpPr/>
          <p:nvPr/>
        </p:nvSpPr>
        <p:spPr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chemeClr val="lt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1"/>
          <p:cNvSpPr txBox="1"/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7315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2000"/>
              <a:buFont typeface="Corbel"/>
              <a:buNone/>
              <a:defRPr b="0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1"/>
          <p:cNvSpPr/>
          <p:nvPr>
            <p:ph idx="2" type="pic"/>
          </p:nvPr>
        </p:nvSpPr>
        <p:spPr>
          <a:xfrm>
            <a:off x="2903805" y="1484808"/>
            <a:ext cx="6247397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2" name="Google Shape;92;p41"/>
          <p:cNvSpPr txBox="1"/>
          <p:nvPr>
            <p:ph idx="1" type="body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41"/>
          <p:cNvSpPr txBox="1"/>
          <p:nvPr>
            <p:ph idx="10" type="dt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1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41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41"/>
          <p:cNvSpPr txBox="1"/>
          <p:nvPr>
            <p:ph idx="11" type="ftr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ABAB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1"/>
          <p:cNvSpPr txBox="1"/>
          <p:nvPr>
            <p:ph idx="12" type="sldNum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2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2"/>
          <p:cNvSpPr txBox="1"/>
          <p:nvPr>
            <p:ph idx="1" type="body"/>
          </p:nvPr>
        </p:nvSpPr>
        <p:spPr>
          <a:xfrm rot="5400000">
            <a:off x="2259195" y="-26805"/>
            <a:ext cx="462560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20040" lvl="0" marL="457200" algn="l">
              <a:spcBef>
                <a:spcPts val="0"/>
              </a:spcBef>
              <a:spcAft>
                <a:spcPts val="0"/>
              </a:spcAft>
              <a:buSzPts val="1440"/>
              <a:buChar char="◼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1" name="Google Shape;101;p42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2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2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3"/>
          <p:cNvSpPr/>
          <p:nvPr/>
        </p:nvSpPr>
        <p:spPr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108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6" name="Google Shape;106;p43"/>
          <p:cNvSpPr/>
          <p:nvPr/>
        </p:nvSpPr>
        <p:spPr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7" name="Google Shape;107;p43"/>
          <p:cNvSpPr txBox="1"/>
          <p:nvPr>
            <p:ph type="title"/>
          </p:nvPr>
        </p:nvSpPr>
        <p:spPr>
          <a:xfrm rot="5400000">
            <a:off x="4808537" y="2247903"/>
            <a:ext cx="5851525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3"/>
          <p:cNvSpPr txBox="1"/>
          <p:nvPr>
            <p:ph idx="1" type="body"/>
          </p:nvPr>
        </p:nvSpPr>
        <p:spPr>
          <a:xfrm rot="5400000">
            <a:off x="541338" y="22066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20040" lvl="0" marL="457200" algn="l">
              <a:spcBef>
                <a:spcPts val="0"/>
              </a:spcBef>
              <a:spcAft>
                <a:spcPts val="0"/>
              </a:spcAft>
              <a:buSzPts val="1440"/>
              <a:buChar char="◼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9" name="Google Shape;109;p43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3"/>
          <p:cNvSpPr txBox="1"/>
          <p:nvPr>
            <p:ph idx="11" type="ftr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43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4"/>
          <p:cNvSpPr txBox="1"/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" type="body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20040" lvl="0" marL="457200" algn="l">
              <a:spcBef>
                <a:spcPts val="0"/>
              </a:spcBef>
              <a:spcAft>
                <a:spcPts val="0"/>
              </a:spcAft>
              <a:buSzPts val="1440"/>
              <a:buChar char="◼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4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4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2"/>
          <p:cNvSpPr/>
          <p:nvPr/>
        </p:nvSpPr>
        <p:spPr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1" name="Google Shape;41;p32"/>
          <p:cNvSpPr txBox="1"/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b="1" sz="4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" type="subTitle"/>
          </p:nvPr>
        </p:nvSpPr>
        <p:spPr>
          <a:xfrm>
            <a:off x="685800" y="1828800"/>
            <a:ext cx="8077200" cy="149961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1885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52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2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2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32"/>
          <p:cNvSpPr/>
          <p:nvPr/>
        </p:nvSpPr>
        <p:spPr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/>
        </p:nvSpPr>
        <p:spPr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35"/>
          <p:cNvSpPr/>
          <p:nvPr/>
        </p:nvSpPr>
        <p:spPr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35"/>
          <p:cNvSpPr txBox="1"/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b="1" sz="47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5"/>
          <p:cNvSpPr txBox="1"/>
          <p:nvPr>
            <p:ph idx="1" type="body"/>
          </p:nvPr>
        </p:nvSpPr>
        <p:spPr>
          <a:xfrm>
            <a:off x="740664" y="1828800"/>
            <a:ext cx="8022336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spcFirstLastPara="1" rIns="4570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35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5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6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6"/>
          <p:cNvSpPr txBox="1"/>
          <p:nvPr>
            <p:ph idx="1" type="body"/>
          </p:nvPr>
        </p:nvSpPr>
        <p:spPr>
          <a:xfrm>
            <a:off x="457200" y="1773936"/>
            <a:ext cx="4038600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370840" lvl="0" marL="457200" algn="l">
              <a:spcBef>
                <a:spcPts val="0"/>
              </a:spcBef>
              <a:spcAft>
                <a:spcPts val="0"/>
              </a:spcAft>
              <a:buSzPts val="2240"/>
              <a:buChar char="◼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9pPr>
          </a:lstStyle>
          <a:p/>
        </p:txBody>
      </p:sp>
      <p:sp>
        <p:nvSpPr>
          <p:cNvPr id="58" name="Google Shape;58;p36"/>
          <p:cNvSpPr txBox="1"/>
          <p:nvPr>
            <p:ph idx="2" type="body"/>
          </p:nvPr>
        </p:nvSpPr>
        <p:spPr>
          <a:xfrm>
            <a:off x="4648200" y="1773936"/>
            <a:ext cx="4038600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70840" lvl="0" marL="457200" algn="l">
              <a:spcBef>
                <a:spcPts val="0"/>
              </a:spcBef>
              <a:spcAft>
                <a:spcPts val="0"/>
              </a:spcAft>
              <a:buSzPts val="2240"/>
              <a:buChar char="◼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9pPr>
          </a:lstStyle>
          <a:p/>
        </p:txBody>
      </p:sp>
      <p:sp>
        <p:nvSpPr>
          <p:cNvPr id="59" name="Google Shape;59;p36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6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7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457200" y="1698987"/>
            <a:ext cx="4040188" cy="7153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40"/>
              <a:buNone/>
              <a:defRPr b="1" sz="2300" cap="none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37"/>
          <p:cNvSpPr txBox="1"/>
          <p:nvPr>
            <p:ph idx="2" type="body"/>
          </p:nvPr>
        </p:nvSpPr>
        <p:spPr>
          <a:xfrm>
            <a:off x="457200" y="2449512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50520" lvl="0" marL="457200" algn="l">
              <a:spcBef>
                <a:spcPts val="0"/>
              </a:spcBef>
              <a:spcAft>
                <a:spcPts val="0"/>
              </a:spcAft>
              <a:buSzPts val="1920"/>
              <a:buChar char="◼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6" name="Google Shape;66;p37"/>
          <p:cNvSpPr txBox="1"/>
          <p:nvPr>
            <p:ph idx="3" type="body"/>
          </p:nvPr>
        </p:nvSpPr>
        <p:spPr>
          <a:xfrm>
            <a:off x="4645025" y="1698987"/>
            <a:ext cx="4041775" cy="7153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40"/>
              <a:buNone/>
              <a:defRPr b="1" sz="2300" cap="none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37"/>
          <p:cNvSpPr txBox="1"/>
          <p:nvPr>
            <p:ph idx="4" type="body"/>
          </p:nvPr>
        </p:nvSpPr>
        <p:spPr>
          <a:xfrm>
            <a:off x="4645025" y="2449512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50520" lvl="0" marL="457200" algn="l">
              <a:spcBef>
                <a:spcPts val="0"/>
              </a:spcBef>
              <a:spcAft>
                <a:spcPts val="0"/>
              </a:spcAft>
              <a:buSzPts val="1920"/>
              <a:buChar char="◼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8" name="Google Shape;68;p37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7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8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9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0"/>
          <p:cNvSpPr txBox="1"/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7315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2000"/>
              <a:buFont typeface="Corbel"/>
              <a:buNone/>
              <a:defRPr b="0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0"/>
          <p:cNvSpPr txBox="1"/>
          <p:nvPr>
            <p:ph idx="1" type="body"/>
          </p:nvPr>
        </p:nvSpPr>
        <p:spPr>
          <a:xfrm>
            <a:off x="3019377" y="1743133"/>
            <a:ext cx="5920641" cy="4558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91160" lvl="0" marL="457200" algn="l">
              <a:spcBef>
                <a:spcPts val="0"/>
              </a:spcBef>
              <a:spcAft>
                <a:spcPts val="0"/>
              </a:spcAft>
              <a:buSzPts val="2560"/>
              <a:buChar char="◼"/>
              <a:defRPr sz="3200"/>
            </a:lvl1pPr>
            <a:lvl2pPr indent="-388619" lvl="1" marL="914400" algn="l">
              <a:spcBef>
                <a:spcPts val="560"/>
              </a:spcBef>
              <a:spcAft>
                <a:spcPts val="0"/>
              </a:spcAft>
              <a:buSzPts val="252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  <p:sp>
        <p:nvSpPr>
          <p:cNvPr id="83" name="Google Shape;83;p40"/>
          <p:cNvSpPr txBox="1"/>
          <p:nvPr>
            <p:ph idx="2" type="body"/>
          </p:nvPr>
        </p:nvSpPr>
        <p:spPr>
          <a:xfrm>
            <a:off x="167838" y="1730018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40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0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0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40"/>
          <p:cNvSpPr/>
          <p:nvPr/>
        </p:nvSpPr>
        <p:spPr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40"/>
          <p:cNvSpPr/>
          <p:nvPr/>
        </p:nvSpPr>
        <p:spPr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/>
          <p:nvPr/>
        </p:nvSpPr>
        <p:spPr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31"/>
          <p:cNvSpPr/>
          <p:nvPr/>
        </p:nvSpPr>
        <p:spPr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31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1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1"/>
          <p:cNvSpPr txBox="1"/>
          <p:nvPr>
            <p:ph idx="1" type="body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9116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31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31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6" name="Google Shape;16;p31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0"/>
          <p:cNvSpPr/>
          <p:nvPr/>
        </p:nvSpPr>
        <p:spPr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rotWithShape="0" algn="tl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" name="Google Shape;27;p30"/>
          <p:cNvSpPr/>
          <p:nvPr/>
        </p:nvSpPr>
        <p:spPr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" name="Google Shape;28;p30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1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30"/>
          <p:cNvSpPr txBox="1"/>
          <p:nvPr>
            <p:ph idx="1" type="body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spcFirstLastPara="1" rIns="91425" wrap="square" tIns="91425">
            <a:normAutofit/>
          </a:bodyPr>
          <a:lstStyle>
            <a:lvl1pPr indent="-39116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0" name="Google Shape;30;p30"/>
          <p:cNvSpPr txBox="1"/>
          <p:nvPr>
            <p:ph idx="10" type="dt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09725" spcFirstLastPara="1" rIns="457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1" name="Google Shape;31;p30"/>
          <p:cNvSpPr txBox="1"/>
          <p:nvPr>
            <p:ph idx="11" type="ftr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2" name="Google Shape;32;p30"/>
          <p:cNvSpPr txBox="1"/>
          <p:nvPr>
            <p:ph idx="12" type="sldNum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type="ctrTitle"/>
          </p:nvPr>
        </p:nvSpPr>
        <p:spPr>
          <a:xfrm>
            <a:off x="347250" y="1599458"/>
            <a:ext cx="8449500" cy="3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4570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600"/>
              <a:buFont typeface="Corbel"/>
              <a:buNone/>
            </a:pPr>
            <a:r>
              <a:rPr lang="en-US" sz="6600">
                <a:solidFill>
                  <a:srgbClr val="FFC000"/>
                </a:solidFill>
              </a:rPr>
              <a:t>Intestinal Secretions</a:t>
            </a:r>
            <a:endParaRPr sz="6600">
              <a:solidFill>
                <a:srgbClr val="FFC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600"/>
              <a:buFont typeface="Corbel"/>
              <a:buNone/>
            </a:pPr>
            <a:r>
              <a:rPr b="0" lang="en-US" sz="1900">
                <a:solidFill>
                  <a:srgbClr val="FFC000"/>
                </a:solidFill>
              </a:rPr>
              <a:t>the doctor said that it won't be included in the exam but you should know it 😅</a:t>
            </a:r>
            <a:r>
              <a:rPr lang="en-US" sz="6600">
                <a:solidFill>
                  <a:srgbClr val="FFC000"/>
                </a:solidFill>
              </a:rPr>
              <a:t> </a:t>
            </a:r>
            <a:br>
              <a:rPr lang="en-US" sz="6600">
                <a:solidFill>
                  <a:srgbClr val="FFC000"/>
                </a:solidFill>
              </a:rPr>
            </a:br>
            <a:endParaRPr sz="660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050"/>
              <a:buFont typeface="Corbel"/>
              <a:buNone/>
            </a:pPr>
            <a:r>
              <a:rPr lang="en-US" sz="4050"/>
              <a:t>SECRETIONS OF THE SMALL INTESTINE </a:t>
            </a:r>
            <a:endParaRPr/>
          </a:p>
        </p:txBody>
      </p:sp>
      <p:pic>
        <p:nvPicPr>
          <p:cNvPr id="123" name="Google Shape;12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9190" y="1714488"/>
            <a:ext cx="4000528" cy="4891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571612"/>
            <a:ext cx="4857752" cy="464347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6"/>
          <p:cNvSpPr/>
          <p:nvPr/>
        </p:nvSpPr>
        <p:spPr>
          <a:xfrm>
            <a:off x="2071670" y="6211669"/>
            <a:ext cx="4572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submucosal mucous glands, termed </a:t>
            </a:r>
            <a:r>
              <a:rPr b="1" i="1" lang="en-US" sz="1800" u="sng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Brunner glands</a:t>
            </a:r>
            <a:r>
              <a:rPr b="1" lang="en-US" sz="1800" u="sng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 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3174" y="1500174"/>
            <a:ext cx="6357982" cy="535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type="title"/>
          </p:nvPr>
        </p:nvSpPr>
        <p:spPr>
          <a:xfrm>
            <a:off x="142844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000"/>
              <a:buFont typeface="Corbel"/>
              <a:buNone/>
            </a:pPr>
            <a:r>
              <a:rPr lang="en-US" sz="4000"/>
              <a:t>Secretion of intestinal digestive juices by the crypts of lieberkühn</a:t>
            </a:r>
            <a:endParaRPr sz="4000"/>
          </a:p>
        </p:txBody>
      </p:sp>
      <p:sp>
        <p:nvSpPr>
          <p:cNvPr id="133" name="Google Shape;133;p27"/>
          <p:cNvSpPr/>
          <p:nvPr/>
        </p:nvSpPr>
        <p:spPr>
          <a:xfrm>
            <a:off x="71406" y="1960426"/>
            <a:ext cx="3071833" cy="20313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Secretagogues:</a:t>
            </a:r>
            <a:endParaRPr/>
          </a:p>
          <a:p>
            <a:pPr indent="-1143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Neurotransmitter: VIP, Ach</a:t>
            </a:r>
            <a:endParaRPr/>
          </a:p>
          <a:p>
            <a:pPr indent="-1143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Paracrine: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bradykinin, serotonin, histamine, and prostaglandins</a:t>
            </a:r>
            <a:endParaRPr b="1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143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Luminal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type="title"/>
          </p:nvPr>
        </p:nvSpPr>
        <p:spPr>
          <a:xfrm>
            <a:off x="214282" y="71414"/>
            <a:ext cx="8929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050"/>
              <a:buFont typeface="Corbel"/>
              <a:buNone/>
            </a:pPr>
            <a:r>
              <a:rPr lang="en-US" sz="4050"/>
              <a:t>Regulation of small intestine secretion</a:t>
            </a:r>
            <a:endParaRPr/>
          </a:p>
        </p:txBody>
      </p:sp>
      <p:sp>
        <p:nvSpPr>
          <p:cNvPr id="140" name="Google Shape;140;p28"/>
          <p:cNvSpPr txBox="1"/>
          <p:nvPr/>
        </p:nvSpPr>
        <p:spPr>
          <a:xfrm>
            <a:off x="-4214874" y="3571876"/>
            <a:ext cx="321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1" name="Google Shape;141;p28"/>
          <p:cNvSpPr txBox="1"/>
          <p:nvPr/>
        </p:nvSpPr>
        <p:spPr>
          <a:xfrm>
            <a:off x="457200" y="1600201"/>
            <a:ext cx="7258200" cy="20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54850" spcFirstLastPara="1" rIns="91425" wrap="square" tIns="91425">
            <a:noAutofit/>
          </a:bodyPr>
          <a:lstStyle/>
          <a:p>
            <a:pPr indent="-320040" lvl="0" marL="438912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9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Local enteric nervous reflexes </a:t>
            </a:r>
            <a:endParaRPr/>
          </a:p>
          <a:p>
            <a:pPr indent="-320040" lvl="0" marL="438912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9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Neural mechanisms:</a:t>
            </a:r>
            <a:r>
              <a:rPr b="1" i="0" lang="en-US" sz="259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1" i="0" lang="en-US" sz="259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mediated by Ach and VIP.</a:t>
            </a:r>
            <a:endParaRPr/>
          </a:p>
          <a:p>
            <a:pPr indent="-320040" lvl="0" marL="438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Arial"/>
              <a:buNone/>
            </a:pPr>
            <a:r>
              <a:rPr b="1" i="0" lang="en-US" sz="259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Hormonal: </a:t>
            </a:r>
            <a:endParaRPr/>
          </a:p>
          <a:p>
            <a:pPr indent="-320040" lvl="0" marL="438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Arial"/>
              <a:buNone/>
            </a:pPr>
            <a:r>
              <a:rPr b="1" i="0" lang="en-US" sz="259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Secretin: increases duodenal secretion.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050"/>
              <a:buFont typeface="Corbel"/>
              <a:buNone/>
            </a:pPr>
            <a:r>
              <a:rPr lang="en-US" sz="4050"/>
              <a:t>SECRETION OF MUCUS  BY THE LARGE INTESTINE</a:t>
            </a:r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00174"/>
            <a:ext cx="9144000" cy="535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2020-07-19T12:57:48Z</dcterms:created>
  <dc:creator>Windows User</dc:creator>
</cp:coreProperties>
</file>