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8" r:id="rId4"/>
    <p:sldId id="259" r:id="rId5"/>
    <p:sldId id="260" r:id="rId6"/>
    <p:sldId id="261" r:id="rId7"/>
    <p:sldId id="263" r:id="rId8"/>
    <p:sldId id="270" r:id="rId9"/>
    <p:sldId id="272" r:id="rId10"/>
    <p:sldId id="257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FC77A-7590-47A1-94E3-79CC39D0E8D4}" v="3" dt="2020-12-19T17:26:14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019999217" userId="f7282376-3da2-4366-a243-a37b609e0cfc" providerId="ADAL" clId="{9E5FC77A-7590-47A1-94E3-79CC39D0E8D4}"/>
    <pc:docChg chg="addSld delSld modSld">
      <pc:chgData name="2019999217" userId="f7282376-3da2-4366-a243-a37b609e0cfc" providerId="ADAL" clId="{9E5FC77A-7590-47A1-94E3-79CC39D0E8D4}" dt="2020-12-19T17:26:14.672" v="2"/>
      <pc:docMkLst>
        <pc:docMk/>
      </pc:docMkLst>
      <pc:sldChg chg="add del">
        <pc:chgData name="2019999217" userId="f7282376-3da2-4366-a243-a37b609e0cfc" providerId="ADAL" clId="{9E5FC77A-7590-47A1-94E3-79CC39D0E8D4}" dt="2020-12-19T17:26:14.672" v="2"/>
        <pc:sldMkLst>
          <pc:docMk/>
          <pc:sldMk cId="0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08A36-6106-4FBC-9A92-8C72102BD5E3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77DE8-D0A7-4533-8904-3E5582BA3F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Some commonly used mechanisms for transmission of regulatory signals between cells.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F987B-94B8-4D6F-9918-CA14053D36EB}" type="slidenum">
              <a:rPr lang="en-US" smtClean="0">
                <a:latin typeface="Times New Roman" pitchFamily="16" charset="0"/>
                <a:cs typeface="Times New Roman" pitchFamily="16" charset="0"/>
              </a:rPr>
              <a:pPr/>
              <a:t>2</a:t>
            </a:fld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Structure of a typical G protein–coupled receptor of the plasma membrane.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54EF6-AF8F-495F-B9F4-E10AF44C43E6}" type="slidenum">
              <a:rPr lang="en-US" smtClean="0">
                <a:latin typeface="Times New Roman" pitchFamily="16" charset="0"/>
                <a:cs typeface="Times New Roman" pitchFamily="16" charset="0"/>
              </a:rPr>
              <a:pPr/>
              <a:t>3</a:t>
            </a:fld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The recognition of chemical signals by certain membrane receptors triggers an increase (or, less often, a decrease) in the activity of 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adenylyl cyclase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. GDP = guanosine diphosphate; GTP = guanosine triphosphate; cAMP = cyclic AMP.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AF98D-41C7-4D7C-983C-BD4AABE1813A}" type="slidenum">
              <a:rPr lang="en-US" smtClean="0">
                <a:latin typeface="Times New Roman" pitchFamily="16" charset="0"/>
                <a:cs typeface="Times New Roman" pitchFamily="16" charset="0"/>
              </a:rPr>
              <a:pPr/>
              <a:t>4</a:t>
            </a:fld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Actions of cyclic AMP (cAMP). P</a:t>
            </a:r>
            <a:r>
              <a:rPr lang="en-US" baseline="-25000">
                <a:latin typeface="Times New Roman" pitchFamily="16" charset="0"/>
                <a:cs typeface="Times New Roman" pitchFamily="16" charset="0"/>
              </a:rPr>
              <a:t>i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 = inorganic phosphate.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C6070-E6D7-424B-833E-0EB9A6857498}" type="slidenum">
              <a:rPr lang="en-US" smtClean="0">
                <a:latin typeface="Times New Roman" pitchFamily="16" charset="0"/>
                <a:cs typeface="Times New Roman" pitchFamily="16" charset="0"/>
              </a:rPr>
              <a:pPr/>
              <a:t>5</a:t>
            </a:fld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Schematic representation of the facilitated transport of glucose through a cell membrane. [Note: Glucose transporter proteins are monomeric and contain 12 transmembrane α helices.]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48CA2-1AC3-459B-81FD-3D1FE8C75751}" type="slidenum">
              <a:rPr lang="en-US" smtClean="0">
                <a:latin typeface="Times New Roman" pitchFamily="16" charset="0"/>
                <a:cs typeface="Times New Roman" pitchFamily="16" charset="0"/>
              </a:rPr>
              <a:pPr/>
              <a:t>6</a:t>
            </a:fld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Effect of elevated insulin concentration on the intracellular concentration of fructose 2,6-bisphosphate in liver. 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PFK-2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 = 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phosphofructokinase-2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; 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FBP-2 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=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 fructose 2,6-bisphosphatase;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 cAMP = cyclic AMP; P = phosphate.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8BFF7-62E8-49CB-9622-5C09B47E7941}" type="slidenum">
              <a:rPr lang="en-US" smtClean="0">
                <a:latin typeface="Times New Roman" pitchFamily="16" charset="0"/>
                <a:cs typeface="Times New Roman" pitchFamily="16" charset="0"/>
              </a:rPr>
              <a:pPr/>
              <a:t>7</a:t>
            </a:fld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Covalent modification of hepatic 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pyruvate kinase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 results in inactivation of the enzyme. cAMP = cyclic AMP; PEP = phosphoenolpyruvate; P = phosphate; PP</a:t>
            </a:r>
            <a:r>
              <a:rPr lang="en-US" baseline="-25000">
                <a:latin typeface="Times New Roman" pitchFamily="16" charset="0"/>
                <a:cs typeface="Times New Roman" pitchFamily="16" charset="0"/>
              </a:rPr>
              <a:t>i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 = pyrophosphate.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D8383-FFC8-437C-8AB4-B6D7B5666D35}" type="slidenum">
              <a:rPr lang="en-US" smtClean="0">
                <a:latin typeface="Times New Roman" pitchFamily="16" charset="0"/>
                <a:cs typeface="Times New Roman" pitchFamily="16" charset="0"/>
              </a:rPr>
              <a:pPr/>
              <a:t>8</a:t>
            </a:fld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Effect of elevated glucagon on the intracellular concentration of fructose 2,6-bisphosphate in the liver. cAMP = cyclic AMP; 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PFK-2 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=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 phosphofructokinase-2; FBP-2 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= 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fructose 2,6-bisphosphatase; FBP-1 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=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 fructose 1,6-bisphosphatase; 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P =</a:t>
            </a:r>
            <a:r>
              <a:rPr lang="en-US" i="1">
                <a:latin typeface="Times New Roman" pitchFamily="16" charset="0"/>
                <a:cs typeface="Times New Roman" pitchFamily="16" charset="0"/>
              </a:rPr>
              <a:t> phosphate.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8BA5C-4DC4-4C93-A117-0B44E381270A}" type="slidenum">
              <a:rPr lang="en-US" smtClean="0">
                <a:latin typeface="Times New Roman" pitchFamily="16" charset="0"/>
                <a:cs typeface="Times New Roman" pitchFamily="16" charset="0"/>
              </a:rPr>
              <a:pPr/>
              <a:t>9</a:t>
            </a:fld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Effect of insulin and glucagon on the synthesis of key enzymes of glycolysis in liver. P = phosphate.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B709C-5B53-4362-9BE7-EF428C1BE5F2}" type="slidenum">
              <a:rPr lang="en-US" smtClean="0">
                <a:latin typeface="Times New Roman" pitchFamily="16" charset="0"/>
                <a:cs typeface="Times New Roman" pitchFamily="16" charset="0"/>
              </a:rPr>
              <a:pPr/>
              <a:t>10</a:t>
            </a:fld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4725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309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7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233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2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78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28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D98AE4-F643-4E40-9F53-47302301E128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A57254-5044-410B-BB0D-115813D5A6B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56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Regulation of Glucose Metabolism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of hormonal control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D:\Arun-Backup\project\Ferrier\Image_Bank\image_bank\images\jpg\figure_8.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 flipH="1">
            <a:off x="679450" y="2111375"/>
            <a:ext cx="22336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Figure 8.23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Assay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83560"/>
            <a:ext cx="8305800" cy="4572000"/>
          </a:xfrm>
        </p:spPr>
        <p:txBody>
          <a:bodyPr/>
          <a:lstStyle/>
          <a:p>
            <a:r>
              <a:rPr lang="en-US" dirty="0"/>
              <a:t>Radio </a:t>
            </a:r>
            <a:r>
              <a:rPr lang="en-US" dirty="0" err="1"/>
              <a:t>Immuno</a:t>
            </a:r>
            <a:r>
              <a:rPr lang="en-US" dirty="0"/>
              <a:t> Assay(</a:t>
            </a:r>
            <a:r>
              <a:rPr lang="en-US" dirty="0">
                <a:solidFill>
                  <a:srgbClr val="FFFF00"/>
                </a:solidFill>
              </a:rPr>
              <a:t>RIA</a:t>
            </a:r>
            <a:r>
              <a:rPr lang="en-US" dirty="0"/>
              <a:t>)</a:t>
            </a:r>
          </a:p>
          <a:p>
            <a:r>
              <a:rPr lang="en-US" dirty="0"/>
              <a:t>Enzyme-Linked </a:t>
            </a:r>
            <a:r>
              <a:rPr lang="en-US" dirty="0" err="1"/>
              <a:t>Immunosorbent</a:t>
            </a:r>
            <a:r>
              <a:rPr lang="en-US" dirty="0"/>
              <a:t> Assay(ELISA)</a:t>
            </a:r>
          </a:p>
          <a:p>
            <a:r>
              <a:rPr lang="en-US" dirty="0"/>
              <a:t>Fluorescence Polarization </a:t>
            </a:r>
            <a:r>
              <a:rPr lang="en-US" dirty="0" err="1"/>
              <a:t>Immuno</a:t>
            </a:r>
            <a:r>
              <a:rPr lang="en-US" dirty="0"/>
              <a:t> Assay(FPIA) </a:t>
            </a:r>
          </a:p>
          <a:p>
            <a:r>
              <a:rPr lang="en-US" dirty="0" err="1"/>
              <a:t>Chemiluminescence</a:t>
            </a:r>
            <a:r>
              <a:rPr lang="en-US" dirty="0"/>
              <a:t> enzyme immunoassay(CLIA)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1235075"/>
            <a:ext cx="8524875" cy="388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</a:t>
            </a:r>
            <a:r>
              <a:rPr lang="en-US" cap="small" dirty="0"/>
              <a:t>E</a:t>
            </a:r>
            <a:r>
              <a:rPr lang="en-US" dirty="0"/>
              <a:t>GULATION OF M</a:t>
            </a:r>
            <a:r>
              <a:rPr lang="en-US" cap="small" dirty="0"/>
              <a:t>E</a:t>
            </a:r>
            <a:r>
              <a:rPr lang="en-US" dirty="0"/>
              <a:t>TABOLISM</a:t>
            </a:r>
          </a:p>
        </p:txBody>
      </p:sp>
      <p:pic>
        <p:nvPicPr>
          <p:cNvPr id="9219" name="Picture 2" descr="D:\Arun-Backup\project\Ferrier\Image_Bank\image_bank\images\jpg\figure_8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925" y="1797050"/>
            <a:ext cx="3127375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 flipH="1">
            <a:off x="679450" y="2111375"/>
            <a:ext cx="22336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Figure 8.5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214438"/>
            <a:ext cx="8524875" cy="465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</a:t>
            </a:r>
            <a:r>
              <a:rPr lang="en-US" cap="small" dirty="0"/>
              <a:t>E</a:t>
            </a:r>
            <a:r>
              <a:rPr lang="en-US" dirty="0"/>
              <a:t>GULATION OF M</a:t>
            </a:r>
            <a:r>
              <a:rPr lang="en-US" cap="small" dirty="0"/>
              <a:t>E</a:t>
            </a:r>
            <a:r>
              <a:rPr lang="en-US" dirty="0"/>
              <a:t>TABOLISM (continued)</a:t>
            </a:r>
          </a:p>
        </p:txBody>
      </p:sp>
      <p:pic>
        <p:nvPicPr>
          <p:cNvPr id="10243" name="Picture 2" descr="D:\Arun-Backup\project\Ferrier\Image_Bank\image_bank\images\jpg\figure_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925" y="1778000"/>
            <a:ext cx="44386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 flipH="1">
            <a:off x="679450" y="2222500"/>
            <a:ext cx="22336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Figure 8.6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D:\Arun-Backup\project\Ferrier\Image_Bank\image_bank\images\jpg\figure_8.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-1"/>
            <a:ext cx="57912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 flipH="1">
            <a:off x="679450" y="2111375"/>
            <a:ext cx="22336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Figure 8.7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D:\Arun-Backup\project\Ferrier\Image_Bank\image_bank\images\jpg\figure_8.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1" cy="67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 flipH="1">
            <a:off x="679450" y="2111375"/>
            <a:ext cx="22336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Figure 8.8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201738"/>
            <a:ext cx="8524875" cy="776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TRANSPORT OF GLUCOS</a:t>
            </a:r>
            <a:r>
              <a:rPr lang="en-US" cap="small" dirty="0"/>
              <a:t>E</a:t>
            </a:r>
            <a:r>
              <a:rPr lang="en-US" dirty="0"/>
              <a:t> INTO C</a:t>
            </a:r>
            <a:r>
              <a:rPr lang="en-US" cap="small" dirty="0"/>
              <a:t>E</a:t>
            </a:r>
            <a:r>
              <a:rPr lang="en-US" dirty="0"/>
              <a:t>LLS (continued)</a:t>
            </a:r>
          </a:p>
        </p:txBody>
      </p:sp>
      <p:pic>
        <p:nvPicPr>
          <p:cNvPr id="14339" name="Picture 2" descr="D:\Arun-Backup\project\Ferrier\Image_Bank\image_bank\images\jpg\figure_8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1797050"/>
            <a:ext cx="408305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 flipH="1">
            <a:off x="774700" y="2568575"/>
            <a:ext cx="223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Figure 8.10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D:\Arun-Backup\project\Ferrier\Image_Bank\image_bank\images\jpg\figure_8.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90600"/>
            <a:ext cx="9144000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 flipH="1">
            <a:off x="533400" y="304800"/>
            <a:ext cx="22336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200" dirty="0"/>
              <a:t>Glycolysis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D:\Arun-Backup\project\Ferrier\Image_Bank\image_bank\images\jpg\figure_8.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1" y="0"/>
            <a:ext cx="5181600" cy="677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 flipH="1">
            <a:off x="679450" y="2111375"/>
            <a:ext cx="22336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Figure 8.19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D:\Arun-Backup\project\Ferrier\Image_Bank\image_bank\images\jpg\figure_10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 flipH="1">
            <a:off x="457199" y="381000"/>
            <a:ext cx="2667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Gluconeogenesis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</TotalTime>
  <Words>314</Words>
  <Application>Microsoft Office PowerPoint</Application>
  <PresentationFormat>On-screen Show (4:3)</PresentationFormat>
  <Paragraphs>37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1_Metro</vt:lpstr>
      <vt:lpstr>Regulation of Glucose Metabolism</vt:lpstr>
      <vt:lpstr>REGULATION OF METABOLISM</vt:lpstr>
      <vt:lpstr>REGULATION OF METABOLISM (continued)</vt:lpstr>
      <vt:lpstr>PowerPoint Presentation</vt:lpstr>
      <vt:lpstr>PowerPoint Presentation</vt:lpstr>
      <vt:lpstr>TRANSPORT OF GLUCOSE INTO CELLS (continued)</vt:lpstr>
      <vt:lpstr>PowerPoint Presentation</vt:lpstr>
      <vt:lpstr>PowerPoint Presentation</vt:lpstr>
      <vt:lpstr>PowerPoint Presentation</vt:lpstr>
      <vt:lpstr>PowerPoint Presentation</vt:lpstr>
      <vt:lpstr>Hormonal Assay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Glucose Metabolism</dc:title>
  <dc:creator>yu</dc:creator>
  <cp:lastModifiedBy>Abdallah AL-Qashi</cp:lastModifiedBy>
  <cp:revision>6</cp:revision>
  <dcterms:created xsi:type="dcterms:W3CDTF">2016-12-26T06:46:24Z</dcterms:created>
  <dcterms:modified xsi:type="dcterms:W3CDTF">2020-12-19T17:26:37Z</dcterms:modified>
</cp:coreProperties>
</file>