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18"/>
  </p:notesMasterIdLst>
  <p:sldIdLst>
    <p:sldId id="256" r:id="rId2"/>
    <p:sldId id="257" r:id="rId3"/>
    <p:sldId id="268" r:id="rId4"/>
    <p:sldId id="269" r:id="rId5"/>
    <p:sldId id="259" r:id="rId6"/>
    <p:sldId id="260" r:id="rId7"/>
    <p:sldId id="261" r:id="rId8"/>
    <p:sldId id="262" r:id="rId9"/>
    <p:sldId id="263" r:id="rId10"/>
    <p:sldId id="271" r:id="rId11"/>
    <p:sldId id="270" r:id="rId12"/>
    <p:sldId id="272" r:id="rId13"/>
    <p:sldId id="273" r:id="rId14"/>
    <p:sldId id="274" r:id="rId15"/>
    <p:sldId id="267" r:id="rId16"/>
    <p:sldId id="275" r:id="rId17"/>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73835" autoAdjust="0"/>
  </p:normalViewPr>
  <p:slideViewPr>
    <p:cSldViewPr>
      <p:cViewPr varScale="1">
        <p:scale>
          <a:sx n="65" d="100"/>
          <a:sy n="65" d="100"/>
        </p:scale>
        <p:origin x="1954"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3C5418A-0EA2-4CBF-B0B8-F165E6C5EF92}" type="datetimeFigureOut">
              <a:rPr lang="ar-JO" smtClean="0"/>
              <a:pPr/>
              <a:t>15/04/1442</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C97A511-7019-4B98-9FA8-AF6E92E904E7}" type="slidenum">
              <a:rPr lang="ar-JO" smtClean="0"/>
              <a:pPr/>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97A511-7019-4B98-9FA8-AF6E92E904E7}" type="slidenum">
              <a:rPr lang="ar-JO" smtClean="0"/>
              <a:pPr/>
              <a:t>2</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7A511-7019-4B98-9FA8-AF6E92E904E7}" type="slidenum">
              <a:rPr lang="ar-JO" smtClean="0"/>
              <a:pPr/>
              <a:t>3</a:t>
            </a:fld>
            <a:endParaRPr lang="ar-JO"/>
          </a:p>
        </p:txBody>
      </p:sp>
    </p:spTree>
    <p:extLst>
      <p:ext uri="{BB962C8B-B14F-4D97-AF65-F5344CB8AC3E}">
        <p14:creationId xmlns:p14="http://schemas.microsoft.com/office/powerpoint/2010/main" val="22288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7A511-7019-4B98-9FA8-AF6E92E904E7}" type="slidenum">
              <a:rPr lang="ar-JO" smtClean="0"/>
              <a:pPr/>
              <a:t>4</a:t>
            </a:fld>
            <a:endParaRPr lang="ar-JO"/>
          </a:p>
        </p:txBody>
      </p:sp>
    </p:spTree>
    <p:extLst>
      <p:ext uri="{BB962C8B-B14F-4D97-AF65-F5344CB8AC3E}">
        <p14:creationId xmlns:p14="http://schemas.microsoft.com/office/powerpoint/2010/main" val="116955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lgn="l" rtl="0"/>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3C00749-78EE-437F-8D22-968EC1AEBD99}" type="slidenum">
              <a:rPr lang="en-US" smtClean="0"/>
              <a:pPr/>
              <a:t>5</a:t>
            </a:fld>
            <a:endParaRPr lang="en-US"/>
          </a:p>
        </p:txBody>
      </p:sp>
    </p:spTree>
    <p:extLst>
      <p:ext uri="{BB962C8B-B14F-4D97-AF65-F5344CB8AC3E}">
        <p14:creationId xmlns:p14="http://schemas.microsoft.com/office/powerpoint/2010/main" val="146862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C00749-78EE-437F-8D22-968EC1AEBD99}" type="slidenum">
              <a:rPr lang="en-US" smtClean="0"/>
              <a:pPr/>
              <a:t>6</a:t>
            </a:fld>
            <a:endParaRPr lang="en-US"/>
          </a:p>
        </p:txBody>
      </p:sp>
    </p:spTree>
    <p:extLst>
      <p:ext uri="{BB962C8B-B14F-4D97-AF65-F5344CB8AC3E}">
        <p14:creationId xmlns:p14="http://schemas.microsoft.com/office/powerpoint/2010/main" val="2622448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8C97A511-7019-4B98-9FA8-AF6E92E904E7}" type="slidenum">
              <a:rPr lang="ar-JO" smtClean="0"/>
              <a:pPr/>
              <a:t>7</a:t>
            </a:fld>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8C97A511-7019-4B98-9FA8-AF6E92E904E7}" type="slidenum">
              <a:rPr lang="ar-JO" smtClean="0"/>
              <a:pPr/>
              <a:t>9</a:t>
            </a:fld>
            <a:endParaRPr lang="ar-J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97A511-7019-4B98-9FA8-AF6E92E904E7}" type="slidenum">
              <a:rPr lang="ar-JO" smtClean="0"/>
              <a:pPr/>
              <a:t>15</a:t>
            </a:fld>
            <a:endParaRPr lang="ar-JO"/>
          </a:p>
        </p:txBody>
      </p:sp>
    </p:spTree>
    <p:extLst>
      <p:ext uri="{BB962C8B-B14F-4D97-AF65-F5344CB8AC3E}">
        <p14:creationId xmlns:p14="http://schemas.microsoft.com/office/powerpoint/2010/main" val="1463790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121F1B1-4791-42A9-80CF-6106ED4171AB}" type="datetimeFigureOut">
              <a:rPr lang="ar-JO" smtClean="0"/>
              <a:pPr/>
              <a:t>15/04/1442</a:t>
            </a:fld>
            <a:endParaRPr lang="ar-JO"/>
          </a:p>
        </p:txBody>
      </p:sp>
      <p:sp>
        <p:nvSpPr>
          <p:cNvPr id="5" name="Footer Placeholder 4"/>
          <p:cNvSpPr>
            <a:spLocks noGrp="1"/>
          </p:cNvSpPr>
          <p:nvPr>
            <p:ph type="ftr" sz="quarter" idx="11"/>
          </p:nvPr>
        </p:nvSpPr>
        <p:spPr>
          <a:xfrm>
            <a:off x="2743973" y="5870576"/>
            <a:ext cx="3932137" cy="377825"/>
          </a:xfrm>
        </p:spPr>
        <p:txBody>
          <a:bodyPr/>
          <a:lstStyle/>
          <a:p>
            <a:endParaRPr lang="ar-JO"/>
          </a:p>
        </p:txBody>
      </p:sp>
      <p:sp>
        <p:nvSpPr>
          <p:cNvPr id="6" name="Slide Number Placeholder 5"/>
          <p:cNvSpPr>
            <a:spLocks noGrp="1"/>
          </p:cNvSpPr>
          <p:nvPr>
            <p:ph type="sldNum" sz="quarter" idx="12"/>
          </p:nvPr>
        </p:nvSpPr>
        <p:spPr>
          <a:xfrm>
            <a:off x="8040685" y="5870576"/>
            <a:ext cx="417516" cy="377825"/>
          </a:xfrm>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3178249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3431910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920843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1080772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2913445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2190983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3773096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3500988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203606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217502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127309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207654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411524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423773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2051996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124843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21F1B1-4791-42A9-80CF-6106ED4171AB}" type="datetimeFigureOut">
              <a:rPr lang="ar-JO" smtClean="0"/>
              <a:pPr/>
              <a:t>15/04/1442</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40566EF4-6D08-4E9D-8FB6-0F2E5344DF63}" type="slidenum">
              <a:rPr lang="ar-JO" smtClean="0"/>
              <a:pPr/>
              <a:t>‹#›</a:t>
            </a:fld>
            <a:endParaRPr lang="ar-JO"/>
          </a:p>
        </p:txBody>
      </p:sp>
    </p:spTree>
    <p:extLst>
      <p:ext uri="{BB962C8B-B14F-4D97-AF65-F5344CB8AC3E}">
        <p14:creationId xmlns:p14="http://schemas.microsoft.com/office/powerpoint/2010/main" val="360845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21F1B1-4791-42A9-80CF-6106ED4171AB}" type="datetimeFigureOut">
              <a:rPr lang="ar-JO" smtClean="0"/>
              <a:pPr/>
              <a:t>15/04/1442</a:t>
            </a:fld>
            <a:endParaRPr lang="ar-JO"/>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JO"/>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566EF4-6D08-4E9D-8FB6-0F2E5344DF63}" type="slidenum">
              <a:rPr lang="ar-JO" smtClean="0"/>
              <a:pPr/>
              <a:t>‹#›</a:t>
            </a:fld>
            <a:endParaRPr lang="ar-JO"/>
          </a:p>
        </p:txBody>
      </p:sp>
    </p:spTree>
    <p:extLst>
      <p:ext uri="{BB962C8B-B14F-4D97-AF65-F5344CB8AC3E}">
        <p14:creationId xmlns:p14="http://schemas.microsoft.com/office/powerpoint/2010/main" val="393680804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79512" y="1700808"/>
            <a:ext cx="8686800" cy="2461369"/>
          </a:xfrm>
          <a:solidFill>
            <a:schemeClr val="accent1"/>
          </a:solidFill>
        </p:spPr>
        <p:txBody>
          <a:bodyPr>
            <a:normAutofit/>
          </a:bodyPr>
          <a:lstStyle/>
          <a:p>
            <a:pPr algn="ctr"/>
            <a:r>
              <a:rPr lang="en-US" sz="6600" b="1" dirty="0" smtClean="0">
                <a:solidFill>
                  <a:srgbClr val="00B0F0"/>
                </a:solidFill>
                <a:latin typeface="Arial" panose="020B0604020202020204" pitchFamily="34" charset="0"/>
                <a:cs typeface="Arial" panose="020B0604020202020204" pitchFamily="34" charset="0"/>
              </a:rPr>
              <a:t>Adrenal Gland Part 1</a:t>
            </a:r>
            <a:endParaRPr lang="en-US" sz="6600" b="1" dirty="0">
              <a:solidFill>
                <a:srgbClr val="00B0F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17000" contrast="38000"/>
                    </a14:imgEffect>
                  </a14:imgLayer>
                </a14:imgProps>
              </a:ext>
            </a:extLst>
          </a:blip>
          <a:stretch>
            <a:fillRect/>
          </a:stretch>
        </p:blipFill>
        <p:spPr>
          <a:xfrm>
            <a:off x="899592" y="332656"/>
            <a:ext cx="7452320" cy="6043503"/>
          </a:xfrm>
          <a:prstGeom prst="rect">
            <a:avLst/>
          </a:prstGeom>
        </p:spPr>
      </p:pic>
    </p:spTree>
    <p:extLst>
      <p:ext uri="{BB962C8B-B14F-4D97-AF65-F5344CB8AC3E}">
        <p14:creationId xmlns:p14="http://schemas.microsoft.com/office/powerpoint/2010/main" val="1590883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17754" y="-10652"/>
            <a:ext cx="5348452" cy="646331"/>
          </a:xfrm>
          <a:prstGeom prst="rect">
            <a:avLst/>
          </a:prstGeom>
        </p:spPr>
        <p:txBody>
          <a:bodyPr wrap="none">
            <a:spAutoFit/>
          </a:bodyPr>
          <a:lstStyle/>
          <a:p>
            <a:r>
              <a:rPr lang="en-US" sz="3600" b="1" dirty="0">
                <a:solidFill>
                  <a:srgbClr val="00B0F0"/>
                </a:solidFill>
                <a:latin typeface="Arial" panose="020B0604020202020204" pitchFamily="34" charset="0"/>
                <a:cs typeface="Arial" panose="020B0604020202020204" pitchFamily="34" charset="0"/>
              </a:rPr>
              <a:t>Physiological ACTIONS</a:t>
            </a:r>
            <a:endParaRPr lang="en-US" sz="36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32000" contrast="72000"/>
                    </a14:imgEffect>
                  </a14:imgLayer>
                </a14:imgProps>
              </a:ext>
            </a:extLst>
          </a:blip>
          <a:stretch>
            <a:fillRect/>
          </a:stretch>
        </p:blipFill>
        <p:spPr>
          <a:xfrm>
            <a:off x="971601" y="836712"/>
            <a:ext cx="7392706" cy="5742763"/>
          </a:xfrm>
          <a:prstGeom prst="rect">
            <a:avLst/>
          </a:prstGeom>
        </p:spPr>
      </p:pic>
    </p:spTree>
    <p:extLst>
      <p:ext uri="{BB962C8B-B14F-4D97-AF65-F5344CB8AC3E}">
        <p14:creationId xmlns:p14="http://schemas.microsoft.com/office/powerpoint/2010/main" val="3326635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14000" contrast="44000"/>
                    </a14:imgEffect>
                  </a14:imgLayer>
                </a14:imgProps>
              </a:ext>
            </a:extLst>
          </a:blip>
          <a:stretch>
            <a:fillRect/>
          </a:stretch>
        </p:blipFill>
        <p:spPr>
          <a:xfrm>
            <a:off x="899592" y="607770"/>
            <a:ext cx="7416825" cy="5982853"/>
          </a:xfrm>
          <a:prstGeom prst="rect">
            <a:avLst/>
          </a:prstGeom>
        </p:spPr>
      </p:pic>
      <p:sp>
        <p:nvSpPr>
          <p:cNvPr id="5" name="TextBox 4"/>
          <p:cNvSpPr txBox="1"/>
          <p:nvPr/>
        </p:nvSpPr>
        <p:spPr>
          <a:xfrm>
            <a:off x="1259632" y="0"/>
            <a:ext cx="5616624" cy="584775"/>
          </a:xfrm>
          <a:prstGeom prst="rect">
            <a:avLst/>
          </a:prstGeom>
          <a:noFill/>
        </p:spPr>
        <p:txBody>
          <a:bodyPr wrap="square" rtlCol="0">
            <a:spAutoFit/>
          </a:bodyPr>
          <a:lstStyle/>
          <a:p>
            <a:r>
              <a:rPr lang="en-US" sz="3200" dirty="0" smtClean="0">
                <a:solidFill>
                  <a:srgbClr val="00B0F0"/>
                </a:solidFill>
                <a:latin typeface="Arial" panose="020B0604020202020204" pitchFamily="34" charset="0"/>
                <a:cs typeface="Arial" panose="020B0604020202020204" pitchFamily="34" charset="0"/>
              </a:rPr>
              <a:t>Exercise as an example</a:t>
            </a:r>
            <a:endParaRPr lang="en-US" sz="32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811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908720"/>
            <a:ext cx="7992888" cy="5816977"/>
          </a:xfrm>
          <a:prstGeom prst="rect">
            <a:avLst/>
          </a:prstGeom>
        </p:spPr>
        <p:txBody>
          <a:bodyPr wrap="square">
            <a:spAutoFit/>
          </a:bodyPr>
          <a:lstStyle/>
          <a:p>
            <a:pPr algn="l"/>
            <a:r>
              <a:rPr lang="en-US" sz="2400" b="1" dirty="0">
                <a:solidFill>
                  <a:srgbClr val="FFFF00"/>
                </a:solidFill>
                <a:latin typeface="Arial" panose="020B0604020202020204" pitchFamily="34" charset="0"/>
                <a:cs typeface="Arial" panose="020B0604020202020204" pitchFamily="34" charset="0"/>
              </a:rPr>
              <a:t>The overall goal of the </a:t>
            </a:r>
            <a:r>
              <a:rPr lang="en-US" sz="2400" b="1" dirty="0" err="1">
                <a:solidFill>
                  <a:srgbClr val="FFFF00"/>
                </a:solidFill>
                <a:latin typeface="Arial" panose="020B0604020202020204" pitchFamily="34" charset="0"/>
                <a:cs typeface="Arial" panose="020B0604020202020204" pitchFamily="34" charset="0"/>
              </a:rPr>
              <a:t>sympathoadrenal</a:t>
            </a:r>
            <a:r>
              <a:rPr lang="en-US" sz="2400" b="1" dirty="0">
                <a:solidFill>
                  <a:srgbClr val="FFFF00"/>
                </a:solidFill>
                <a:latin typeface="Arial" panose="020B0604020202020204" pitchFamily="34" charset="0"/>
                <a:cs typeface="Arial" panose="020B0604020202020204" pitchFamily="34" charset="0"/>
              </a:rPr>
              <a:t> system during exercise is to meet the increased energy demands of skeletal and cardiac muscle while maintaining sufficient oxygen and glucose supply to the brain</a:t>
            </a:r>
            <a:r>
              <a:rPr lang="en-US" sz="2400" b="1" dirty="0" smtClean="0">
                <a:solidFill>
                  <a:srgbClr val="FFFF00"/>
                </a:solidFill>
                <a:latin typeface="Arial" panose="020B0604020202020204" pitchFamily="34" charset="0"/>
                <a:cs typeface="Arial" panose="020B0604020202020204" pitchFamily="34" charset="0"/>
              </a:rPr>
              <a:t>.</a:t>
            </a:r>
          </a:p>
          <a:p>
            <a:pPr algn="l"/>
            <a:endParaRPr lang="en-US" sz="2400" b="1" dirty="0" smtClean="0">
              <a:solidFill>
                <a:srgbClr val="FFFF00"/>
              </a:solidFill>
              <a:latin typeface="Arial" panose="020B0604020202020204" pitchFamily="34" charset="0"/>
              <a:cs typeface="Arial" panose="020B0604020202020204" pitchFamily="34" charset="0"/>
            </a:endParaRPr>
          </a:p>
          <a:p>
            <a:pPr algn="l"/>
            <a:r>
              <a:rPr lang="en-US" sz="2400" b="1" dirty="0">
                <a:solidFill>
                  <a:srgbClr val="FFFF00"/>
                </a:solidFill>
                <a:latin typeface="Arial" panose="020B0604020202020204" pitchFamily="34" charset="0"/>
                <a:cs typeface="Arial" panose="020B0604020202020204" pitchFamily="34" charset="0"/>
              </a:rPr>
              <a:t>The response to exercise includes the following major physiological </a:t>
            </a:r>
            <a:r>
              <a:rPr lang="en-US" sz="2400" b="1" dirty="0" smtClean="0">
                <a:solidFill>
                  <a:srgbClr val="FFFF00"/>
                </a:solidFill>
                <a:latin typeface="Arial" panose="020B0604020202020204" pitchFamily="34" charset="0"/>
                <a:cs typeface="Arial" panose="020B0604020202020204" pitchFamily="34" charset="0"/>
              </a:rPr>
              <a:t>actions:</a:t>
            </a:r>
          </a:p>
          <a:p>
            <a:pPr algn="l"/>
            <a:endParaRPr lang="en-US" sz="2400" b="1" dirty="0">
              <a:solidFill>
                <a:srgbClr val="FFFF00"/>
              </a:solidFill>
              <a:latin typeface="Arial" panose="020B0604020202020204" pitchFamily="34" charset="0"/>
              <a:cs typeface="Arial" panose="020B0604020202020204" pitchFamily="34" charset="0"/>
            </a:endParaRPr>
          </a:p>
          <a:p>
            <a:pPr algn="l"/>
            <a:r>
              <a:rPr lang="en-US" sz="2400" b="1" dirty="0" smtClean="0">
                <a:solidFill>
                  <a:srgbClr val="FFFF00"/>
                </a:solidFill>
                <a:latin typeface="Arial" panose="020B0604020202020204" pitchFamily="34" charset="0"/>
                <a:cs typeface="Arial" panose="020B0604020202020204" pitchFamily="34" charset="0"/>
              </a:rPr>
              <a:t>1. Increased </a:t>
            </a:r>
            <a:r>
              <a:rPr lang="en-US" sz="2400" b="1" dirty="0">
                <a:solidFill>
                  <a:srgbClr val="FFFF00"/>
                </a:solidFill>
                <a:latin typeface="Arial" panose="020B0604020202020204" pitchFamily="34" charset="0"/>
                <a:cs typeface="Arial" panose="020B0604020202020204" pitchFamily="34" charset="0"/>
              </a:rPr>
              <a:t>blood flow to muscles is achieved by the integrated action of norepinephrine and epinephrine on the heart, veins and lymphatics, </a:t>
            </a:r>
            <a:r>
              <a:rPr lang="en-US" sz="2400" b="1" dirty="0" smtClean="0">
                <a:solidFill>
                  <a:srgbClr val="FFFF00"/>
                </a:solidFill>
                <a:latin typeface="Arial" panose="020B0604020202020204" pitchFamily="34" charset="0"/>
                <a:cs typeface="Arial" panose="020B0604020202020204" pitchFamily="34" charset="0"/>
              </a:rPr>
              <a:t> </a:t>
            </a:r>
            <a:r>
              <a:rPr lang="en-US" sz="2400" b="1" dirty="0" err="1">
                <a:solidFill>
                  <a:srgbClr val="FFFF00"/>
                </a:solidFill>
                <a:latin typeface="Arial" panose="020B0604020202020204" pitchFamily="34" charset="0"/>
                <a:cs typeface="Arial" panose="020B0604020202020204" pitchFamily="34" charset="0"/>
              </a:rPr>
              <a:t>nonmuscular</a:t>
            </a:r>
            <a:r>
              <a:rPr lang="en-US" sz="2400" b="1" dirty="0">
                <a:solidFill>
                  <a:srgbClr val="FFFF00"/>
                </a:solidFill>
                <a:latin typeface="Arial" panose="020B0604020202020204" pitchFamily="34" charset="0"/>
                <a:cs typeface="Arial" panose="020B0604020202020204" pitchFamily="34" charset="0"/>
              </a:rPr>
              <a:t> </a:t>
            </a:r>
            <a:r>
              <a:rPr lang="en-US" sz="2400" b="1" dirty="0" smtClean="0">
                <a:solidFill>
                  <a:srgbClr val="FFFF00"/>
                </a:solidFill>
                <a:latin typeface="Arial" panose="020B0604020202020204" pitchFamily="34" charset="0"/>
                <a:cs typeface="Arial" panose="020B0604020202020204" pitchFamily="34" charset="0"/>
              </a:rPr>
              <a:t> </a:t>
            </a:r>
            <a:r>
              <a:rPr lang="en-US" sz="2400" b="1" dirty="0">
                <a:solidFill>
                  <a:srgbClr val="FFFF00"/>
                </a:solidFill>
                <a:latin typeface="Arial" panose="020B0604020202020204" pitchFamily="34" charset="0"/>
                <a:cs typeface="Arial" panose="020B0604020202020204" pitchFamily="34" charset="0"/>
              </a:rPr>
              <a:t>and muscular arteriolar beds</a:t>
            </a:r>
            <a:r>
              <a:rPr lang="en-US" sz="2400" dirty="0" smtClean="0">
                <a:solidFill>
                  <a:srgbClr val="FFFF00"/>
                </a:solidFill>
                <a:latin typeface="Arial" panose="020B0604020202020204" pitchFamily="34" charset="0"/>
                <a:cs typeface="Arial" panose="020B0604020202020204" pitchFamily="34" charset="0"/>
              </a:rPr>
              <a:t>.</a:t>
            </a:r>
          </a:p>
          <a:p>
            <a:pPr algn="l"/>
            <a:endParaRPr lang="en-US" sz="2000" dirty="0" smtClean="0">
              <a:solidFill>
                <a:srgbClr val="FFFF00"/>
              </a:solidFill>
              <a:latin typeface="Arial" panose="020B0604020202020204" pitchFamily="34" charset="0"/>
              <a:cs typeface="Arial" panose="020B0604020202020204" pitchFamily="34" charset="0"/>
            </a:endParaRPr>
          </a:p>
          <a:p>
            <a:pPr algn="l"/>
            <a:endParaRPr lang="en-US" sz="2000" dirty="0">
              <a:solidFill>
                <a:srgbClr val="FFFF00"/>
              </a:solidFill>
              <a:latin typeface="Arial" panose="020B0604020202020204" pitchFamily="34" charset="0"/>
              <a:cs typeface="Arial" panose="020B0604020202020204" pitchFamily="34" charset="0"/>
            </a:endParaRPr>
          </a:p>
          <a:p>
            <a:pPr algn="l"/>
            <a:endParaRPr lang="en-US" sz="2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4519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09999"/>
            <a:ext cx="8712968" cy="6863417"/>
          </a:xfrm>
          <a:prstGeom prst="rect">
            <a:avLst/>
          </a:prstGeom>
        </p:spPr>
        <p:txBody>
          <a:bodyPr wrap="square">
            <a:spAutoFit/>
          </a:bodyPr>
          <a:lstStyle/>
          <a:p>
            <a:pPr algn="l"/>
            <a:r>
              <a:rPr lang="en-US" sz="1600" b="1" dirty="0">
                <a:solidFill>
                  <a:srgbClr val="FFFF00"/>
                </a:solidFill>
                <a:latin typeface="Arial" panose="020B0604020202020204" pitchFamily="34" charset="0"/>
                <a:cs typeface="Arial" panose="020B0604020202020204" pitchFamily="34" charset="0"/>
              </a:rPr>
              <a:t>Epinephrine promotes </a:t>
            </a:r>
            <a:r>
              <a:rPr lang="en-US" sz="1600" b="1" dirty="0" err="1">
                <a:solidFill>
                  <a:srgbClr val="FFFF00"/>
                </a:solidFill>
                <a:latin typeface="Arial" panose="020B0604020202020204" pitchFamily="34" charset="0"/>
                <a:cs typeface="Arial" panose="020B0604020202020204" pitchFamily="34" charset="0"/>
              </a:rPr>
              <a:t>glycogenolysis</a:t>
            </a:r>
            <a:r>
              <a:rPr lang="en-US" sz="1600" b="1" dirty="0">
                <a:solidFill>
                  <a:srgbClr val="FFFF00"/>
                </a:solidFill>
                <a:latin typeface="Arial" panose="020B0604020202020204" pitchFamily="34" charset="0"/>
                <a:cs typeface="Arial" panose="020B0604020202020204" pitchFamily="34" charset="0"/>
              </a:rPr>
              <a:t> in muscle. Exercising muscle can also utilize free fatty acids (FFAs), and epinephrine and norepinephrine promote lipolysis in adipose tissue. </a:t>
            </a:r>
            <a:endParaRPr lang="en-US" sz="1600" b="1" dirty="0" smtClean="0">
              <a:solidFill>
                <a:srgbClr val="FFFF00"/>
              </a:solidFill>
              <a:latin typeface="Arial" panose="020B0604020202020204" pitchFamily="34" charset="0"/>
              <a:cs typeface="Arial" panose="020B0604020202020204" pitchFamily="34" charset="0"/>
            </a:endParaRPr>
          </a:p>
          <a:p>
            <a:pPr algn="l"/>
            <a:endParaRPr lang="en-US" sz="1600" b="1" dirty="0" smtClean="0">
              <a:solidFill>
                <a:srgbClr val="FFFF00"/>
              </a:solidFill>
              <a:latin typeface="Arial" panose="020B0604020202020204" pitchFamily="34" charset="0"/>
              <a:cs typeface="Arial" panose="020B0604020202020204" pitchFamily="34" charset="0"/>
            </a:endParaRPr>
          </a:p>
          <a:p>
            <a:pPr algn="l"/>
            <a:r>
              <a:rPr lang="en-US" sz="1600" b="1" dirty="0" smtClean="0">
                <a:solidFill>
                  <a:srgbClr val="FFFF00"/>
                </a:solidFill>
                <a:latin typeface="Arial" panose="020B0604020202020204" pitchFamily="34" charset="0"/>
                <a:cs typeface="Arial" panose="020B0604020202020204" pitchFamily="34" charset="0"/>
              </a:rPr>
              <a:t>The </a:t>
            </a:r>
            <a:r>
              <a:rPr lang="en-US" sz="1600" b="1" dirty="0">
                <a:solidFill>
                  <a:srgbClr val="FFFF00"/>
                </a:solidFill>
                <a:latin typeface="Arial" panose="020B0604020202020204" pitchFamily="34" charset="0"/>
                <a:cs typeface="Arial" panose="020B0604020202020204" pitchFamily="34" charset="0"/>
              </a:rPr>
              <a:t>actions just described increase circulating levels of lactate and glycerol, which can be used by the liver as </a:t>
            </a:r>
            <a:r>
              <a:rPr lang="en-US" sz="1600" b="1" dirty="0" err="1">
                <a:solidFill>
                  <a:srgbClr val="FFFF00"/>
                </a:solidFill>
                <a:latin typeface="Arial" panose="020B0604020202020204" pitchFamily="34" charset="0"/>
                <a:cs typeface="Arial" panose="020B0604020202020204" pitchFamily="34" charset="0"/>
              </a:rPr>
              <a:t>gluconeogenic</a:t>
            </a:r>
            <a:r>
              <a:rPr lang="en-US" sz="1600" b="1" dirty="0">
                <a:solidFill>
                  <a:srgbClr val="FFFF00"/>
                </a:solidFill>
                <a:latin typeface="Arial" panose="020B0604020202020204" pitchFamily="34" charset="0"/>
                <a:cs typeface="Arial" panose="020B0604020202020204" pitchFamily="34" charset="0"/>
              </a:rPr>
              <a:t> substrates to increase glucose</a:t>
            </a:r>
            <a:r>
              <a:rPr lang="en-US" sz="1600" b="1" dirty="0" smtClean="0">
                <a:solidFill>
                  <a:srgbClr val="FFFF00"/>
                </a:solidFill>
                <a:latin typeface="Arial" panose="020B0604020202020204" pitchFamily="34" charset="0"/>
                <a:cs typeface="Arial" panose="020B0604020202020204" pitchFamily="34" charset="0"/>
              </a:rPr>
              <a:t>.</a:t>
            </a:r>
          </a:p>
          <a:p>
            <a:pPr algn="l"/>
            <a:endParaRPr lang="en-US" sz="1600" b="1" dirty="0">
              <a:solidFill>
                <a:srgbClr val="FFFF00"/>
              </a:solidFill>
              <a:latin typeface="Arial" panose="020B0604020202020204" pitchFamily="34" charset="0"/>
              <a:cs typeface="Arial" panose="020B0604020202020204" pitchFamily="34" charset="0"/>
            </a:endParaRPr>
          </a:p>
          <a:p>
            <a:pPr algn="l"/>
            <a:r>
              <a:rPr lang="en-US" sz="1600" b="1" dirty="0" smtClean="0">
                <a:solidFill>
                  <a:srgbClr val="FFFF00"/>
                </a:solidFill>
                <a:latin typeface="Arial" panose="020B0604020202020204" pitchFamily="34" charset="0"/>
                <a:cs typeface="Arial" panose="020B0604020202020204" pitchFamily="34" charset="0"/>
              </a:rPr>
              <a:t> </a:t>
            </a:r>
            <a:r>
              <a:rPr lang="en-US" sz="1600" b="1" dirty="0">
                <a:solidFill>
                  <a:srgbClr val="FFFF00"/>
                </a:solidFill>
                <a:latin typeface="Arial" panose="020B0604020202020204" pitchFamily="34" charset="0"/>
                <a:cs typeface="Arial" panose="020B0604020202020204" pitchFamily="34" charset="0"/>
              </a:rPr>
              <a:t>Epinephrine increases blood glucose by increasing hepatic </a:t>
            </a:r>
            <a:r>
              <a:rPr lang="en-US" sz="1600" b="1" dirty="0" err="1">
                <a:solidFill>
                  <a:srgbClr val="FFFF00"/>
                </a:solidFill>
                <a:latin typeface="Arial" panose="020B0604020202020204" pitchFamily="34" charset="0"/>
                <a:cs typeface="Arial" panose="020B0604020202020204" pitchFamily="34" charset="0"/>
              </a:rPr>
              <a:t>glycogenolysis</a:t>
            </a:r>
            <a:r>
              <a:rPr lang="en-US" sz="1600" b="1" dirty="0">
                <a:solidFill>
                  <a:srgbClr val="FFFF00"/>
                </a:solidFill>
                <a:latin typeface="Arial" panose="020B0604020202020204" pitchFamily="34" charset="0"/>
                <a:cs typeface="Arial" panose="020B0604020202020204" pitchFamily="34" charset="0"/>
              </a:rPr>
              <a:t> and gluconeogenesis. </a:t>
            </a:r>
            <a:endParaRPr lang="en-US" sz="1600" b="1" dirty="0" smtClean="0">
              <a:solidFill>
                <a:srgbClr val="FFFF00"/>
              </a:solidFill>
              <a:latin typeface="Arial" panose="020B0604020202020204" pitchFamily="34" charset="0"/>
              <a:cs typeface="Arial" panose="020B0604020202020204" pitchFamily="34" charset="0"/>
            </a:endParaRPr>
          </a:p>
          <a:p>
            <a:pPr algn="l"/>
            <a:endParaRPr lang="en-US" sz="1600" b="1" dirty="0">
              <a:solidFill>
                <a:srgbClr val="FFFF00"/>
              </a:solidFill>
              <a:latin typeface="Arial" panose="020B0604020202020204" pitchFamily="34" charset="0"/>
              <a:cs typeface="Arial" panose="020B0604020202020204" pitchFamily="34" charset="0"/>
            </a:endParaRPr>
          </a:p>
          <a:p>
            <a:pPr algn="l"/>
            <a:r>
              <a:rPr lang="en-US" sz="1600" b="1" dirty="0" smtClean="0">
                <a:solidFill>
                  <a:srgbClr val="FFFF00"/>
                </a:solidFill>
                <a:latin typeface="Arial" panose="020B0604020202020204" pitchFamily="34" charset="0"/>
                <a:cs typeface="Arial" panose="020B0604020202020204" pitchFamily="34" charset="0"/>
              </a:rPr>
              <a:t>The </a:t>
            </a:r>
            <a:r>
              <a:rPr lang="en-US" sz="1600" b="1" dirty="0">
                <a:solidFill>
                  <a:srgbClr val="FFFF00"/>
                </a:solidFill>
                <a:latin typeface="Arial" panose="020B0604020202020204" pitchFamily="34" charset="0"/>
                <a:cs typeface="Arial" panose="020B0604020202020204" pitchFamily="34" charset="0"/>
              </a:rPr>
              <a:t>promotion of lipolysis in adipose tissue is also coordinated with an epinephrine-induced increase in hepatic </a:t>
            </a:r>
            <a:r>
              <a:rPr lang="en-US" sz="1600" b="1" dirty="0" err="1">
                <a:solidFill>
                  <a:srgbClr val="FFFF00"/>
                </a:solidFill>
                <a:latin typeface="Arial" panose="020B0604020202020204" pitchFamily="34" charset="0"/>
                <a:cs typeface="Arial" panose="020B0604020202020204" pitchFamily="34" charset="0"/>
              </a:rPr>
              <a:t>ketogenesis</a:t>
            </a:r>
            <a:r>
              <a:rPr lang="en-US" sz="1600" b="1" dirty="0">
                <a:solidFill>
                  <a:srgbClr val="FFFF00"/>
                </a:solidFill>
                <a:latin typeface="Arial" panose="020B0604020202020204" pitchFamily="34" charset="0"/>
                <a:cs typeface="Arial" panose="020B0604020202020204" pitchFamily="34" charset="0"/>
              </a:rPr>
              <a:t>. </a:t>
            </a:r>
            <a:endParaRPr lang="en-US" sz="1600" b="1" dirty="0" smtClean="0">
              <a:solidFill>
                <a:srgbClr val="FFFF00"/>
              </a:solidFill>
              <a:latin typeface="Arial" panose="020B0604020202020204" pitchFamily="34" charset="0"/>
              <a:cs typeface="Arial" panose="020B0604020202020204" pitchFamily="34" charset="0"/>
            </a:endParaRPr>
          </a:p>
          <a:p>
            <a:pPr algn="l"/>
            <a:endParaRPr lang="en-US" sz="1600" b="1" dirty="0">
              <a:solidFill>
                <a:srgbClr val="FFFF00"/>
              </a:solidFill>
              <a:latin typeface="Arial" panose="020B0604020202020204" pitchFamily="34" charset="0"/>
              <a:cs typeface="Arial" panose="020B0604020202020204" pitchFamily="34" charset="0"/>
            </a:endParaRPr>
          </a:p>
          <a:p>
            <a:pPr algn="l"/>
            <a:r>
              <a:rPr lang="en-US" sz="1600" b="1" dirty="0">
                <a:solidFill>
                  <a:srgbClr val="FFFF00"/>
                </a:solidFill>
                <a:latin typeface="Arial" panose="020B0604020202020204" pitchFamily="34" charset="0"/>
                <a:cs typeface="Arial" panose="020B0604020202020204" pitchFamily="34" charset="0"/>
              </a:rPr>
              <a:t>T</a:t>
            </a:r>
            <a:r>
              <a:rPr lang="en-US" sz="1600" b="1" dirty="0" smtClean="0">
                <a:solidFill>
                  <a:srgbClr val="FFFF00"/>
                </a:solidFill>
                <a:latin typeface="Arial" panose="020B0604020202020204" pitchFamily="34" charset="0"/>
                <a:cs typeface="Arial" panose="020B0604020202020204" pitchFamily="34" charset="0"/>
              </a:rPr>
              <a:t>he </a:t>
            </a:r>
            <a:r>
              <a:rPr lang="en-US" sz="1600" b="1" dirty="0">
                <a:solidFill>
                  <a:srgbClr val="FFFF00"/>
                </a:solidFill>
                <a:latin typeface="Arial" panose="020B0604020202020204" pitchFamily="34" charset="0"/>
                <a:cs typeface="Arial" panose="020B0604020202020204" pitchFamily="34" charset="0"/>
              </a:rPr>
              <a:t>effects of </a:t>
            </a:r>
            <a:r>
              <a:rPr lang="en-US" sz="1600" b="1" dirty="0" err="1">
                <a:solidFill>
                  <a:srgbClr val="FFFF00"/>
                </a:solidFill>
                <a:latin typeface="Arial" panose="020B0604020202020204" pitchFamily="34" charset="0"/>
                <a:cs typeface="Arial" panose="020B0604020202020204" pitchFamily="34" charset="0"/>
              </a:rPr>
              <a:t>catecholamines</a:t>
            </a:r>
            <a:r>
              <a:rPr lang="en-US" sz="1600" b="1" dirty="0">
                <a:solidFill>
                  <a:srgbClr val="FFFF00"/>
                </a:solidFill>
                <a:latin typeface="Arial" panose="020B0604020202020204" pitchFamily="34" charset="0"/>
                <a:cs typeface="Arial" panose="020B0604020202020204" pitchFamily="34" charset="0"/>
              </a:rPr>
              <a:t> on metabolism are reinforced by the fact that they </a:t>
            </a:r>
            <a:r>
              <a:rPr lang="en-US" sz="1600" b="1" u="sng" dirty="0">
                <a:solidFill>
                  <a:srgbClr val="FFFF00"/>
                </a:solidFill>
                <a:latin typeface="Arial" panose="020B0604020202020204" pitchFamily="34" charset="0"/>
                <a:cs typeface="Arial" panose="020B0604020202020204" pitchFamily="34" charset="0"/>
              </a:rPr>
              <a:t>stimulate glucagon secretion </a:t>
            </a:r>
            <a:r>
              <a:rPr lang="en-US" sz="1600" b="1" dirty="0">
                <a:solidFill>
                  <a:srgbClr val="FFFF00"/>
                </a:solidFill>
                <a:latin typeface="Arial" panose="020B0604020202020204" pitchFamily="34" charset="0"/>
                <a:cs typeface="Arial" panose="020B0604020202020204" pitchFamily="34" charset="0"/>
              </a:rPr>
              <a:t>(β2 receptors) and inhibit insulin secretion (α2 receptors</a:t>
            </a:r>
            <a:r>
              <a:rPr lang="en-US" sz="1600" b="1" dirty="0" smtClean="0">
                <a:solidFill>
                  <a:srgbClr val="FFFF00"/>
                </a:solidFill>
                <a:latin typeface="Arial" panose="020B0604020202020204" pitchFamily="34" charset="0"/>
                <a:cs typeface="Arial" panose="020B0604020202020204" pitchFamily="34" charset="0"/>
              </a:rPr>
              <a:t>).</a:t>
            </a:r>
          </a:p>
          <a:p>
            <a:pPr algn="l"/>
            <a:r>
              <a:rPr lang="en-US" sz="1600" b="1" dirty="0" smtClean="0">
                <a:solidFill>
                  <a:srgbClr val="FFFF00"/>
                </a:solidFill>
                <a:latin typeface="Arial" panose="020B0604020202020204" pitchFamily="34" charset="0"/>
                <a:cs typeface="Arial" panose="020B0604020202020204" pitchFamily="34" charset="0"/>
              </a:rPr>
              <a:t> </a:t>
            </a:r>
          </a:p>
          <a:p>
            <a:pPr algn="l"/>
            <a:r>
              <a:rPr lang="en-US" sz="1600" b="1" dirty="0" smtClean="0">
                <a:solidFill>
                  <a:srgbClr val="FFFF00"/>
                </a:solidFill>
                <a:latin typeface="Arial" panose="020B0604020202020204" pitchFamily="34" charset="0"/>
                <a:cs typeface="Arial" panose="020B0604020202020204" pitchFamily="34" charset="0"/>
              </a:rPr>
              <a:t>Efficient </a:t>
            </a:r>
            <a:r>
              <a:rPr lang="en-US" sz="1600" b="1" dirty="0">
                <a:solidFill>
                  <a:srgbClr val="FFFF00"/>
                </a:solidFill>
                <a:latin typeface="Arial" panose="020B0604020202020204" pitchFamily="34" charset="0"/>
                <a:cs typeface="Arial" panose="020B0604020202020204" pitchFamily="34" charset="0"/>
              </a:rPr>
              <a:t>production of ATP during normal exercise (i.e., a 1-hour workout) also requires efficient exchange of gases with an adequate supply of oxygen to exercising muscle</a:t>
            </a:r>
            <a:r>
              <a:rPr lang="en-US" sz="1600" b="1" dirty="0" smtClean="0">
                <a:solidFill>
                  <a:srgbClr val="FFFF00"/>
                </a:solidFill>
                <a:latin typeface="Arial" panose="020B0604020202020204" pitchFamily="34" charset="0"/>
                <a:cs typeface="Arial" panose="020B0604020202020204" pitchFamily="34" charset="0"/>
              </a:rPr>
              <a:t>.</a:t>
            </a:r>
          </a:p>
          <a:p>
            <a:pPr algn="l"/>
            <a:r>
              <a:rPr lang="en-US" sz="1600" b="1" dirty="0" err="1" smtClean="0">
                <a:solidFill>
                  <a:srgbClr val="FFFF00"/>
                </a:solidFill>
                <a:latin typeface="Arial" panose="020B0604020202020204" pitchFamily="34" charset="0"/>
                <a:cs typeface="Arial" panose="020B0604020202020204" pitchFamily="34" charset="0"/>
              </a:rPr>
              <a:t>Catecholamines</a:t>
            </a:r>
            <a:r>
              <a:rPr lang="en-US" sz="1600" b="1" dirty="0" smtClean="0">
                <a:solidFill>
                  <a:srgbClr val="FFFF00"/>
                </a:solidFill>
                <a:latin typeface="Arial" panose="020B0604020202020204" pitchFamily="34" charset="0"/>
                <a:cs typeface="Arial" panose="020B0604020202020204" pitchFamily="34" charset="0"/>
              </a:rPr>
              <a:t> </a:t>
            </a:r>
            <a:r>
              <a:rPr lang="en-US" sz="1600" b="1" dirty="0">
                <a:solidFill>
                  <a:srgbClr val="FFFF00"/>
                </a:solidFill>
                <a:latin typeface="Arial" panose="020B0604020202020204" pitchFamily="34" charset="0"/>
                <a:cs typeface="Arial" panose="020B0604020202020204" pitchFamily="34" charset="0"/>
              </a:rPr>
              <a:t>promote this by relaxation of bronchiolar smooth </a:t>
            </a:r>
            <a:r>
              <a:rPr lang="en-US" sz="1600" b="1" dirty="0" smtClean="0">
                <a:solidFill>
                  <a:srgbClr val="FFFF00"/>
                </a:solidFill>
                <a:latin typeface="Arial" panose="020B0604020202020204" pitchFamily="34" charset="0"/>
                <a:cs typeface="Arial" panose="020B0604020202020204" pitchFamily="34" charset="0"/>
              </a:rPr>
              <a:t>muscle</a:t>
            </a:r>
          </a:p>
          <a:p>
            <a:pPr algn="l"/>
            <a:endParaRPr lang="en-US" sz="1600" b="1" dirty="0" smtClean="0">
              <a:solidFill>
                <a:srgbClr val="FFFF00"/>
              </a:solidFill>
              <a:latin typeface="Arial" panose="020B0604020202020204" pitchFamily="34" charset="0"/>
              <a:cs typeface="Arial" panose="020B0604020202020204" pitchFamily="34" charset="0"/>
            </a:endParaRPr>
          </a:p>
          <a:p>
            <a:pPr algn="l"/>
            <a:r>
              <a:rPr lang="en-US" sz="1600" b="1" dirty="0" err="1">
                <a:solidFill>
                  <a:srgbClr val="FFFF00"/>
                </a:solidFill>
                <a:latin typeface="Arial" panose="020B0604020202020204" pitchFamily="34" charset="0"/>
                <a:cs typeface="Arial" panose="020B0604020202020204" pitchFamily="34" charset="0"/>
              </a:rPr>
              <a:t>Catecholamines</a:t>
            </a:r>
            <a:r>
              <a:rPr lang="en-US" sz="1600" b="1" dirty="0">
                <a:solidFill>
                  <a:srgbClr val="FFFF00"/>
                </a:solidFill>
                <a:latin typeface="Arial" panose="020B0604020202020204" pitchFamily="34" charset="0"/>
                <a:cs typeface="Arial" panose="020B0604020202020204" pitchFamily="34" charset="0"/>
              </a:rPr>
              <a:t> decrease energy demand by visceral smooth muscle. In general, a </a:t>
            </a:r>
            <a:r>
              <a:rPr lang="en-US" sz="1600" b="1" dirty="0" err="1">
                <a:solidFill>
                  <a:srgbClr val="FFFF00"/>
                </a:solidFill>
                <a:latin typeface="Arial" panose="020B0604020202020204" pitchFamily="34" charset="0"/>
                <a:cs typeface="Arial" panose="020B0604020202020204" pitchFamily="34" charset="0"/>
              </a:rPr>
              <a:t>sympathoadrenal</a:t>
            </a:r>
            <a:r>
              <a:rPr lang="en-US" sz="1600" b="1" dirty="0">
                <a:solidFill>
                  <a:srgbClr val="FFFF00"/>
                </a:solidFill>
                <a:latin typeface="Arial" panose="020B0604020202020204" pitchFamily="34" charset="0"/>
                <a:cs typeface="Arial" panose="020B0604020202020204" pitchFamily="34" charset="0"/>
              </a:rPr>
              <a:t> response decreases overall motility of the smooth muscle in the gastrointestinal (GI) and urinary tracts, thereby conserving energy where it is not needed</a:t>
            </a:r>
            <a:endParaRPr lang="en-US" sz="1600" b="1" dirty="0" smtClean="0">
              <a:solidFill>
                <a:srgbClr val="FFFF00"/>
              </a:solidFill>
              <a:latin typeface="Arial" panose="020B0604020202020204" pitchFamily="34" charset="0"/>
              <a:cs typeface="Arial" panose="020B0604020202020204" pitchFamily="34" charset="0"/>
            </a:endParaRPr>
          </a:p>
          <a:p>
            <a:pPr algn="l"/>
            <a:endParaRPr lang="en-US" sz="2000" dirty="0">
              <a:solidFill>
                <a:srgbClr val="FFFF00"/>
              </a:solidFill>
              <a:latin typeface="Arial" panose="020B0604020202020204" pitchFamily="34" charset="0"/>
              <a:cs typeface="Arial" panose="020B0604020202020204" pitchFamily="34" charset="0"/>
            </a:endParaRPr>
          </a:p>
          <a:p>
            <a:pPr algn="l"/>
            <a:endParaRPr lang="en-US" sz="2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055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90852"/>
            <a:ext cx="7772400" cy="1456267"/>
          </a:xfrm>
        </p:spPr>
        <p:txBody>
          <a:bodyPr/>
          <a:lstStyle/>
          <a:p>
            <a:r>
              <a:rPr lang="en-US"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Epinephrine </a:t>
            </a:r>
            <a:r>
              <a:rPr lang="en-US" dirty="0" smtClean="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vs</a:t>
            </a:r>
            <a:r>
              <a:rPr lang="en-US"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dirty="0" smtClean="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r>
              <a:rPr lang="en-US" dirty="0" smtClean="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orepinephrine</a:t>
            </a:r>
            <a:endParaRPr lang="en-US"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57400"/>
            <a:ext cx="8229600" cy="3505200"/>
          </a:xfrm>
        </p:spPr>
        <p:txBody>
          <a:bodyPr>
            <a:normAutofit lnSpcReduction="10000"/>
          </a:bodyPr>
          <a:lstStyle/>
          <a:p>
            <a:pPr algn="l" rtl="0">
              <a:lnSpc>
                <a:spcPct val="90000"/>
              </a:lnSpc>
              <a:buFont typeface="Wingdings" panose="05000000000000000000" pitchFamily="2" charset="2"/>
              <a:buChar char="Ø"/>
            </a:pPr>
            <a:r>
              <a:rPr lang="en-US" sz="2400" b="1" dirty="0">
                <a:solidFill>
                  <a:srgbClr val="FFFF00"/>
                </a:solidFill>
              </a:rPr>
              <a:t>Epinephrine &gt;&gt; norepinephrine – in terms of  cardiac stimulation leading to greater cardiac output (</a:t>
            </a:r>
            <a:r>
              <a:rPr lang="en-US" sz="2400" b="1" dirty="0">
                <a:solidFill>
                  <a:srgbClr val="FFFF00"/>
                </a:solidFill>
                <a:sym typeface="Symbol" pitchFamily="18" charset="2"/>
              </a:rPr>
              <a:t> stimulation</a:t>
            </a:r>
            <a:r>
              <a:rPr lang="en-US" sz="2400" b="1" dirty="0" smtClean="0">
                <a:solidFill>
                  <a:srgbClr val="FFFF00"/>
                </a:solidFill>
                <a:sym typeface="Symbol" pitchFamily="18" charset="2"/>
              </a:rPr>
              <a:t>).</a:t>
            </a:r>
          </a:p>
          <a:p>
            <a:pPr algn="l" rtl="0">
              <a:lnSpc>
                <a:spcPct val="90000"/>
              </a:lnSpc>
              <a:buFont typeface="Wingdings" panose="05000000000000000000" pitchFamily="2" charset="2"/>
              <a:buChar char="Ø"/>
            </a:pPr>
            <a:endParaRPr lang="en-US" sz="2400" b="1" dirty="0">
              <a:solidFill>
                <a:srgbClr val="FFFF00"/>
              </a:solidFill>
              <a:sym typeface="Symbol" pitchFamily="18" charset="2"/>
            </a:endParaRPr>
          </a:p>
          <a:p>
            <a:pPr algn="l" rtl="0">
              <a:lnSpc>
                <a:spcPct val="90000"/>
              </a:lnSpc>
              <a:buFont typeface="Wingdings" panose="05000000000000000000" pitchFamily="2" charset="2"/>
              <a:buChar char="Ø"/>
            </a:pPr>
            <a:r>
              <a:rPr lang="en-US" sz="2400" b="1" dirty="0" smtClean="0">
                <a:solidFill>
                  <a:srgbClr val="FFFF00"/>
                </a:solidFill>
              </a:rPr>
              <a:t>Norepinephrine &gt; epinephrine – in terms of constriction of blood vessels – leading to increased peripheral resistance – increased arterial pressure.</a:t>
            </a:r>
          </a:p>
          <a:p>
            <a:pPr algn="l" rtl="0">
              <a:lnSpc>
                <a:spcPct val="90000"/>
              </a:lnSpc>
              <a:buFont typeface="Wingdings" panose="05000000000000000000" pitchFamily="2" charset="2"/>
              <a:buChar char="Ø"/>
            </a:pPr>
            <a:endParaRPr lang="en-US" sz="2400" b="1" dirty="0">
              <a:solidFill>
                <a:srgbClr val="FFFF00"/>
              </a:solidFill>
            </a:endParaRPr>
          </a:p>
          <a:p>
            <a:pPr algn="l" rtl="0">
              <a:lnSpc>
                <a:spcPct val="90000"/>
              </a:lnSpc>
              <a:buFont typeface="Wingdings" panose="05000000000000000000" pitchFamily="2" charset="2"/>
              <a:buChar char="Ø"/>
            </a:pPr>
            <a:r>
              <a:rPr lang="en-US" sz="2400" b="1" dirty="0">
                <a:solidFill>
                  <a:srgbClr val="FFFF00"/>
                </a:solidFill>
              </a:rPr>
              <a:t>Epinephrine &gt;&gt; norepinephrine –in terms of increasing metabolism</a:t>
            </a:r>
            <a:endParaRPr lang="en-US" sz="2400" b="1" dirty="0" smtClean="0">
              <a:solidFill>
                <a:srgbClr val="FFFF00"/>
              </a:solidFill>
            </a:endParaRPr>
          </a:p>
          <a:p>
            <a:pPr algn="l" rtl="0"/>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834459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416"/>
            <a:ext cx="7772400" cy="1456267"/>
          </a:xfrm>
        </p:spPr>
        <p:txBody>
          <a:bodyPr>
            <a:normAutofit/>
          </a:bodyPr>
          <a:lstStyle/>
          <a:p>
            <a:pPr algn="ctr"/>
            <a:r>
              <a:rPr lang="en-US" sz="3200" b="1" dirty="0" smtClean="0">
                <a:solidFill>
                  <a:srgbClr val="00B0F0"/>
                </a:solidFill>
                <a:latin typeface="Arial" panose="020B0604020202020204" pitchFamily="34" charset="0"/>
                <a:cs typeface="Arial" panose="020B0604020202020204" pitchFamily="34" charset="0"/>
              </a:rPr>
              <a:t>Clinical Insights</a:t>
            </a:r>
            <a:endParaRPr lang="en-US" sz="3200" b="1" dirty="0">
              <a:solidFill>
                <a:srgbClr val="00B0F0"/>
              </a:solidFill>
              <a:latin typeface="Arial" panose="020B0604020202020204" pitchFamily="34" charset="0"/>
              <a:cs typeface="Arial" panose="020B0604020202020204" pitchFamily="34" charset="0"/>
            </a:endParaRPr>
          </a:p>
        </p:txBody>
      </p:sp>
      <p:sp>
        <p:nvSpPr>
          <p:cNvPr id="4" name="Rectangle 3"/>
          <p:cNvSpPr/>
          <p:nvPr/>
        </p:nvSpPr>
        <p:spPr>
          <a:xfrm>
            <a:off x="395536" y="821605"/>
            <a:ext cx="8519193" cy="5847755"/>
          </a:xfrm>
          <a:prstGeom prst="rect">
            <a:avLst/>
          </a:prstGeom>
          <a:solidFill>
            <a:schemeClr val="accent3">
              <a:lumMod val="60000"/>
              <a:lumOff val="40000"/>
            </a:schemeClr>
          </a:solidFill>
          <a:ln w="57150">
            <a:solidFill>
              <a:schemeClr val="bg1"/>
            </a:solidFill>
          </a:ln>
        </p:spPr>
        <p:txBody>
          <a:bodyPr wrap="square">
            <a:spAutoFit/>
          </a:bodyPr>
          <a:lstStyle/>
          <a:p>
            <a:pPr algn="l"/>
            <a:r>
              <a:rPr lang="en-US" sz="2200" b="1" u="sng" dirty="0" err="1" smtClean="0">
                <a:solidFill>
                  <a:schemeClr val="bg1"/>
                </a:solidFill>
                <a:latin typeface="Arial" panose="020B0604020202020204" pitchFamily="34" charset="0"/>
                <a:cs typeface="Arial" panose="020B0604020202020204" pitchFamily="34" charset="0"/>
              </a:rPr>
              <a:t>Pheochromocytoma</a:t>
            </a:r>
            <a:r>
              <a:rPr lang="en-US" sz="2200" dirty="0" smtClean="0">
                <a:solidFill>
                  <a:schemeClr val="bg1"/>
                </a:solidFill>
                <a:latin typeface="Arial" panose="020B0604020202020204" pitchFamily="34" charset="0"/>
                <a:cs typeface="Arial" panose="020B0604020202020204" pitchFamily="34" charset="0"/>
              </a:rPr>
              <a:t> </a:t>
            </a:r>
            <a:r>
              <a:rPr lang="en-US" sz="2200" dirty="0">
                <a:solidFill>
                  <a:schemeClr val="bg1"/>
                </a:solidFill>
                <a:latin typeface="Arial" panose="020B0604020202020204" pitchFamily="34" charset="0"/>
                <a:cs typeface="Arial" panose="020B0604020202020204" pitchFamily="34" charset="0"/>
              </a:rPr>
              <a:t>is a tumor of </a:t>
            </a:r>
            <a:r>
              <a:rPr lang="en-US" sz="2200" dirty="0" err="1">
                <a:solidFill>
                  <a:schemeClr val="bg1"/>
                </a:solidFill>
                <a:latin typeface="Arial" panose="020B0604020202020204" pitchFamily="34" charset="0"/>
                <a:cs typeface="Arial" panose="020B0604020202020204" pitchFamily="34" charset="0"/>
              </a:rPr>
              <a:t>chromaffin</a:t>
            </a:r>
            <a:r>
              <a:rPr lang="en-US" sz="2200" dirty="0">
                <a:solidFill>
                  <a:schemeClr val="bg1"/>
                </a:solidFill>
                <a:latin typeface="Arial" panose="020B0604020202020204" pitchFamily="34" charset="0"/>
                <a:cs typeface="Arial" panose="020B0604020202020204" pitchFamily="34" charset="0"/>
              </a:rPr>
              <a:t> tissue that produces excessive quantities of </a:t>
            </a:r>
            <a:r>
              <a:rPr lang="en-US" sz="2200" dirty="0" err="1">
                <a:solidFill>
                  <a:schemeClr val="bg1"/>
                </a:solidFill>
                <a:latin typeface="Arial" panose="020B0604020202020204" pitchFamily="34" charset="0"/>
                <a:cs typeface="Arial" panose="020B0604020202020204" pitchFamily="34" charset="0"/>
              </a:rPr>
              <a:t>catecholamines</a:t>
            </a:r>
            <a:r>
              <a:rPr lang="en-US" sz="2200" dirty="0">
                <a:solidFill>
                  <a:schemeClr val="bg1"/>
                </a:solidFill>
                <a:latin typeface="Arial" panose="020B0604020202020204" pitchFamily="34" charset="0"/>
                <a:cs typeface="Arial" panose="020B0604020202020204" pitchFamily="34" charset="0"/>
              </a:rPr>
              <a:t>. These are commonly adrenal medullary tumors, but they can occur in other </a:t>
            </a:r>
            <a:r>
              <a:rPr lang="en-US" sz="2200" dirty="0" err="1">
                <a:solidFill>
                  <a:schemeClr val="bg1"/>
                </a:solidFill>
                <a:latin typeface="Arial" panose="020B0604020202020204" pitchFamily="34" charset="0"/>
                <a:cs typeface="Arial" panose="020B0604020202020204" pitchFamily="34" charset="0"/>
              </a:rPr>
              <a:t>chromaffin</a:t>
            </a:r>
            <a:r>
              <a:rPr lang="en-US" sz="2200" dirty="0">
                <a:solidFill>
                  <a:schemeClr val="bg1"/>
                </a:solidFill>
                <a:latin typeface="Arial" panose="020B0604020202020204" pitchFamily="34" charset="0"/>
                <a:cs typeface="Arial" panose="020B0604020202020204" pitchFamily="34" charset="0"/>
              </a:rPr>
              <a:t> cells of the autonomic nervous system. Although </a:t>
            </a:r>
            <a:r>
              <a:rPr lang="en-US" sz="2200" dirty="0" err="1">
                <a:solidFill>
                  <a:schemeClr val="bg1"/>
                </a:solidFill>
                <a:latin typeface="Arial" panose="020B0604020202020204" pitchFamily="34" charset="0"/>
                <a:cs typeface="Arial" panose="020B0604020202020204" pitchFamily="34" charset="0"/>
              </a:rPr>
              <a:t>pheochromocytomas</a:t>
            </a:r>
            <a:r>
              <a:rPr lang="en-US" sz="2200" dirty="0">
                <a:solidFill>
                  <a:schemeClr val="bg1"/>
                </a:solidFill>
                <a:latin typeface="Arial" panose="020B0604020202020204" pitchFamily="34" charset="0"/>
                <a:cs typeface="Arial" panose="020B0604020202020204" pitchFamily="34" charset="0"/>
              </a:rPr>
              <a:t> are not common tumors, they are the most common cause of </a:t>
            </a:r>
            <a:r>
              <a:rPr lang="en-US" sz="2200" dirty="0" err="1">
                <a:solidFill>
                  <a:schemeClr val="bg1"/>
                </a:solidFill>
                <a:latin typeface="Arial" panose="020B0604020202020204" pitchFamily="34" charset="0"/>
                <a:cs typeface="Arial" panose="020B0604020202020204" pitchFamily="34" charset="0"/>
              </a:rPr>
              <a:t>hyperfunctioning</a:t>
            </a:r>
            <a:r>
              <a:rPr lang="en-US" sz="2200" dirty="0">
                <a:solidFill>
                  <a:schemeClr val="bg1"/>
                </a:solidFill>
                <a:latin typeface="Arial" panose="020B0604020202020204" pitchFamily="34" charset="0"/>
                <a:cs typeface="Arial" panose="020B0604020202020204" pitchFamily="34" charset="0"/>
              </a:rPr>
              <a:t> of the adrenal medullary. The catecholamine most frequently elevated in </a:t>
            </a:r>
            <a:r>
              <a:rPr lang="en-US" sz="2200" dirty="0" err="1">
                <a:solidFill>
                  <a:schemeClr val="bg1"/>
                </a:solidFill>
                <a:latin typeface="Arial" panose="020B0604020202020204" pitchFamily="34" charset="0"/>
                <a:cs typeface="Arial" panose="020B0604020202020204" pitchFamily="34" charset="0"/>
              </a:rPr>
              <a:t>pheochromocytoma</a:t>
            </a:r>
            <a:r>
              <a:rPr lang="en-US" sz="2200" dirty="0">
                <a:solidFill>
                  <a:schemeClr val="bg1"/>
                </a:solidFill>
                <a:latin typeface="Arial" panose="020B0604020202020204" pitchFamily="34" charset="0"/>
                <a:cs typeface="Arial" panose="020B0604020202020204" pitchFamily="34" charset="0"/>
              </a:rPr>
              <a:t> is norepinephrine. For unknown reasons, the symptoms of excessive catecholamine secretion are often sporadic rather than continuous. Symptoms include hypertension, headaches (from hypertension), sweating, anxiety, palpitations, and chest pain. In addition, patients with this disorder may show orthostatic hypotension (despite the tendency for hypertension). This occurs because hypersecretion of </a:t>
            </a:r>
            <a:r>
              <a:rPr lang="en-US" sz="2200" dirty="0" err="1">
                <a:solidFill>
                  <a:schemeClr val="bg1"/>
                </a:solidFill>
                <a:latin typeface="Arial" panose="020B0604020202020204" pitchFamily="34" charset="0"/>
                <a:cs typeface="Arial" panose="020B0604020202020204" pitchFamily="34" charset="0"/>
              </a:rPr>
              <a:t>catecholamines</a:t>
            </a:r>
            <a:r>
              <a:rPr lang="en-US" sz="2200" dirty="0">
                <a:solidFill>
                  <a:schemeClr val="bg1"/>
                </a:solidFill>
                <a:latin typeface="Arial" panose="020B0604020202020204" pitchFamily="34" charset="0"/>
                <a:cs typeface="Arial" panose="020B0604020202020204" pitchFamily="34" charset="0"/>
              </a:rPr>
              <a:t> can decrease the postsynaptic response to norepinephrine as a result of down-regulation of the </a:t>
            </a:r>
            <a:r>
              <a:rPr lang="en-US" sz="2200" dirty="0" smtClean="0">
                <a:solidFill>
                  <a:schemeClr val="bg1"/>
                </a:solidFill>
                <a:latin typeface="Arial" panose="020B0604020202020204" pitchFamily="34" charset="0"/>
                <a:cs typeface="Arial" panose="020B0604020202020204" pitchFamily="34" charset="0"/>
              </a:rPr>
              <a:t>receptors. Consequently</a:t>
            </a:r>
            <a:r>
              <a:rPr lang="en-US" sz="2200" dirty="0">
                <a:solidFill>
                  <a:schemeClr val="bg1"/>
                </a:solidFill>
                <a:latin typeface="Arial" panose="020B0604020202020204" pitchFamily="34" charset="0"/>
                <a:cs typeface="Arial" panose="020B0604020202020204" pitchFamily="34" charset="0"/>
              </a:rPr>
              <a:t>, the baroreceptor response to blood shifts that occurs on standing is blunted</a:t>
            </a:r>
          </a:p>
        </p:txBody>
      </p:sp>
    </p:spTree>
    <p:extLst>
      <p:ext uri="{BB962C8B-B14F-4D97-AF65-F5344CB8AC3E}">
        <p14:creationId xmlns:p14="http://schemas.microsoft.com/office/powerpoint/2010/main" val="3368057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523109283"/>
              </p:ext>
            </p:extLst>
          </p:nvPr>
        </p:nvGraphicFramePr>
        <p:xfrm>
          <a:off x="181339" y="346288"/>
          <a:ext cx="4680520" cy="6309360"/>
        </p:xfrm>
        <a:graphic>
          <a:graphicData uri="http://schemas.openxmlformats.org/drawingml/2006/table">
            <a:tbl>
              <a:tblPr/>
              <a:tblGrid>
                <a:gridCol w="4680520">
                  <a:extLst>
                    <a:ext uri="{9D8B030D-6E8A-4147-A177-3AD203B41FA5}">
                      <a16:colId xmlns:a16="http://schemas.microsoft.com/office/drawing/2014/main" val="1135927408"/>
                    </a:ext>
                  </a:extLst>
                </a:gridCol>
              </a:tblGrid>
              <a:tr h="5904656">
                <a:tc>
                  <a:txBody>
                    <a:bodyPr/>
                    <a:lstStyle/>
                    <a:p>
                      <a:pPr marL="285750" indent="-285750">
                        <a:buFont typeface="Wingdings" panose="05000000000000000000" pitchFamily="2" charset="2"/>
                        <a:buChar char="Ø"/>
                      </a:pPr>
                      <a:r>
                        <a:rPr lang="en-US" sz="1800" dirty="0">
                          <a:solidFill>
                            <a:srgbClr val="FFFF00"/>
                          </a:solidFill>
                          <a:latin typeface="Arial" panose="020B0604020202020204" pitchFamily="34" charset="0"/>
                          <a:cs typeface="Arial" panose="020B0604020202020204" pitchFamily="34" charset="0"/>
                        </a:rPr>
                        <a:t>The </a:t>
                      </a:r>
                      <a:r>
                        <a:rPr lang="en-US" sz="1800" b="1" dirty="0">
                          <a:solidFill>
                            <a:srgbClr val="FFFF00"/>
                          </a:solidFill>
                          <a:latin typeface="Arial" panose="020B0604020202020204" pitchFamily="34" charset="0"/>
                          <a:cs typeface="Arial" panose="020B0604020202020204" pitchFamily="34" charset="0"/>
                        </a:rPr>
                        <a:t>adrenal glands</a:t>
                      </a:r>
                      <a:r>
                        <a:rPr lang="en-US" sz="1800" dirty="0">
                          <a:solidFill>
                            <a:srgbClr val="FFFF00"/>
                          </a:solidFill>
                          <a:latin typeface="Arial" panose="020B0604020202020204" pitchFamily="34" charset="0"/>
                          <a:cs typeface="Arial" panose="020B0604020202020204" pitchFamily="34" charset="0"/>
                        </a:rPr>
                        <a:t> are bilateral structures located immediately above the kidneys </a:t>
                      </a:r>
                      <a:r>
                        <a:rPr lang="en-US" sz="1800" dirty="0" smtClean="0">
                          <a:solidFill>
                            <a:srgbClr val="FFFF00"/>
                          </a:solidFill>
                          <a:latin typeface="Arial" panose="020B0604020202020204" pitchFamily="34" charset="0"/>
                          <a:cs typeface="Arial" panose="020B0604020202020204" pitchFamily="34" charset="0"/>
                        </a:rPr>
                        <a:t>.In </a:t>
                      </a:r>
                      <a:r>
                        <a:rPr lang="en-US" sz="1800" dirty="0">
                          <a:solidFill>
                            <a:srgbClr val="FFFF00"/>
                          </a:solidFill>
                          <a:latin typeface="Arial" panose="020B0604020202020204" pitchFamily="34" charset="0"/>
                          <a:cs typeface="Arial" panose="020B0604020202020204" pitchFamily="34" charset="0"/>
                        </a:rPr>
                        <a:t>humans, they are also referred to as the </a:t>
                      </a:r>
                      <a:r>
                        <a:rPr lang="en-US" sz="1800" b="1" dirty="0">
                          <a:solidFill>
                            <a:srgbClr val="FFFF00"/>
                          </a:solidFill>
                          <a:latin typeface="Arial" panose="020B0604020202020204" pitchFamily="34" charset="0"/>
                          <a:cs typeface="Arial" panose="020B0604020202020204" pitchFamily="34" charset="0"/>
                        </a:rPr>
                        <a:t>suprarenal glands</a:t>
                      </a:r>
                      <a:r>
                        <a:rPr lang="en-US" sz="1800" dirty="0">
                          <a:solidFill>
                            <a:srgbClr val="FFFF00"/>
                          </a:solidFill>
                          <a:latin typeface="Arial" panose="020B0604020202020204" pitchFamily="34" charset="0"/>
                          <a:cs typeface="Arial" panose="020B0604020202020204" pitchFamily="34" charset="0"/>
                        </a:rPr>
                        <a:t> </a:t>
                      </a:r>
                      <a:r>
                        <a:rPr lang="en-US" sz="1800" dirty="0" smtClean="0">
                          <a:solidFill>
                            <a:srgbClr val="FFFF00"/>
                          </a:solidFill>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endParaRPr lang="en-US" sz="1800" dirty="0" smtClean="0">
                        <a:solidFill>
                          <a:srgbClr val="FFFF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800" dirty="0" smtClean="0">
                          <a:solidFill>
                            <a:srgbClr val="FFFF00"/>
                          </a:solidFill>
                          <a:latin typeface="Arial" panose="020B0604020202020204" pitchFamily="34" charset="0"/>
                          <a:cs typeface="Arial" panose="020B0604020202020204" pitchFamily="34" charset="0"/>
                        </a:rPr>
                        <a:t>The </a:t>
                      </a:r>
                      <a:r>
                        <a:rPr lang="en-US" sz="1800" dirty="0">
                          <a:solidFill>
                            <a:srgbClr val="FFFF00"/>
                          </a:solidFill>
                          <a:latin typeface="Arial" panose="020B0604020202020204" pitchFamily="34" charset="0"/>
                          <a:cs typeface="Arial" panose="020B0604020202020204" pitchFamily="34" charset="0"/>
                        </a:rPr>
                        <a:t>outer portion of the adrenal gland, called the </a:t>
                      </a:r>
                      <a:r>
                        <a:rPr lang="en-US" sz="1800" b="1" dirty="0">
                          <a:solidFill>
                            <a:srgbClr val="FFFF00"/>
                          </a:solidFill>
                          <a:latin typeface="Arial" panose="020B0604020202020204" pitchFamily="34" charset="0"/>
                          <a:cs typeface="Arial" panose="020B0604020202020204" pitchFamily="34" charset="0"/>
                        </a:rPr>
                        <a:t>adrenal </a:t>
                      </a:r>
                      <a:r>
                        <a:rPr lang="en-US" sz="1800" b="1" dirty="0" smtClean="0">
                          <a:solidFill>
                            <a:srgbClr val="FFFF00"/>
                          </a:solidFill>
                          <a:latin typeface="Arial" panose="020B0604020202020204" pitchFamily="34" charset="0"/>
                          <a:cs typeface="Arial" panose="020B0604020202020204" pitchFamily="34" charset="0"/>
                        </a:rPr>
                        <a:t>cortex</a:t>
                      </a:r>
                      <a:r>
                        <a:rPr lang="en-US" sz="1800" dirty="0" smtClean="0">
                          <a:solidFill>
                            <a:srgbClr val="FFFF00"/>
                          </a:solidFill>
                          <a:latin typeface="Arial" panose="020B0604020202020204" pitchFamily="34" charset="0"/>
                          <a:cs typeface="Arial" panose="020B0604020202020204" pitchFamily="34" charset="0"/>
                        </a:rPr>
                        <a:t> </a:t>
                      </a:r>
                      <a:r>
                        <a:rPr lang="en-US" sz="1800" dirty="0">
                          <a:solidFill>
                            <a:srgbClr val="FFFF00"/>
                          </a:solidFill>
                          <a:latin typeface="Arial" panose="020B0604020202020204" pitchFamily="34" charset="0"/>
                          <a:cs typeface="Arial" panose="020B0604020202020204" pitchFamily="34" charset="0"/>
                        </a:rPr>
                        <a:t>is composed of three zones-the </a:t>
                      </a:r>
                      <a:r>
                        <a:rPr lang="en-US" sz="1800" b="1" dirty="0">
                          <a:solidFill>
                            <a:srgbClr val="FFFF00"/>
                          </a:solidFill>
                          <a:latin typeface="Arial" panose="020B0604020202020204" pitchFamily="34" charset="0"/>
                          <a:cs typeface="Arial" panose="020B0604020202020204" pitchFamily="34" charset="0"/>
                        </a:rPr>
                        <a:t>zona glomerulosa,</a:t>
                      </a:r>
                      <a:r>
                        <a:rPr lang="en-US" sz="1800" dirty="0">
                          <a:solidFill>
                            <a:srgbClr val="FFFF00"/>
                          </a:solidFill>
                          <a:latin typeface="Arial" panose="020B0604020202020204" pitchFamily="34" charset="0"/>
                          <a:cs typeface="Arial" panose="020B0604020202020204" pitchFamily="34" charset="0"/>
                        </a:rPr>
                        <a:t> the </a:t>
                      </a:r>
                      <a:r>
                        <a:rPr lang="en-US" sz="1800" b="1" dirty="0">
                          <a:solidFill>
                            <a:srgbClr val="FFFF00"/>
                          </a:solidFill>
                          <a:latin typeface="Arial" panose="020B0604020202020204" pitchFamily="34" charset="0"/>
                          <a:cs typeface="Arial" panose="020B0604020202020204" pitchFamily="34" charset="0"/>
                        </a:rPr>
                        <a:t>zona </a:t>
                      </a:r>
                      <a:r>
                        <a:rPr lang="en-US" sz="1800" b="1" dirty="0" err="1">
                          <a:solidFill>
                            <a:srgbClr val="FFFF00"/>
                          </a:solidFill>
                          <a:latin typeface="Arial" panose="020B0604020202020204" pitchFamily="34" charset="0"/>
                          <a:cs typeface="Arial" panose="020B0604020202020204" pitchFamily="34" charset="0"/>
                        </a:rPr>
                        <a:t>fasciculata</a:t>
                      </a:r>
                      <a:r>
                        <a:rPr lang="en-US" sz="1800" b="1" dirty="0">
                          <a:solidFill>
                            <a:srgbClr val="FFFF00"/>
                          </a:solidFill>
                          <a:latin typeface="Arial" panose="020B0604020202020204" pitchFamily="34" charset="0"/>
                          <a:cs typeface="Arial" panose="020B0604020202020204" pitchFamily="34" charset="0"/>
                        </a:rPr>
                        <a:t>,</a:t>
                      </a:r>
                      <a:r>
                        <a:rPr lang="en-US" sz="1800" dirty="0">
                          <a:solidFill>
                            <a:srgbClr val="FFFF00"/>
                          </a:solidFill>
                          <a:latin typeface="Arial" panose="020B0604020202020204" pitchFamily="34" charset="0"/>
                          <a:cs typeface="Arial" panose="020B0604020202020204" pitchFamily="34" charset="0"/>
                        </a:rPr>
                        <a:t> and the </a:t>
                      </a:r>
                      <a:r>
                        <a:rPr lang="en-US" sz="1800" b="1" dirty="0">
                          <a:solidFill>
                            <a:srgbClr val="FFFF00"/>
                          </a:solidFill>
                          <a:latin typeface="Arial" panose="020B0604020202020204" pitchFamily="34" charset="0"/>
                          <a:cs typeface="Arial" panose="020B0604020202020204" pitchFamily="34" charset="0"/>
                        </a:rPr>
                        <a:t>zona </a:t>
                      </a:r>
                      <a:r>
                        <a:rPr lang="en-US" sz="1800" b="1" dirty="0" err="1">
                          <a:solidFill>
                            <a:srgbClr val="FFFF00"/>
                          </a:solidFill>
                          <a:latin typeface="Arial" panose="020B0604020202020204" pitchFamily="34" charset="0"/>
                          <a:cs typeface="Arial" panose="020B0604020202020204" pitchFamily="34" charset="0"/>
                        </a:rPr>
                        <a:t>reticularis</a:t>
                      </a:r>
                      <a:r>
                        <a:rPr lang="en-US" sz="1800" dirty="0">
                          <a:solidFill>
                            <a:srgbClr val="FFFF00"/>
                          </a:solidFill>
                          <a:latin typeface="Arial" panose="020B0604020202020204" pitchFamily="34" charset="0"/>
                          <a:cs typeface="Arial" panose="020B0604020202020204" pitchFamily="34" charset="0"/>
                        </a:rPr>
                        <a:t>-that produce mineralocorticoids, glucocorticoids, and adrenal androgens, </a:t>
                      </a:r>
                      <a:r>
                        <a:rPr lang="en-US" sz="1800" dirty="0" smtClean="0">
                          <a:solidFill>
                            <a:srgbClr val="FFFF00"/>
                          </a:solidFill>
                          <a:latin typeface="Arial" panose="020B0604020202020204" pitchFamily="34" charset="0"/>
                          <a:cs typeface="Arial" panose="020B0604020202020204" pitchFamily="34" charset="0"/>
                        </a:rPr>
                        <a:t>respectively.</a:t>
                      </a:r>
                    </a:p>
                    <a:p>
                      <a:pPr marL="285750" indent="-285750">
                        <a:buFont typeface="Wingdings" panose="05000000000000000000" pitchFamily="2" charset="2"/>
                        <a:buChar char="Ø"/>
                      </a:pPr>
                      <a:endParaRPr lang="en-US" sz="1800" dirty="0" smtClean="0">
                        <a:solidFill>
                          <a:srgbClr val="FFFF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800" dirty="0" smtClean="0">
                          <a:solidFill>
                            <a:srgbClr val="FFFF00"/>
                          </a:solidFill>
                          <a:latin typeface="Arial" panose="020B0604020202020204" pitchFamily="34" charset="0"/>
                          <a:cs typeface="Arial" panose="020B0604020202020204" pitchFamily="34" charset="0"/>
                        </a:rPr>
                        <a:t>The</a:t>
                      </a:r>
                      <a:r>
                        <a:rPr lang="en-US" sz="1800" baseline="0" dirty="0" smtClean="0">
                          <a:solidFill>
                            <a:srgbClr val="FFFF00"/>
                          </a:solidFill>
                          <a:latin typeface="Arial" panose="020B0604020202020204" pitchFamily="34" charset="0"/>
                          <a:cs typeface="Arial" panose="020B0604020202020204" pitchFamily="34" charset="0"/>
                        </a:rPr>
                        <a:t> inner portion of the gland is called the </a:t>
                      </a:r>
                      <a:r>
                        <a:rPr lang="en-US" sz="1800" b="1" baseline="0" dirty="0" smtClean="0">
                          <a:solidFill>
                            <a:srgbClr val="FFFF00"/>
                          </a:solidFill>
                          <a:latin typeface="Arial" panose="020B0604020202020204" pitchFamily="34" charset="0"/>
                          <a:cs typeface="Arial" panose="020B0604020202020204" pitchFamily="34" charset="0"/>
                        </a:rPr>
                        <a:t>Adrenal Medulla, </a:t>
                      </a:r>
                      <a:r>
                        <a:rPr lang="en-US" sz="1800" b="0" baseline="0" dirty="0" smtClean="0">
                          <a:solidFill>
                            <a:srgbClr val="FFFF00"/>
                          </a:solidFill>
                          <a:latin typeface="Arial" panose="020B0604020202020204" pitchFamily="34" charset="0"/>
                          <a:cs typeface="Arial" panose="020B0604020202020204" pitchFamily="34" charset="0"/>
                        </a:rPr>
                        <a:t>it is composed of </a:t>
                      </a:r>
                      <a:r>
                        <a:rPr lang="en-US" sz="1800" b="1" dirty="0" err="1" smtClean="0">
                          <a:solidFill>
                            <a:srgbClr val="FFFF00"/>
                          </a:solidFill>
                          <a:latin typeface="Arial" panose="020B0604020202020204" pitchFamily="34" charset="0"/>
                          <a:cs typeface="Arial" panose="020B0604020202020204" pitchFamily="34" charset="0"/>
                        </a:rPr>
                        <a:t>chromaffin</a:t>
                      </a:r>
                      <a:r>
                        <a:rPr lang="en-US" sz="1800" b="1" dirty="0" smtClean="0">
                          <a:solidFill>
                            <a:srgbClr val="FFFF00"/>
                          </a:solidFill>
                          <a:latin typeface="Arial" panose="020B0604020202020204" pitchFamily="34" charset="0"/>
                          <a:cs typeface="Arial" panose="020B0604020202020204" pitchFamily="34" charset="0"/>
                        </a:rPr>
                        <a:t> cells.</a:t>
                      </a:r>
                    </a:p>
                    <a:p>
                      <a:pPr marL="285750" indent="-285750">
                        <a:buFont typeface="Wingdings" panose="05000000000000000000" pitchFamily="2" charset="2"/>
                        <a:buChar char="Ø"/>
                      </a:pPr>
                      <a:endParaRPr lang="en-US" sz="1800" b="1" dirty="0" smtClean="0">
                        <a:solidFill>
                          <a:srgbClr val="FFFF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800" dirty="0" smtClean="0">
                          <a:solidFill>
                            <a:srgbClr val="FFFF00"/>
                          </a:solidFill>
                          <a:latin typeface="Arial" panose="020B0604020202020204" pitchFamily="34" charset="0"/>
                          <a:cs typeface="Arial" panose="020B0604020202020204" pitchFamily="34" charset="0"/>
                        </a:rPr>
                        <a:t>The </a:t>
                      </a:r>
                      <a:r>
                        <a:rPr lang="en-US" sz="1800" b="1" dirty="0" err="1" smtClean="0">
                          <a:solidFill>
                            <a:srgbClr val="FFFF00"/>
                          </a:solidFill>
                          <a:latin typeface="Arial" panose="020B0604020202020204" pitchFamily="34" charset="0"/>
                          <a:cs typeface="Arial" panose="020B0604020202020204" pitchFamily="34" charset="0"/>
                        </a:rPr>
                        <a:t>chromaffin</a:t>
                      </a:r>
                      <a:r>
                        <a:rPr lang="en-US" sz="1800" b="1" dirty="0" smtClean="0">
                          <a:solidFill>
                            <a:srgbClr val="FFFF00"/>
                          </a:solidFill>
                          <a:latin typeface="Arial" panose="020B0604020202020204" pitchFamily="34" charset="0"/>
                          <a:cs typeface="Arial" panose="020B0604020202020204" pitchFamily="34" charset="0"/>
                        </a:rPr>
                        <a:t> cells </a:t>
                      </a:r>
                      <a:r>
                        <a:rPr lang="en-US" sz="1800" dirty="0" smtClean="0">
                          <a:solidFill>
                            <a:srgbClr val="FFFF00"/>
                          </a:solidFill>
                          <a:latin typeface="Arial" panose="020B0604020202020204" pitchFamily="34" charset="0"/>
                          <a:cs typeface="Arial" panose="020B0604020202020204" pitchFamily="34" charset="0"/>
                        </a:rPr>
                        <a:t>of the adrenal medulla have the potential to develop into postganglionic sympathetic neurons. They are innervated by cholinergic preganglionic sympathetic neurons and can synthesize the </a:t>
                      </a:r>
                      <a:r>
                        <a:rPr lang="en-US" sz="1800" dirty="0" err="1" smtClean="0">
                          <a:solidFill>
                            <a:srgbClr val="FFFF00"/>
                          </a:solidFill>
                          <a:latin typeface="Arial" panose="020B0604020202020204" pitchFamily="34" charset="0"/>
                          <a:cs typeface="Arial" panose="020B0604020202020204" pitchFamily="34" charset="0"/>
                        </a:rPr>
                        <a:t>catecholamines</a:t>
                      </a:r>
                      <a:endParaRPr lang="en-US" sz="1800" b="1" dirty="0">
                        <a:solidFill>
                          <a:srgbClr val="FFFF00"/>
                        </a:solidFill>
                        <a:latin typeface="Arial" panose="020B0604020202020204" pitchFamily="34" charset="0"/>
                        <a:cs typeface="Arial" panose="020B060402020202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403762672"/>
                  </a:ext>
                </a:extLst>
              </a:tr>
            </a:tbl>
          </a:graphicData>
        </a:graphic>
      </p:graphicFrame>
      <p:pic>
        <p:nvPicPr>
          <p:cNvPr id="13" name="Picture 12"/>
          <p:cNvPicPr>
            <a:picLocks noChangeAspect="1"/>
          </p:cNvPicPr>
          <p:nvPr/>
        </p:nvPicPr>
        <p:blipFill>
          <a:blip r:embed="rId3"/>
          <a:stretch>
            <a:fillRect/>
          </a:stretch>
        </p:blipFill>
        <p:spPr>
          <a:xfrm>
            <a:off x="5724128" y="404664"/>
            <a:ext cx="2378968" cy="2468179"/>
          </a:xfrm>
          <a:prstGeom prst="rect">
            <a:avLst/>
          </a:prstGeom>
        </p:spPr>
      </p:pic>
      <p:sp>
        <p:nvSpPr>
          <p:cNvPr id="14" name="Oval 13"/>
          <p:cNvSpPr/>
          <p:nvPr/>
        </p:nvSpPr>
        <p:spPr>
          <a:xfrm>
            <a:off x="6948264" y="764704"/>
            <a:ext cx="720080" cy="64807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7308304" y="1359041"/>
            <a:ext cx="6497" cy="1873842"/>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4">
            <a:extLst>
              <a:ext uri="{BEBA8EAE-BF5A-486C-A8C5-ECC9F3942E4B}">
                <a14:imgProps xmlns:a14="http://schemas.microsoft.com/office/drawing/2010/main">
                  <a14:imgLayer r:embed="rId5">
                    <a14:imgEffect>
                      <a14:brightnessContrast bright="-12000" contrast="62000"/>
                    </a14:imgEffect>
                  </a14:imgLayer>
                </a14:imgProps>
              </a:ext>
            </a:extLst>
          </a:blip>
          <a:stretch>
            <a:fillRect/>
          </a:stretch>
        </p:blipFill>
        <p:spPr>
          <a:xfrm>
            <a:off x="4987171" y="3284984"/>
            <a:ext cx="4156829" cy="3100244"/>
          </a:xfrm>
          <a:prstGeom prst="rect">
            <a:avLst/>
          </a:prstGeom>
          <a:ln w="34925">
            <a:solidFill>
              <a:schemeClr val="bg1"/>
            </a:solidFill>
          </a:ln>
        </p:spPr>
      </p:pic>
      <p:sp>
        <p:nvSpPr>
          <p:cNvPr id="2" name="Rectangle 1"/>
          <p:cNvSpPr/>
          <p:nvPr/>
        </p:nvSpPr>
        <p:spPr>
          <a:xfrm>
            <a:off x="4863211" y="6381328"/>
            <a:ext cx="4100802" cy="369332"/>
          </a:xfrm>
          <a:prstGeom prst="rect">
            <a:avLst/>
          </a:prstGeom>
        </p:spPr>
        <p:txBody>
          <a:bodyPr wrap="none">
            <a:spAutoFit/>
          </a:bodyPr>
          <a:lstStyle/>
          <a:p>
            <a:r>
              <a:rPr lang="en-US" b="1" dirty="0" err="1">
                <a:solidFill>
                  <a:srgbClr val="00B0F0"/>
                </a:solidFill>
              </a:rPr>
              <a:t>dehydroepiandrosterone</a:t>
            </a:r>
            <a:r>
              <a:rPr lang="en-US" b="1" dirty="0">
                <a:solidFill>
                  <a:srgbClr val="00B0F0"/>
                </a:solidFill>
              </a:rPr>
              <a:t> sulfate (DHEAS)</a:t>
            </a:r>
            <a:endParaRPr lang="en-US" dirty="0">
              <a:solidFill>
                <a:srgbClr val="00B0F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528" y="1556792"/>
            <a:ext cx="8496944" cy="4093428"/>
          </a:xfrm>
          <a:prstGeom prst="rect">
            <a:avLst/>
          </a:prstGeom>
        </p:spPr>
        <p:txBody>
          <a:bodyPr wrap="square">
            <a:spAutoFit/>
          </a:bodyPr>
          <a:lstStyle/>
          <a:p>
            <a:pPr algn="l"/>
            <a:r>
              <a:rPr lang="en-US" sz="2000" dirty="0" smtClean="0">
                <a:solidFill>
                  <a:srgbClr val="FFFF00"/>
                </a:solidFill>
                <a:latin typeface="Arial" panose="020B0604020202020204" pitchFamily="34" charset="0"/>
                <a:cs typeface="Arial" panose="020B0604020202020204" pitchFamily="34" charset="0"/>
              </a:rPr>
              <a:t> </a:t>
            </a:r>
            <a:r>
              <a:rPr lang="en-US" sz="2000" b="1" dirty="0">
                <a:solidFill>
                  <a:srgbClr val="FFFF00"/>
                </a:solidFill>
                <a:latin typeface="Arial" panose="020B0604020202020204" pitchFamily="34" charset="0"/>
                <a:cs typeface="Arial" panose="020B0604020202020204" pitchFamily="34" charset="0"/>
              </a:rPr>
              <a:t>Instead of being secreted near a target organ and acting as neurotransmitters, </a:t>
            </a:r>
            <a:r>
              <a:rPr lang="en-US" sz="2000" b="1" dirty="0" err="1">
                <a:solidFill>
                  <a:srgbClr val="FFFF00"/>
                </a:solidFill>
                <a:latin typeface="Arial" panose="020B0604020202020204" pitchFamily="34" charset="0"/>
                <a:cs typeface="Arial" panose="020B0604020202020204" pitchFamily="34" charset="0"/>
              </a:rPr>
              <a:t>adrenomedullary</a:t>
            </a:r>
            <a:r>
              <a:rPr lang="en-US" sz="2000" b="1" dirty="0">
                <a:solidFill>
                  <a:srgbClr val="FFFF00"/>
                </a:solidFill>
                <a:latin typeface="Arial" panose="020B0604020202020204" pitchFamily="34" charset="0"/>
                <a:cs typeface="Arial" panose="020B0604020202020204" pitchFamily="34" charset="0"/>
              </a:rPr>
              <a:t> </a:t>
            </a:r>
            <a:r>
              <a:rPr lang="en-US" sz="2000" b="1" dirty="0" err="1">
                <a:solidFill>
                  <a:srgbClr val="FFFF00"/>
                </a:solidFill>
                <a:latin typeface="Arial" panose="020B0604020202020204" pitchFamily="34" charset="0"/>
                <a:cs typeface="Arial" panose="020B0604020202020204" pitchFamily="34" charset="0"/>
              </a:rPr>
              <a:t>catecholamines</a:t>
            </a:r>
            <a:r>
              <a:rPr lang="en-US" sz="2000" b="1" dirty="0">
                <a:solidFill>
                  <a:srgbClr val="FFFF00"/>
                </a:solidFill>
                <a:latin typeface="Arial" panose="020B0604020202020204" pitchFamily="34" charset="0"/>
                <a:cs typeface="Arial" panose="020B0604020202020204" pitchFamily="34" charset="0"/>
              </a:rPr>
              <a:t> </a:t>
            </a:r>
            <a:r>
              <a:rPr lang="en-US" sz="2000" b="1" u="sng" dirty="0">
                <a:solidFill>
                  <a:srgbClr val="FFFF00"/>
                </a:solidFill>
                <a:latin typeface="Arial" panose="020B0604020202020204" pitchFamily="34" charset="0"/>
                <a:cs typeface="Arial" panose="020B0604020202020204" pitchFamily="34" charset="0"/>
              </a:rPr>
              <a:t>are secreted into blood and act as hormones</a:t>
            </a:r>
            <a:r>
              <a:rPr lang="en-US" sz="2000" b="1" dirty="0">
                <a:solidFill>
                  <a:srgbClr val="FFFF00"/>
                </a:solidFill>
                <a:latin typeface="Arial" panose="020B0604020202020204" pitchFamily="34" charset="0"/>
                <a:cs typeface="Arial" panose="020B0604020202020204" pitchFamily="34" charset="0"/>
              </a:rPr>
              <a:t>. </a:t>
            </a:r>
            <a:endParaRPr lang="en-US" sz="2000" b="1" dirty="0" smtClean="0">
              <a:solidFill>
                <a:srgbClr val="FFFF00"/>
              </a:solidFill>
              <a:latin typeface="Arial" panose="020B0604020202020204" pitchFamily="34" charset="0"/>
              <a:cs typeface="Arial" panose="020B0604020202020204" pitchFamily="34" charset="0"/>
            </a:endParaRPr>
          </a:p>
          <a:p>
            <a:pPr algn="l"/>
            <a:endParaRPr lang="en-US" sz="2000" b="1" dirty="0">
              <a:solidFill>
                <a:srgbClr val="FFFF00"/>
              </a:solidFill>
              <a:latin typeface="Arial" panose="020B0604020202020204" pitchFamily="34" charset="0"/>
              <a:cs typeface="Arial" panose="020B0604020202020204" pitchFamily="34" charset="0"/>
            </a:endParaRPr>
          </a:p>
          <a:p>
            <a:pPr algn="l"/>
            <a:r>
              <a:rPr lang="en-US" sz="2000" b="1" u="sng" dirty="0" smtClean="0">
                <a:solidFill>
                  <a:srgbClr val="FFFF00"/>
                </a:solidFill>
                <a:latin typeface="Arial" panose="020B0604020202020204" pitchFamily="34" charset="0"/>
                <a:cs typeface="Arial" panose="020B0604020202020204" pitchFamily="34" charset="0"/>
              </a:rPr>
              <a:t>About </a:t>
            </a:r>
            <a:r>
              <a:rPr lang="en-US" sz="2000" b="1" u="sng" dirty="0">
                <a:solidFill>
                  <a:srgbClr val="FFFF00"/>
                </a:solidFill>
                <a:latin typeface="Arial" panose="020B0604020202020204" pitchFamily="34" charset="0"/>
                <a:cs typeface="Arial" panose="020B0604020202020204" pitchFamily="34" charset="0"/>
              </a:rPr>
              <a:t>80% of the cells </a:t>
            </a:r>
            <a:r>
              <a:rPr lang="en-US" sz="2000" b="1" dirty="0">
                <a:solidFill>
                  <a:srgbClr val="FFFF00"/>
                </a:solidFill>
                <a:latin typeface="Arial" panose="020B0604020202020204" pitchFamily="34" charset="0"/>
                <a:cs typeface="Arial" panose="020B0604020202020204" pitchFamily="34" charset="0"/>
              </a:rPr>
              <a:t>of the adrenal medulla </a:t>
            </a:r>
            <a:r>
              <a:rPr lang="en-US" sz="2000" b="1" u="sng" dirty="0">
                <a:solidFill>
                  <a:srgbClr val="FFFF00"/>
                </a:solidFill>
                <a:latin typeface="Arial" panose="020B0604020202020204" pitchFamily="34" charset="0"/>
                <a:cs typeface="Arial" panose="020B0604020202020204" pitchFamily="34" charset="0"/>
              </a:rPr>
              <a:t>secrete </a:t>
            </a:r>
            <a:r>
              <a:rPr lang="en-US" sz="2000" b="1" u="sng" dirty="0" smtClean="0">
                <a:solidFill>
                  <a:srgbClr val="FFFF00"/>
                </a:solidFill>
                <a:latin typeface="Arial" panose="020B0604020202020204" pitchFamily="34" charset="0"/>
                <a:cs typeface="Arial" panose="020B0604020202020204" pitchFamily="34" charset="0"/>
              </a:rPr>
              <a:t>epinephrine as a primary hormone</a:t>
            </a:r>
            <a:r>
              <a:rPr lang="en-US" sz="2000" b="1" dirty="0" smtClean="0">
                <a:solidFill>
                  <a:srgbClr val="FFFF00"/>
                </a:solidFill>
                <a:latin typeface="Arial" panose="020B0604020202020204" pitchFamily="34" charset="0"/>
                <a:cs typeface="Arial" panose="020B0604020202020204" pitchFamily="34" charset="0"/>
              </a:rPr>
              <a:t>, </a:t>
            </a:r>
            <a:r>
              <a:rPr lang="en-US" sz="2000" b="1" dirty="0">
                <a:solidFill>
                  <a:srgbClr val="FFFF00"/>
                </a:solidFill>
                <a:latin typeface="Arial" panose="020B0604020202020204" pitchFamily="34" charset="0"/>
                <a:cs typeface="Arial" panose="020B0604020202020204" pitchFamily="34" charset="0"/>
              </a:rPr>
              <a:t>and the remaining </a:t>
            </a:r>
            <a:r>
              <a:rPr lang="en-US" sz="2000" b="1" u="sng" dirty="0">
                <a:solidFill>
                  <a:srgbClr val="FFFF00"/>
                </a:solidFill>
                <a:latin typeface="Arial" panose="020B0604020202020204" pitchFamily="34" charset="0"/>
                <a:cs typeface="Arial" panose="020B0604020202020204" pitchFamily="34" charset="0"/>
              </a:rPr>
              <a:t>20% secrete norepinephrine</a:t>
            </a:r>
            <a:r>
              <a:rPr lang="en-US" sz="2000" b="1" dirty="0" smtClean="0">
                <a:solidFill>
                  <a:srgbClr val="FFFF00"/>
                </a:solidFill>
                <a:latin typeface="Arial" panose="020B0604020202020204" pitchFamily="34" charset="0"/>
                <a:cs typeface="Arial" panose="020B0604020202020204" pitchFamily="34" charset="0"/>
              </a:rPr>
              <a:t>.</a:t>
            </a:r>
          </a:p>
          <a:p>
            <a:pPr algn="l"/>
            <a:endParaRPr lang="en-US" sz="2000" b="1" dirty="0">
              <a:solidFill>
                <a:srgbClr val="FFFF00"/>
              </a:solidFill>
              <a:latin typeface="Arial" panose="020B0604020202020204" pitchFamily="34" charset="0"/>
              <a:cs typeface="Arial" panose="020B0604020202020204" pitchFamily="34" charset="0"/>
            </a:endParaRPr>
          </a:p>
          <a:p>
            <a:pPr algn="l"/>
            <a:r>
              <a:rPr lang="en-US" sz="2000" b="1" dirty="0" smtClean="0">
                <a:solidFill>
                  <a:srgbClr val="FFFF00"/>
                </a:solidFill>
                <a:latin typeface="Arial" panose="020B0604020202020204" pitchFamily="34" charset="0"/>
                <a:cs typeface="Arial" panose="020B0604020202020204" pitchFamily="34" charset="0"/>
              </a:rPr>
              <a:t> </a:t>
            </a:r>
            <a:r>
              <a:rPr lang="en-US" sz="2000" b="1" dirty="0">
                <a:solidFill>
                  <a:srgbClr val="FFFF00"/>
                </a:solidFill>
                <a:latin typeface="Arial" panose="020B0604020202020204" pitchFamily="34" charset="0"/>
                <a:cs typeface="Arial" panose="020B0604020202020204" pitchFamily="34" charset="0"/>
              </a:rPr>
              <a:t>Although circulating epinephrine is derived entirely from the adrenal medulla, only about 30% of the circulating norepinephrine comes from the medulla. The remaining 70% is released from </a:t>
            </a:r>
            <a:r>
              <a:rPr lang="en-US" sz="2000" b="1" u="sng" dirty="0">
                <a:solidFill>
                  <a:srgbClr val="FFFF00"/>
                </a:solidFill>
                <a:latin typeface="Arial" panose="020B0604020202020204" pitchFamily="34" charset="0"/>
                <a:cs typeface="Arial" panose="020B0604020202020204" pitchFamily="34" charset="0"/>
              </a:rPr>
              <a:t>postganglionic sympathetic nerve </a:t>
            </a:r>
            <a:r>
              <a:rPr lang="en-US" sz="2000" b="1" dirty="0">
                <a:solidFill>
                  <a:srgbClr val="FFFF00"/>
                </a:solidFill>
                <a:latin typeface="Arial" panose="020B0604020202020204" pitchFamily="34" charset="0"/>
                <a:cs typeface="Arial" panose="020B0604020202020204" pitchFamily="34" charset="0"/>
              </a:rPr>
              <a:t>terminals and diffuses into the vascular system. Because the adrenal medulla </a:t>
            </a:r>
            <a:r>
              <a:rPr lang="en-US" sz="2000" b="1" u="sng" dirty="0">
                <a:solidFill>
                  <a:srgbClr val="FFFF00"/>
                </a:solidFill>
                <a:latin typeface="Arial" panose="020B0604020202020204" pitchFamily="34" charset="0"/>
                <a:cs typeface="Arial" panose="020B0604020202020204" pitchFamily="34" charset="0"/>
              </a:rPr>
              <a:t>is not the sole source </a:t>
            </a:r>
            <a:r>
              <a:rPr lang="en-US" sz="2000" b="1" dirty="0">
                <a:solidFill>
                  <a:srgbClr val="FFFF00"/>
                </a:solidFill>
                <a:latin typeface="Arial" panose="020B0604020202020204" pitchFamily="34" charset="0"/>
                <a:cs typeface="Arial" panose="020B0604020202020204" pitchFamily="34" charset="0"/>
              </a:rPr>
              <a:t>of catecholamine production, this tissue is not essential for lif</a:t>
            </a:r>
            <a:r>
              <a:rPr lang="en-US" b="1" dirty="0">
                <a:solidFill>
                  <a:srgbClr val="FFFF00"/>
                </a:solidFill>
                <a:latin typeface="Arial" panose="020B0604020202020204" pitchFamily="34" charset="0"/>
                <a:cs typeface="Arial" panose="020B0604020202020204" pitchFamily="34" charset="0"/>
              </a:rPr>
              <a:t>e</a:t>
            </a:r>
            <a:endParaRPr lang="en-US" b="1" dirty="0"/>
          </a:p>
        </p:txBody>
      </p:sp>
      <p:sp>
        <p:nvSpPr>
          <p:cNvPr id="7" name="Rectangle 6"/>
          <p:cNvSpPr/>
          <p:nvPr/>
        </p:nvSpPr>
        <p:spPr>
          <a:xfrm>
            <a:off x="-180528" y="0"/>
            <a:ext cx="8136904" cy="1077218"/>
          </a:xfrm>
          <a:prstGeom prst="rect">
            <a:avLst/>
          </a:prstGeom>
        </p:spPr>
        <p:txBody>
          <a:bodyPr wrap="square">
            <a:spAutoFit/>
          </a:bodyPr>
          <a:lstStyle/>
          <a:p>
            <a:endParaRPr lang="en-US" dirty="0"/>
          </a:p>
          <a:p>
            <a:endParaRPr lang="en-US" dirty="0"/>
          </a:p>
          <a:p>
            <a:r>
              <a:rPr lang="en-US" sz="2800" dirty="0">
                <a:solidFill>
                  <a:srgbClr val="00B0F0"/>
                </a:solidFill>
                <a:latin typeface="Arial" panose="020B0604020202020204" pitchFamily="34" charset="0"/>
                <a:cs typeface="Arial" panose="020B0604020202020204" pitchFamily="34" charset="0"/>
              </a:rPr>
              <a:t>ADRENAL </a:t>
            </a:r>
            <a:r>
              <a:rPr lang="en-US" sz="2800" dirty="0" smtClean="0">
                <a:solidFill>
                  <a:srgbClr val="00B0F0"/>
                </a:solidFill>
                <a:latin typeface="Arial" panose="020B0604020202020204" pitchFamily="34" charset="0"/>
                <a:cs typeface="Arial" panose="020B0604020202020204" pitchFamily="34" charset="0"/>
              </a:rPr>
              <a:t>MEDULLA  CATECHOLAMINES</a:t>
            </a:r>
            <a:endParaRPr lang="en-US" sz="2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3744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rightnessContrast bright="-32000" contrast="54000"/>
                    </a14:imgEffect>
                  </a14:imgLayer>
                </a14:imgProps>
              </a:ext>
            </a:extLst>
          </a:blip>
          <a:stretch>
            <a:fillRect/>
          </a:stretch>
        </p:blipFill>
        <p:spPr>
          <a:xfrm>
            <a:off x="611560" y="764704"/>
            <a:ext cx="7992888" cy="6021288"/>
          </a:xfrm>
          <a:prstGeom prst="rect">
            <a:avLst/>
          </a:prstGeom>
        </p:spPr>
      </p:pic>
      <p:sp>
        <p:nvSpPr>
          <p:cNvPr id="5" name="Rectangle 4"/>
          <p:cNvSpPr/>
          <p:nvPr/>
        </p:nvSpPr>
        <p:spPr>
          <a:xfrm>
            <a:off x="899592" y="0"/>
            <a:ext cx="6912986" cy="646331"/>
          </a:xfrm>
          <a:prstGeom prst="rect">
            <a:avLst/>
          </a:prstGeom>
        </p:spPr>
        <p:txBody>
          <a:bodyPr wrap="square">
            <a:spAutoFit/>
          </a:bodyPr>
          <a:lstStyle/>
          <a:p>
            <a:r>
              <a:rPr lang="en-US" sz="3600" b="1" dirty="0">
                <a:solidFill>
                  <a:srgbClr val="00B0F0"/>
                </a:solidFill>
                <a:latin typeface="Arial" panose="020B0604020202020204" pitchFamily="34" charset="0"/>
                <a:cs typeface="Arial" panose="020B0604020202020204" pitchFamily="34" charset="0"/>
              </a:rPr>
              <a:t>Synthesis of </a:t>
            </a:r>
            <a:r>
              <a:rPr lang="en-US" sz="3600" b="1" dirty="0" err="1" smtClean="0">
                <a:solidFill>
                  <a:srgbClr val="00B0F0"/>
                </a:solidFill>
                <a:latin typeface="Arial" panose="020B0604020202020204" pitchFamily="34" charset="0"/>
                <a:cs typeface="Arial" panose="020B0604020202020204" pitchFamily="34" charset="0"/>
              </a:rPr>
              <a:t>Catecholamines</a:t>
            </a:r>
            <a:endParaRPr lang="en-US" sz="36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0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467" y="53752"/>
            <a:ext cx="6477000" cy="1143000"/>
          </a:xfrm>
        </p:spPr>
        <p:txBody>
          <a:bodyPr>
            <a:normAutofit/>
          </a:bodyPr>
          <a:lstStyle/>
          <a:p>
            <a:r>
              <a:rPr lang="en-US" dirty="0" smtClean="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Secretion of </a:t>
            </a:r>
            <a:r>
              <a:rPr lang="en-US" dirty="0" err="1" smtClean="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catecholamines</a:t>
            </a:r>
            <a:endParaRPr lang="en-US"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0694" y="1674527"/>
            <a:ext cx="4790906" cy="26384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202668" y="5221292"/>
            <a:ext cx="9215502" cy="1015663"/>
          </a:xfrm>
          <a:prstGeom prst="rect">
            <a:avLst/>
          </a:prstGeom>
        </p:spPr>
        <p:txBody>
          <a:bodyPr wrap="square">
            <a:spAutoFit/>
          </a:bodyPr>
          <a:lstStyle/>
          <a:p>
            <a:pPr marL="342900" indent="-342900" algn="l" rtl="0">
              <a:buFont typeface="Wingdings" panose="05000000000000000000" pitchFamily="2" charset="2"/>
              <a:buChar char="Ø"/>
            </a:pPr>
            <a:r>
              <a:rPr lang="en-US" sz="2000" b="1" dirty="0" smtClean="0">
                <a:solidFill>
                  <a:srgbClr val="FFFF00"/>
                </a:solidFill>
                <a:latin typeface="Arial" panose="020B0604020202020204" pitchFamily="34" charset="0"/>
                <a:cs typeface="Arial" panose="020B0604020202020204" pitchFamily="34" charset="0"/>
              </a:rPr>
              <a:t>Stimuli such as injury, anger, anxiety, pain, cold, exercise, and hypoglycemia generate impulses in these fibers, causing a rapid discharge of the </a:t>
            </a:r>
            <a:r>
              <a:rPr lang="en-US" sz="2000" b="1" dirty="0" err="1" smtClean="0">
                <a:solidFill>
                  <a:srgbClr val="FFFF00"/>
                </a:solidFill>
                <a:latin typeface="Arial" panose="020B0604020202020204" pitchFamily="34" charset="0"/>
                <a:cs typeface="Arial" panose="020B0604020202020204" pitchFamily="34" charset="0"/>
              </a:rPr>
              <a:t>catecholamines</a:t>
            </a:r>
            <a:r>
              <a:rPr lang="en-US" sz="2000" b="1" dirty="0" smtClean="0">
                <a:solidFill>
                  <a:srgbClr val="FFFF00"/>
                </a:solidFill>
                <a:latin typeface="Arial" panose="020B0604020202020204" pitchFamily="34" charset="0"/>
                <a:cs typeface="Arial" panose="020B0604020202020204" pitchFamily="34" charset="0"/>
              </a:rPr>
              <a:t> into the bloodstream.</a:t>
            </a:r>
          </a:p>
        </p:txBody>
      </p:sp>
      <p:sp>
        <p:nvSpPr>
          <p:cNvPr id="3" name="Rectangle 2"/>
          <p:cNvSpPr/>
          <p:nvPr/>
        </p:nvSpPr>
        <p:spPr>
          <a:xfrm>
            <a:off x="214282" y="973975"/>
            <a:ext cx="3421614" cy="4247317"/>
          </a:xfrm>
          <a:prstGeom prst="rect">
            <a:avLst/>
          </a:prstGeom>
        </p:spPr>
        <p:txBody>
          <a:bodyPr wrap="square">
            <a:spAutoFit/>
          </a:bodyPr>
          <a:lstStyle/>
          <a:p>
            <a:pPr algn="l"/>
            <a:r>
              <a:rPr lang="en-US" b="1" dirty="0">
                <a:solidFill>
                  <a:schemeClr val="accent6">
                    <a:lumMod val="60000"/>
                    <a:lumOff val="40000"/>
                  </a:schemeClr>
                </a:solidFill>
              </a:rPr>
              <a:t>Preganglion fiber releases Ach  </a:t>
            </a:r>
            <a:endParaRPr lang="en-US" b="1" dirty="0" smtClean="0">
              <a:solidFill>
                <a:schemeClr val="accent6">
                  <a:lumMod val="60000"/>
                  <a:lumOff val="40000"/>
                </a:schemeClr>
              </a:solidFill>
            </a:endParaRPr>
          </a:p>
          <a:p>
            <a:pPr algn="l"/>
            <a:endParaRPr lang="en-US" dirty="0"/>
          </a:p>
          <a:p>
            <a:pPr algn="l"/>
            <a:endParaRPr lang="en-US" dirty="0" smtClean="0"/>
          </a:p>
          <a:p>
            <a:pPr algn="l"/>
            <a:r>
              <a:rPr lang="en-US" dirty="0" smtClean="0"/>
              <a:t>      </a:t>
            </a:r>
          </a:p>
          <a:p>
            <a:pPr algn="l"/>
            <a:r>
              <a:rPr lang="en-US" dirty="0" smtClean="0"/>
              <a:t>  </a:t>
            </a:r>
            <a:r>
              <a:rPr lang="en-US" b="1" dirty="0">
                <a:solidFill>
                  <a:srgbClr val="92D050"/>
                </a:solidFill>
              </a:rPr>
              <a:t>Nicotinic receptor activation    </a:t>
            </a:r>
            <a:endParaRPr lang="en-US" b="1" dirty="0" smtClean="0">
              <a:solidFill>
                <a:srgbClr val="92D050"/>
              </a:solidFill>
            </a:endParaRPr>
          </a:p>
          <a:p>
            <a:pPr algn="l"/>
            <a:endParaRPr lang="en-US" dirty="0"/>
          </a:p>
          <a:p>
            <a:pPr algn="l"/>
            <a:endParaRPr lang="en-US" dirty="0" smtClean="0"/>
          </a:p>
          <a:p>
            <a:pPr algn="l"/>
            <a:endParaRPr lang="en-US" dirty="0"/>
          </a:p>
          <a:p>
            <a:pPr algn="l"/>
            <a:r>
              <a:rPr lang="en-US" dirty="0" smtClean="0"/>
              <a:t>             </a:t>
            </a:r>
            <a:r>
              <a:rPr lang="en-US" b="1" dirty="0">
                <a:solidFill>
                  <a:schemeClr val="accent5">
                    <a:lumMod val="40000"/>
                    <a:lumOff val="60000"/>
                  </a:schemeClr>
                </a:solidFill>
              </a:rPr>
              <a:t>Depolarization  </a:t>
            </a:r>
            <a:r>
              <a:rPr lang="en-US" dirty="0">
                <a:solidFill>
                  <a:schemeClr val="accent5">
                    <a:lumMod val="40000"/>
                    <a:lumOff val="60000"/>
                  </a:schemeClr>
                </a:solidFill>
              </a:rPr>
              <a:t> </a:t>
            </a:r>
            <a:endParaRPr lang="en-US" dirty="0" smtClean="0">
              <a:solidFill>
                <a:schemeClr val="accent5">
                  <a:lumMod val="40000"/>
                  <a:lumOff val="60000"/>
                </a:schemeClr>
              </a:solidFill>
            </a:endParaRPr>
          </a:p>
          <a:p>
            <a:pPr algn="l"/>
            <a:endParaRPr lang="en-US" dirty="0"/>
          </a:p>
          <a:p>
            <a:pPr algn="l"/>
            <a:endParaRPr lang="en-US" dirty="0" smtClean="0"/>
          </a:p>
          <a:p>
            <a:pPr algn="l"/>
            <a:r>
              <a:rPr lang="en-US" dirty="0" smtClean="0">
                <a:solidFill>
                  <a:srgbClr val="FFFF00"/>
                </a:solidFill>
              </a:rPr>
              <a:t>                </a:t>
            </a:r>
            <a:r>
              <a:rPr lang="en-US" b="1" dirty="0" smtClean="0">
                <a:solidFill>
                  <a:srgbClr val="FFFF00"/>
                </a:solidFill>
              </a:rPr>
              <a:t>Ca2</a:t>
            </a:r>
            <a:r>
              <a:rPr lang="en-US" b="1" dirty="0">
                <a:solidFill>
                  <a:srgbClr val="FFFF00"/>
                </a:solidFill>
              </a:rPr>
              <a:t>+ entry </a:t>
            </a:r>
            <a:endParaRPr lang="en-US" b="1" dirty="0" smtClean="0">
              <a:solidFill>
                <a:srgbClr val="FFFF00"/>
              </a:solidFill>
            </a:endParaRPr>
          </a:p>
          <a:p>
            <a:pPr algn="l"/>
            <a:endParaRPr lang="en-US" dirty="0"/>
          </a:p>
          <a:p>
            <a:pPr algn="l"/>
            <a:r>
              <a:rPr lang="en-US" dirty="0" smtClean="0"/>
              <a:t>         </a:t>
            </a:r>
          </a:p>
          <a:p>
            <a:pPr algn="l"/>
            <a:r>
              <a:rPr lang="en-US" dirty="0" smtClean="0"/>
              <a:t>               </a:t>
            </a:r>
            <a:r>
              <a:rPr lang="en-US" b="1" dirty="0" smtClean="0">
                <a:solidFill>
                  <a:schemeClr val="accent4">
                    <a:lumMod val="20000"/>
                    <a:lumOff val="80000"/>
                  </a:schemeClr>
                </a:solidFill>
              </a:rPr>
              <a:t>exocytosis</a:t>
            </a:r>
            <a:endParaRPr lang="en-US" b="1" dirty="0">
              <a:solidFill>
                <a:schemeClr val="accent4">
                  <a:lumMod val="20000"/>
                  <a:lumOff val="80000"/>
                </a:schemeClr>
              </a:solidFill>
            </a:endParaRPr>
          </a:p>
        </p:txBody>
      </p:sp>
      <p:sp>
        <p:nvSpPr>
          <p:cNvPr id="4" name="Down Arrow 3"/>
          <p:cNvSpPr/>
          <p:nvPr/>
        </p:nvSpPr>
        <p:spPr>
          <a:xfrm>
            <a:off x="1403648" y="142803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1403648" y="252341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403648" y="3517830"/>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1403648" y="439718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095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4" y="260648"/>
            <a:ext cx="6955751" cy="646331"/>
          </a:xfrm>
          <a:prstGeom prst="rect">
            <a:avLst/>
          </a:prstGeom>
        </p:spPr>
        <p:txBody>
          <a:bodyPr wrap="none">
            <a:spAutoFit/>
          </a:bodyPr>
          <a:lstStyle/>
          <a:p>
            <a:r>
              <a:rPr lang="en-US" sz="3600" b="1" dirty="0">
                <a:solidFill>
                  <a:srgbClr val="00B0F0"/>
                </a:solidFill>
                <a:latin typeface="Arial" panose="020B0604020202020204" pitchFamily="34" charset="0"/>
                <a:cs typeface="Arial" panose="020B0604020202020204" pitchFamily="34" charset="0"/>
              </a:rPr>
              <a:t>Metabolism of </a:t>
            </a:r>
            <a:r>
              <a:rPr lang="en-US" sz="3600" b="1" dirty="0" err="1">
                <a:solidFill>
                  <a:srgbClr val="00B0F0"/>
                </a:solidFill>
                <a:latin typeface="Arial" panose="020B0604020202020204" pitchFamily="34" charset="0"/>
                <a:cs typeface="Arial" panose="020B0604020202020204" pitchFamily="34" charset="0"/>
              </a:rPr>
              <a:t>Catecholamines</a:t>
            </a:r>
            <a:endParaRPr lang="en-US" sz="3600" dirty="0">
              <a:solidFill>
                <a:srgbClr val="00B0F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bright="-18000" contrast="53000"/>
                    </a14:imgEffect>
                  </a14:imgLayer>
                </a14:imgProps>
              </a:ext>
            </a:extLst>
          </a:blip>
          <a:stretch>
            <a:fillRect/>
          </a:stretch>
        </p:blipFill>
        <p:spPr>
          <a:xfrm>
            <a:off x="4211960" y="1268760"/>
            <a:ext cx="4908066" cy="5256584"/>
          </a:xfrm>
          <a:prstGeom prst="rect">
            <a:avLst/>
          </a:prstGeom>
        </p:spPr>
      </p:pic>
      <p:sp>
        <p:nvSpPr>
          <p:cNvPr id="6" name="Rectangle 5"/>
          <p:cNvSpPr/>
          <p:nvPr/>
        </p:nvSpPr>
        <p:spPr>
          <a:xfrm>
            <a:off x="35496" y="2348880"/>
            <a:ext cx="4200438" cy="2923877"/>
          </a:xfrm>
          <a:prstGeom prst="rect">
            <a:avLst/>
          </a:prstGeom>
        </p:spPr>
        <p:txBody>
          <a:bodyPr wrap="square">
            <a:spAutoFit/>
          </a:bodyPr>
          <a:lstStyle/>
          <a:p>
            <a:pPr algn="l"/>
            <a:r>
              <a:rPr lang="en-US" sz="2400" dirty="0">
                <a:solidFill>
                  <a:srgbClr val="FFFF00"/>
                </a:solidFill>
                <a:latin typeface="Arial" panose="020B0604020202020204" pitchFamily="34" charset="0"/>
                <a:cs typeface="Arial" panose="020B0604020202020204" pitchFamily="34" charset="0"/>
              </a:rPr>
              <a:t>Two primary enzymes are involved in the degradation of </a:t>
            </a:r>
            <a:r>
              <a:rPr lang="en-US" sz="2400" dirty="0" err="1">
                <a:solidFill>
                  <a:srgbClr val="FFFF00"/>
                </a:solidFill>
                <a:latin typeface="Arial" panose="020B0604020202020204" pitchFamily="34" charset="0"/>
                <a:cs typeface="Arial" panose="020B0604020202020204" pitchFamily="34" charset="0"/>
              </a:rPr>
              <a:t>catecholamines</a:t>
            </a:r>
            <a:r>
              <a:rPr lang="en-US" sz="2400" dirty="0">
                <a:solidFill>
                  <a:srgbClr val="FFFF00"/>
                </a:solidFill>
                <a:latin typeface="Arial" panose="020B0604020202020204" pitchFamily="34" charset="0"/>
                <a:cs typeface="Arial" panose="020B0604020202020204" pitchFamily="34" charset="0"/>
              </a:rPr>
              <a:t>: </a:t>
            </a:r>
            <a:r>
              <a:rPr lang="en-US" sz="2400" b="1" dirty="0">
                <a:solidFill>
                  <a:srgbClr val="FFFF00"/>
                </a:solidFill>
                <a:latin typeface="Arial" panose="020B0604020202020204" pitchFamily="34" charset="0"/>
                <a:cs typeface="Arial" panose="020B0604020202020204" pitchFamily="34" charset="0"/>
              </a:rPr>
              <a:t>monoamine oxidase (MAO)</a:t>
            </a:r>
            <a:r>
              <a:rPr lang="en-US" sz="2400" dirty="0">
                <a:solidFill>
                  <a:srgbClr val="FFFF00"/>
                </a:solidFill>
                <a:latin typeface="Arial" panose="020B0604020202020204" pitchFamily="34" charset="0"/>
                <a:cs typeface="Arial" panose="020B0604020202020204" pitchFamily="34" charset="0"/>
              </a:rPr>
              <a:t> and </a:t>
            </a:r>
            <a:r>
              <a:rPr lang="en-US" sz="2400" b="1" dirty="0">
                <a:solidFill>
                  <a:srgbClr val="FFFF00"/>
                </a:solidFill>
                <a:latin typeface="Arial" panose="020B0604020202020204" pitchFamily="34" charset="0"/>
                <a:cs typeface="Arial" panose="020B0604020202020204" pitchFamily="34" charset="0"/>
              </a:rPr>
              <a:t>catechol-</a:t>
            </a:r>
            <a:r>
              <a:rPr lang="en-US" sz="2400" b="1" i="1" dirty="0">
                <a:solidFill>
                  <a:srgbClr val="FFFF00"/>
                </a:solidFill>
                <a:latin typeface="Arial" panose="020B0604020202020204" pitchFamily="34" charset="0"/>
                <a:cs typeface="Arial" panose="020B0604020202020204" pitchFamily="34" charset="0"/>
              </a:rPr>
              <a:t>O</a:t>
            </a:r>
            <a:r>
              <a:rPr lang="en-US" sz="2400" b="1" dirty="0">
                <a:solidFill>
                  <a:srgbClr val="FFFF00"/>
                </a:solidFill>
                <a:latin typeface="Arial" panose="020B0604020202020204" pitchFamily="34" charset="0"/>
                <a:cs typeface="Arial" panose="020B0604020202020204" pitchFamily="34" charset="0"/>
              </a:rPr>
              <a:t>-</a:t>
            </a:r>
            <a:r>
              <a:rPr lang="en-US" sz="2400" b="1" dirty="0" err="1">
                <a:solidFill>
                  <a:srgbClr val="FFFF00"/>
                </a:solidFill>
                <a:latin typeface="Arial" panose="020B0604020202020204" pitchFamily="34" charset="0"/>
                <a:cs typeface="Arial" panose="020B0604020202020204" pitchFamily="34" charset="0"/>
              </a:rPr>
              <a:t>methyltransferase</a:t>
            </a:r>
            <a:r>
              <a:rPr lang="en-US" sz="2400" b="1" dirty="0">
                <a:solidFill>
                  <a:srgbClr val="FFFF00"/>
                </a:solidFill>
                <a:latin typeface="Arial" panose="020B0604020202020204" pitchFamily="34" charset="0"/>
                <a:cs typeface="Arial" panose="020B0604020202020204" pitchFamily="34" charset="0"/>
              </a:rPr>
              <a:t> (COMT</a:t>
            </a:r>
            <a:r>
              <a:rPr lang="en-US" sz="2400" b="1" dirty="0" smtClean="0">
                <a:solidFill>
                  <a:srgbClr val="FFFF00"/>
                </a:solidFill>
                <a:latin typeface="Arial" panose="020B0604020202020204" pitchFamily="34" charset="0"/>
                <a:cs typeface="Arial" panose="020B0604020202020204" pitchFamily="34" charset="0"/>
              </a:rPr>
              <a:t>)</a:t>
            </a:r>
            <a:endParaRPr lang="en-US" sz="2400" dirty="0" smtClean="0">
              <a:solidFill>
                <a:srgbClr val="FFFF00"/>
              </a:solidFill>
              <a:latin typeface="Arial" panose="020B0604020202020204" pitchFamily="34" charset="0"/>
              <a:cs typeface="Arial" panose="020B0604020202020204" pitchFamily="34" charset="0"/>
            </a:endParaRPr>
          </a:p>
          <a:p>
            <a:pPr algn="l"/>
            <a:endParaRPr lang="en-US" sz="2000" dirty="0">
              <a:solidFill>
                <a:srgbClr val="FFFF00"/>
              </a:solidFill>
              <a:latin typeface="Arial" panose="020B0604020202020204" pitchFamily="34" charset="0"/>
              <a:cs typeface="Arial" panose="020B0604020202020204" pitchFamily="34" charset="0"/>
            </a:endParaRPr>
          </a:p>
          <a:p>
            <a:pPr algn="l"/>
            <a:endParaRPr lang="en-US" sz="2000" dirty="0" smtClean="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59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4481"/>
            <a:ext cx="7772400" cy="731167"/>
          </a:xfrm>
        </p:spPr>
        <p:txBody>
          <a:bodyPr>
            <a:normAutofit/>
          </a:bodyPr>
          <a:lstStyle/>
          <a:p>
            <a:pPr algn="ctr"/>
            <a:r>
              <a:rPr lang="en-US" sz="3600" b="1" dirty="0">
                <a:solidFill>
                  <a:srgbClr val="00B0F0"/>
                </a:solidFill>
                <a:latin typeface="Arial" panose="020B0604020202020204" pitchFamily="34" charset="0"/>
                <a:cs typeface="Arial" panose="020B0604020202020204" pitchFamily="34" charset="0"/>
              </a:rPr>
              <a:t>Adrenergic Receptors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9" name="Picture 8"/>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brightnessContrast bright="-6000" contrast="44000"/>
                    </a14:imgEffect>
                  </a14:imgLayer>
                </a14:imgProps>
              </a:ext>
            </a:extLst>
          </a:blip>
          <a:stretch>
            <a:fillRect/>
          </a:stretch>
        </p:blipFill>
        <p:spPr>
          <a:xfrm>
            <a:off x="1403648" y="808455"/>
            <a:ext cx="6238949" cy="5932913"/>
          </a:xfrm>
          <a:prstGeom prst="rect">
            <a:avLst/>
          </a:prstGeom>
          <a:ln w="41275">
            <a:solidFill>
              <a:schemeClr val="bg1"/>
            </a:solidFill>
          </a:ln>
        </p:spPr>
      </p:pic>
    </p:spTree>
    <p:extLst>
      <p:ext uri="{BB962C8B-B14F-4D97-AF65-F5344CB8AC3E}">
        <p14:creationId xmlns:p14="http://schemas.microsoft.com/office/powerpoint/2010/main" val="3127970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4784"/>
            <a:ext cx="7906074" cy="39268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6803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4028"/>
            <a:ext cx="7772400" cy="1456267"/>
          </a:xfrm>
        </p:spPr>
        <p:txBody>
          <a:bodyPr>
            <a:normAutofit/>
          </a:bodyPr>
          <a:lstStyle/>
          <a:p>
            <a:pPr algn="ctr"/>
            <a:r>
              <a:rPr lang="en-US" sz="3600" b="1" dirty="0" smtClean="0">
                <a:solidFill>
                  <a:srgbClr val="00B0F0"/>
                </a:solidFill>
              </a:rPr>
              <a:t>Physiological ACTIONS</a:t>
            </a:r>
            <a:endParaRPr lang="ar-JO" sz="3600" b="1" dirty="0">
              <a:solidFill>
                <a:srgbClr val="00B0F0"/>
              </a:solidFill>
            </a:endParaRPr>
          </a:p>
        </p:txBody>
      </p:sp>
      <p:sp>
        <p:nvSpPr>
          <p:cNvPr id="3" name="Content Placeholder 2"/>
          <p:cNvSpPr>
            <a:spLocks noGrp="1"/>
          </p:cNvSpPr>
          <p:nvPr>
            <p:ph idx="1"/>
          </p:nvPr>
        </p:nvSpPr>
        <p:spPr>
          <a:xfrm>
            <a:off x="-32" y="1571612"/>
            <a:ext cx="9144032" cy="4625609"/>
          </a:xfrm>
        </p:spPr>
        <p:txBody>
          <a:bodyPr>
            <a:normAutofit/>
          </a:bodyPr>
          <a:lstStyle/>
          <a:p>
            <a:pPr>
              <a:buFont typeface="Wingdings" panose="05000000000000000000" pitchFamily="2" charset="2"/>
              <a:buChar char="Ø"/>
            </a:pPr>
            <a:r>
              <a:rPr lang="en-US" sz="2000" b="1" dirty="0" smtClean="0">
                <a:solidFill>
                  <a:srgbClr val="FFFF00"/>
                </a:solidFill>
                <a:latin typeface="Arial" panose="020B0604020202020204" pitchFamily="34" charset="0"/>
                <a:cs typeface="Arial" panose="020B0604020202020204" pitchFamily="34" charset="0"/>
              </a:rPr>
              <a:t>Because </a:t>
            </a:r>
            <a:r>
              <a:rPr lang="en-US" sz="2000" b="1" dirty="0">
                <a:solidFill>
                  <a:srgbClr val="FFFF00"/>
                </a:solidFill>
                <a:latin typeface="Arial" panose="020B0604020202020204" pitchFamily="34" charset="0"/>
                <a:cs typeface="Arial" panose="020B0604020202020204" pitchFamily="34" charset="0"/>
              </a:rPr>
              <a:t>the adrenal medulla is directly innervated by the autonomic nervous system, </a:t>
            </a:r>
            <a:r>
              <a:rPr lang="en-US" sz="2000" b="1" dirty="0" err="1">
                <a:solidFill>
                  <a:srgbClr val="FFFF00"/>
                </a:solidFill>
                <a:latin typeface="Arial" panose="020B0604020202020204" pitchFamily="34" charset="0"/>
                <a:cs typeface="Arial" panose="020B0604020202020204" pitchFamily="34" charset="0"/>
              </a:rPr>
              <a:t>adrenomedullary</a:t>
            </a:r>
            <a:r>
              <a:rPr lang="en-US" sz="2000" b="1" dirty="0">
                <a:solidFill>
                  <a:srgbClr val="FFFF00"/>
                </a:solidFill>
                <a:latin typeface="Arial" panose="020B0604020202020204" pitchFamily="34" charset="0"/>
                <a:cs typeface="Arial" panose="020B0604020202020204" pitchFamily="34" charset="0"/>
              </a:rPr>
              <a:t> responses are very rapid</a:t>
            </a:r>
            <a:r>
              <a:rPr lang="en-US" sz="2000" b="1" dirty="0" smtClean="0">
                <a:solidFill>
                  <a:srgbClr val="FFFF00"/>
                </a:solidFill>
                <a:latin typeface="Arial" panose="020B0604020202020204" pitchFamily="34" charset="0"/>
                <a:cs typeface="Arial" panose="020B0604020202020204" pitchFamily="34" charset="0"/>
              </a:rPr>
              <a:t>.</a:t>
            </a:r>
          </a:p>
          <a:p>
            <a:pPr marL="0" indent="0">
              <a:buNone/>
            </a:pPr>
            <a:endParaRPr lang="en-US" sz="2000" b="1" dirty="0" smtClean="0">
              <a:solidFill>
                <a:srgbClr val="FFFF00"/>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b="1" dirty="0">
                <a:solidFill>
                  <a:srgbClr val="FFFF00"/>
                </a:solidFill>
                <a:latin typeface="Arial" panose="020B0604020202020204" pitchFamily="34" charset="0"/>
                <a:cs typeface="Arial" panose="020B0604020202020204" pitchFamily="34" charset="0"/>
              </a:rPr>
              <a:t>Circulating epinephrine and norepinephrine have similar effect of sympathetic stimulation.  </a:t>
            </a:r>
          </a:p>
          <a:p>
            <a:pPr algn="l" rtl="0">
              <a:buFont typeface="Wingdings" panose="05000000000000000000" pitchFamily="2" charset="2"/>
              <a:buChar char="Ø"/>
            </a:pPr>
            <a:endParaRPr lang="en-US" sz="2000" b="1" dirty="0" smtClean="0">
              <a:solidFill>
                <a:srgbClr val="FFFF00"/>
              </a:solidFill>
              <a:latin typeface="Arial" panose="020B0604020202020204" pitchFamily="34" charset="0"/>
              <a:cs typeface="Arial" panose="020B0604020202020204" pitchFamily="34" charset="0"/>
            </a:endParaRPr>
          </a:p>
          <a:p>
            <a:pPr algn="l" rtl="0">
              <a:buFont typeface="Wingdings" panose="05000000000000000000" pitchFamily="2" charset="2"/>
              <a:buChar char="Ø"/>
            </a:pPr>
            <a:r>
              <a:rPr lang="en-US" sz="2000" b="1" dirty="0" smtClean="0">
                <a:solidFill>
                  <a:srgbClr val="FFFF00"/>
                </a:solidFill>
                <a:latin typeface="Arial" panose="020B0604020202020204" pitchFamily="34" charset="0"/>
                <a:cs typeface="Arial" panose="020B0604020202020204" pitchFamily="34" charset="0"/>
              </a:rPr>
              <a:t>Effects of epinephrine and norepinephrine on various target organs depend upon the type and ratio of receptors present in the cells of the organs. </a:t>
            </a:r>
          </a:p>
          <a:p>
            <a:pPr algn="l" rtl="0">
              <a:buFont typeface="Wingdings" panose="05000000000000000000" pitchFamily="2" charset="2"/>
              <a:buChar char="Ø"/>
            </a:pPr>
            <a:r>
              <a:rPr lang="en-US" sz="2000" b="1" dirty="0" smtClean="0">
                <a:solidFill>
                  <a:srgbClr val="FF0000"/>
                </a:solidFill>
                <a:latin typeface="Arial" panose="020B0604020202020204" pitchFamily="34" charset="0"/>
                <a:cs typeface="Arial" panose="020B0604020202020204" pitchFamily="34" charset="0"/>
              </a:rPr>
              <a:t>Epinephrine acts through both alpha and beta receptors equally. </a:t>
            </a:r>
          </a:p>
          <a:p>
            <a:pPr algn="l" rtl="0">
              <a:buFont typeface="Wingdings" panose="05000000000000000000" pitchFamily="2" charset="2"/>
              <a:buChar char="Ø"/>
            </a:pPr>
            <a:r>
              <a:rPr lang="en-US" sz="2000" b="1" dirty="0" err="1" smtClean="0">
                <a:solidFill>
                  <a:srgbClr val="92D050"/>
                </a:solidFill>
                <a:latin typeface="Arial" panose="020B0604020202020204" pitchFamily="34" charset="0"/>
                <a:cs typeface="Arial" panose="020B0604020202020204" pitchFamily="34" charset="0"/>
              </a:rPr>
              <a:t>Norepinphrine</a:t>
            </a:r>
            <a:r>
              <a:rPr lang="en-US" sz="2000" b="1" dirty="0" smtClean="0">
                <a:solidFill>
                  <a:srgbClr val="92D050"/>
                </a:solidFill>
                <a:latin typeface="Arial" panose="020B0604020202020204" pitchFamily="34" charset="0"/>
                <a:cs typeface="Arial" panose="020B0604020202020204" pitchFamily="34" charset="0"/>
              </a:rPr>
              <a:t> acts mainly through alpha receptors and occasionally through beta receptors.</a:t>
            </a:r>
            <a:endParaRPr lang="ar-JO" sz="2000" b="1" dirty="0">
              <a:solidFill>
                <a:srgbClr val="92D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3500</TotalTime>
  <Words>771</Words>
  <Application>Microsoft Office PowerPoint</Application>
  <PresentationFormat>On-screen Show (4:3)</PresentationFormat>
  <Paragraphs>87</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Symbol</vt:lpstr>
      <vt:lpstr>Times New Roman</vt:lpstr>
      <vt:lpstr>Wingdings</vt:lpstr>
      <vt:lpstr>Celestial</vt:lpstr>
      <vt:lpstr>Adrenal Gland Part 1</vt:lpstr>
      <vt:lpstr>PowerPoint Presentation</vt:lpstr>
      <vt:lpstr>PowerPoint Presentation</vt:lpstr>
      <vt:lpstr>PowerPoint Presentation</vt:lpstr>
      <vt:lpstr>Secretion of catecholamines</vt:lpstr>
      <vt:lpstr>PowerPoint Presentation</vt:lpstr>
      <vt:lpstr>Adrenergic Receptors</vt:lpstr>
      <vt:lpstr>PowerPoint Presentation</vt:lpstr>
      <vt:lpstr>Physiological ACTIONS</vt:lpstr>
      <vt:lpstr>PowerPoint Presentation</vt:lpstr>
      <vt:lpstr>PowerPoint Presentation</vt:lpstr>
      <vt:lpstr>PowerPoint Presentation</vt:lpstr>
      <vt:lpstr>PowerPoint Presentation</vt:lpstr>
      <vt:lpstr>PowerPoint Presentation</vt:lpstr>
      <vt:lpstr>Epinephrine vs. Norepinephrine</vt:lpstr>
      <vt:lpstr>Clinical Insights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hamza</dc:creator>
  <cp:lastModifiedBy>lenovo</cp:lastModifiedBy>
  <cp:revision>120</cp:revision>
  <dcterms:created xsi:type="dcterms:W3CDTF">2015-12-03T10:36:33Z</dcterms:created>
  <dcterms:modified xsi:type="dcterms:W3CDTF">2020-11-30T08:50:25Z</dcterms:modified>
</cp:coreProperties>
</file>