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30"/>
  </p:notesMasterIdLst>
  <p:sldIdLst>
    <p:sldId id="256" r:id="rId2"/>
    <p:sldId id="257" r:id="rId3"/>
    <p:sldId id="340" r:id="rId4"/>
    <p:sldId id="259" r:id="rId5"/>
    <p:sldId id="341" r:id="rId6"/>
    <p:sldId id="342" r:id="rId7"/>
    <p:sldId id="343" r:id="rId8"/>
    <p:sldId id="260" r:id="rId9"/>
    <p:sldId id="261" r:id="rId10"/>
    <p:sldId id="263" r:id="rId11"/>
    <p:sldId id="265" r:id="rId12"/>
    <p:sldId id="332" r:id="rId13"/>
    <p:sldId id="333" r:id="rId14"/>
    <p:sldId id="309" r:id="rId15"/>
    <p:sldId id="276" r:id="rId16"/>
    <p:sldId id="281" r:id="rId17"/>
    <p:sldId id="336" r:id="rId18"/>
    <p:sldId id="282" r:id="rId19"/>
    <p:sldId id="337" r:id="rId20"/>
    <p:sldId id="286" r:id="rId21"/>
    <p:sldId id="338" r:id="rId22"/>
    <p:sldId id="339" r:id="rId23"/>
    <p:sldId id="290" r:id="rId24"/>
    <p:sldId id="348" r:id="rId25"/>
    <p:sldId id="292" r:id="rId26"/>
    <p:sldId id="347" r:id="rId27"/>
    <p:sldId id="297" r:id="rId28"/>
    <p:sldId id="344"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70" autoAdjust="0"/>
  </p:normalViewPr>
  <p:slideViewPr>
    <p:cSldViewPr>
      <p:cViewPr varScale="1">
        <p:scale>
          <a:sx n="70" d="100"/>
          <a:sy n="70" d="100"/>
        </p:scale>
        <p:origin x="1090"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BA84B6-A689-4128-9406-74275AB57331}" type="datetimeFigureOut">
              <a:rPr lang="en-US" smtClean="0"/>
              <a:pPr/>
              <a:t>11/25/2020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C02369-D879-4EA8-A3C9-E12DD228E696}" type="slidenum">
              <a:rPr lang="en-US" smtClean="0"/>
              <a:pPr/>
              <a:t>‹#›</a:t>
            </a:fld>
            <a:endParaRPr lang="en-US"/>
          </a:p>
        </p:txBody>
      </p:sp>
    </p:spTree>
    <p:extLst>
      <p:ext uri="{BB962C8B-B14F-4D97-AF65-F5344CB8AC3E}">
        <p14:creationId xmlns:p14="http://schemas.microsoft.com/office/powerpoint/2010/main" val="382459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1AC02369-D879-4EA8-A3C9-E12DD228E69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q"/>
            </a:pPr>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14</a:t>
            </a:fld>
            <a:endParaRPr lang="en-US" dirty="0"/>
          </a:p>
        </p:txBody>
      </p:sp>
    </p:spTree>
    <p:extLst>
      <p:ext uri="{BB962C8B-B14F-4D97-AF65-F5344CB8AC3E}">
        <p14:creationId xmlns:p14="http://schemas.microsoft.com/office/powerpoint/2010/main" val="382747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15</a:t>
            </a:fld>
            <a:endParaRPr lang="en-US" dirty="0"/>
          </a:p>
        </p:txBody>
      </p:sp>
    </p:spTree>
    <p:extLst>
      <p:ext uri="{BB962C8B-B14F-4D97-AF65-F5344CB8AC3E}">
        <p14:creationId xmlns:p14="http://schemas.microsoft.com/office/powerpoint/2010/main" val="101833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16</a:t>
            </a:fld>
            <a:endParaRPr lang="en-US" dirty="0"/>
          </a:p>
        </p:txBody>
      </p:sp>
    </p:spTree>
    <p:extLst>
      <p:ext uri="{BB962C8B-B14F-4D97-AF65-F5344CB8AC3E}">
        <p14:creationId xmlns:p14="http://schemas.microsoft.com/office/powerpoint/2010/main" val="346904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1AC02369-D879-4EA8-A3C9-E12DD228E696}"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18</a:t>
            </a:fld>
            <a:endParaRPr lang="en-US" dirty="0"/>
          </a:p>
        </p:txBody>
      </p:sp>
    </p:spTree>
    <p:extLst>
      <p:ext uri="{BB962C8B-B14F-4D97-AF65-F5344CB8AC3E}">
        <p14:creationId xmlns:p14="http://schemas.microsoft.com/office/powerpoint/2010/main" val="3139702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20</a:t>
            </a:fld>
            <a:endParaRPr lang="en-US"/>
          </a:p>
        </p:txBody>
      </p:sp>
    </p:spTree>
    <p:extLst>
      <p:ext uri="{BB962C8B-B14F-4D97-AF65-F5344CB8AC3E}">
        <p14:creationId xmlns:p14="http://schemas.microsoft.com/office/powerpoint/2010/main" val="401664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endParaRPr lang="ar-JO" dirty="0"/>
          </a:p>
        </p:txBody>
      </p:sp>
      <p:sp>
        <p:nvSpPr>
          <p:cNvPr id="4" name="Slide Number Placeholder 3"/>
          <p:cNvSpPr>
            <a:spLocks noGrp="1"/>
          </p:cNvSpPr>
          <p:nvPr>
            <p:ph type="sldNum" sz="quarter" idx="10"/>
          </p:nvPr>
        </p:nvSpPr>
        <p:spPr/>
        <p:txBody>
          <a:bodyPr/>
          <a:lstStyle/>
          <a:p>
            <a:fld id="{1AC02369-D879-4EA8-A3C9-E12DD228E696}"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1AC02369-D879-4EA8-A3C9-E12DD228E696}"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23</a:t>
            </a:fld>
            <a:endParaRPr lang="en-US" dirty="0"/>
          </a:p>
        </p:txBody>
      </p:sp>
    </p:spTree>
    <p:extLst>
      <p:ext uri="{BB962C8B-B14F-4D97-AF65-F5344CB8AC3E}">
        <p14:creationId xmlns:p14="http://schemas.microsoft.com/office/powerpoint/2010/main" val="3314262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E0DDB9A-A03C-4E98-901E-04DF74DD106A}" type="slidenum">
              <a:rPr lang="en-US" smtClean="0"/>
              <a:pPr/>
              <a:t>24</a:t>
            </a:fld>
            <a:endParaRPr lang="en-US" dirty="0"/>
          </a:p>
        </p:txBody>
      </p:sp>
    </p:spTree>
    <p:extLst>
      <p:ext uri="{BB962C8B-B14F-4D97-AF65-F5344CB8AC3E}">
        <p14:creationId xmlns:p14="http://schemas.microsoft.com/office/powerpoint/2010/main" val="416178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q"/>
            </a:pPr>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4</a:t>
            </a:fld>
            <a:endParaRPr lang="en-US"/>
          </a:p>
        </p:txBody>
      </p:sp>
    </p:spTree>
    <p:extLst>
      <p:ext uri="{BB962C8B-B14F-4D97-AF65-F5344CB8AC3E}">
        <p14:creationId xmlns:p14="http://schemas.microsoft.com/office/powerpoint/2010/main" val="2703581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25</a:t>
            </a:fld>
            <a:endParaRPr lang="en-US" dirty="0"/>
          </a:p>
        </p:txBody>
      </p:sp>
    </p:spTree>
    <p:extLst>
      <p:ext uri="{BB962C8B-B14F-4D97-AF65-F5344CB8AC3E}">
        <p14:creationId xmlns:p14="http://schemas.microsoft.com/office/powerpoint/2010/main" val="1263630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02369-D879-4EA8-A3C9-E12DD228E696}" type="slidenum">
              <a:rPr lang="en-US" smtClean="0"/>
              <a:pPr/>
              <a:t>26</a:t>
            </a:fld>
            <a:endParaRPr lang="en-US"/>
          </a:p>
        </p:txBody>
      </p:sp>
    </p:spTree>
    <p:extLst>
      <p:ext uri="{BB962C8B-B14F-4D97-AF65-F5344CB8AC3E}">
        <p14:creationId xmlns:p14="http://schemas.microsoft.com/office/powerpoint/2010/main" val="301054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02369-D879-4EA8-A3C9-E12DD228E696}" type="slidenum">
              <a:rPr lang="en-US" smtClean="0"/>
              <a:pPr/>
              <a:t>6</a:t>
            </a:fld>
            <a:endParaRPr lang="en-US"/>
          </a:p>
        </p:txBody>
      </p:sp>
    </p:spTree>
    <p:extLst>
      <p:ext uri="{BB962C8B-B14F-4D97-AF65-F5344CB8AC3E}">
        <p14:creationId xmlns:p14="http://schemas.microsoft.com/office/powerpoint/2010/main" val="329628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q"/>
            </a:pPr>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8</a:t>
            </a:fld>
            <a:endParaRPr lang="en-US"/>
          </a:p>
        </p:txBody>
      </p:sp>
    </p:spTree>
    <p:extLst>
      <p:ext uri="{BB962C8B-B14F-4D97-AF65-F5344CB8AC3E}">
        <p14:creationId xmlns:p14="http://schemas.microsoft.com/office/powerpoint/2010/main" val="80562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9</a:t>
            </a:fld>
            <a:endParaRPr lang="en-US" dirty="0"/>
          </a:p>
        </p:txBody>
      </p:sp>
    </p:spTree>
    <p:extLst>
      <p:ext uri="{BB962C8B-B14F-4D97-AF65-F5344CB8AC3E}">
        <p14:creationId xmlns:p14="http://schemas.microsoft.com/office/powerpoint/2010/main" val="266855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10</a:t>
            </a:fld>
            <a:endParaRPr lang="en-US" dirty="0"/>
          </a:p>
        </p:txBody>
      </p:sp>
    </p:spTree>
    <p:extLst>
      <p:ext uri="{BB962C8B-B14F-4D97-AF65-F5344CB8AC3E}">
        <p14:creationId xmlns:p14="http://schemas.microsoft.com/office/powerpoint/2010/main" val="151377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DDB9A-A03C-4E98-901E-04DF74DD106A}" type="slidenum">
              <a:rPr lang="en-US" smtClean="0"/>
              <a:pPr/>
              <a:t>11</a:t>
            </a:fld>
            <a:endParaRPr lang="en-US" dirty="0"/>
          </a:p>
        </p:txBody>
      </p:sp>
    </p:spTree>
    <p:extLst>
      <p:ext uri="{BB962C8B-B14F-4D97-AF65-F5344CB8AC3E}">
        <p14:creationId xmlns:p14="http://schemas.microsoft.com/office/powerpoint/2010/main" val="320992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02369-D879-4EA8-A3C9-E12DD228E696}" type="slidenum">
              <a:rPr lang="en-US" smtClean="0"/>
              <a:pPr/>
              <a:t>12</a:t>
            </a:fld>
            <a:endParaRPr lang="en-US"/>
          </a:p>
        </p:txBody>
      </p:sp>
    </p:spTree>
    <p:extLst>
      <p:ext uri="{BB962C8B-B14F-4D97-AF65-F5344CB8AC3E}">
        <p14:creationId xmlns:p14="http://schemas.microsoft.com/office/powerpoint/2010/main" val="360875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02369-D879-4EA8-A3C9-E12DD228E696}" type="slidenum">
              <a:rPr lang="en-US" smtClean="0"/>
              <a:pPr/>
              <a:t>13</a:t>
            </a:fld>
            <a:endParaRPr lang="en-US"/>
          </a:p>
        </p:txBody>
      </p:sp>
    </p:spTree>
    <p:extLst>
      <p:ext uri="{BB962C8B-B14F-4D97-AF65-F5344CB8AC3E}">
        <p14:creationId xmlns:p14="http://schemas.microsoft.com/office/powerpoint/2010/main" val="285151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61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662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480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97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1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805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511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929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1273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54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21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4442116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 y="1916832"/>
            <a:ext cx="8686800" cy="2067793"/>
          </a:xfrm>
          <a:solidFill>
            <a:schemeClr val="accent5">
              <a:lumMod val="60000"/>
              <a:lumOff val="40000"/>
            </a:schemeClr>
          </a:solidFill>
        </p:spPr>
        <p:txBody>
          <a:bodyPr vert="horz" lIns="91440" tIns="45720" rIns="91440" bIns="45720" rtlCol="0" anchor="b">
            <a:noAutofit/>
          </a:bodyPr>
          <a:lstStyle/>
          <a:p>
            <a:r>
              <a:rPr lang="en-US" sz="6000" b="1" dirty="0">
                <a:latin typeface="Arial" panose="020B0604020202020204" pitchFamily="34" charset="0"/>
                <a:cs typeface="Arial" panose="020B0604020202020204" pitchFamily="34" charset="0"/>
              </a:rPr>
              <a:t>Endocrine Functions of the Pancreas</a:t>
            </a:r>
          </a:p>
        </p:txBody>
      </p:sp>
    </p:spTree>
    <p:extLst>
      <p:ext uri="{BB962C8B-B14F-4D97-AF65-F5344CB8AC3E}">
        <p14:creationId xmlns:p14="http://schemas.microsoft.com/office/powerpoint/2010/main" val="2033247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171678"/>
            <a:ext cx="9067800" cy="1111250"/>
          </a:xfrm>
        </p:spPr>
        <p:txBody>
          <a:bodyPr>
            <a:noAutofit/>
          </a:bodyPr>
          <a:lstStyle/>
          <a:p>
            <a:pPr marL="1028700" indent="-1028700" algn="ctr"/>
            <a:r>
              <a:rPr lang="en-US" sz="4000" b="1" dirty="0" smtClean="0">
                <a:latin typeface="Arial" panose="020B0604020202020204" pitchFamily="34" charset="0"/>
                <a:cs typeface="Arial" panose="020B0604020202020204" pitchFamily="34" charset="0"/>
              </a:rPr>
              <a:t>ACTIONS OF INSULIN</a:t>
            </a:r>
            <a:endParaRPr lang="en-US" sz="4000"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1761832"/>
            <a:ext cx="8572560" cy="483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Content Placeholder 2"/>
          <p:cNvSpPr txBox="1">
            <a:spLocks/>
          </p:cNvSpPr>
          <p:nvPr/>
        </p:nvSpPr>
        <p:spPr>
          <a:xfrm>
            <a:off x="214282" y="1314029"/>
            <a:ext cx="8229600" cy="452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514350" indent="-514350">
              <a:buNone/>
            </a:pPr>
            <a:r>
              <a:rPr lang="en-US" sz="2000" b="1" dirty="0" smtClean="0">
                <a:latin typeface="Arial" panose="020B0604020202020204" pitchFamily="34" charset="0"/>
                <a:cs typeface="Arial" panose="020B0604020202020204" pitchFamily="34" charset="0"/>
              </a:rPr>
              <a:t>ii- Insulin Promotes </a:t>
            </a:r>
            <a:r>
              <a:rPr lang="en-US" sz="2000" b="1" dirty="0" smtClean="0">
                <a:solidFill>
                  <a:schemeClr val="tx1"/>
                </a:solidFill>
                <a:latin typeface="Arial" panose="020B0604020202020204" pitchFamily="34" charset="0"/>
                <a:cs typeface="Arial" panose="020B0604020202020204" pitchFamily="34" charset="0"/>
              </a:rPr>
              <a:t>Liver </a:t>
            </a:r>
            <a:r>
              <a:rPr lang="en-US" sz="2000" b="1" u="sng" dirty="0" smtClean="0">
                <a:solidFill>
                  <a:schemeClr val="tx1"/>
                </a:solidFill>
                <a:latin typeface="Arial" panose="020B0604020202020204" pitchFamily="34" charset="0"/>
                <a:cs typeface="Arial" panose="020B0604020202020204" pitchFamily="34" charset="0"/>
              </a:rPr>
              <a:t>U</a:t>
            </a:r>
            <a:r>
              <a:rPr lang="en-US" sz="2000" b="1" u="sng" dirty="0" smtClean="0">
                <a:latin typeface="Arial" panose="020B0604020202020204" pitchFamily="34" charset="0"/>
                <a:cs typeface="Arial" panose="020B0604020202020204" pitchFamily="34" charset="0"/>
              </a:rPr>
              <a:t>ptake</a:t>
            </a:r>
            <a:r>
              <a:rPr lang="en-US" sz="2000" b="1" dirty="0" smtClean="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Storage</a:t>
            </a:r>
            <a:r>
              <a:rPr lang="en-US" sz="2000" b="1" dirty="0" smtClean="0">
                <a:latin typeface="Arial" panose="020B0604020202020204" pitchFamily="34" charset="0"/>
                <a:cs typeface="Arial" panose="020B0604020202020204" pitchFamily="34" charset="0"/>
              </a:rPr>
              <a:t>, and </a:t>
            </a:r>
            <a:r>
              <a:rPr lang="en-US" sz="2000" b="1" u="sng" dirty="0" smtClean="0">
                <a:latin typeface="Arial" panose="020B0604020202020204" pitchFamily="34" charset="0"/>
                <a:cs typeface="Arial" panose="020B0604020202020204" pitchFamily="34" charset="0"/>
              </a:rPr>
              <a:t>Use</a:t>
            </a:r>
            <a:r>
              <a:rPr lang="en-US" sz="2000" b="1" dirty="0" smtClean="0">
                <a:latin typeface="Arial" panose="020B0604020202020204" pitchFamily="34" charset="0"/>
                <a:cs typeface="Arial" panose="020B0604020202020204" pitchFamily="34" charset="0"/>
              </a:rPr>
              <a:t> of Glucose</a:t>
            </a:r>
          </a:p>
          <a:p>
            <a:pPr>
              <a:buFont typeface="Wingdings" pitchFamily="2" charset="2"/>
              <a:buChar char="q"/>
            </a:pPr>
            <a:endParaRPr lang="en-US" sz="2000" b="1" dirty="0" smtClean="0"/>
          </a:p>
          <a:p>
            <a:endParaRPr lang="en-US" sz="2600" b="1" dirty="0"/>
          </a:p>
        </p:txBody>
      </p:sp>
    </p:spTree>
    <p:extLst>
      <p:ext uri="{BB962C8B-B14F-4D97-AF65-F5344CB8AC3E}">
        <p14:creationId xmlns:p14="http://schemas.microsoft.com/office/powerpoint/2010/main" val="2450768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p:spPr>
        <p:txBody>
          <a:bodyPr>
            <a:normAutofit/>
          </a:bodyPr>
          <a:lstStyle/>
          <a:p>
            <a:pPr marL="514350" indent="-514350">
              <a:buNone/>
            </a:pPr>
            <a:r>
              <a:rPr lang="en-US" sz="2400" b="1" dirty="0" smtClean="0">
                <a:latin typeface="Arial" panose="020B0604020202020204" pitchFamily="34" charset="0"/>
                <a:cs typeface="Arial" panose="020B0604020202020204" pitchFamily="34" charset="0"/>
              </a:rPr>
              <a:t>iii- </a:t>
            </a:r>
            <a:r>
              <a:rPr lang="en-US" b="1" dirty="0" smtClean="0">
                <a:latin typeface="Arial" panose="020B0604020202020204" pitchFamily="34" charset="0"/>
                <a:cs typeface="Arial" panose="020B0604020202020204" pitchFamily="34" charset="0"/>
              </a:rPr>
              <a:t>Insulin </a:t>
            </a:r>
            <a:r>
              <a:rPr lang="en-US" b="1" dirty="0">
                <a:latin typeface="Arial" panose="020B0604020202020204" pitchFamily="34" charset="0"/>
                <a:cs typeface="Arial" panose="020B0604020202020204" pitchFamily="34" charset="0"/>
              </a:rPr>
              <a:t>Promotes </a:t>
            </a:r>
            <a:r>
              <a:rPr lang="en-US" b="1" u="sng" dirty="0">
                <a:latin typeface="Arial" panose="020B0604020202020204" pitchFamily="34" charset="0"/>
                <a:cs typeface="Arial" panose="020B0604020202020204" pitchFamily="34" charset="0"/>
              </a:rPr>
              <a:t>Conversion</a:t>
            </a:r>
            <a:r>
              <a:rPr lang="en-US" b="1" dirty="0">
                <a:latin typeface="Arial" panose="020B0604020202020204" pitchFamily="34" charset="0"/>
                <a:cs typeface="Arial" panose="020B0604020202020204" pitchFamily="34" charset="0"/>
              </a:rPr>
              <a:t> of Excess Glucose </a:t>
            </a:r>
            <a:r>
              <a:rPr lang="en-US" b="1" u="sng" dirty="0">
                <a:latin typeface="Arial" panose="020B0604020202020204" pitchFamily="34" charset="0"/>
                <a:cs typeface="Arial" panose="020B0604020202020204" pitchFamily="34" charset="0"/>
              </a:rPr>
              <a:t>into Fatty Acids </a:t>
            </a:r>
            <a:r>
              <a:rPr lang="en-US" b="1" dirty="0">
                <a:latin typeface="Arial" panose="020B0604020202020204" pitchFamily="34" charset="0"/>
                <a:cs typeface="Arial" panose="020B0604020202020204" pitchFamily="34" charset="0"/>
              </a:rPr>
              <a:t>and </a:t>
            </a:r>
            <a:r>
              <a:rPr lang="en-US" b="1" u="sng" dirty="0">
                <a:latin typeface="Arial" panose="020B0604020202020204" pitchFamily="34" charset="0"/>
                <a:cs typeface="Arial" panose="020B0604020202020204" pitchFamily="34" charset="0"/>
              </a:rPr>
              <a:t>Inhibits </a:t>
            </a:r>
            <a:r>
              <a:rPr lang="en-US" b="1" u="sng" dirty="0">
                <a:solidFill>
                  <a:schemeClr val="tx1"/>
                </a:solidFill>
                <a:latin typeface="Arial" panose="020B0604020202020204" pitchFamily="34" charset="0"/>
                <a:cs typeface="Arial" panose="020B0604020202020204" pitchFamily="34" charset="0"/>
              </a:rPr>
              <a:t>Gluconeogenesis </a:t>
            </a:r>
            <a:r>
              <a:rPr lang="en-US" b="1" dirty="0">
                <a:solidFill>
                  <a:schemeClr val="tx1"/>
                </a:solidFill>
                <a:latin typeface="Arial" panose="020B0604020202020204" pitchFamily="34" charset="0"/>
                <a:cs typeface="Arial" panose="020B0604020202020204" pitchFamily="34" charset="0"/>
              </a:rPr>
              <a:t>in the </a:t>
            </a:r>
            <a:r>
              <a:rPr lang="en-US" b="1" dirty="0" smtClean="0">
                <a:solidFill>
                  <a:schemeClr val="tx1"/>
                </a:solidFill>
                <a:latin typeface="Arial" panose="020B0604020202020204" pitchFamily="34" charset="0"/>
                <a:cs typeface="Arial" panose="020B0604020202020204" pitchFamily="34" charset="0"/>
              </a:rPr>
              <a:t>Liver.</a:t>
            </a:r>
          </a:p>
          <a:p>
            <a:pPr marL="514350" indent="-514350">
              <a:buNone/>
            </a:pPr>
            <a:endParaRPr lang="en-US" sz="2400" b="1" dirty="0" smtClean="0">
              <a:solidFill>
                <a:schemeClr val="tx1"/>
              </a:solidFill>
              <a:latin typeface="Arial" panose="020B0604020202020204" pitchFamily="34" charset="0"/>
              <a:cs typeface="Arial" panose="020B0604020202020204" pitchFamily="34" charset="0"/>
            </a:endParaRPr>
          </a:p>
          <a:p>
            <a:pPr marL="514350" indent="-514350">
              <a:buNone/>
            </a:pPr>
            <a:endParaRPr lang="en-US" sz="2000" b="1" dirty="0" smtClean="0">
              <a:solidFill>
                <a:srgbClr val="7030A0"/>
              </a:solidFill>
            </a:endParaRPr>
          </a:p>
          <a:p>
            <a:pPr marL="514350" indent="-514350">
              <a:buNone/>
            </a:pPr>
            <a:endParaRPr lang="en-US" sz="2200" b="1" dirty="0" smtClean="0">
              <a:solidFill>
                <a:schemeClr val="tx1"/>
              </a:solidFill>
            </a:endParaRPr>
          </a:p>
          <a:p>
            <a:pPr marL="514350" indent="-514350">
              <a:buNone/>
            </a:pPr>
            <a:endParaRPr lang="en-US" sz="2200" b="1" dirty="0">
              <a:solidFill>
                <a:schemeClr val="tx1"/>
              </a:solidFill>
            </a:endParaRPr>
          </a:p>
          <a:p>
            <a:pPr marL="640080" indent="0">
              <a:buNone/>
            </a:pPr>
            <a:endParaRPr lang="en-US" sz="2200" b="1" dirty="0" smtClean="0">
              <a:solidFill>
                <a:schemeClr val="tx1"/>
              </a:solidFill>
            </a:endParaRPr>
          </a:p>
          <a:p>
            <a:pPr marL="514350" indent="-514350">
              <a:buFont typeface="+mj-lt"/>
              <a:buAutoNum type="arabicPeriod" startAt="4"/>
            </a:pPr>
            <a:endParaRPr lang="en-US" sz="2400" b="1" dirty="0" smtClean="0">
              <a:solidFill>
                <a:srgbClr val="FFC000"/>
              </a:solidFill>
            </a:endParaRPr>
          </a:p>
          <a:p>
            <a:pPr marL="0" indent="0">
              <a:buNone/>
            </a:pPr>
            <a:endParaRPr lang="en-US" b="1" dirty="0" smtClean="0"/>
          </a:p>
          <a:p>
            <a:pPr marL="0" indent="0">
              <a:buNone/>
            </a:pPr>
            <a:endParaRPr lang="en-US"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Title 1"/>
          <p:cNvSpPr txBox="1">
            <a:spLocks/>
          </p:cNvSpPr>
          <p:nvPr/>
        </p:nvSpPr>
        <p:spPr>
          <a:xfrm>
            <a:off x="76200" y="182563"/>
            <a:ext cx="9067800" cy="1111250"/>
          </a:xfrm>
          <a:prstGeom prst="rect">
            <a:avLst/>
          </a:prstGeom>
        </p:spPr>
        <p:txBody>
          <a:bodyPr vert="horz" lIns="91440" tIns="45720" rIns="91440" bIns="45720" rtlCol="0" anchor="ctr">
            <a:noAutofit/>
          </a:bodyPr>
          <a:lstStyle/>
          <a:p>
            <a:pPr marL="1028700" marR="0" lvl="0" indent="-102870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13970" cmpd="sng">
                  <a:solidFill>
                    <a:srgbClr val="FFFFFF"/>
                  </a:solidFill>
                  <a:prstDash val="solid"/>
                </a:ln>
                <a:uLnTx/>
                <a:uFillTx/>
                <a:latin typeface="Arial" panose="020B0604020202020204" pitchFamily="34" charset="0"/>
                <a:ea typeface="+mj-ea"/>
                <a:cs typeface="Arial" panose="020B0604020202020204" pitchFamily="34" charset="0"/>
              </a:rPr>
              <a:t>ACTIONS OF INSULIN</a:t>
            </a:r>
            <a:endParaRPr kumimoji="0" lang="en-US" sz="4000" b="0" i="0" u="none" strike="noStrike" kern="1200" cap="none" spc="0" normalizeH="0" baseline="0" noProof="0" dirty="0">
              <a:ln w="13970" cmpd="sng">
                <a:solidFill>
                  <a:srgbClr val="FFFFFF"/>
                </a:solidFill>
                <a:prstDash val="solid"/>
              </a:ln>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3068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28650" y="-171400"/>
            <a:ext cx="7886700" cy="1325563"/>
          </a:xfrm>
          <a:prstGeom prst="rect">
            <a:avLst/>
          </a:prstGeom>
        </p:spPr>
        <p:txBody>
          <a:bodyPr vert="horz" lIns="91440" tIns="45720" rIns="91440" bIns="45720" rtlCol="0" anchor="ctr">
            <a:noAutofit/>
          </a:bodyPr>
          <a:lstStyle/>
          <a:p>
            <a:pPr marL="1028700" marR="0" lvl="0" indent="-102870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13970" cmpd="sng">
                  <a:solidFill>
                    <a:srgbClr val="FFFFFF"/>
                  </a:solidFill>
                  <a:prstDash val="solid"/>
                </a:ln>
                <a:uLnTx/>
                <a:uFillTx/>
                <a:latin typeface="Arial" panose="020B0604020202020204" pitchFamily="34" charset="0"/>
                <a:cs typeface="Arial" panose="020B0604020202020204" pitchFamily="34" charset="0"/>
              </a:rPr>
              <a:t>ACTIONS OF INSULIN</a:t>
            </a:r>
            <a:endParaRPr kumimoji="0" lang="en-US" sz="4000" b="0" i="0" u="none" strike="noStrike" kern="1200" cap="none" spc="0" normalizeH="0" baseline="0" noProof="0" dirty="0">
              <a:ln w="13970" cmpd="sng">
                <a:solidFill>
                  <a:srgbClr val="FFFFFF"/>
                </a:solidFill>
                <a:prstDash val="solid"/>
              </a:ln>
              <a:uLnTx/>
              <a:uFillTx/>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0194" y="1154163"/>
            <a:ext cx="9001156" cy="4525963"/>
          </a:xfrm>
        </p:spPr>
        <p:txBody>
          <a:bodyPr>
            <a:noAutofit/>
          </a:bodyPr>
          <a:lstStyle/>
          <a:p>
            <a:pPr>
              <a:buNone/>
            </a:pPr>
            <a:r>
              <a:rPr lang="en-US" sz="2000" b="1" dirty="0" smtClean="0">
                <a:solidFill>
                  <a:srgbClr val="FF0000"/>
                </a:solidFill>
                <a:latin typeface="Arial" panose="020B0604020202020204" pitchFamily="34" charset="0"/>
                <a:cs typeface="Arial" panose="020B0604020202020204" pitchFamily="34" charset="0"/>
              </a:rPr>
              <a:t>On Protein Metabolism</a:t>
            </a:r>
          </a:p>
          <a:p>
            <a:pPr>
              <a:buFont typeface="Wingdings" pitchFamily="2" charset="2"/>
              <a:buChar char="q"/>
            </a:pPr>
            <a:r>
              <a:rPr lang="en-US" sz="2000" b="1" dirty="0" smtClean="0">
                <a:latin typeface="Arial" panose="020B0604020202020204" pitchFamily="34" charset="0"/>
                <a:cs typeface="Arial" panose="020B0604020202020204" pitchFamily="34" charset="0"/>
              </a:rPr>
              <a:t>Insulin facilitates the synthesis and storage of proteins and inhibits the cellular utilization of proteins by the following actions</a:t>
            </a:r>
            <a:r>
              <a:rPr lang="en-US" sz="2000" b="1" dirty="0" smtClean="0">
                <a:latin typeface="Arial" panose="020B0604020202020204" pitchFamily="34" charset="0"/>
                <a:cs typeface="Arial" panose="020B0604020202020204" pitchFamily="34" charset="0"/>
              </a:rPr>
              <a:t>:</a:t>
            </a:r>
          </a:p>
          <a:p>
            <a:pPr>
              <a:buFont typeface="Wingdings" pitchFamily="2" charset="2"/>
              <a:buChar char="q"/>
            </a:pPr>
            <a:endParaRPr lang="en-US" sz="2000" b="1" dirty="0" smtClean="0">
              <a:latin typeface="Arial" panose="020B0604020202020204" pitchFamily="34" charset="0"/>
              <a:cs typeface="Arial" panose="020B0604020202020204" pitchFamily="34" charset="0"/>
            </a:endParaRPr>
          </a:p>
          <a:p>
            <a:pPr marL="914400" lvl="1" indent="-457200">
              <a:buFont typeface="+mj-lt"/>
              <a:buAutoNum type="arabicPeriod"/>
            </a:pPr>
            <a:r>
              <a:rPr lang="en-US" sz="2000" b="1" dirty="0" err="1" smtClean="0">
                <a:latin typeface="Arial" panose="020B0604020202020204" pitchFamily="34" charset="0"/>
                <a:cs typeface="Arial" panose="020B0604020202020204" pitchFamily="34" charset="0"/>
              </a:rPr>
              <a:t>i</a:t>
            </a:r>
            <a:r>
              <a:rPr lang="en-US" sz="2000" b="1" dirty="0" smtClean="0">
                <a:latin typeface="Arial" panose="020B0604020202020204" pitchFamily="34" charset="0"/>
                <a:cs typeface="Arial" panose="020B0604020202020204" pitchFamily="34" charset="0"/>
              </a:rPr>
              <a:t>. Facilitating the transport of amino acids into the cell from blood, by increasing the permeability of cell membrane for amino acids</a:t>
            </a:r>
          </a:p>
          <a:p>
            <a:pPr marL="914400" lvl="1" indent="-457200">
              <a:buFont typeface="+mj-lt"/>
              <a:buAutoNum type="arabicPeriod"/>
            </a:pPr>
            <a:r>
              <a:rPr lang="en-US" sz="2000" b="1" dirty="0" smtClean="0">
                <a:latin typeface="Arial" panose="020B0604020202020204" pitchFamily="34" charset="0"/>
                <a:cs typeface="Arial" panose="020B0604020202020204" pitchFamily="34" charset="0"/>
              </a:rPr>
              <a:t>ii. Accelerating protein synthesis by influencing the transcription of DNA and by increasing the translation of mRNA</a:t>
            </a:r>
          </a:p>
          <a:p>
            <a:pPr marL="914400" lvl="1" indent="-457200">
              <a:buFont typeface="+mj-lt"/>
              <a:buAutoNum type="arabicPeriod"/>
            </a:pPr>
            <a:r>
              <a:rPr lang="en-US" sz="2000" b="1" dirty="0" smtClean="0">
                <a:latin typeface="Arial" panose="020B0604020202020204" pitchFamily="34" charset="0"/>
                <a:cs typeface="Arial" panose="020B0604020202020204" pitchFamily="34" charset="0"/>
              </a:rPr>
              <a:t>iii. Preventing protein catabolism by decreasing the activity of cellular enzymes which act on proteins</a:t>
            </a:r>
          </a:p>
          <a:p>
            <a:pPr marL="914400" lvl="1" indent="-457200">
              <a:buFont typeface="+mj-lt"/>
              <a:buAutoNum type="arabicPeriod"/>
            </a:pPr>
            <a:r>
              <a:rPr lang="en-US" sz="2000" b="1" dirty="0" smtClean="0">
                <a:latin typeface="Arial" panose="020B0604020202020204" pitchFamily="34" charset="0"/>
                <a:cs typeface="Arial" panose="020B0604020202020204" pitchFamily="34" charset="0"/>
              </a:rPr>
              <a:t>iv. Preventing conversion of proteins into glucose. Thus, insulin is responsible for the conservation and storage of proteins in the body.</a:t>
            </a:r>
          </a:p>
          <a:p>
            <a:pPr lvl="1">
              <a:buNone/>
            </a:pPr>
            <a:endParaRPr lang="en-US" sz="2000" b="1" dirty="0" smtClean="0">
              <a:latin typeface="Arial" panose="020B0604020202020204" pitchFamily="34" charset="0"/>
              <a:cs typeface="Arial" panose="020B0604020202020204" pitchFamily="34" charset="0"/>
            </a:endParaRPr>
          </a:p>
          <a:p>
            <a:pPr>
              <a:buFont typeface="Wingdings" pitchFamily="2" charset="2"/>
              <a:buChar char="q"/>
            </a:pPr>
            <a:r>
              <a:rPr lang="en-US" sz="2000" b="1" dirty="0" smtClean="0">
                <a:latin typeface="Arial" panose="020B0604020202020204" pitchFamily="34" charset="0"/>
                <a:cs typeface="Arial" panose="020B0604020202020204" pitchFamily="34" charset="0"/>
              </a:rPr>
              <a:t>Insulin Lack Causes Protein Depletion and Increased Plasma Amino Acids.</a:t>
            </a:r>
            <a:endParaRPr lang="ar-JO"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28650" y="-243408"/>
            <a:ext cx="7886700" cy="1325563"/>
          </a:xfrm>
          <a:prstGeom prst="rect">
            <a:avLst/>
          </a:prstGeom>
        </p:spPr>
        <p:txBody>
          <a:bodyPr vert="horz" lIns="91440" tIns="45720" rIns="91440" bIns="45720" rtlCol="0" anchor="ctr">
            <a:noAutofit/>
          </a:bodyPr>
          <a:lstStyle/>
          <a:p>
            <a:pPr marL="1028700" marR="0" lvl="0" indent="-102870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13970" cmpd="sng">
                  <a:solidFill>
                    <a:srgbClr val="FFFFFF"/>
                  </a:solidFill>
                  <a:prstDash val="solid"/>
                </a:ln>
                <a:uLnTx/>
                <a:uFillTx/>
                <a:latin typeface="Arial" panose="020B0604020202020204" pitchFamily="34" charset="0"/>
                <a:cs typeface="Arial" panose="020B0604020202020204" pitchFamily="34" charset="0"/>
              </a:rPr>
              <a:t>ACTIONS OF INSULIN</a:t>
            </a:r>
            <a:endParaRPr kumimoji="0" lang="en-US" sz="4000" b="0" i="0" u="none" strike="noStrike" kern="1200" cap="none" spc="0" normalizeH="0" baseline="0" noProof="0" dirty="0">
              <a:ln w="13970" cmpd="sng">
                <a:solidFill>
                  <a:srgbClr val="FFFFFF"/>
                </a:solidFill>
                <a:prstDash val="solid"/>
              </a:ln>
              <a:uLnTx/>
              <a:uFillTx/>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268760"/>
            <a:ext cx="8426252" cy="5328592"/>
          </a:xfrm>
        </p:spPr>
        <p:txBody>
          <a:bodyPr>
            <a:normAutofit fontScale="92500" lnSpcReduction="20000"/>
          </a:bodyPr>
          <a:lstStyle/>
          <a:p>
            <a:pPr>
              <a:buNone/>
            </a:pPr>
            <a:r>
              <a:rPr lang="en-US" sz="2200" b="1" dirty="0" smtClean="0">
                <a:solidFill>
                  <a:srgbClr val="FF0000"/>
                </a:solidFill>
                <a:latin typeface="Arial" panose="020B0604020202020204" pitchFamily="34" charset="0"/>
                <a:cs typeface="Arial" panose="020B0604020202020204" pitchFamily="34" charset="0"/>
              </a:rPr>
              <a:t>On Fat </a:t>
            </a:r>
            <a:r>
              <a:rPr lang="en-US" sz="2200" b="1" dirty="0" smtClean="0">
                <a:solidFill>
                  <a:srgbClr val="FF0000"/>
                </a:solidFill>
                <a:latin typeface="Arial" panose="020B0604020202020204" pitchFamily="34" charset="0"/>
                <a:cs typeface="Arial" panose="020B0604020202020204" pitchFamily="34" charset="0"/>
              </a:rPr>
              <a:t>Metabolism</a:t>
            </a:r>
          </a:p>
          <a:p>
            <a:pPr>
              <a:buNone/>
            </a:pPr>
            <a:endParaRPr lang="en-US" sz="2200" b="1" dirty="0" smtClean="0">
              <a:solidFill>
                <a:srgbClr val="FF0000"/>
              </a:solidFill>
              <a:latin typeface="Arial" panose="020B0604020202020204" pitchFamily="34" charset="0"/>
              <a:cs typeface="Arial" panose="020B0604020202020204" pitchFamily="34" charset="0"/>
            </a:endParaRPr>
          </a:p>
          <a:p>
            <a:pPr>
              <a:buFont typeface="Wingdings" pitchFamily="2" charset="2"/>
              <a:buChar char="q"/>
            </a:pPr>
            <a:r>
              <a:rPr lang="en-US" sz="2400" b="1" dirty="0" smtClean="0">
                <a:solidFill>
                  <a:schemeClr val="tx1"/>
                </a:solidFill>
                <a:latin typeface="Arial" panose="020B0604020202020204" pitchFamily="34" charset="0"/>
                <a:cs typeface="Arial" panose="020B0604020202020204" pitchFamily="34" charset="0"/>
              </a:rPr>
              <a:t>Actions of insulin on fat metabolism are</a:t>
            </a:r>
            <a:r>
              <a:rPr lang="en-US" sz="2400" b="1" dirty="0" smtClean="0">
                <a:solidFill>
                  <a:schemeClr val="tx1"/>
                </a:solidFill>
                <a:latin typeface="Arial" panose="020B0604020202020204" pitchFamily="34" charset="0"/>
                <a:cs typeface="Arial" panose="020B0604020202020204" pitchFamily="34" charset="0"/>
              </a:rPr>
              <a:t>:</a:t>
            </a:r>
          </a:p>
          <a:p>
            <a:pPr marL="0" indent="0">
              <a:buNone/>
            </a:pPr>
            <a:endParaRPr lang="en-US" sz="2400" b="1" dirty="0" smtClean="0">
              <a:solidFill>
                <a:schemeClr val="tx1"/>
              </a:solidFill>
              <a:latin typeface="Arial" panose="020B0604020202020204" pitchFamily="34" charset="0"/>
              <a:cs typeface="Arial" panose="020B0604020202020204" pitchFamily="34" charset="0"/>
            </a:endParaRPr>
          </a:p>
          <a:p>
            <a:pPr marL="1371600" lvl="2" indent="-457200">
              <a:buFont typeface="+mj-lt"/>
              <a:buAutoNum type="arabicPeriod"/>
            </a:pPr>
            <a:r>
              <a:rPr lang="en-US" sz="2400" b="1" dirty="0" smtClean="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Synthesis of fatty acids and triglycerides :Insulin promotes the transport of excess glucose into cells, particularly the liver cells. This glucose is utilized for the synthesis of fatty acids and triglycerides. </a:t>
            </a:r>
          </a:p>
          <a:p>
            <a:pPr marL="1371600" lvl="2" indent="-457200">
              <a:buFont typeface="+mj-lt"/>
              <a:buAutoNum type="arabicPeriod"/>
            </a:pPr>
            <a:r>
              <a:rPr lang="en-US" sz="2400" b="1" dirty="0" smtClean="0">
                <a:solidFill>
                  <a:schemeClr val="tx1"/>
                </a:solidFill>
                <a:latin typeface="Arial" panose="020B0604020202020204" pitchFamily="34" charset="0"/>
                <a:cs typeface="Arial" panose="020B0604020202020204" pitchFamily="34" charset="0"/>
              </a:rPr>
              <a:t>Insulin </a:t>
            </a:r>
            <a:r>
              <a:rPr lang="en-US" sz="2400" b="1" dirty="0" smtClean="0">
                <a:solidFill>
                  <a:schemeClr val="tx1"/>
                </a:solidFill>
                <a:latin typeface="Arial" panose="020B0604020202020204" pitchFamily="34" charset="0"/>
                <a:cs typeface="Arial" panose="020B0604020202020204" pitchFamily="34" charset="0"/>
              </a:rPr>
              <a:t>facilitates the transport of fatty acids into the adipose tissue.</a:t>
            </a:r>
          </a:p>
          <a:p>
            <a:pPr marL="1371600" lvl="2" indent="-457200">
              <a:buFont typeface="+mj-lt"/>
              <a:buAutoNum type="arabicPeriod"/>
            </a:pPr>
            <a:r>
              <a:rPr lang="en-US" sz="2400" b="1" dirty="0" smtClean="0">
                <a:solidFill>
                  <a:schemeClr val="tx1"/>
                </a:solidFill>
                <a:latin typeface="Arial" panose="020B0604020202020204" pitchFamily="34" charset="0"/>
                <a:cs typeface="Arial" panose="020B0604020202020204" pitchFamily="34" charset="0"/>
              </a:rPr>
              <a:t>Storage </a:t>
            </a:r>
            <a:r>
              <a:rPr lang="en-US" sz="2400" b="1" dirty="0" smtClean="0">
                <a:solidFill>
                  <a:schemeClr val="tx1"/>
                </a:solidFill>
                <a:latin typeface="Arial" panose="020B0604020202020204" pitchFamily="34" charset="0"/>
                <a:cs typeface="Arial" panose="020B0604020202020204" pitchFamily="34" charset="0"/>
              </a:rPr>
              <a:t>of fat: Insulin promotes the storage of fat in adipose tissue by inhibiting the enzymes which degrade the triglycerides.</a:t>
            </a:r>
          </a:p>
          <a:p>
            <a:pPr marL="1371600" lvl="2" indent="-457200">
              <a:buFont typeface="+mj-lt"/>
              <a:buAutoNum type="arabicPeriod"/>
            </a:pPr>
            <a:r>
              <a:rPr lang="en-US" sz="2400" b="1" dirty="0" smtClean="0">
                <a:solidFill>
                  <a:schemeClr val="tx1"/>
                </a:solidFill>
                <a:latin typeface="Arial" panose="020B0604020202020204" pitchFamily="34" charset="0"/>
                <a:cs typeface="Arial" panose="020B0604020202020204" pitchFamily="34" charset="0"/>
              </a:rPr>
              <a:t>Insulin </a:t>
            </a:r>
            <a:r>
              <a:rPr lang="en-US" sz="2400" b="1" u="sng" dirty="0" smtClean="0">
                <a:solidFill>
                  <a:schemeClr val="tx1"/>
                </a:solidFill>
                <a:latin typeface="Arial" panose="020B0604020202020204" pitchFamily="34" charset="0"/>
                <a:cs typeface="Arial" panose="020B0604020202020204" pitchFamily="34" charset="0"/>
              </a:rPr>
              <a:t>inhibits</a:t>
            </a:r>
            <a:r>
              <a:rPr lang="en-US" sz="2400" b="1" dirty="0" smtClean="0">
                <a:solidFill>
                  <a:schemeClr val="tx1"/>
                </a:solidFill>
                <a:latin typeface="Arial" panose="020B0604020202020204" pitchFamily="34" charset="0"/>
                <a:cs typeface="Arial" panose="020B0604020202020204" pitchFamily="34" charset="0"/>
              </a:rPr>
              <a:t> the action of  hormone sensitive lipase; preventing hydrolysis of the triglycerides already stored in the fat cells, so inhibiting back release of fatty acids</a:t>
            </a:r>
          </a:p>
          <a:p>
            <a:pPr lvl="1">
              <a:buNone/>
            </a:pPr>
            <a:endParaRPr lang="en-US" b="1" dirty="0" smtClean="0">
              <a:solidFill>
                <a:schemeClr val="tx1"/>
              </a:solidFill>
            </a:endParaRPr>
          </a:p>
          <a:p>
            <a:pPr lvl="1">
              <a:buNone/>
            </a:pPr>
            <a:endParaRPr lang="ar-JO"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14346" y="142852"/>
            <a:ext cx="9501254" cy="1111664"/>
          </a:xfrm>
        </p:spPr>
        <p:txBody>
          <a:bodyPr vert="horz" lIns="91440" tIns="45720" rIns="91440" bIns="45720" rtlCol="0" anchor="ctr">
            <a:noAutofit/>
          </a:bodyPr>
          <a:lstStyle/>
          <a:p>
            <a:pPr marL="1028700" indent="-1028700" algn="ctr"/>
            <a:r>
              <a:rPr lang="en-US" sz="3600" b="1" dirty="0" smtClean="0">
                <a:latin typeface="Arial" panose="020B0604020202020204" pitchFamily="34" charset="0"/>
                <a:cs typeface="Arial" panose="020B0604020202020204" pitchFamily="34" charset="0"/>
              </a:rPr>
              <a:t>Insulin Deficiency Causes </a:t>
            </a:r>
            <a:r>
              <a:rPr lang="en-US" sz="3600" b="1" dirty="0" err="1" smtClean="0">
                <a:latin typeface="Arial" panose="020B0604020202020204" pitchFamily="34" charset="0"/>
                <a:cs typeface="Arial" panose="020B0604020202020204" pitchFamily="34" charset="0"/>
              </a:rPr>
              <a:t>Lipolysis</a:t>
            </a:r>
            <a:r>
              <a:rPr lang="en-US" sz="3600" b="1" dirty="0" smtClean="0">
                <a:latin typeface="Arial" panose="020B0604020202020204" pitchFamily="34" charset="0"/>
                <a:cs typeface="Arial" panose="020B0604020202020204" pitchFamily="34" charset="0"/>
              </a:rPr>
              <a:t> of Storage Fat</a:t>
            </a:r>
            <a:endParaRPr lang="en-US" sz="36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dirty="0"/>
          </a:p>
        </p:txBody>
      </p:sp>
      <p:sp>
        <p:nvSpPr>
          <p:cNvPr id="4" name="Rectangle 3"/>
          <p:cNvSpPr/>
          <p:nvPr/>
        </p:nvSpPr>
        <p:spPr>
          <a:xfrm>
            <a:off x="76200" y="2630269"/>
            <a:ext cx="8240216" cy="646331"/>
          </a:xfrm>
          <a:prstGeom prst="rect">
            <a:avLst/>
          </a:prstGeom>
        </p:spPr>
        <p:txBody>
          <a:bodyPr wrap="square">
            <a:spAutoFit/>
          </a:bodyPr>
          <a:lstStyle/>
          <a:p>
            <a:pPr marL="342900" indent="-342900">
              <a:buFont typeface="Wingdings" panose="05000000000000000000" pitchFamily="2" charset="2"/>
              <a:buChar char="Ø"/>
            </a:pPr>
            <a:r>
              <a:rPr lang="en-US" b="1" dirty="0">
                <a:latin typeface="Arial" panose="020B0604020202020204" pitchFamily="34" charset="0"/>
                <a:cs typeface="Arial" panose="020B0604020202020204" pitchFamily="34" charset="0"/>
              </a:rPr>
              <a:t>Insulin Deficiency Causes Lipolysis of </a:t>
            </a:r>
            <a:r>
              <a:rPr lang="en-US" b="1" dirty="0" smtClean="0">
                <a:latin typeface="Arial" panose="020B0604020202020204" pitchFamily="34" charset="0"/>
                <a:cs typeface="Arial" panose="020B0604020202020204" pitchFamily="34" charset="0"/>
              </a:rPr>
              <a:t>Stored </a:t>
            </a:r>
            <a:r>
              <a:rPr lang="en-US" b="1" dirty="0">
                <a:latin typeface="Arial" panose="020B0604020202020204" pitchFamily="34" charset="0"/>
                <a:cs typeface="Arial" panose="020B0604020202020204" pitchFamily="34" charset="0"/>
              </a:rPr>
              <a:t>Fat and Release of Free Fatty Acids</a:t>
            </a:r>
          </a:p>
        </p:txBody>
      </p:sp>
      <p:sp>
        <p:nvSpPr>
          <p:cNvPr id="7" name="Rectangle 6"/>
          <p:cNvSpPr/>
          <p:nvPr/>
        </p:nvSpPr>
        <p:spPr>
          <a:xfrm>
            <a:off x="78386" y="3507685"/>
            <a:ext cx="7445942" cy="646331"/>
          </a:xfrm>
          <a:prstGeom prst="rect">
            <a:avLst/>
          </a:prstGeom>
        </p:spPr>
        <p:txBody>
          <a:bodyPr wrap="square">
            <a:spAutoFit/>
          </a:bodyPr>
          <a:lstStyle/>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Liver </a:t>
            </a:r>
            <a:r>
              <a:rPr lang="en-US" b="1" dirty="0" smtClean="0">
                <a:latin typeface="Arial" panose="020B0604020202020204" pitchFamily="34" charset="0"/>
                <a:cs typeface="Arial" panose="020B0604020202020204" pitchFamily="34" charset="0"/>
              </a:rPr>
              <a:t>converts </a:t>
            </a:r>
            <a:r>
              <a:rPr lang="en-US" b="1" dirty="0">
                <a:latin typeface="Arial" panose="020B0604020202020204" pitchFamily="34" charset="0"/>
                <a:cs typeface="Arial" panose="020B0604020202020204" pitchFamily="34" charset="0"/>
              </a:rPr>
              <a:t>of some of the </a:t>
            </a:r>
            <a:r>
              <a:rPr lang="en-US" b="1" dirty="0" smtClean="0">
                <a:latin typeface="Arial" panose="020B0604020202020204" pitchFamily="34" charset="0"/>
                <a:cs typeface="Arial" panose="020B0604020202020204" pitchFamily="34" charset="0"/>
              </a:rPr>
              <a:t>fatty acids into </a:t>
            </a:r>
            <a:r>
              <a:rPr lang="en-US" b="1" u="sng" dirty="0" smtClean="0">
                <a:latin typeface="Arial" panose="020B0604020202020204" pitchFamily="34" charset="0"/>
                <a:cs typeface="Arial" panose="020B0604020202020204" pitchFamily="34" charset="0"/>
              </a:rPr>
              <a:t>phospholipids</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and </a:t>
            </a:r>
            <a:r>
              <a:rPr lang="en-US" b="1" u="sng" dirty="0" smtClean="0">
                <a:latin typeface="Arial" panose="020B0604020202020204" pitchFamily="34" charset="0"/>
                <a:cs typeface="Arial" panose="020B0604020202020204" pitchFamily="34" charset="0"/>
              </a:rPr>
              <a:t>cholesterol</a:t>
            </a:r>
            <a:r>
              <a:rPr lang="en-US"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sym typeface="Wingdings" pitchFamily="2" charset="2"/>
              </a:rPr>
              <a:t> </a:t>
            </a:r>
            <a:r>
              <a:rPr lang="en-US" b="1" dirty="0">
                <a:latin typeface="Arial" panose="020B0604020202020204" pitchFamily="34" charset="0"/>
                <a:cs typeface="Arial" panose="020B0604020202020204" pitchFamily="34" charset="0"/>
              </a:rPr>
              <a:t>Atherosclerosis</a:t>
            </a:r>
            <a:endParaRPr lang="en-US" b="1" u="sng" dirty="0">
              <a:latin typeface="Arial" panose="020B0604020202020204" pitchFamily="34" charset="0"/>
              <a:cs typeface="Arial" panose="020B0604020202020204" pitchFamily="34" charset="0"/>
            </a:endParaRPr>
          </a:p>
        </p:txBody>
      </p:sp>
      <p:sp>
        <p:nvSpPr>
          <p:cNvPr id="8" name="Rectangle 7"/>
          <p:cNvSpPr/>
          <p:nvPr/>
        </p:nvSpPr>
        <p:spPr>
          <a:xfrm>
            <a:off x="5166" y="4687669"/>
            <a:ext cx="7519162" cy="923330"/>
          </a:xfrm>
          <a:prstGeom prst="rect">
            <a:avLst/>
          </a:prstGeom>
        </p:spPr>
        <p:txBody>
          <a:bodyPr wrap="square">
            <a:spAutoFit/>
          </a:bodyPr>
          <a:lstStyle/>
          <a:p>
            <a:pPr marL="285750" indent="-28575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β </a:t>
            </a:r>
            <a:r>
              <a:rPr lang="en-US" b="1" dirty="0">
                <a:latin typeface="Arial" panose="020B0604020202020204" pitchFamily="34" charset="0"/>
                <a:cs typeface="Arial" panose="020B0604020202020204" pitchFamily="34" charset="0"/>
              </a:rPr>
              <a:t>oxidation of </a:t>
            </a:r>
            <a:r>
              <a:rPr lang="en-US" b="1" dirty="0" smtClean="0">
                <a:latin typeface="Arial" panose="020B0604020202020204" pitchFamily="34" charset="0"/>
                <a:cs typeface="Arial" panose="020B0604020202020204" pitchFamily="34" charset="0"/>
              </a:rPr>
              <a:t>fatty acids in the liver leads to excess </a:t>
            </a:r>
            <a:r>
              <a:rPr lang="en-US" b="1" dirty="0">
                <a:latin typeface="Arial" panose="020B0604020202020204" pitchFamily="34" charset="0"/>
                <a:cs typeface="Arial" panose="020B0604020202020204" pitchFamily="34" charset="0"/>
              </a:rPr>
              <a:t>generation of </a:t>
            </a:r>
            <a:r>
              <a:rPr lang="en-US" b="1" dirty="0" err="1">
                <a:latin typeface="Arial" panose="020B0604020202020204" pitchFamily="34" charset="0"/>
                <a:cs typeface="Arial" panose="020B0604020202020204" pitchFamily="34" charset="0"/>
              </a:rPr>
              <a:t>acetoacetic</a:t>
            </a:r>
            <a:r>
              <a:rPr lang="en-US" b="1" dirty="0">
                <a:latin typeface="Arial" panose="020B0604020202020204" pitchFamily="34" charset="0"/>
                <a:cs typeface="Arial" panose="020B0604020202020204" pitchFamily="34" charset="0"/>
              </a:rPr>
              <a:t> acid </a:t>
            </a:r>
            <a:r>
              <a:rPr lang="en-US" b="1" dirty="0" smtClean="0">
                <a:latin typeface="Arial" panose="020B0604020202020204" pitchFamily="34" charset="0"/>
                <a:cs typeface="Arial" panose="020B0604020202020204" pitchFamily="34" charset="0"/>
                <a:sym typeface="Wingdings" pitchFamily="2" charset="2"/>
              </a:rPr>
              <a:t> it cannot all be metabolized by tissues  </a:t>
            </a:r>
            <a:r>
              <a:rPr lang="en-US" b="1" dirty="0" smtClean="0">
                <a:latin typeface="Arial" panose="020B0604020202020204" pitchFamily="34" charset="0"/>
                <a:cs typeface="Arial" panose="020B0604020202020204" pitchFamily="34" charset="0"/>
              </a:rPr>
              <a:t>Ketosis/acidosis</a:t>
            </a:r>
            <a:endParaRPr lang="en-US" b="1" dirty="0">
              <a:latin typeface="Arial" panose="020B0604020202020204" pitchFamily="34" charset="0"/>
              <a:cs typeface="Arial" panose="020B0604020202020204" pitchFamily="34" charset="0"/>
            </a:endParaRPr>
          </a:p>
        </p:txBody>
      </p:sp>
      <p:sp>
        <p:nvSpPr>
          <p:cNvPr id="5" name="Rectangle 4"/>
          <p:cNvSpPr/>
          <p:nvPr/>
        </p:nvSpPr>
        <p:spPr>
          <a:xfrm>
            <a:off x="79716" y="1668920"/>
            <a:ext cx="8812763" cy="400110"/>
          </a:xfrm>
          <a:prstGeom prst="rect">
            <a:avLst/>
          </a:prstGeom>
        </p:spPr>
        <p:txBody>
          <a:bodyPr wrap="square">
            <a:spAutoFit/>
          </a:bodyPr>
          <a:lstStyle/>
          <a:p>
            <a:pPr marL="342900" indent="-342900">
              <a:buFont typeface="Wingdings" pitchFamily="2" charset="2"/>
              <a:buChar char="q"/>
            </a:pPr>
            <a:r>
              <a:rPr lang="en-US" sz="2000" b="1" dirty="0">
                <a:latin typeface="Arial" panose="020B0604020202020204" pitchFamily="34" charset="0"/>
                <a:cs typeface="Arial" panose="020B0604020202020204" pitchFamily="34" charset="0"/>
              </a:rPr>
              <a:t>Insulin Deficiency Increases Use of Fat for Energy </a:t>
            </a:r>
          </a:p>
        </p:txBody>
      </p:sp>
    </p:spTree>
    <p:extLst>
      <p:ext uri="{BB962C8B-B14F-4D97-AF65-F5344CB8AC3E}">
        <p14:creationId xmlns:p14="http://schemas.microsoft.com/office/powerpoint/2010/main" val="2749590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vert="horz" lIns="91440" tIns="45720" rIns="91440" bIns="45720" rtlCol="0" anchor="ctr">
            <a:noAutofit/>
          </a:bodyPr>
          <a:lstStyle/>
          <a:p>
            <a:pPr algn="ctr"/>
            <a:r>
              <a:rPr lang="en-US" sz="4000" b="1" dirty="0">
                <a:latin typeface="Arial" panose="020B0604020202020204" pitchFamily="34" charset="0"/>
                <a:cs typeface="Arial" panose="020B0604020202020204" pitchFamily="34" charset="0"/>
              </a:rPr>
              <a:t>Control of Insulin Secretion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7000" contrast="46000"/>
                    </a14:imgEffect>
                  </a14:imgLayer>
                </a14:imgProps>
              </a:ext>
            </a:extLst>
          </a:blip>
          <a:srcRect/>
          <a:stretch>
            <a:fillRect/>
          </a:stretch>
        </p:blipFill>
        <p:spPr bwMode="auto">
          <a:xfrm>
            <a:off x="395536" y="1340768"/>
            <a:ext cx="8332050" cy="5231504"/>
          </a:xfrm>
          <a:prstGeom prst="rect">
            <a:avLst/>
          </a:prstGeom>
          <a:noFill/>
          <a:ln w="9525">
            <a:noFill/>
            <a:miter lim="800000"/>
            <a:headEnd/>
            <a:tailEnd/>
          </a:ln>
          <a:effectLst/>
        </p:spPr>
      </p:pic>
    </p:spTree>
    <p:extLst>
      <p:ext uri="{BB962C8B-B14F-4D97-AF65-F5344CB8AC3E}">
        <p14:creationId xmlns:p14="http://schemas.microsoft.com/office/powerpoint/2010/main" val="2377588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en-US" b="1" dirty="0">
                <a:latin typeface="Arial" panose="020B0604020202020204" pitchFamily="34" charset="0"/>
                <a:cs typeface="Arial" panose="020B0604020202020204" pitchFamily="34" charset="0"/>
              </a:rPr>
              <a:t>Glucagon</a:t>
            </a:r>
          </a:p>
        </p:txBody>
      </p:sp>
      <p:sp>
        <p:nvSpPr>
          <p:cNvPr id="5" name="Content Placeholder 4"/>
          <p:cNvSpPr>
            <a:spLocks noGrp="1"/>
          </p:cNvSpPr>
          <p:nvPr>
            <p:ph idx="1"/>
          </p:nvPr>
        </p:nvSpPr>
        <p:spPr>
          <a:xfrm>
            <a:off x="-32" y="1600200"/>
            <a:ext cx="9144032" cy="4525963"/>
          </a:xfrm>
        </p:spPr>
        <p:txBody>
          <a:bodyPr>
            <a:noAutofit/>
          </a:bodyPr>
          <a:lstStyle/>
          <a:p>
            <a:pPr>
              <a:buFont typeface="Wingdings" pitchFamily="2" charset="2"/>
              <a:buChar char="q"/>
            </a:pPr>
            <a:r>
              <a:rPr lang="en-US" sz="2200" b="1" dirty="0" smtClean="0">
                <a:latin typeface="Arial" panose="020B0604020202020204" pitchFamily="34" charset="0"/>
                <a:cs typeface="Arial" panose="020B0604020202020204" pitchFamily="34" charset="0"/>
              </a:rPr>
              <a:t>SOURCE OF SECRETION:</a:t>
            </a:r>
          </a:p>
          <a:p>
            <a:pPr lvl="1">
              <a:buFont typeface="Wingdings" pitchFamily="2" charset="2"/>
              <a:buChar char="q"/>
            </a:pPr>
            <a:r>
              <a:rPr lang="en-US" sz="2200" dirty="0" smtClean="0">
                <a:latin typeface="Arial" panose="020B0604020202020204" pitchFamily="34" charset="0"/>
                <a:cs typeface="Arial" panose="020B0604020202020204" pitchFamily="34" charset="0"/>
              </a:rPr>
              <a:t>Glucagon is secreted from </a:t>
            </a:r>
            <a:r>
              <a:rPr lang="en-US" sz="2200" b="1" dirty="0" smtClean="0">
                <a:latin typeface="Arial" panose="020B0604020202020204" pitchFamily="34" charset="0"/>
                <a:cs typeface="Arial" panose="020B0604020202020204" pitchFamily="34" charset="0"/>
              </a:rPr>
              <a:t>α-cells in the islets </a:t>
            </a:r>
            <a:r>
              <a:rPr lang="en-US" sz="2200" dirty="0" smtClean="0">
                <a:latin typeface="Arial" panose="020B0604020202020204" pitchFamily="34" charset="0"/>
                <a:cs typeface="Arial" panose="020B0604020202020204" pitchFamily="34" charset="0"/>
              </a:rPr>
              <a:t>of Langerhans of pancreas</a:t>
            </a:r>
            <a:r>
              <a:rPr lang="en-US" sz="2200" dirty="0" smtClean="0">
                <a:latin typeface="Arial" panose="020B0604020202020204" pitchFamily="34" charset="0"/>
                <a:cs typeface="Arial" panose="020B0604020202020204" pitchFamily="34" charset="0"/>
              </a:rPr>
              <a:t>.</a:t>
            </a:r>
          </a:p>
          <a:p>
            <a:pPr lvl="1">
              <a:buFont typeface="Wingdings" pitchFamily="2" charset="2"/>
              <a:buChar char="q"/>
            </a:pPr>
            <a:r>
              <a:rPr lang="en-US" sz="2200" dirty="0">
                <a:latin typeface="Arial" panose="020B0604020202020204" pitchFamily="34" charset="0"/>
                <a:cs typeface="Arial" panose="020B0604020202020204" pitchFamily="34" charset="0"/>
              </a:rPr>
              <a:t>Glucagon circulates in an unbound form and has a short half-life of about 6 minutes. </a:t>
            </a:r>
            <a:endParaRPr lang="en-US" sz="2200" dirty="0" smtClean="0">
              <a:latin typeface="Arial" panose="020B0604020202020204" pitchFamily="34" charset="0"/>
              <a:cs typeface="Arial" panose="020B0604020202020204" pitchFamily="34" charset="0"/>
            </a:endParaRPr>
          </a:p>
          <a:p>
            <a:pPr>
              <a:buFont typeface="Wingdings" pitchFamily="2" charset="2"/>
              <a:buChar char="q"/>
            </a:pPr>
            <a:r>
              <a:rPr lang="en-US" sz="2200"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SYNTHESIS</a:t>
            </a:r>
          </a:p>
          <a:p>
            <a:pPr lvl="1"/>
            <a:r>
              <a:rPr lang="en-US" sz="2200" dirty="0" smtClean="0">
                <a:latin typeface="Arial" panose="020B0604020202020204" pitchFamily="34" charset="0"/>
                <a:cs typeface="Arial" panose="020B0604020202020204" pitchFamily="34" charset="0"/>
              </a:rPr>
              <a:t>Glucagon is synthesized from the </a:t>
            </a:r>
            <a:r>
              <a:rPr lang="en-US" sz="2200" dirty="0" err="1" smtClean="0">
                <a:latin typeface="Arial" panose="020B0604020202020204" pitchFamily="34" charset="0"/>
                <a:cs typeface="Arial" panose="020B0604020202020204" pitchFamily="34" charset="0"/>
              </a:rPr>
              <a:t>preprohormone</a:t>
            </a:r>
            <a:r>
              <a:rPr lang="en-US" sz="2200" dirty="0" smtClean="0">
                <a:latin typeface="Arial" panose="020B0604020202020204" pitchFamily="34" charset="0"/>
                <a:cs typeface="Arial" panose="020B0604020202020204" pitchFamily="34" charset="0"/>
              </a:rPr>
              <a:t> precursor called </a:t>
            </a:r>
            <a:r>
              <a:rPr lang="en-US" sz="2200" b="1" dirty="0" err="1" smtClean="0">
                <a:latin typeface="Arial" panose="020B0604020202020204" pitchFamily="34" charset="0"/>
                <a:cs typeface="Arial" panose="020B0604020202020204" pitchFamily="34" charset="0"/>
              </a:rPr>
              <a:t>preproglucagon</a:t>
            </a:r>
            <a:r>
              <a:rPr lang="en-US" sz="2200" b="1" dirty="0" smtClean="0">
                <a:latin typeface="Arial" panose="020B0604020202020204" pitchFamily="34" charset="0"/>
                <a:cs typeface="Arial" panose="020B0604020202020204" pitchFamily="34" charset="0"/>
              </a:rPr>
              <a:t> in the α-cells of islets.</a:t>
            </a:r>
          </a:p>
          <a:p>
            <a:pPr lvl="1"/>
            <a:r>
              <a:rPr lang="en-US" sz="2200" dirty="0" err="1" smtClean="0">
                <a:latin typeface="Arial" panose="020B0604020202020204" pitchFamily="34" charset="0"/>
                <a:cs typeface="Arial" panose="020B0604020202020204" pitchFamily="34" charset="0"/>
              </a:rPr>
              <a:t>Preproglucagon</a:t>
            </a:r>
            <a:r>
              <a:rPr lang="en-US" sz="2200" dirty="0" smtClean="0">
                <a:latin typeface="Arial" panose="020B0604020202020204" pitchFamily="34" charset="0"/>
                <a:cs typeface="Arial" panose="020B0604020202020204" pitchFamily="34" charset="0"/>
              </a:rPr>
              <a:t> is converted into </a:t>
            </a:r>
            <a:r>
              <a:rPr lang="en-US" sz="2200" b="1" dirty="0" err="1" smtClean="0">
                <a:latin typeface="Arial" panose="020B0604020202020204" pitchFamily="34" charset="0"/>
                <a:cs typeface="Arial" panose="020B0604020202020204" pitchFamily="34" charset="0"/>
              </a:rPr>
              <a:t>proglucagon</a:t>
            </a:r>
            <a:r>
              <a:rPr lang="en-US" sz="2200" b="1" dirty="0" smtClean="0">
                <a:latin typeface="Arial" panose="020B0604020202020204" pitchFamily="34" charset="0"/>
                <a:cs typeface="Arial" panose="020B0604020202020204" pitchFamily="34" charset="0"/>
              </a:rPr>
              <a:t>, which </a:t>
            </a:r>
            <a:r>
              <a:rPr lang="en-US" sz="2200" dirty="0" smtClean="0">
                <a:latin typeface="Arial" panose="020B0604020202020204" pitchFamily="34" charset="0"/>
                <a:cs typeface="Arial" panose="020B0604020202020204" pitchFamily="34" charset="0"/>
              </a:rPr>
              <a:t>gives rise to glucagon.</a:t>
            </a:r>
          </a:p>
          <a:p>
            <a:pPr>
              <a:buFont typeface="Wingdings" pitchFamily="2" charset="2"/>
              <a:buChar char="q"/>
            </a:pPr>
            <a:r>
              <a:rPr lang="en-US" sz="2200" b="1" dirty="0" smtClean="0">
                <a:latin typeface="Arial" panose="020B0604020202020204" pitchFamily="34" charset="0"/>
                <a:cs typeface="Arial" panose="020B0604020202020204" pitchFamily="34" charset="0"/>
              </a:rPr>
              <a:t>METABOLISM</a:t>
            </a:r>
          </a:p>
          <a:p>
            <a:pPr lvl="1"/>
            <a:r>
              <a:rPr lang="en-US" sz="2200" dirty="0" smtClean="0">
                <a:latin typeface="Arial" panose="020B0604020202020204" pitchFamily="34" charset="0"/>
                <a:cs typeface="Arial" panose="020B0604020202020204" pitchFamily="34" charset="0"/>
              </a:rPr>
              <a:t>About 30% of glucagon is degraded in liver and 20% in kidney. The cleaved glucagon fragments are excreted through urine. 50% of the circulating glucagon is degraded in blood itself by enzymes such as </a:t>
            </a:r>
            <a:r>
              <a:rPr lang="en-US" sz="2200" b="1" dirty="0" smtClean="0">
                <a:latin typeface="Arial" panose="020B0604020202020204" pitchFamily="34" charset="0"/>
                <a:cs typeface="Arial" panose="020B0604020202020204" pitchFamily="34" charset="0"/>
              </a:rPr>
              <a:t>serine </a:t>
            </a:r>
            <a:r>
              <a:rPr lang="en-US" sz="2200" b="1" dirty="0" smtClean="0">
                <a:latin typeface="Arial" panose="020B0604020202020204" pitchFamily="34" charset="0"/>
                <a:cs typeface="Arial" panose="020B0604020202020204" pitchFamily="34" charset="0"/>
              </a:rPr>
              <a:t>and  cysteine </a:t>
            </a:r>
            <a:r>
              <a:rPr lang="en-US" sz="2200" b="1" dirty="0" smtClean="0">
                <a:latin typeface="Arial" panose="020B0604020202020204" pitchFamily="34" charset="0"/>
                <a:cs typeface="Arial" panose="020B0604020202020204" pitchFamily="34" charset="0"/>
              </a:rPr>
              <a:t>proteases.</a:t>
            </a:r>
            <a:r>
              <a:rPr lang="en-US" sz="2200" dirty="0" smtClean="0">
                <a:latin typeface="Arial" panose="020B0604020202020204" pitchFamily="34" charset="0"/>
                <a:cs typeface="Arial" panose="020B0604020202020204" pitchFamily="34" charset="0"/>
              </a:rPr>
              <a:t> </a:t>
            </a:r>
            <a:endParaRPr lang="ar-JO" sz="2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351247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ACTIONS OF GLUCAGON</a:t>
            </a:r>
            <a:endParaRPr lang="ar-JO" dirty="0"/>
          </a:p>
        </p:txBody>
      </p:sp>
      <p:sp>
        <p:nvSpPr>
          <p:cNvPr id="3" name="Content Placeholder 2"/>
          <p:cNvSpPr>
            <a:spLocks noGrp="1"/>
          </p:cNvSpPr>
          <p:nvPr>
            <p:ph idx="1"/>
          </p:nvPr>
        </p:nvSpPr>
        <p:spPr>
          <a:xfrm>
            <a:off x="395536" y="1650549"/>
            <a:ext cx="4519414" cy="4351338"/>
          </a:xfrm>
        </p:spPr>
        <p:txBody>
          <a:bodyPr>
            <a:normAutofit fontScale="92500" lnSpcReduction="10000"/>
          </a:bodyPr>
          <a:lstStyle/>
          <a:p>
            <a:pPr>
              <a:buFont typeface="Wingdings" pitchFamily="2" charset="2"/>
              <a:buChar char="q"/>
            </a:pPr>
            <a:r>
              <a:rPr lang="en-US" sz="2400" b="1" dirty="0" smtClean="0">
                <a:latin typeface="Arial" panose="020B0604020202020204" pitchFamily="34" charset="0"/>
                <a:cs typeface="Arial" panose="020B0604020202020204" pitchFamily="34" charset="0"/>
              </a:rPr>
              <a:t>Actions of glucagon are antagonistic to those of insulin. It increases the blood glucose level, peripheral utilization of lipids and the conversion of proteins into glucose.</a:t>
            </a:r>
          </a:p>
          <a:p>
            <a:pPr>
              <a:buNone/>
            </a:pPr>
            <a:r>
              <a:rPr lang="en-US" sz="2400" b="1" dirty="0" smtClean="0">
                <a:solidFill>
                  <a:srgbClr val="FF0000"/>
                </a:solidFill>
                <a:latin typeface="Arial" panose="020B0604020202020204" pitchFamily="34" charset="0"/>
                <a:cs typeface="Arial" panose="020B0604020202020204" pitchFamily="34" charset="0"/>
              </a:rPr>
              <a:t>On Carbohydrate Metabolism</a:t>
            </a:r>
          </a:p>
          <a:p>
            <a:pPr>
              <a:buFont typeface="Wingdings" pitchFamily="2" charset="2"/>
              <a:buChar char="q"/>
            </a:pPr>
            <a:r>
              <a:rPr lang="en-US" sz="2400" b="1" dirty="0" smtClean="0">
                <a:latin typeface="Arial" panose="020B0604020202020204" pitchFamily="34" charset="0"/>
                <a:cs typeface="Arial" panose="020B0604020202020204" pitchFamily="34" charset="0"/>
              </a:rPr>
              <a:t>Glucagon increases the blood glucose level by:</a:t>
            </a:r>
          </a:p>
          <a:p>
            <a:pPr lvl="1"/>
            <a:r>
              <a:rPr lang="en-US" b="1" dirty="0" smtClean="0">
                <a:latin typeface="Arial" panose="020B0604020202020204" pitchFamily="34" charset="0"/>
                <a:cs typeface="Arial" panose="020B0604020202020204" pitchFamily="34" charset="0"/>
              </a:rPr>
              <a:t> Increasing </a:t>
            </a:r>
            <a:r>
              <a:rPr lang="en-US" b="1" dirty="0" err="1" smtClean="0">
                <a:latin typeface="Arial" panose="020B0604020202020204" pitchFamily="34" charset="0"/>
                <a:cs typeface="Arial" panose="020B0604020202020204" pitchFamily="34" charset="0"/>
              </a:rPr>
              <a:t>glycogenolysis</a:t>
            </a:r>
            <a:r>
              <a:rPr lang="en-US" b="1" dirty="0" smtClean="0">
                <a:latin typeface="Arial" panose="020B0604020202020204" pitchFamily="34" charset="0"/>
                <a:cs typeface="Arial" panose="020B0604020202020204" pitchFamily="34" charset="0"/>
              </a:rPr>
              <a:t> in liver and releasing glucose from the liver cells into the blood.</a:t>
            </a:r>
            <a:endParaRPr lang="ar-JO" b="1"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04864"/>
            <a:ext cx="3995936" cy="22145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lgn="ctr"/>
            <a:r>
              <a:rPr lang="en-US" b="1" dirty="0" smtClean="0"/>
              <a:t>ACTIONS OF GLUCAGON</a:t>
            </a:r>
            <a:endParaRPr lang="ar-JO"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9" name="Rectangle 8"/>
          <p:cNvSpPr/>
          <p:nvPr/>
        </p:nvSpPr>
        <p:spPr>
          <a:xfrm>
            <a:off x="251520" y="1556792"/>
            <a:ext cx="8215370" cy="4893647"/>
          </a:xfrm>
          <a:prstGeom prst="rect">
            <a:avLst/>
          </a:prstGeom>
        </p:spPr>
        <p:txBody>
          <a:bodyPr wrap="square">
            <a:spAutoFit/>
          </a:bodyPr>
          <a:lstStyle/>
          <a:p>
            <a:r>
              <a:rPr lang="en-US" sz="2400" b="1" dirty="0" smtClean="0">
                <a:solidFill>
                  <a:srgbClr val="FF0000"/>
                </a:solidFill>
                <a:latin typeface="Arial" panose="020B0604020202020204" pitchFamily="34" charset="0"/>
                <a:cs typeface="Arial" panose="020B0604020202020204" pitchFamily="34" charset="0"/>
              </a:rPr>
              <a:t>On Protein Metabolism</a:t>
            </a:r>
          </a:p>
          <a:p>
            <a:pPr lvl="1">
              <a:buFont typeface="Wingdings" pitchFamily="2" charset="2"/>
              <a:buChar char="ü"/>
            </a:pPr>
            <a:r>
              <a:rPr lang="en-US" sz="2400" b="1" dirty="0" smtClean="0">
                <a:latin typeface="Arial" panose="020B0604020202020204" pitchFamily="34" charset="0"/>
                <a:cs typeface="Arial" panose="020B0604020202020204" pitchFamily="34" charset="0"/>
              </a:rPr>
              <a:t>Glucagon increases the transport of amino acids into liver cells. The amino acids are utilized for </a:t>
            </a:r>
            <a:r>
              <a:rPr lang="en-US" sz="2400" b="1" dirty="0" err="1" smtClean="0">
                <a:latin typeface="Arial" panose="020B0604020202020204" pitchFamily="34" charset="0"/>
                <a:cs typeface="Arial" panose="020B0604020202020204" pitchFamily="34" charset="0"/>
              </a:rPr>
              <a:t>gluconeogenesis</a:t>
            </a:r>
            <a:r>
              <a:rPr lang="en-US" sz="2400" b="1" dirty="0" smtClean="0">
                <a:latin typeface="Arial" panose="020B0604020202020204" pitchFamily="34" charset="0"/>
                <a:cs typeface="Arial" panose="020B0604020202020204" pitchFamily="34" charset="0"/>
              </a:rPr>
              <a:t>.</a:t>
            </a:r>
          </a:p>
          <a:p>
            <a:pPr lvl="1"/>
            <a:endParaRPr lang="en-US" sz="2400" b="1" dirty="0" smtClean="0">
              <a:latin typeface="Arial" panose="020B0604020202020204" pitchFamily="34" charset="0"/>
              <a:cs typeface="Arial" panose="020B0604020202020204" pitchFamily="34" charset="0"/>
            </a:endParaRPr>
          </a:p>
          <a:p>
            <a:r>
              <a:rPr lang="en-US" sz="2400" b="1" dirty="0" smtClean="0">
                <a:solidFill>
                  <a:srgbClr val="FF0000"/>
                </a:solidFill>
                <a:latin typeface="Arial" panose="020B0604020202020204" pitchFamily="34" charset="0"/>
                <a:cs typeface="Arial" panose="020B0604020202020204" pitchFamily="34" charset="0"/>
              </a:rPr>
              <a:t>On Fat Metabolism</a:t>
            </a:r>
          </a:p>
          <a:p>
            <a:pPr lvl="1">
              <a:buFont typeface="Wingdings" pitchFamily="2" charset="2"/>
              <a:buChar char="q"/>
            </a:pPr>
            <a:r>
              <a:rPr lang="en-US" sz="2400" b="1" dirty="0" smtClean="0">
                <a:latin typeface="Arial" panose="020B0604020202020204" pitchFamily="34" charset="0"/>
                <a:cs typeface="Arial" panose="020B0604020202020204" pitchFamily="34" charset="0"/>
              </a:rPr>
              <a:t>Glucagon increases lipolysis by increasing the release of free </a:t>
            </a:r>
            <a:r>
              <a:rPr lang="en-US" sz="2400" b="1" dirty="0" smtClean="0">
                <a:latin typeface="Arial" panose="020B0604020202020204" pitchFamily="34" charset="0"/>
                <a:cs typeface="Arial" panose="020B0604020202020204" pitchFamily="34" charset="0"/>
              </a:rPr>
              <a:t>fatty </a:t>
            </a:r>
            <a:r>
              <a:rPr lang="en-US" sz="2400" b="1" dirty="0" smtClean="0">
                <a:latin typeface="Arial" panose="020B0604020202020204" pitchFamily="34" charset="0"/>
                <a:cs typeface="Arial" panose="020B0604020202020204" pitchFamily="34" charset="0"/>
              </a:rPr>
              <a:t>acids from adipose tissue and making them available for peripheral </a:t>
            </a:r>
            <a:r>
              <a:rPr lang="en-US" sz="2400" b="1" dirty="0" smtClean="0">
                <a:latin typeface="Arial" panose="020B0604020202020204" pitchFamily="34" charset="0"/>
                <a:cs typeface="Arial" panose="020B0604020202020204" pitchFamily="34" charset="0"/>
              </a:rPr>
              <a:t>utilization</a:t>
            </a:r>
            <a:r>
              <a:rPr lang="en-US" sz="2400" b="1" dirty="0" smtClean="0">
                <a:latin typeface="Arial" panose="020B0604020202020204" pitchFamily="34" charset="0"/>
                <a:cs typeface="Arial" panose="020B0604020202020204" pitchFamily="34" charset="0"/>
              </a:rPr>
              <a:t>. </a:t>
            </a:r>
          </a:p>
          <a:p>
            <a:pPr lvl="1">
              <a:buFont typeface="Wingdings" pitchFamily="2" charset="2"/>
              <a:buChar char="q"/>
            </a:pPr>
            <a:endParaRPr lang="en-US" sz="2400" b="1" dirty="0" smtClean="0">
              <a:latin typeface="Arial" panose="020B0604020202020204" pitchFamily="34" charset="0"/>
              <a:cs typeface="Arial" panose="020B0604020202020204" pitchFamily="34" charset="0"/>
            </a:endParaRPr>
          </a:p>
          <a:p>
            <a:pPr lvl="1">
              <a:buFont typeface="Wingdings" pitchFamily="2" charset="2"/>
              <a:buChar char="q"/>
            </a:pPr>
            <a:r>
              <a:rPr lang="en-US" sz="2400" b="1" dirty="0" smtClean="0">
                <a:latin typeface="Arial" panose="020B0604020202020204" pitchFamily="34" charset="0"/>
                <a:cs typeface="Arial" panose="020B0604020202020204" pitchFamily="34" charset="0"/>
              </a:rPr>
              <a:t>The </a:t>
            </a:r>
            <a:r>
              <a:rPr lang="en-US" sz="2400" b="1" dirty="0" err="1" smtClean="0">
                <a:latin typeface="Arial" panose="020B0604020202020204" pitchFamily="34" charset="0"/>
                <a:cs typeface="Arial" panose="020B0604020202020204" pitchFamily="34" charset="0"/>
              </a:rPr>
              <a:t>lipolytic</a:t>
            </a:r>
            <a:r>
              <a:rPr lang="en-US" sz="2400" b="1" dirty="0" smtClean="0">
                <a:latin typeface="Arial" panose="020B0604020202020204" pitchFamily="34" charset="0"/>
                <a:cs typeface="Arial" panose="020B0604020202020204" pitchFamily="34" charset="0"/>
              </a:rPr>
              <a:t> activity of glucagon, in turn promotes </a:t>
            </a:r>
            <a:r>
              <a:rPr lang="en-US" sz="2400" b="1" dirty="0" err="1" smtClean="0">
                <a:latin typeface="Arial" panose="020B0604020202020204" pitchFamily="34" charset="0"/>
                <a:cs typeface="Arial" panose="020B0604020202020204" pitchFamily="34" charset="0"/>
              </a:rPr>
              <a:t>ketogenesis</a:t>
            </a:r>
            <a:r>
              <a:rPr lang="en-US" sz="2400" b="1" dirty="0" smtClean="0">
                <a:latin typeface="Arial" panose="020B0604020202020204" pitchFamily="34" charset="0"/>
                <a:cs typeface="Arial" panose="020B0604020202020204" pitchFamily="34" charset="0"/>
              </a:rPr>
              <a:t> (formation of </a:t>
            </a:r>
            <a:r>
              <a:rPr lang="en-US" sz="2400" b="1" dirty="0" err="1" smtClean="0">
                <a:latin typeface="Arial" panose="020B0604020202020204" pitchFamily="34" charset="0"/>
                <a:cs typeface="Arial" panose="020B0604020202020204" pitchFamily="34" charset="0"/>
              </a:rPr>
              <a:t>ketone</a:t>
            </a:r>
            <a:r>
              <a:rPr lang="en-US" sz="2400" b="1" dirty="0" smtClean="0">
                <a:latin typeface="Arial" panose="020B0604020202020204" pitchFamily="34" charset="0"/>
                <a:cs typeface="Arial" panose="020B0604020202020204" pitchFamily="34" charset="0"/>
              </a:rPr>
              <a:t> bodies) in liver.</a:t>
            </a:r>
          </a:p>
        </p:txBody>
      </p:sp>
    </p:spTree>
    <p:extLst>
      <p:ext uri="{BB962C8B-B14F-4D97-AF65-F5344CB8AC3E}">
        <p14:creationId xmlns:p14="http://schemas.microsoft.com/office/powerpoint/2010/main" val="1759948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386"/>
            <a:ext cx="8229600" cy="1111664"/>
          </a:xfrm>
        </p:spPr>
        <p:txBody>
          <a:bodyPr>
            <a:normAutofit fontScale="90000"/>
          </a:bodyPr>
          <a:lstStyle/>
          <a:p>
            <a:pPr algn="ctr"/>
            <a:r>
              <a:rPr lang="en-US" sz="4000" b="1" dirty="0" smtClean="0">
                <a:latin typeface="Arial" panose="020B0604020202020204" pitchFamily="34" charset="0"/>
                <a:cs typeface="Arial" panose="020B0604020202020204" pitchFamily="34" charset="0"/>
              </a:rPr>
              <a:t>MODE OF ACTION OF GLUCAGON</a:t>
            </a:r>
            <a:r>
              <a:rPr lang="en-US" b="1" dirty="0" smtClean="0"/>
              <a:t/>
            </a:r>
            <a:br>
              <a:rPr lang="en-US" b="1" dirty="0" smtClean="0"/>
            </a:br>
            <a:endParaRPr lang="ar-JO" dirty="0"/>
          </a:p>
        </p:txBody>
      </p:sp>
      <p:sp>
        <p:nvSpPr>
          <p:cNvPr id="3" name="Content Placeholder 2"/>
          <p:cNvSpPr>
            <a:spLocks noGrp="1"/>
          </p:cNvSpPr>
          <p:nvPr>
            <p:ph idx="1"/>
          </p:nvPr>
        </p:nvSpPr>
        <p:spPr/>
        <p:txBody>
          <a:bodyPr/>
          <a:lstStyle/>
          <a:p>
            <a:pPr>
              <a:buFont typeface="Wingdings" pitchFamily="2" charset="2"/>
              <a:buChar char="q"/>
            </a:pPr>
            <a:r>
              <a:rPr lang="en-US" b="1" dirty="0" smtClean="0">
                <a:latin typeface="Arial" panose="020B0604020202020204" pitchFamily="34" charset="0"/>
                <a:cs typeface="Arial" panose="020B0604020202020204" pitchFamily="34" charset="0"/>
              </a:rPr>
              <a:t>On the target cells (mostly liver cells), glucagon combines with receptor and activates </a:t>
            </a:r>
            <a:r>
              <a:rPr lang="en-US" b="1" dirty="0" err="1" smtClean="0">
                <a:latin typeface="Arial" panose="020B0604020202020204" pitchFamily="34" charset="0"/>
                <a:cs typeface="Arial" panose="020B0604020202020204" pitchFamily="34" charset="0"/>
              </a:rPr>
              <a:t>adenyl</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cyclase</a:t>
            </a:r>
            <a:r>
              <a:rPr lang="en-US" b="1" dirty="0" smtClean="0">
                <a:latin typeface="Arial" panose="020B0604020202020204" pitchFamily="34" charset="0"/>
                <a:cs typeface="Arial" panose="020B0604020202020204" pitchFamily="34" charset="0"/>
              </a:rPr>
              <a:t> via G protein. </a:t>
            </a:r>
            <a:r>
              <a:rPr lang="en-US" b="1" dirty="0" err="1" smtClean="0">
                <a:latin typeface="Arial" panose="020B0604020202020204" pitchFamily="34" charset="0"/>
                <a:cs typeface="Arial" panose="020B0604020202020204" pitchFamily="34" charset="0"/>
              </a:rPr>
              <a:t>Adenyl</a:t>
            </a:r>
            <a:r>
              <a:rPr lang="en-US" b="1" dirty="0" smtClean="0">
                <a:latin typeface="Arial" panose="020B0604020202020204" pitchFamily="34" charset="0"/>
                <a:cs typeface="Arial" panose="020B0604020202020204" pitchFamily="34" charset="0"/>
              </a:rPr>
              <a:t> cyclase causes the formation of </a:t>
            </a:r>
            <a:r>
              <a:rPr lang="en-US" b="1" dirty="0" err="1" smtClean="0">
                <a:latin typeface="Arial" panose="020B0604020202020204" pitchFamily="34" charset="0"/>
                <a:cs typeface="Arial" panose="020B0604020202020204" pitchFamily="34" charset="0"/>
              </a:rPr>
              <a:t>c</a:t>
            </a:r>
            <a:r>
              <a:rPr lang="en-US" b="1" dirty="0" err="1" smtClean="0">
                <a:latin typeface="Arial" panose="020B0604020202020204" pitchFamily="34" charset="0"/>
                <a:cs typeface="Arial" panose="020B0604020202020204" pitchFamily="34" charset="0"/>
              </a:rPr>
              <a:t>AMP</a:t>
            </a:r>
            <a:r>
              <a:rPr lang="en-US"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which brings out the actions of glucagon. </a:t>
            </a:r>
            <a:endParaRPr lang="ar-JO"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3" y="555851"/>
            <a:ext cx="8229600" cy="533400"/>
          </a:xfrm>
        </p:spPr>
        <p:txBody>
          <a:bodyPr vert="horz" lIns="91440" tIns="45720" rIns="91440" bIns="45720" rtlCol="0" anchor="ctr">
            <a:noAutofit/>
          </a:bodyPr>
          <a:lstStyle/>
          <a:p>
            <a:pPr algn="ctr"/>
            <a:r>
              <a:rPr lang="en-US" sz="4000" b="1" dirty="0">
                <a:latin typeface="Arial" panose="020B0604020202020204" pitchFamily="34" charset="0"/>
                <a:cs typeface="Arial" panose="020B0604020202020204" pitchFamily="34" charset="0"/>
              </a:rPr>
              <a:t>Islets of Langerhans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390900"/>
            <a:ext cx="2933700" cy="2933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747001" y="2996952"/>
            <a:ext cx="1358899" cy="338554"/>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US" sz="1600" b="1" dirty="0">
                <a:latin typeface="Arial" panose="020B0604020202020204" pitchFamily="34" charset="0"/>
                <a:cs typeface="Arial" panose="020B0604020202020204" pitchFamily="34" charset="0"/>
              </a:rPr>
              <a:t>Glucagon</a:t>
            </a:r>
          </a:p>
        </p:txBody>
      </p:sp>
      <p:cxnSp>
        <p:nvCxnSpPr>
          <p:cNvPr id="6" name="Straight Arrow Connector 5"/>
          <p:cNvCxnSpPr/>
          <p:nvPr/>
        </p:nvCxnSpPr>
        <p:spPr>
          <a:xfrm flipV="1">
            <a:off x="8704263" y="3352800"/>
            <a:ext cx="0" cy="266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7831393" y="6138862"/>
            <a:ext cx="1177161" cy="338554"/>
          </a:xfrm>
          <a:prstGeom prst="rect">
            <a:avLst/>
          </a:prstGeom>
          <a:solidFill>
            <a:srgbClr val="00B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1600" b="1" dirty="0">
                <a:solidFill>
                  <a:schemeClr val="tx1"/>
                </a:solidFill>
                <a:latin typeface="Arial" panose="020B0604020202020204" pitchFamily="34" charset="0"/>
                <a:cs typeface="Arial" panose="020B0604020202020204" pitchFamily="34" charset="0"/>
              </a:rPr>
              <a:t>Insulin</a:t>
            </a:r>
          </a:p>
        </p:txBody>
      </p:sp>
      <p:cxnSp>
        <p:nvCxnSpPr>
          <p:cNvPr id="8" name="Straight Arrow Connector 7"/>
          <p:cNvCxnSpPr/>
          <p:nvPr/>
        </p:nvCxnSpPr>
        <p:spPr>
          <a:xfrm rot="10800000" flipV="1">
            <a:off x="8572500" y="5867400"/>
            <a:ext cx="0" cy="266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5939437" y="3009900"/>
            <a:ext cx="1484702" cy="338554"/>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US" sz="1600" b="1" dirty="0">
                <a:latin typeface="Arial" panose="020B0604020202020204" pitchFamily="34" charset="0"/>
                <a:cs typeface="Arial" panose="020B0604020202020204" pitchFamily="34" charset="0"/>
              </a:rPr>
              <a:t>Somatostatin</a:t>
            </a:r>
          </a:p>
        </p:txBody>
      </p:sp>
      <p:cxnSp>
        <p:nvCxnSpPr>
          <p:cNvPr id="10" name="Straight Arrow Connector 9"/>
          <p:cNvCxnSpPr/>
          <p:nvPr/>
        </p:nvCxnSpPr>
        <p:spPr>
          <a:xfrm flipV="1">
            <a:off x="6692900" y="3314700"/>
            <a:ext cx="0" cy="266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1876098"/>
            <a:ext cx="55721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962400" y="5722374"/>
            <a:ext cx="1371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flipV="1">
            <a:off x="5334000" y="5722374"/>
            <a:ext cx="762000" cy="304800"/>
          </a:xfrm>
          <a:prstGeom prst="straightConnector1">
            <a:avLst/>
          </a:prstGeom>
          <a:ln w="50800">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1143000" y="6027174"/>
            <a:ext cx="1151277" cy="261610"/>
          </a:xfrm>
          <a:prstGeom prst="rect">
            <a:avLst/>
          </a:prstGeom>
          <a:noFill/>
        </p:spPr>
        <p:txBody>
          <a:bodyPr wrap="none" rtlCol="0">
            <a:spAutoFit/>
          </a:bodyPr>
          <a:lstStyle/>
          <a:p>
            <a:r>
              <a:rPr lang="en-US" sz="1100" b="1" dirty="0" smtClean="0">
                <a:solidFill>
                  <a:srgbClr val="0070C0"/>
                </a:solidFill>
              </a:rPr>
              <a:t>Exocrine portion</a:t>
            </a:r>
            <a:endParaRPr lang="en-US" sz="1100" b="1" dirty="0">
              <a:solidFill>
                <a:srgbClr val="0070C0"/>
              </a:solidFill>
            </a:endParaRPr>
          </a:p>
        </p:txBody>
      </p:sp>
      <p:cxnSp>
        <p:nvCxnSpPr>
          <p:cNvPr id="15" name="Straight Connector 14"/>
          <p:cNvCxnSpPr/>
          <p:nvPr/>
        </p:nvCxnSpPr>
        <p:spPr>
          <a:xfrm>
            <a:off x="1465006" y="5486400"/>
            <a:ext cx="0" cy="54864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0099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365126"/>
            <a:ext cx="8335838" cy="1325563"/>
          </a:xfrm>
        </p:spPr>
        <p:txBody>
          <a:bodyPr vert="horz" lIns="91440" tIns="45720" rIns="91440" bIns="45720" rtlCol="0" anchor="ctr">
            <a:noAutofit/>
          </a:bodyPr>
          <a:lstStyle/>
          <a:p>
            <a:pPr algn="ctr"/>
            <a:r>
              <a:rPr lang="en-US" sz="3600" b="1" dirty="0">
                <a:latin typeface="Arial" panose="020B0604020202020204" pitchFamily="34" charset="0"/>
                <a:cs typeface="Arial" panose="020B0604020202020204" pitchFamily="34" charset="0"/>
              </a:rPr>
              <a:t>Regulation of Glucagon Secretion</a:t>
            </a:r>
          </a:p>
        </p:txBody>
      </p:sp>
      <p:sp>
        <p:nvSpPr>
          <p:cNvPr id="3" name="Content Placeholder 2"/>
          <p:cNvSpPr>
            <a:spLocks noGrp="1"/>
          </p:cNvSpPr>
          <p:nvPr>
            <p:ph idx="1"/>
          </p:nvPr>
        </p:nvSpPr>
        <p:spPr>
          <a:xfrm>
            <a:off x="179512" y="1432668"/>
            <a:ext cx="5257808" cy="5524724"/>
          </a:xfrm>
        </p:spPr>
        <p:txBody>
          <a:bodyPr>
            <a:normAutofit fontScale="85000" lnSpcReduction="20000"/>
          </a:bodyPr>
          <a:lstStyle/>
          <a:p>
            <a:pPr>
              <a:buFont typeface="Wingdings" pitchFamily="2" charset="2"/>
              <a:buChar char="q"/>
            </a:pPr>
            <a:r>
              <a:rPr lang="en-US" sz="2600" b="1" dirty="0" smtClean="0">
                <a:latin typeface="Arial" panose="020B0604020202020204" pitchFamily="34" charset="0"/>
                <a:cs typeface="Arial" panose="020B0604020202020204" pitchFamily="34" charset="0"/>
              </a:rPr>
              <a:t>Secretion of glucagon is controlled mainly by glucose and amino acid levels in the blood.</a:t>
            </a:r>
          </a:p>
          <a:p>
            <a:pPr>
              <a:buNone/>
            </a:pPr>
            <a:r>
              <a:rPr lang="en-US" sz="2600" b="1" dirty="0" smtClean="0">
                <a:solidFill>
                  <a:srgbClr val="FF0000"/>
                </a:solidFill>
                <a:latin typeface="Arial" panose="020B0604020202020204" pitchFamily="34" charset="0"/>
                <a:cs typeface="Arial" panose="020B0604020202020204" pitchFamily="34" charset="0"/>
              </a:rPr>
              <a:t>Role of Blood Glucose Level</a:t>
            </a:r>
          </a:p>
          <a:p>
            <a:pPr lvl="1">
              <a:buFont typeface="Wingdings" pitchFamily="2" charset="2"/>
              <a:buChar char="Ø"/>
            </a:pPr>
            <a:r>
              <a:rPr lang="en-US" sz="2600" b="1" dirty="0" smtClean="0">
                <a:latin typeface="Arial" panose="020B0604020202020204" pitchFamily="34" charset="0"/>
                <a:cs typeface="Arial" panose="020B0604020202020204" pitchFamily="34" charset="0"/>
              </a:rPr>
              <a:t> When blood glucose level decreases below 80 mg/</a:t>
            </a:r>
            <a:r>
              <a:rPr lang="en-US" sz="2600" b="1" dirty="0" err="1" smtClean="0">
                <a:latin typeface="Arial" panose="020B0604020202020204" pitchFamily="34" charset="0"/>
                <a:cs typeface="Arial" panose="020B0604020202020204" pitchFamily="34" charset="0"/>
              </a:rPr>
              <a:t>dL</a:t>
            </a:r>
            <a:r>
              <a:rPr lang="en-US" sz="2600" b="1" dirty="0" smtClean="0">
                <a:latin typeface="Arial" panose="020B0604020202020204" pitchFamily="34" charset="0"/>
                <a:cs typeface="Arial" panose="020B0604020202020204" pitchFamily="34" charset="0"/>
              </a:rPr>
              <a:t> of blood, α-cells of islets of </a:t>
            </a:r>
            <a:r>
              <a:rPr lang="en-US" sz="2600" b="1" dirty="0" err="1" smtClean="0">
                <a:latin typeface="Arial" panose="020B0604020202020204" pitchFamily="34" charset="0"/>
                <a:cs typeface="Arial" panose="020B0604020202020204" pitchFamily="34" charset="0"/>
              </a:rPr>
              <a:t>Langerhans</a:t>
            </a:r>
            <a:r>
              <a:rPr lang="en-US" sz="2600" b="1" dirty="0" smtClean="0">
                <a:latin typeface="Arial" panose="020B0604020202020204" pitchFamily="34" charset="0"/>
                <a:cs typeface="Arial" panose="020B0604020202020204" pitchFamily="34" charset="0"/>
              </a:rPr>
              <a:t> are stimulated and more glucagon is released. </a:t>
            </a:r>
          </a:p>
          <a:p>
            <a:pPr lvl="1">
              <a:buFont typeface="Wingdings" pitchFamily="2" charset="2"/>
              <a:buChar char="Ø"/>
            </a:pPr>
            <a:r>
              <a:rPr lang="en-US" sz="2600" b="1" dirty="0" smtClean="0">
                <a:latin typeface="Arial" panose="020B0604020202020204" pitchFamily="34" charset="0"/>
                <a:cs typeface="Arial" panose="020B0604020202020204" pitchFamily="34" charset="0"/>
              </a:rPr>
              <a:t> Glucagon, in turn increases the blood glucose level. On the other hand, when blood glucose level increases, α-cells are inhibited and the secretion of glucagon decreases.</a:t>
            </a:r>
          </a:p>
          <a:p>
            <a:pPr>
              <a:buNone/>
            </a:pPr>
            <a:r>
              <a:rPr lang="en-US" sz="2600" b="1" dirty="0" smtClean="0">
                <a:solidFill>
                  <a:srgbClr val="FF0000"/>
                </a:solidFill>
                <a:latin typeface="Arial" panose="020B0604020202020204" pitchFamily="34" charset="0"/>
                <a:cs typeface="Arial" panose="020B0604020202020204" pitchFamily="34" charset="0"/>
              </a:rPr>
              <a:t>Role of Amino Acid Level </a:t>
            </a:r>
          </a:p>
          <a:p>
            <a:pPr>
              <a:buFont typeface="Wingdings" pitchFamily="2" charset="2"/>
              <a:buChar char="Ø"/>
            </a:pPr>
            <a:r>
              <a:rPr lang="en-US" sz="2600" b="1" dirty="0" smtClean="0">
                <a:latin typeface="Arial" panose="020B0604020202020204" pitchFamily="34" charset="0"/>
                <a:cs typeface="Arial" panose="020B0604020202020204" pitchFamily="34" charset="0"/>
              </a:rPr>
              <a:t>         Glucagon </a:t>
            </a:r>
            <a:r>
              <a:rPr lang="en-US" sz="2600" b="1" dirty="0" smtClean="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promotes </a:t>
            </a:r>
            <a:r>
              <a:rPr lang="en-US" sz="2600" b="1" u="sng" dirty="0">
                <a:latin typeface="Arial" panose="020B0604020202020204" pitchFamily="34" charset="0"/>
                <a:cs typeface="Arial" panose="020B0604020202020204" pitchFamily="34" charset="0"/>
              </a:rPr>
              <a:t>rapid conversion of the amino acids to glucose</a:t>
            </a:r>
            <a:r>
              <a:rPr lang="en-US" sz="2600" b="1" dirty="0">
                <a:latin typeface="Arial" panose="020B0604020202020204" pitchFamily="34" charset="0"/>
                <a:cs typeface="Arial" panose="020B0604020202020204" pitchFamily="34" charset="0"/>
              </a:rPr>
              <a:t>, thus making even more glucose available to the tissues</a:t>
            </a:r>
            <a:r>
              <a:rPr lang="en-US" sz="2600" b="1" dirty="0" smtClean="0">
                <a:latin typeface="Arial" panose="020B0604020202020204" pitchFamily="34" charset="0"/>
                <a:cs typeface="Arial" panose="020B0604020202020204" pitchFamily="34" charset="0"/>
              </a:rPr>
              <a:t>.</a:t>
            </a:r>
          </a:p>
          <a:p>
            <a:pPr marL="0" indent="0">
              <a:buNone/>
            </a:pP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4098" name="Picture 2"/>
          <p:cNvPicPr>
            <a:picLocks noChangeAspect="1" noChangeArrowheads="1"/>
          </p:cNvPicPr>
          <p:nvPr/>
        </p:nvPicPr>
        <p:blipFill>
          <a:blip r:embed="rId3"/>
          <a:srcRect/>
          <a:stretch>
            <a:fillRect/>
          </a:stretch>
        </p:blipFill>
        <p:spPr bwMode="auto">
          <a:xfrm>
            <a:off x="5481669" y="1990724"/>
            <a:ext cx="3590925" cy="4438671"/>
          </a:xfrm>
          <a:prstGeom prst="rect">
            <a:avLst/>
          </a:prstGeom>
          <a:noFill/>
          <a:ln w="9525">
            <a:noFill/>
            <a:miter lim="800000"/>
            <a:headEnd/>
            <a:tailEnd/>
          </a:ln>
          <a:effectLst/>
        </p:spPr>
      </p:pic>
    </p:spTree>
    <p:extLst>
      <p:ext uri="{BB962C8B-B14F-4D97-AF65-F5344CB8AC3E}">
        <p14:creationId xmlns:p14="http://schemas.microsoft.com/office/powerpoint/2010/main" val="3029928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354241"/>
            <a:ext cx="7886700" cy="1325563"/>
          </a:xfrm>
        </p:spPr>
        <p:txBody>
          <a:bodyPr vert="horz" lIns="91440" tIns="45720" rIns="91440" bIns="45720" rtlCol="0" anchor="ctr">
            <a:noAutofit/>
          </a:bodyPr>
          <a:lstStyle/>
          <a:p>
            <a:pPr algn="ctr"/>
            <a:r>
              <a:rPr lang="en-US" sz="3600" b="1" dirty="0">
                <a:latin typeface="Arial" panose="020B0604020202020204" pitchFamily="34" charset="0"/>
                <a:cs typeface="Arial" panose="020B0604020202020204" pitchFamily="34" charset="0"/>
              </a:rPr>
              <a:t>Regulation of Glucagon Secretion</a:t>
            </a:r>
          </a:p>
        </p:txBody>
      </p:sp>
      <p:sp>
        <p:nvSpPr>
          <p:cNvPr id="3" name="Content Placeholder 2"/>
          <p:cNvSpPr>
            <a:spLocks noGrp="1"/>
          </p:cNvSpPr>
          <p:nvPr>
            <p:ph idx="1"/>
          </p:nvPr>
        </p:nvSpPr>
        <p:spPr>
          <a:xfrm>
            <a:off x="628650" y="1825625"/>
            <a:ext cx="8335838" cy="4351338"/>
          </a:xfrm>
        </p:spPr>
        <p:txBody>
          <a:bodyPr>
            <a:normAutofit/>
          </a:bodyPr>
          <a:lstStyle/>
          <a:p>
            <a:pPr>
              <a:buFont typeface="Wingdings" pitchFamily="2" charset="2"/>
              <a:buChar char="q"/>
            </a:pPr>
            <a:r>
              <a:rPr lang="en-US" b="1" dirty="0" smtClean="0">
                <a:solidFill>
                  <a:srgbClr val="FF0000"/>
                </a:solidFill>
                <a:latin typeface="Arial" panose="020B0604020202020204" pitchFamily="34" charset="0"/>
                <a:cs typeface="Arial" panose="020B0604020202020204" pitchFamily="34" charset="0"/>
              </a:rPr>
              <a:t>Role of Exercise:</a:t>
            </a:r>
            <a:endParaRPr lang="en-US" b="1" dirty="0" smtClean="0">
              <a:latin typeface="Arial" panose="020B0604020202020204" pitchFamily="34" charset="0"/>
              <a:cs typeface="Arial" panose="020B0604020202020204" pitchFamily="34" charset="0"/>
            </a:endParaRPr>
          </a:p>
          <a:p>
            <a:pPr lvl="1"/>
            <a:r>
              <a:rPr lang="en-US" sz="2800" b="1" dirty="0" smtClean="0">
                <a:latin typeface="Arial" panose="020B0604020202020204" pitchFamily="34" charset="0"/>
                <a:cs typeface="Arial" panose="020B0604020202020204" pitchFamily="34" charset="0"/>
              </a:rPr>
              <a:t>In exhaustive exercise, the blood concentration of glucagon often increases fourfold to fivefold.</a:t>
            </a:r>
            <a:endParaRPr lang="ar-JO"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11664"/>
          </a:xfrm>
        </p:spPr>
        <p:txBody>
          <a:bodyPr>
            <a:normAutofit fontScale="90000"/>
          </a:bodyPr>
          <a:lstStyle/>
          <a:p>
            <a:pPr algn="ctr"/>
            <a:r>
              <a:rPr lang="en-US" b="1" dirty="0" smtClean="0">
                <a:latin typeface="Arial" panose="020B0604020202020204" pitchFamily="34" charset="0"/>
                <a:cs typeface="Arial" panose="020B0604020202020204" pitchFamily="34" charset="0"/>
              </a:rPr>
              <a:t>SOMATOSTATIN</a:t>
            </a:r>
            <a:r>
              <a:rPr lang="en-US" b="1" dirty="0" smtClean="0"/>
              <a:t/>
            </a:r>
            <a:br>
              <a:rPr lang="en-US" b="1" dirty="0" smtClean="0"/>
            </a:br>
            <a:endParaRPr lang="ar-JO" dirty="0"/>
          </a:p>
        </p:txBody>
      </p:sp>
      <p:sp>
        <p:nvSpPr>
          <p:cNvPr id="3" name="Content Placeholder 2"/>
          <p:cNvSpPr>
            <a:spLocks noGrp="1"/>
          </p:cNvSpPr>
          <p:nvPr>
            <p:ph idx="1"/>
          </p:nvPr>
        </p:nvSpPr>
        <p:spPr>
          <a:xfrm>
            <a:off x="457200" y="980728"/>
            <a:ext cx="7901014" cy="4997152"/>
          </a:xfrm>
        </p:spPr>
        <p:txBody>
          <a:bodyPr>
            <a:noAutofit/>
          </a:bodyPr>
          <a:lstStyle/>
          <a:p>
            <a:pPr>
              <a:buFont typeface="Wingdings" pitchFamily="2" charset="2"/>
              <a:buChar char="q"/>
            </a:pPr>
            <a:r>
              <a:rPr lang="en-US" sz="2000" b="1" dirty="0" smtClean="0">
                <a:latin typeface="Arial" panose="020B0604020202020204" pitchFamily="34" charset="0"/>
                <a:cs typeface="Arial" panose="020B0604020202020204" pitchFamily="34" charset="0"/>
              </a:rPr>
              <a:t> SOURCE OF SECRETION</a:t>
            </a:r>
          </a:p>
          <a:p>
            <a:pPr lvl="1"/>
            <a:r>
              <a:rPr lang="en-US" sz="2000" b="1" dirty="0" err="1" smtClean="0">
                <a:latin typeface="Arial" panose="020B0604020202020204" pitchFamily="34" charset="0"/>
                <a:cs typeface="Arial" panose="020B0604020202020204" pitchFamily="34" charset="0"/>
              </a:rPr>
              <a:t>Somatostatin</a:t>
            </a:r>
            <a:r>
              <a:rPr lang="en-US" sz="2000" b="1" dirty="0" smtClean="0">
                <a:latin typeface="Arial" panose="020B0604020202020204" pitchFamily="34" charset="0"/>
                <a:cs typeface="Arial" panose="020B0604020202020204" pitchFamily="34" charset="0"/>
              </a:rPr>
              <a:t> is secreted from:</a:t>
            </a:r>
          </a:p>
          <a:p>
            <a:pPr lvl="2">
              <a:buNone/>
            </a:pPr>
            <a:r>
              <a:rPr lang="en-US" b="1" dirty="0" smtClean="0">
                <a:latin typeface="Arial" panose="020B0604020202020204" pitchFamily="34" charset="0"/>
                <a:cs typeface="Arial" panose="020B0604020202020204" pitchFamily="34" charset="0"/>
              </a:rPr>
              <a:t>1. Hypothalamus</a:t>
            </a:r>
          </a:p>
          <a:p>
            <a:pPr lvl="2">
              <a:buNone/>
            </a:pPr>
            <a:r>
              <a:rPr lang="en-US" b="1" dirty="0" smtClean="0">
                <a:latin typeface="Arial" panose="020B0604020202020204" pitchFamily="34" charset="0"/>
                <a:cs typeface="Arial" panose="020B0604020202020204" pitchFamily="34" charset="0"/>
              </a:rPr>
              <a:t>2. δ-cells in islets of </a:t>
            </a:r>
            <a:r>
              <a:rPr lang="en-US" b="1" dirty="0" err="1" smtClean="0">
                <a:latin typeface="Arial" panose="020B0604020202020204" pitchFamily="34" charset="0"/>
                <a:cs typeface="Arial" panose="020B0604020202020204" pitchFamily="34" charset="0"/>
              </a:rPr>
              <a:t>Langerhans</a:t>
            </a:r>
            <a:r>
              <a:rPr lang="en-US" b="1" dirty="0" smtClean="0">
                <a:latin typeface="Arial" panose="020B0604020202020204" pitchFamily="34" charset="0"/>
                <a:cs typeface="Arial" panose="020B0604020202020204" pitchFamily="34" charset="0"/>
              </a:rPr>
              <a:t> of pancreas</a:t>
            </a:r>
          </a:p>
          <a:p>
            <a:pPr lvl="2">
              <a:buNone/>
            </a:pPr>
            <a:r>
              <a:rPr lang="en-US" b="1" dirty="0" smtClean="0">
                <a:latin typeface="Arial" panose="020B0604020202020204" pitchFamily="34" charset="0"/>
                <a:cs typeface="Arial" panose="020B0604020202020204" pitchFamily="34" charset="0"/>
              </a:rPr>
              <a:t>3. D cells in stomach and upper part of small</a:t>
            </a:r>
          </a:p>
          <a:p>
            <a:pPr lvl="2">
              <a:buNone/>
            </a:pPr>
            <a:r>
              <a:rPr lang="en-US" b="1" dirty="0" smtClean="0">
                <a:latin typeface="Arial" panose="020B0604020202020204" pitchFamily="34" charset="0"/>
                <a:cs typeface="Arial" panose="020B0604020202020204" pitchFamily="34" charset="0"/>
              </a:rPr>
              <a:t>intestine.</a:t>
            </a:r>
          </a:p>
          <a:p>
            <a:pPr>
              <a:buFont typeface="Wingdings" pitchFamily="2" charset="2"/>
              <a:buChar char="q"/>
            </a:pPr>
            <a:r>
              <a:rPr lang="en-US" sz="2000" b="1" dirty="0" smtClean="0">
                <a:latin typeface="Arial" panose="020B0604020202020204" pitchFamily="34" charset="0"/>
                <a:cs typeface="Arial" panose="020B0604020202020204" pitchFamily="34" charset="0"/>
              </a:rPr>
              <a:t>ACTIONS OF SOMATOSTATIN</a:t>
            </a:r>
          </a:p>
          <a:p>
            <a:pPr lvl="1"/>
            <a:r>
              <a:rPr lang="en-US" sz="2000" b="1" dirty="0" err="1" smtClean="0">
                <a:latin typeface="Arial" panose="020B0604020202020204" pitchFamily="34" charset="0"/>
                <a:cs typeface="Arial" panose="020B0604020202020204" pitchFamily="34" charset="0"/>
              </a:rPr>
              <a:t>Somatostatin</a:t>
            </a:r>
            <a:r>
              <a:rPr lang="en-US" sz="2000" b="1" dirty="0" smtClean="0">
                <a:latin typeface="Arial" panose="020B0604020202020204" pitchFamily="34" charset="0"/>
                <a:cs typeface="Arial" panose="020B0604020202020204" pitchFamily="34" charset="0"/>
              </a:rPr>
              <a:t> inhibits the secretion of both glucagon and insulin</a:t>
            </a:r>
          </a:p>
          <a:p>
            <a:pPr>
              <a:buFont typeface="Wingdings" pitchFamily="2" charset="2"/>
              <a:buChar char="q"/>
            </a:pPr>
            <a:r>
              <a:rPr lang="en-US" sz="2000" b="1" dirty="0" smtClean="0">
                <a:latin typeface="Arial" panose="020B0604020202020204" pitchFamily="34" charset="0"/>
                <a:cs typeface="Arial" panose="020B0604020202020204" pitchFamily="34" charset="0"/>
              </a:rPr>
              <a:t>Somatostatin </a:t>
            </a:r>
            <a:r>
              <a:rPr lang="en-US" sz="2000" b="1" dirty="0" smtClean="0">
                <a:latin typeface="Arial" panose="020B0604020202020204" pitchFamily="34" charset="0"/>
                <a:cs typeface="Arial" panose="020B0604020202020204" pitchFamily="34" charset="0"/>
              </a:rPr>
              <a:t>brings out its actions through </a:t>
            </a:r>
            <a:r>
              <a:rPr lang="en-US" sz="2000" b="1" dirty="0" err="1" smtClean="0">
                <a:latin typeface="Arial" panose="020B0604020202020204" pitchFamily="34" charset="0"/>
                <a:cs typeface="Arial" panose="020B0604020202020204" pitchFamily="34" charset="0"/>
              </a:rPr>
              <a:t>cAMP</a:t>
            </a:r>
            <a:endParaRPr lang="ar-JO"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en-US" sz="4000" b="1" dirty="0">
                <a:latin typeface="Arial" panose="020B0604020202020204" pitchFamily="34" charset="0"/>
                <a:cs typeface="Arial" panose="020B0604020202020204" pitchFamily="34" charset="0"/>
              </a:rPr>
              <a:t>Diabetes Mellitus</a:t>
            </a:r>
          </a:p>
        </p:txBody>
      </p:sp>
      <p:sp>
        <p:nvSpPr>
          <p:cNvPr id="3" name="Content Placeholder 2"/>
          <p:cNvSpPr>
            <a:spLocks noGrp="1"/>
          </p:cNvSpPr>
          <p:nvPr>
            <p:ph idx="1"/>
          </p:nvPr>
        </p:nvSpPr>
        <p:spPr>
          <a:xfrm>
            <a:off x="457200" y="2133600"/>
            <a:ext cx="8229600" cy="2286000"/>
          </a:xfrm>
        </p:spPr>
        <p:txBody>
          <a:bodyPr/>
          <a:lstStyle/>
          <a:p>
            <a:pPr marL="0" indent="0">
              <a:buNone/>
            </a:pPr>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syndrome of impaired carbohydrate, fat, and protein metabolism caused by either lack of insulin </a:t>
            </a:r>
            <a:r>
              <a:rPr lang="en-US" b="1" u="sng" dirty="0">
                <a:latin typeface="Arial" panose="020B0604020202020204" pitchFamily="34" charset="0"/>
                <a:cs typeface="Arial" panose="020B0604020202020204" pitchFamily="34" charset="0"/>
              </a:rPr>
              <a:t>secretion</a:t>
            </a:r>
            <a:r>
              <a:rPr lang="en-US" b="1" dirty="0">
                <a:latin typeface="Arial" panose="020B0604020202020204" pitchFamily="34" charset="0"/>
                <a:cs typeface="Arial" panose="020B0604020202020204" pitchFamily="34" charset="0"/>
              </a:rPr>
              <a:t> or decreased </a:t>
            </a:r>
            <a:r>
              <a:rPr lang="en-US" b="1" u="sng" dirty="0">
                <a:latin typeface="Arial" panose="020B0604020202020204" pitchFamily="34" charset="0"/>
                <a:cs typeface="Arial" panose="020B0604020202020204" pitchFamily="34" charset="0"/>
              </a:rPr>
              <a:t>sensitivity</a:t>
            </a:r>
            <a:r>
              <a:rPr lang="en-US" b="1" dirty="0">
                <a:latin typeface="Arial" panose="020B0604020202020204" pitchFamily="34" charset="0"/>
                <a:cs typeface="Arial" panose="020B0604020202020204" pitchFamily="34" charset="0"/>
              </a:rPr>
              <a:t> of the tissues to insulin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dirty="0"/>
          </a:p>
        </p:txBody>
      </p:sp>
      <p:sp>
        <p:nvSpPr>
          <p:cNvPr id="4" name="Rectangle 3"/>
          <p:cNvSpPr/>
          <p:nvPr/>
        </p:nvSpPr>
        <p:spPr>
          <a:xfrm>
            <a:off x="628650" y="4447012"/>
            <a:ext cx="8068658" cy="1200329"/>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smtClean="0">
                <a:latin typeface="Arial" panose="020B0604020202020204" pitchFamily="34" charset="0"/>
                <a:cs typeface="Arial" panose="020B0604020202020204" pitchFamily="34" charset="0"/>
              </a:rPr>
              <a:t>Blood </a:t>
            </a:r>
            <a:r>
              <a:rPr lang="en-US" sz="2400" b="1" dirty="0">
                <a:latin typeface="Arial" panose="020B0604020202020204" pitchFamily="34" charset="0"/>
                <a:cs typeface="Arial" panose="020B0604020202020204" pitchFamily="34" charset="0"/>
              </a:rPr>
              <a:t>glucose concentration increases, cell utilization of glucose </a:t>
            </a:r>
            <a:r>
              <a:rPr lang="en-US" sz="2400" b="1" dirty="0" smtClean="0">
                <a:latin typeface="Arial" panose="020B0604020202020204" pitchFamily="34" charset="0"/>
                <a:cs typeface="Arial" panose="020B0604020202020204" pitchFamily="34" charset="0"/>
              </a:rPr>
              <a:t>falls, </a:t>
            </a:r>
            <a:r>
              <a:rPr lang="en-US" sz="2400" b="1" dirty="0">
                <a:latin typeface="Arial" panose="020B0604020202020204" pitchFamily="34" charset="0"/>
                <a:cs typeface="Arial" panose="020B0604020202020204" pitchFamily="34" charset="0"/>
              </a:rPr>
              <a:t>and utilization of fats and </a:t>
            </a:r>
            <a:r>
              <a:rPr lang="en-US" sz="2400" b="1" dirty="0" smtClean="0">
                <a:latin typeface="Arial" panose="020B0604020202020204" pitchFamily="34" charset="0"/>
                <a:cs typeface="Arial" panose="020B0604020202020204" pitchFamily="34" charset="0"/>
              </a:rPr>
              <a:t>proteins increases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684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4000" b="1" dirty="0" smtClean="0">
                <a:latin typeface="Arial" panose="020B0604020202020204" pitchFamily="34" charset="0"/>
                <a:cs typeface="Arial" panose="020B0604020202020204" pitchFamily="34" charset="0"/>
              </a:rPr>
              <a:t>Symptoms of </a:t>
            </a:r>
            <a:r>
              <a:rPr lang="en-US" sz="4000" b="1" dirty="0">
                <a:latin typeface="Arial" panose="020B0604020202020204" pitchFamily="34" charset="0"/>
                <a:cs typeface="Arial" panose="020B0604020202020204" pitchFamily="34" charset="0"/>
              </a:rPr>
              <a:t>Diabetes Mellitus</a:t>
            </a: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sz="2400" b="1" dirty="0" smtClean="0">
                <a:latin typeface="Arial" panose="020B0604020202020204" pitchFamily="34" charset="0"/>
                <a:cs typeface="Arial" panose="020B0604020202020204" pitchFamily="34" charset="0"/>
              </a:rPr>
              <a:t>Due to High Blood Glucose Concentration</a:t>
            </a:r>
          </a:p>
          <a:p>
            <a:endParaRPr lang="en-US" sz="2400" b="1" dirty="0">
              <a:latin typeface="Arial" panose="020B0604020202020204" pitchFamily="34" charset="0"/>
              <a:cs typeface="Arial" panose="020B0604020202020204" pitchFamily="34" charset="0"/>
            </a:endParaRPr>
          </a:p>
          <a:p>
            <a:pPr>
              <a:buFont typeface="Wingdings" pitchFamily="2" charset="2"/>
              <a:buChar char="v"/>
            </a:pPr>
            <a:r>
              <a:rPr lang="en-US" sz="2400" b="1" dirty="0">
                <a:latin typeface="Arial" panose="020B0604020202020204" pitchFamily="34" charset="0"/>
                <a:cs typeface="Arial" panose="020B0604020202020204" pitchFamily="34" charset="0"/>
              </a:rPr>
              <a:t>Loss of Glucose in the </a:t>
            </a:r>
            <a:r>
              <a:rPr lang="en-US" sz="2400" b="1" dirty="0" smtClean="0">
                <a:latin typeface="Arial" panose="020B0604020202020204" pitchFamily="34" charset="0"/>
                <a:cs typeface="Arial" panose="020B0604020202020204" pitchFamily="34" charset="0"/>
              </a:rPr>
              <a:t>Urine (</a:t>
            </a:r>
            <a:r>
              <a:rPr lang="en-US" sz="2400" b="1" u="sng" dirty="0" err="1" smtClean="0">
                <a:latin typeface="Arial" panose="020B0604020202020204" pitchFamily="34" charset="0"/>
                <a:cs typeface="Arial" panose="020B0604020202020204" pitchFamily="34" charset="0"/>
              </a:rPr>
              <a:t>glucosuria</a:t>
            </a:r>
            <a:r>
              <a:rPr lang="en-US" sz="2400" b="1" dirty="0" smtClean="0">
                <a:latin typeface="Arial" panose="020B0604020202020204" pitchFamily="34" charset="0"/>
                <a:cs typeface="Arial" panose="020B0604020202020204" pitchFamily="34" charset="0"/>
              </a:rPr>
              <a:t>)</a:t>
            </a:r>
          </a:p>
          <a:p>
            <a:pPr marL="914400">
              <a:buFont typeface="Wingdings" pitchFamily="2" charset="2"/>
              <a:buChar char="ü"/>
            </a:pPr>
            <a:r>
              <a:rPr lang="en-US" sz="2400" b="1" dirty="0" smtClean="0">
                <a:latin typeface="Arial" panose="020B0604020202020204" pitchFamily="34" charset="0"/>
                <a:cs typeface="Arial" panose="020B0604020202020204" pitchFamily="34" charset="0"/>
              </a:rPr>
              <a:t>When [blood glucose] is above 180 </a:t>
            </a:r>
            <a:r>
              <a:rPr lang="en-US" sz="2400" b="1" dirty="0">
                <a:latin typeface="Arial" panose="020B0604020202020204" pitchFamily="34" charset="0"/>
                <a:cs typeface="Arial" panose="020B0604020202020204" pitchFamily="34" charset="0"/>
              </a:rPr>
              <a:t>mg/100 </a:t>
            </a:r>
            <a:r>
              <a:rPr lang="en-US" sz="2400" b="1" dirty="0" smtClean="0">
                <a:latin typeface="Arial" panose="020B0604020202020204" pitchFamily="34" charset="0"/>
                <a:cs typeface="Arial" panose="020B0604020202020204" pitchFamily="34" charset="0"/>
              </a:rPr>
              <a:t>ml (</a:t>
            </a:r>
            <a:r>
              <a:rPr lang="en-US" sz="2400" b="1" dirty="0">
                <a:latin typeface="Arial" panose="020B0604020202020204" pitchFamily="34" charset="0"/>
                <a:cs typeface="Arial" panose="020B0604020202020204" pitchFamily="34" charset="0"/>
              </a:rPr>
              <a:t>blood "threshold" for the appearance of glucose in the </a:t>
            </a:r>
            <a:r>
              <a:rPr lang="en-US" sz="2400" b="1" dirty="0" smtClean="0">
                <a:latin typeface="Arial" panose="020B0604020202020204" pitchFamily="34" charset="0"/>
                <a:cs typeface="Arial" panose="020B0604020202020204" pitchFamily="34" charset="0"/>
              </a:rPr>
              <a:t>urine)</a:t>
            </a:r>
          </a:p>
          <a:p>
            <a:pPr marL="914400">
              <a:buFont typeface="Wingdings" pitchFamily="2" charset="2"/>
              <a:buChar char="ü"/>
            </a:pPr>
            <a:r>
              <a:rPr lang="en-US" sz="2400" b="1" dirty="0" smtClean="0">
                <a:latin typeface="Arial" panose="020B0604020202020204" pitchFamily="34" charset="0"/>
                <a:cs typeface="Arial" panose="020B0604020202020204" pitchFamily="34" charset="0"/>
              </a:rPr>
              <a:t>Osmotic diuresis (</a:t>
            </a:r>
            <a:r>
              <a:rPr lang="en-US" sz="2400" b="1" u="sng" dirty="0" smtClean="0">
                <a:latin typeface="Arial" panose="020B0604020202020204" pitchFamily="34" charset="0"/>
                <a:cs typeface="Arial" panose="020B0604020202020204" pitchFamily="34" charset="0"/>
              </a:rPr>
              <a:t>polyuria)</a:t>
            </a: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(excessive urine excretion</a:t>
            </a:r>
            <a:r>
              <a:rPr lang="en-US" sz="2400" b="1" dirty="0" smtClean="0">
                <a:latin typeface="Arial" panose="020B0604020202020204" pitchFamily="34" charset="0"/>
                <a:cs typeface="Arial" panose="020B0604020202020204" pitchFamily="34" charset="0"/>
              </a:rPr>
              <a:t>)</a:t>
            </a:r>
          </a:p>
          <a:p>
            <a:pPr marL="914400">
              <a:buFont typeface="Wingdings" pitchFamily="2" charset="2"/>
              <a:buChar char="ü"/>
            </a:pPr>
            <a:r>
              <a:rPr lang="en-US" sz="2400" b="1" dirty="0" smtClean="0">
                <a:latin typeface="Arial" panose="020B0604020202020204" pitchFamily="34" charset="0"/>
                <a:cs typeface="Arial" panose="020B0604020202020204" pitchFamily="34" charset="0"/>
              </a:rPr>
              <a:t>Dehydration </a:t>
            </a:r>
            <a:r>
              <a:rPr lang="en-US" sz="2400" b="1" dirty="0">
                <a:latin typeface="Arial" panose="020B0604020202020204" pitchFamily="34" charset="0"/>
                <a:cs typeface="Arial" panose="020B0604020202020204" pitchFamily="34" charset="0"/>
              </a:rPr>
              <a:t>and increased thirst </a:t>
            </a:r>
            <a:r>
              <a:rPr lang="en-US" sz="2400" b="1" dirty="0" smtClean="0">
                <a:latin typeface="Arial" panose="020B0604020202020204" pitchFamily="34" charset="0"/>
                <a:cs typeface="Arial" panose="020B0604020202020204" pitchFamily="34" charset="0"/>
              </a:rPr>
              <a:t>(</a:t>
            </a:r>
            <a:r>
              <a:rPr lang="en-US" sz="2400" b="1" u="sng" dirty="0" err="1" smtClean="0">
                <a:latin typeface="Arial" panose="020B0604020202020204" pitchFamily="34" charset="0"/>
                <a:cs typeface="Arial" panose="020B0604020202020204" pitchFamily="34" charset="0"/>
              </a:rPr>
              <a:t>polydepsia</a:t>
            </a:r>
            <a:r>
              <a:rPr lang="en-US" sz="2400" b="1" dirty="0" smtClean="0">
                <a:latin typeface="Arial" panose="020B0604020202020204" pitchFamily="34" charset="0"/>
                <a:cs typeface="Arial" panose="020B0604020202020204" pitchFamily="34" charset="0"/>
              </a:rPr>
              <a:t>)</a:t>
            </a:r>
          </a:p>
          <a:p>
            <a:pPr marL="914400">
              <a:buFont typeface="Wingdings" pitchFamily="2" charset="2"/>
              <a:buChar char="ü"/>
            </a:pPr>
            <a:endParaRPr lang="en-US" sz="2400" b="1" u="sng" dirty="0">
              <a:latin typeface="Arial" panose="020B0604020202020204" pitchFamily="34" charset="0"/>
              <a:cs typeface="Arial" panose="020B0604020202020204" pitchFamily="34" charset="0"/>
            </a:endParaRPr>
          </a:p>
          <a:p>
            <a:pPr>
              <a:buFont typeface="Wingdings" pitchFamily="2" charset="2"/>
              <a:buChar char="v"/>
            </a:pPr>
            <a:r>
              <a:rPr lang="en-US" sz="2400" b="1" dirty="0">
                <a:latin typeface="Arial" panose="020B0604020202020204" pitchFamily="34" charset="0"/>
                <a:cs typeface="Arial" panose="020B0604020202020204" pitchFamily="34" charset="0"/>
              </a:rPr>
              <a:t>Depletion of the Body's Proteins; </a:t>
            </a:r>
            <a:r>
              <a:rPr lang="en-US" sz="2400" b="1" dirty="0" smtClean="0">
                <a:latin typeface="Arial" panose="020B0604020202020204" pitchFamily="34" charset="0"/>
                <a:cs typeface="Arial" panose="020B0604020202020204" pitchFamily="34" charset="0"/>
              </a:rPr>
              <a:t> Loss of strength (asthenia)</a:t>
            </a:r>
            <a:endParaRPr lang="en-US" sz="2400" b="1" u="sng" dirty="0" smtClean="0">
              <a:latin typeface="Arial" panose="020B0604020202020204" pitchFamily="34" charset="0"/>
              <a:cs typeface="Arial" panose="020B0604020202020204" pitchFamily="34" charset="0"/>
            </a:endParaRPr>
          </a:p>
          <a:p>
            <a:pPr>
              <a:buFont typeface="Wingdings" pitchFamily="2" charset="2"/>
              <a:buChar char="v"/>
            </a:pPr>
            <a:endParaRPr lang="en-US" sz="2400" dirty="0" smtClean="0"/>
          </a:p>
          <a:p>
            <a:pPr marL="914400">
              <a:buFont typeface="Wingdings" pitchFamily="2" charset="2"/>
              <a:buChar char="ü"/>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4181975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600" b="1" dirty="0">
                <a:latin typeface="Arial" panose="020B0604020202020204" pitchFamily="34" charset="0"/>
                <a:cs typeface="Arial" panose="020B0604020202020204" pitchFamily="34" charset="0"/>
              </a:rPr>
              <a:t>Type </a:t>
            </a:r>
            <a:r>
              <a:rPr lang="en-US" sz="3600" b="1" dirty="0" smtClean="0">
                <a:latin typeface="Arial" panose="020B0604020202020204" pitchFamily="34" charset="0"/>
                <a:cs typeface="Arial" panose="020B0604020202020204" pitchFamily="34" charset="0"/>
              </a:rPr>
              <a:t>I Diabetes</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
        <p:nvSpPr>
          <p:cNvPr id="5" name="Content Placeholder 4"/>
          <p:cNvSpPr>
            <a:spLocks noGrp="1"/>
          </p:cNvSpPr>
          <p:nvPr>
            <p:ph idx="1"/>
          </p:nvPr>
        </p:nvSpPr>
        <p:spPr/>
        <p:txBody>
          <a:bodyPr/>
          <a:lstStyle/>
          <a:p>
            <a:r>
              <a:rPr lang="en-US" dirty="0" smtClean="0"/>
              <a:t> </a:t>
            </a:r>
            <a:r>
              <a:rPr lang="en-US" dirty="0" smtClean="0">
                <a:latin typeface="Arial" panose="020B0604020202020204" pitchFamily="34" charset="0"/>
                <a:cs typeface="Arial" panose="020B0604020202020204" pitchFamily="34" charset="0"/>
              </a:rPr>
              <a:t>Characterized </a:t>
            </a:r>
            <a:r>
              <a:rPr lang="en-US" dirty="0">
                <a:latin typeface="Arial" panose="020B0604020202020204" pitchFamily="34" charset="0"/>
                <a:cs typeface="Arial" panose="020B0604020202020204" pitchFamily="34" charset="0"/>
              </a:rPr>
              <a:t>by the destruction, almost always by an autoimmune mechanism, of beta cells</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T1DM is also termed "insulin-dependent diabetes mellitus</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5%-10% of DM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230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928992" cy="6840760"/>
          </a:xfrm>
        </p:spPr>
        <p:txBody>
          <a:bodyPr>
            <a:noAutofit/>
          </a:bodyPr>
          <a:lstStyle/>
          <a:p>
            <a:r>
              <a:rPr lang="en-US" sz="2400" dirty="0">
                <a:latin typeface="Arial" panose="020B0604020202020204" pitchFamily="34" charset="0"/>
                <a:cs typeface="Arial" panose="020B0604020202020204" pitchFamily="34" charset="0"/>
              </a:rPr>
              <a:t>Characteristics of T1DM include the following: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     People with T1DM need exogenous insulin to maintain life and prevent ketosis; virtually no pancreatic insulin is produced.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There is pathological damage to the pancreatic beta </a:t>
            </a:r>
            <a:r>
              <a:rPr lang="en-US" sz="2400" dirty="0" smtClean="0">
                <a:latin typeface="Arial" panose="020B0604020202020204" pitchFamily="34" charset="0"/>
                <a:cs typeface="Arial" panose="020B0604020202020204" pitchFamily="34" charset="0"/>
              </a:rPr>
              <a:t>cells</a:t>
            </a:r>
          </a:p>
          <a:p>
            <a:r>
              <a:rPr lang="en-US" sz="2400" dirty="0" smtClean="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People with T1DM are prone to ketosis.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4.     Ninety percent of cases begin in childhood, mostly between 10 and 14 years of age. This common observation led to application of the term "juvenile diabetes" to the disorder. This term is no longer used because T1DM can arise at any time of life, although juvenile onset is the typical pattern.</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26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600" b="1" dirty="0">
                <a:latin typeface="Arial" panose="020B0604020202020204" pitchFamily="34" charset="0"/>
                <a:cs typeface="Arial" panose="020B0604020202020204" pitchFamily="34" charset="0"/>
              </a:rPr>
              <a:t>Type II Diabetes-Resistance to the Metabolic Effects of Insulin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
        <p:nvSpPr>
          <p:cNvPr id="6" name="Rectangle 5"/>
          <p:cNvSpPr/>
          <p:nvPr/>
        </p:nvSpPr>
        <p:spPr>
          <a:xfrm>
            <a:off x="609600" y="2133600"/>
            <a:ext cx="6705600" cy="461665"/>
          </a:xfrm>
          <a:prstGeom prst="rect">
            <a:avLst/>
          </a:prstGeom>
        </p:spPr>
        <p:txBody>
          <a:bodyPr wrap="square">
            <a:spAutoFit/>
          </a:bodyPr>
          <a:lstStyle/>
          <a:p>
            <a:pPr marL="285750" indent="-285750">
              <a:buFont typeface="Wingdings" pitchFamily="2" charset="2"/>
              <a:buChar char="q"/>
            </a:pPr>
            <a:r>
              <a:rPr lang="en-US" sz="2400" b="1" dirty="0" smtClean="0">
                <a:latin typeface="Arial" panose="020B0604020202020204" pitchFamily="34" charset="0"/>
                <a:cs typeface="Arial" panose="020B0604020202020204" pitchFamily="34" charset="0"/>
              </a:rPr>
              <a:t>90-95 % </a:t>
            </a:r>
            <a:r>
              <a:rPr lang="en-US" sz="2400" b="1" dirty="0">
                <a:latin typeface="Arial" panose="020B0604020202020204" pitchFamily="34" charset="0"/>
                <a:cs typeface="Arial" panose="020B0604020202020204" pitchFamily="34" charset="0"/>
              </a:rPr>
              <a:t>of </a:t>
            </a:r>
            <a:r>
              <a:rPr lang="en-US" sz="2400" b="1" dirty="0" smtClean="0">
                <a:latin typeface="Arial" panose="020B0604020202020204" pitchFamily="34" charset="0"/>
                <a:cs typeface="Arial" panose="020B0604020202020204" pitchFamily="34" charset="0"/>
              </a:rPr>
              <a:t>diabetics</a:t>
            </a:r>
            <a:endParaRPr lang="en-US" sz="2400" b="1" dirty="0">
              <a:latin typeface="Arial" panose="020B0604020202020204" pitchFamily="34" charset="0"/>
              <a:cs typeface="Arial" panose="020B0604020202020204" pitchFamily="34" charset="0"/>
            </a:endParaRPr>
          </a:p>
        </p:txBody>
      </p:sp>
      <p:sp>
        <p:nvSpPr>
          <p:cNvPr id="7" name="Rectangle 6"/>
          <p:cNvSpPr/>
          <p:nvPr/>
        </p:nvSpPr>
        <p:spPr>
          <a:xfrm>
            <a:off x="636563" y="2895600"/>
            <a:ext cx="6887765" cy="461665"/>
          </a:xfrm>
          <a:prstGeom prst="rect">
            <a:avLst/>
          </a:prstGeom>
        </p:spPr>
        <p:txBody>
          <a:bodyPr wrap="square">
            <a:spAutoFit/>
          </a:bodyPr>
          <a:lstStyle/>
          <a:p>
            <a:pPr marL="285750" indent="-285750">
              <a:buFont typeface="Wingdings" pitchFamily="2" charset="2"/>
              <a:buChar char="q"/>
            </a:pPr>
            <a:r>
              <a:rPr lang="en-US" sz="2400" b="1" dirty="0">
                <a:latin typeface="Arial" panose="020B0604020202020204" pitchFamily="34" charset="0"/>
                <a:cs typeface="Arial" panose="020B0604020202020204" pitchFamily="34" charset="0"/>
              </a:rPr>
              <a:t>A</a:t>
            </a:r>
            <a:r>
              <a:rPr lang="en-US" sz="2400" b="1" dirty="0" smtClean="0">
                <a:latin typeface="Arial" panose="020B0604020202020204" pitchFamily="34" charset="0"/>
                <a:cs typeface="Arial" panose="020B0604020202020204" pitchFamily="34" charset="0"/>
              </a:rPr>
              <a:t>fter </a:t>
            </a:r>
            <a:r>
              <a:rPr lang="en-US" sz="2400" b="1" dirty="0">
                <a:latin typeface="Arial" panose="020B0604020202020204" pitchFamily="34" charset="0"/>
                <a:cs typeface="Arial" panose="020B0604020202020204" pitchFamily="34" charset="0"/>
              </a:rPr>
              <a:t>age </a:t>
            </a:r>
            <a:r>
              <a:rPr lang="en-US" sz="2400" b="1" dirty="0" smtClean="0">
                <a:latin typeface="Arial" panose="020B0604020202020204" pitchFamily="34" charset="0"/>
                <a:cs typeface="Arial" panose="020B0604020202020204" pitchFamily="34" charset="0"/>
              </a:rPr>
              <a:t>30, </a:t>
            </a:r>
            <a:r>
              <a:rPr lang="en-US" sz="2400" b="1" dirty="0">
                <a:latin typeface="Arial" panose="020B0604020202020204" pitchFamily="34" charset="0"/>
                <a:cs typeface="Arial" panose="020B0604020202020204" pitchFamily="34" charset="0"/>
              </a:rPr>
              <a:t>adult-onset diabetes</a:t>
            </a:r>
          </a:p>
        </p:txBody>
      </p:sp>
      <p:sp>
        <p:nvSpPr>
          <p:cNvPr id="3" name="Rectangle 2"/>
          <p:cNvSpPr/>
          <p:nvPr/>
        </p:nvSpPr>
        <p:spPr>
          <a:xfrm>
            <a:off x="636562" y="3505200"/>
            <a:ext cx="7897838" cy="830997"/>
          </a:xfrm>
          <a:prstGeom prst="rect">
            <a:avLst/>
          </a:prstGeom>
        </p:spPr>
        <p:txBody>
          <a:bodyPr wrap="square">
            <a:spAutoFit/>
          </a:bodyPr>
          <a:lstStyle/>
          <a:p>
            <a:pPr marL="285750" indent="-285750">
              <a:buFont typeface="Wingdings" pitchFamily="2" charset="2"/>
              <a:buChar char="q"/>
            </a:pPr>
            <a:r>
              <a:rPr lang="en-US" sz="2400" b="1" dirty="0" smtClean="0">
                <a:latin typeface="Arial" panose="020B0604020202020204" pitchFamily="34" charset="0"/>
                <a:cs typeface="Arial" panose="020B0604020202020204" pitchFamily="34" charset="0"/>
              </a:rPr>
              <a:t>The most important risk factor for type II diabetes is </a:t>
            </a:r>
            <a:r>
              <a:rPr lang="en-US" sz="2400" b="1" dirty="0" smtClean="0">
                <a:solidFill>
                  <a:srgbClr val="FF0000"/>
                </a:solidFill>
                <a:latin typeface="Arial" panose="020B0604020202020204" pitchFamily="34" charset="0"/>
                <a:cs typeface="Arial" panose="020B0604020202020204" pitchFamily="34" charset="0"/>
              </a:rPr>
              <a:t>obesity</a:t>
            </a:r>
            <a:endParaRPr lang="en-US" sz="2400" b="1"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609600" y="4562176"/>
            <a:ext cx="7274768" cy="1938992"/>
          </a:xfrm>
          <a:prstGeom prst="rect">
            <a:avLst/>
          </a:prstGeom>
        </p:spPr>
        <p:txBody>
          <a:bodyPr wrap="square">
            <a:spAutoFit/>
          </a:bodyPr>
          <a:lstStyle/>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There are multiple causes for the development of T2DM in a given individual that are associated with defects in the ability of target organs to respond to insulin (i.e., </a:t>
            </a:r>
            <a:r>
              <a:rPr lang="en-US" sz="2400" b="1" dirty="0">
                <a:latin typeface="Arial" panose="020B0604020202020204" pitchFamily="34" charset="0"/>
                <a:cs typeface="Arial" panose="020B0604020202020204" pitchFamily="34" charset="0"/>
              </a:rPr>
              <a:t>insulin resistance</a:t>
            </a:r>
            <a:r>
              <a:rPr lang="en-US" sz="2400" dirty="0">
                <a:latin typeface="Arial" panose="020B0604020202020204" pitchFamily="34" charset="0"/>
                <a:cs typeface="Arial" panose="020B0604020202020204" pitchFamily="34" charset="0"/>
              </a:rPr>
              <a:t>), along with some degree of </a:t>
            </a:r>
            <a:r>
              <a:rPr lang="en-US" sz="2400" b="1" dirty="0">
                <a:latin typeface="Arial" panose="020B0604020202020204" pitchFamily="34" charset="0"/>
                <a:cs typeface="Arial" panose="020B0604020202020204" pitchFamily="34" charset="0"/>
              </a:rPr>
              <a:t>beta cell deficiency.</a:t>
            </a:r>
            <a:r>
              <a:rPr lang="en-US"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661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DM Diagnosis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617141"/>
            <a:ext cx="7886700" cy="5196235"/>
          </a:xfrm>
        </p:spPr>
        <p:txBody>
          <a:bodyPr>
            <a:normAutofit fontScale="92500" lnSpcReduction="20000"/>
          </a:bodyPr>
          <a:lstStyle/>
          <a:p>
            <a:r>
              <a:rPr lang="en-US" dirty="0">
                <a:latin typeface="Arial" panose="020B0604020202020204" pitchFamily="34" charset="0"/>
                <a:cs typeface="Arial" panose="020B0604020202020204" pitchFamily="34" charset="0"/>
              </a:rPr>
              <a:t>With normal fasting (i.e., no caloric intake for at least 8 hours), plasma glucose levels should be below 110 mg/</a:t>
            </a:r>
            <a:r>
              <a:rPr lang="en-US" dirty="0" err="1">
                <a:latin typeface="Arial" panose="020B0604020202020204" pitchFamily="34" charset="0"/>
                <a:cs typeface="Arial" panose="020B0604020202020204" pitchFamily="34" charset="0"/>
              </a:rPr>
              <a:t>dL</a:t>
            </a:r>
            <a:r>
              <a:rPr lang="en-US" dirty="0">
                <a:latin typeface="Arial" panose="020B0604020202020204" pitchFamily="34" charset="0"/>
                <a:cs typeface="Arial" panose="020B0604020202020204" pitchFamily="34" charset="0"/>
              </a:rPr>
              <a:t>. A patient is considered to have impaired glucose control if fasting plasma glucose levels are between 110 and 126 mg/</a:t>
            </a:r>
            <a:r>
              <a:rPr lang="en-US" dirty="0" err="1">
                <a:latin typeface="Arial" panose="020B0604020202020204" pitchFamily="34" charset="0"/>
                <a:cs typeface="Arial" panose="020B0604020202020204" pitchFamily="34" charset="0"/>
              </a:rPr>
              <a:t>dL</a:t>
            </a:r>
            <a:r>
              <a:rPr lang="en-US" dirty="0">
                <a:latin typeface="Arial" panose="020B0604020202020204" pitchFamily="34" charset="0"/>
                <a:cs typeface="Arial" panose="020B0604020202020204" pitchFamily="34" charset="0"/>
              </a:rPr>
              <a:t>, and the diagnosis of diabetes is made if fasting plasma glucose exceeds 126 mg/</a:t>
            </a:r>
            <a:r>
              <a:rPr lang="en-US" dirty="0" err="1">
                <a:latin typeface="Arial" panose="020B0604020202020204" pitchFamily="34" charset="0"/>
                <a:cs typeface="Arial" panose="020B0604020202020204" pitchFamily="34" charset="0"/>
              </a:rPr>
              <a:t>dL</a:t>
            </a:r>
            <a:r>
              <a:rPr lang="en-US" dirty="0">
                <a:latin typeface="Arial" panose="020B0604020202020204" pitchFamily="34" charset="0"/>
                <a:cs typeface="Arial" panose="020B0604020202020204" pitchFamily="34" charset="0"/>
              </a:rPr>
              <a:t> on 2 successive days.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Another </a:t>
            </a:r>
            <a:r>
              <a:rPr lang="en-US" dirty="0">
                <a:latin typeface="Arial" panose="020B0604020202020204" pitchFamily="34" charset="0"/>
                <a:cs typeface="Arial" panose="020B0604020202020204" pitchFamily="34" charset="0"/>
              </a:rPr>
              <a:t>approach to the diagnosis of diabetes is the </a:t>
            </a:r>
            <a:r>
              <a:rPr lang="en-US" b="1" u="sng" dirty="0">
                <a:latin typeface="Arial" panose="020B0604020202020204" pitchFamily="34" charset="0"/>
                <a:cs typeface="Arial" panose="020B0604020202020204" pitchFamily="34" charset="0"/>
              </a:rPr>
              <a:t>oral glucose tolerance test</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After overnight fasting, the patient is given a bolus of glucose (usually 75 g) orally, and blood glucose levels are measured at 2 hours. A 2-hour plasma glucose concentration greater than 200 mg/</a:t>
            </a:r>
            <a:r>
              <a:rPr lang="en-US" dirty="0" err="1">
                <a:latin typeface="Arial" panose="020B0604020202020204" pitchFamily="34" charset="0"/>
                <a:cs typeface="Arial" panose="020B0604020202020204" pitchFamily="34" charset="0"/>
              </a:rPr>
              <a:t>dL</a:t>
            </a:r>
            <a:r>
              <a:rPr lang="en-US" dirty="0">
                <a:latin typeface="Arial" panose="020B0604020202020204" pitchFamily="34" charset="0"/>
                <a:cs typeface="Arial" panose="020B0604020202020204" pitchFamily="34" charset="0"/>
              </a:rPr>
              <a:t> on 2 consecutive days is sufficient to make the diagnosis of diabetes. </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67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Islets of Langerhans</a:t>
            </a:r>
            <a:endParaRPr lang="en-US" dirty="0"/>
          </a:p>
        </p:txBody>
      </p:sp>
      <p:sp>
        <p:nvSpPr>
          <p:cNvPr id="3" name="Content Placeholder 2"/>
          <p:cNvSpPr>
            <a:spLocks noGrp="1"/>
          </p:cNvSpPr>
          <p:nvPr>
            <p:ph idx="1"/>
          </p:nvPr>
        </p:nvSpPr>
        <p:spPr/>
        <p:txBody>
          <a:bodyPr>
            <a:normAutofit fontScale="92500"/>
          </a:bodyPr>
          <a:lstStyle/>
          <a:p>
            <a:r>
              <a:rPr lang="en-US" sz="2400" b="1" dirty="0">
                <a:latin typeface="Arial" panose="020B0604020202020204" pitchFamily="34" charset="0"/>
                <a:cs typeface="Arial" panose="020B0604020202020204" pitchFamily="34" charset="0"/>
              </a:rPr>
              <a:t>The islets of Langerhans (1% to 2% of the pancreatic </a:t>
            </a:r>
            <a:r>
              <a:rPr lang="en-US" sz="2400" b="1" dirty="0" smtClean="0">
                <a:latin typeface="Arial" panose="020B0604020202020204" pitchFamily="34" charset="0"/>
                <a:cs typeface="Arial" panose="020B0604020202020204" pitchFamily="34" charset="0"/>
              </a:rPr>
              <a:t>mass):</a:t>
            </a:r>
          </a:p>
          <a:p>
            <a:r>
              <a:rPr lang="en-US" sz="2400" b="1" dirty="0">
                <a:latin typeface="Arial" panose="020B0604020202020204" pitchFamily="34" charset="0"/>
                <a:cs typeface="Arial" panose="020B0604020202020204" pitchFamily="34" charset="0"/>
              </a:rPr>
              <a:t>1. Beta cells</a:t>
            </a:r>
            <a:r>
              <a:rPr lang="en-US" sz="2400" b="1" dirty="0" smtClean="0">
                <a:latin typeface="Arial" panose="020B0604020202020204" pitchFamily="34" charset="0"/>
                <a:cs typeface="Arial" panose="020B0604020202020204" pitchFamily="34" charset="0"/>
              </a:rPr>
              <a:t>: most </a:t>
            </a:r>
            <a:r>
              <a:rPr lang="en-US" sz="2400" b="1" dirty="0">
                <a:latin typeface="Arial" panose="020B0604020202020204" pitchFamily="34" charset="0"/>
                <a:cs typeface="Arial" panose="020B0604020202020204" pitchFamily="34" charset="0"/>
              </a:rPr>
              <a:t>abundant cell </a:t>
            </a:r>
            <a:r>
              <a:rPr lang="en-US" sz="2400" b="1" dirty="0" smtClean="0">
                <a:latin typeface="Arial" panose="020B0604020202020204" pitchFamily="34" charset="0"/>
                <a:cs typeface="Arial" panose="020B0604020202020204" pitchFamily="34" charset="0"/>
              </a:rPr>
              <a:t>type represented three fourths. They secrete the Insulin</a:t>
            </a:r>
          </a:p>
          <a:p>
            <a:r>
              <a:rPr lang="en-US" sz="2400" b="1" dirty="0">
                <a:latin typeface="Arial" panose="020B0604020202020204" pitchFamily="34" charset="0"/>
                <a:cs typeface="Arial" panose="020B0604020202020204" pitchFamily="34" charset="0"/>
              </a:rPr>
              <a:t>2. Alpha (A) </a:t>
            </a:r>
            <a:r>
              <a:rPr lang="en-US" sz="2400" b="1" dirty="0" smtClean="0">
                <a:latin typeface="Arial" panose="020B0604020202020204" pitchFamily="34" charset="0"/>
                <a:cs typeface="Arial" panose="020B0604020202020204" pitchFamily="34" charset="0"/>
              </a:rPr>
              <a:t>cells: 10% of the cells and they secrete the</a:t>
            </a:r>
          </a:p>
          <a:p>
            <a:pPr marL="0" indent="0">
              <a:buNone/>
            </a:pP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glucagon</a:t>
            </a:r>
          </a:p>
          <a:p>
            <a:pPr marL="0" indent="0">
              <a:buNone/>
            </a:pPr>
            <a:r>
              <a:rPr lang="en-US" sz="2400" b="1" dirty="0">
                <a:latin typeface="Arial" panose="020B0604020202020204" pitchFamily="34" charset="0"/>
                <a:cs typeface="Arial" panose="020B0604020202020204" pitchFamily="34" charset="0"/>
              </a:rPr>
              <a:t>3. </a:t>
            </a:r>
            <a:r>
              <a:rPr lang="en-US" sz="2400" b="1" dirty="0" smtClean="0">
                <a:latin typeface="Arial" panose="020B0604020202020204" pitchFamily="34" charset="0"/>
                <a:cs typeface="Arial" panose="020B0604020202020204" pitchFamily="34" charset="0"/>
              </a:rPr>
              <a:t>Delta </a:t>
            </a:r>
            <a:r>
              <a:rPr lang="en-US" sz="2400" b="1" dirty="0">
                <a:latin typeface="Arial" panose="020B0604020202020204" pitchFamily="34" charset="0"/>
                <a:cs typeface="Arial" panose="020B0604020202020204" pitchFamily="34" charset="0"/>
              </a:rPr>
              <a:t>(D) </a:t>
            </a:r>
            <a:r>
              <a:rPr lang="en-US" sz="2400" b="1" dirty="0" smtClean="0">
                <a:latin typeface="Arial" panose="020B0604020202020204" pitchFamily="34" charset="0"/>
                <a:cs typeface="Arial" panose="020B0604020202020204" pitchFamily="34" charset="0"/>
              </a:rPr>
              <a:t>cell: 5% of the cells and they </a:t>
            </a:r>
            <a:r>
              <a:rPr lang="en-US" sz="2400" b="1" dirty="0">
                <a:latin typeface="Arial" panose="020B0604020202020204" pitchFamily="34" charset="0"/>
                <a:cs typeface="Arial" panose="020B0604020202020204" pitchFamily="34" charset="0"/>
              </a:rPr>
              <a:t>produce </a:t>
            </a:r>
            <a:r>
              <a:rPr lang="en-US" sz="2400" b="1" dirty="0" smtClean="0">
                <a:latin typeface="Arial" panose="020B0604020202020204" pitchFamily="34" charset="0"/>
                <a:cs typeface="Arial" panose="020B0604020202020204" pitchFamily="34" charset="0"/>
              </a:rPr>
              <a:t>the peptide somatostatin</a:t>
            </a:r>
          </a:p>
          <a:p>
            <a:pPr marL="0" indent="0">
              <a:buNone/>
            </a:pPr>
            <a:r>
              <a:rPr lang="en-US" sz="2400" b="1" dirty="0">
                <a:latin typeface="Arial" panose="020B0604020202020204" pitchFamily="34" charset="0"/>
                <a:cs typeface="Arial" panose="020B0604020202020204" pitchFamily="34" charset="0"/>
              </a:rPr>
              <a:t>4. F </a:t>
            </a:r>
            <a:r>
              <a:rPr lang="en-US" sz="2400" b="1" dirty="0" smtClean="0">
                <a:latin typeface="Arial" panose="020B0604020202020204" pitchFamily="34" charset="0"/>
                <a:cs typeface="Arial" panose="020B0604020202020204" pitchFamily="34" charset="0"/>
              </a:rPr>
              <a:t>cells : constitute </a:t>
            </a:r>
            <a:r>
              <a:rPr lang="en-US" sz="2400" b="1" dirty="0">
                <a:latin typeface="Arial" panose="020B0604020202020204" pitchFamily="34" charset="0"/>
                <a:cs typeface="Arial" panose="020B0604020202020204" pitchFamily="34" charset="0"/>
              </a:rPr>
              <a:t>about 80% of the cells in the islets situated within the posterior portion of the head of the pancreas </a:t>
            </a:r>
            <a:r>
              <a:rPr lang="en-US" sz="2400" b="1" dirty="0" smtClean="0">
                <a:latin typeface="Arial" panose="020B0604020202020204" pitchFamily="34" charset="0"/>
                <a:cs typeface="Arial" panose="020B0604020202020204" pitchFamily="34" charset="0"/>
              </a:rPr>
              <a:t>and it secrete </a:t>
            </a:r>
            <a:r>
              <a:rPr lang="en-US" sz="2400" b="1" dirty="0">
                <a:latin typeface="Arial" panose="020B0604020202020204" pitchFamily="34" charset="0"/>
                <a:cs typeface="Arial" panose="020B0604020202020204" pitchFamily="34" charset="0"/>
              </a:rPr>
              <a:t>the peptide pancreatic polypeptide.</a:t>
            </a:r>
          </a:p>
        </p:txBody>
      </p:sp>
    </p:spTree>
    <p:extLst>
      <p:ext uri="{BB962C8B-B14F-4D97-AF65-F5344CB8AC3E}">
        <p14:creationId xmlns:p14="http://schemas.microsoft.com/office/powerpoint/2010/main" val="1279147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15962"/>
          </a:xfrm>
        </p:spPr>
        <p:txBody>
          <a:bodyPr vert="horz" lIns="91440" tIns="45720" rIns="91440" bIns="45720" rtlCol="0" anchor="ctr">
            <a:noAutofit/>
          </a:bodyPr>
          <a:lstStyle/>
          <a:p>
            <a:r>
              <a:rPr lang="en-US" sz="4000" b="1" dirty="0" smtClean="0">
                <a:latin typeface="Arial" panose="020B0604020202020204" pitchFamily="34" charset="0"/>
                <a:cs typeface="Arial" panose="020B0604020202020204" pitchFamily="34" charset="0"/>
              </a:rPr>
              <a:t>Insulin Chemistry and Synthesis</a:t>
            </a:r>
            <a:endParaRPr lang="en-US" sz="4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6781800" y="6248400"/>
            <a:ext cx="2133600" cy="365125"/>
          </a:xfrm>
        </p:spPr>
        <p:txBody>
          <a:bodyPr/>
          <a:lstStyle/>
          <a:p>
            <a:fld id="{B6F15528-21DE-4FAA-801E-634DDDAF4B2B}" type="slidenum">
              <a:rPr lang="en-US" smtClean="0"/>
              <a:pPr/>
              <a:t>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600" y="1052736"/>
            <a:ext cx="3918400" cy="4633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3530" y="815801"/>
            <a:ext cx="5082070" cy="3693319"/>
          </a:xfrm>
          <a:prstGeom prst="rect">
            <a:avLst/>
          </a:prstGeom>
        </p:spPr>
        <p:txBody>
          <a:bodyPr wrap="square">
            <a:spAutoFit/>
          </a:bodyPr>
          <a:lstStyle/>
          <a:p>
            <a:pPr marL="285750" indent="-285750">
              <a:buFont typeface="Wingdings" panose="05000000000000000000" pitchFamily="2" charset="2"/>
              <a:buChar char="Ø"/>
            </a:pPr>
            <a:r>
              <a:rPr lang="en-US" dirty="0"/>
              <a:t> </a:t>
            </a:r>
            <a:r>
              <a:rPr lang="en-US" b="1" dirty="0">
                <a:latin typeface="Arial" panose="020B0604020202020204" pitchFamily="34" charset="0"/>
                <a:cs typeface="Arial" panose="020B0604020202020204" pitchFamily="34" charset="0"/>
              </a:rPr>
              <a:t>The insulin gene codes for </a:t>
            </a:r>
            <a:r>
              <a:rPr lang="en-US" b="1" dirty="0" err="1">
                <a:latin typeface="Arial" panose="020B0604020202020204" pitchFamily="34" charset="0"/>
                <a:cs typeface="Arial" panose="020B0604020202020204" pitchFamily="34" charset="0"/>
              </a:rPr>
              <a:t>preproinsulin</a:t>
            </a:r>
            <a:r>
              <a:rPr lang="en-US" b="1" dirty="0">
                <a:latin typeface="Arial" panose="020B0604020202020204" pitchFamily="34" charset="0"/>
                <a:cs typeface="Arial" panose="020B0604020202020204" pitchFamily="34" charset="0"/>
              </a:rPr>
              <a:t>. The mature messenger RNA initiates synthesis of the N-terminal signal peptide (S) in ribosomes, followed by the B, C, and A chains. The signal is degraded during the course of completion of the proinsulin molecule. The latter is folded into a conformation that permits disulfide linkages to form between the A and B chains. Within the Golgi and secretory granule, converting enzymes cleave off the C chain, known as C peptide, thereby completing the synthesis of insulin.</a:t>
            </a:r>
          </a:p>
        </p:txBody>
      </p:sp>
      <p:sp>
        <p:nvSpPr>
          <p:cNvPr id="5" name="Rectangle 4"/>
          <p:cNvSpPr/>
          <p:nvPr/>
        </p:nvSpPr>
        <p:spPr>
          <a:xfrm>
            <a:off x="152130" y="4676943"/>
            <a:ext cx="4779910" cy="1200329"/>
          </a:xfrm>
          <a:prstGeom prst="rect">
            <a:avLst/>
          </a:prstGeom>
        </p:spPr>
        <p:txBody>
          <a:bodyPr wrap="square">
            <a:spAutoFit/>
          </a:bodyPr>
          <a:lstStyle/>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Insulin has a half-life of 5 to 8 minutes and is cleared rapidly from the circulation. It is degraded by </a:t>
            </a:r>
            <a:r>
              <a:rPr lang="en-US" b="1" dirty="0" err="1">
                <a:latin typeface="Arial" panose="020B0604020202020204" pitchFamily="34" charset="0"/>
                <a:cs typeface="Arial" panose="020B0604020202020204" pitchFamily="34" charset="0"/>
              </a:rPr>
              <a:t>insulinase</a:t>
            </a:r>
            <a:r>
              <a:rPr lang="en-US" b="1" dirty="0">
                <a:latin typeface="Arial" panose="020B0604020202020204" pitchFamily="34" charset="0"/>
                <a:cs typeface="Arial" panose="020B0604020202020204" pitchFamily="34" charset="0"/>
              </a:rPr>
              <a:t> in the liver, kidney, and other tissues. </a:t>
            </a:r>
            <a:endParaRPr lang="en-US" dirty="0"/>
          </a:p>
        </p:txBody>
      </p:sp>
    </p:spTree>
    <p:extLst>
      <p:ext uri="{BB962C8B-B14F-4D97-AF65-F5344CB8AC3E}">
        <p14:creationId xmlns:p14="http://schemas.microsoft.com/office/powerpoint/2010/main" val="3681467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81323"/>
            <a:ext cx="4159374" cy="4351338"/>
          </a:xfrm>
        </p:spPr>
        <p:txBody>
          <a:bodyPr/>
          <a:lstStyle/>
          <a:p>
            <a:r>
              <a:rPr lang="en-US" dirty="0"/>
              <a:t> </a:t>
            </a:r>
            <a:r>
              <a:rPr lang="en-US" sz="2000" dirty="0" smtClean="0">
                <a:latin typeface="Arial" panose="020B0604020202020204" pitchFamily="34" charset="0"/>
                <a:cs typeface="Arial" panose="020B0604020202020204" pitchFamily="34" charset="0"/>
              </a:rPr>
              <a:t>Insulin </a:t>
            </a:r>
            <a:r>
              <a:rPr lang="en-US" sz="2000" dirty="0">
                <a:latin typeface="Arial" panose="020B0604020202020204" pitchFamily="34" charset="0"/>
                <a:cs typeface="Arial" panose="020B0604020202020204" pitchFamily="34" charset="0"/>
              </a:rPr>
              <a:t>secretion is stimulated, insulin is released within minutes. If the stimulus is maintained, insulin secretion falls within 10 minutes and then slowly rises over a period of about 1 hour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latter phase is referred to as </a:t>
            </a:r>
            <a:r>
              <a:rPr lang="en-US" sz="2000" u="sng" dirty="0">
                <a:latin typeface="Arial" panose="020B0604020202020204" pitchFamily="34" charset="0"/>
                <a:cs typeface="Arial" panose="020B0604020202020204" pitchFamily="34" charset="0"/>
              </a:rPr>
              <a:t>the late phase of insulin release. </a:t>
            </a:r>
            <a:r>
              <a:rPr lang="en-US" sz="2000" dirty="0">
                <a:latin typeface="Arial" panose="020B0604020202020204" pitchFamily="34" charset="0"/>
                <a:cs typeface="Arial" panose="020B0604020202020204" pitchFamily="34" charset="0"/>
              </a:rPr>
              <a:t>The </a:t>
            </a:r>
            <a:r>
              <a:rPr lang="en-US" sz="2000" u="sng" dirty="0">
                <a:latin typeface="Arial" panose="020B0604020202020204" pitchFamily="34" charset="0"/>
                <a:cs typeface="Arial" panose="020B0604020202020204" pitchFamily="34" charset="0"/>
              </a:rPr>
              <a:t>early phase of insulin release probably involves the release of preformed insulin</a:t>
            </a:r>
            <a:r>
              <a:rPr lang="en-US" sz="2000" dirty="0">
                <a:latin typeface="Arial" panose="020B0604020202020204" pitchFamily="34" charset="0"/>
                <a:cs typeface="Arial" panose="020B0604020202020204" pitchFamily="34" charset="0"/>
              </a:rPr>
              <a:t>, whereas the late phase represents the release of newly formed insulin.</a:t>
            </a:r>
          </a:p>
        </p:txBody>
      </p:sp>
      <p:pic>
        <p:nvPicPr>
          <p:cNvPr id="4" name="Picture 3"/>
          <p:cNvPicPr>
            <a:picLocks noChangeAspect="1"/>
          </p:cNvPicPr>
          <p:nvPr/>
        </p:nvPicPr>
        <p:blipFill>
          <a:blip r:embed="rId2"/>
          <a:stretch>
            <a:fillRect/>
          </a:stretch>
        </p:blipFill>
        <p:spPr>
          <a:xfrm>
            <a:off x="4821493" y="692696"/>
            <a:ext cx="4105636" cy="5328592"/>
          </a:xfrm>
          <a:prstGeom prst="rect">
            <a:avLst/>
          </a:prstGeom>
        </p:spPr>
      </p:pic>
    </p:spTree>
    <p:extLst>
      <p:ext uri="{BB962C8B-B14F-4D97-AF65-F5344CB8AC3E}">
        <p14:creationId xmlns:p14="http://schemas.microsoft.com/office/powerpoint/2010/main" val="93623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3408"/>
            <a:ext cx="7886700" cy="1325563"/>
          </a:xfrm>
        </p:spPr>
        <p:txBody>
          <a:bodyPr>
            <a:normAutofit/>
          </a:bodyPr>
          <a:lstStyle/>
          <a:p>
            <a:pPr algn="ctr"/>
            <a:r>
              <a:rPr lang="en-US" sz="4000" dirty="0">
                <a:latin typeface="Arial" panose="020B0604020202020204" pitchFamily="34" charset="0"/>
                <a:cs typeface="Arial" panose="020B0604020202020204" pitchFamily="34" charset="0"/>
              </a:rPr>
              <a:t>Regulation of insulin </a:t>
            </a:r>
            <a:r>
              <a:rPr lang="en-US" sz="4000" dirty="0" smtClean="0">
                <a:latin typeface="Arial" panose="020B0604020202020204" pitchFamily="34" charset="0"/>
                <a:cs typeface="Arial" panose="020B0604020202020204" pitchFamily="34" charset="0"/>
              </a:rPr>
              <a:t>by Glucose</a:t>
            </a:r>
            <a:r>
              <a:rPr lang="en-US" sz="4000" dirty="0" smtClean="0"/>
              <a:t> </a:t>
            </a:r>
            <a:endParaRPr lang="en-US" sz="4000" dirty="0"/>
          </a:p>
        </p:txBody>
      </p:sp>
      <p:sp>
        <p:nvSpPr>
          <p:cNvPr id="3" name="Content Placeholder 2"/>
          <p:cNvSpPr>
            <a:spLocks noGrp="1"/>
          </p:cNvSpPr>
          <p:nvPr>
            <p:ph idx="1"/>
          </p:nvPr>
        </p:nvSpPr>
        <p:spPr>
          <a:xfrm>
            <a:off x="323528" y="764704"/>
            <a:ext cx="8676456" cy="5328591"/>
          </a:xfrm>
        </p:spPr>
        <p:txBody>
          <a:bodyPr>
            <a:noAutofit/>
          </a:bodyPr>
          <a:lstStyle/>
          <a:p>
            <a:r>
              <a:rPr lang="en-US" sz="2000" b="1" dirty="0">
                <a:latin typeface="Arial" panose="020B0604020202020204" pitchFamily="34" charset="0"/>
                <a:cs typeface="Arial" panose="020B0604020202020204" pitchFamily="34" charset="0"/>
              </a:rPr>
              <a:t>Glucose is the primary stimulus of insulin secretion. Entry of glucose into beta cells is facilitated by the GLUT2 transporter. </a:t>
            </a: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Once </a:t>
            </a:r>
            <a:r>
              <a:rPr lang="en-US" sz="2000" b="1" dirty="0">
                <a:latin typeface="Arial" panose="020B0604020202020204" pitchFamily="34" charset="0"/>
                <a:cs typeface="Arial" panose="020B0604020202020204" pitchFamily="34" charset="0"/>
              </a:rPr>
              <a:t>glucose enters the beta cell, it is phosphorylated to G6P by the low-affinity hexokinase </a:t>
            </a:r>
            <a:r>
              <a:rPr lang="en-US" sz="2000" b="1" dirty="0" err="1">
                <a:latin typeface="Arial" panose="020B0604020202020204" pitchFamily="34" charset="0"/>
                <a:cs typeface="Arial" panose="020B0604020202020204" pitchFamily="34" charset="0"/>
              </a:rPr>
              <a:t>glucokinase</a:t>
            </a:r>
            <a:r>
              <a:rPr lang="en-US" sz="2000" b="1" dirty="0">
                <a:latin typeface="Arial" panose="020B0604020202020204" pitchFamily="34" charset="0"/>
                <a:cs typeface="Arial" panose="020B0604020202020204" pitchFamily="34" charset="0"/>
              </a:rPr>
              <a:t>. </a:t>
            </a:r>
            <a:endParaRPr lang="en-US" sz="2000" b="1" dirty="0" smtClean="0">
              <a:latin typeface="Arial" panose="020B0604020202020204" pitchFamily="34" charset="0"/>
              <a:cs typeface="Arial" panose="020B0604020202020204" pitchFamily="34" charset="0"/>
            </a:endParaRPr>
          </a:p>
          <a:p>
            <a:r>
              <a:rPr lang="en-US" sz="2000" b="1" dirty="0" err="1" smtClean="0">
                <a:latin typeface="Arial" panose="020B0604020202020204" pitchFamily="34" charset="0"/>
                <a:cs typeface="Arial" panose="020B0604020202020204" pitchFamily="34" charset="0"/>
              </a:rPr>
              <a:t>Glucokinase</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is referred to as the </a:t>
            </a:r>
            <a:r>
              <a:rPr lang="en-US" sz="2000" b="1" u="sng" dirty="0">
                <a:latin typeface="Arial" panose="020B0604020202020204" pitchFamily="34" charset="0"/>
                <a:cs typeface="Arial" panose="020B0604020202020204" pitchFamily="34" charset="0"/>
              </a:rPr>
              <a:t>"glucose sensor</a:t>
            </a:r>
            <a:r>
              <a:rPr lang="en-US" sz="2000" b="1" dirty="0">
                <a:latin typeface="Arial" panose="020B0604020202020204" pitchFamily="34" charset="0"/>
                <a:cs typeface="Arial" panose="020B0604020202020204" pitchFamily="34" charset="0"/>
              </a:rPr>
              <a:t>" of the beta cell because the rate of glucose entry is correlated to the rate of glucose phosphorylation, which in turn is directly related to insulin secretion. </a:t>
            </a: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Metabolism </a:t>
            </a:r>
            <a:r>
              <a:rPr lang="en-US" sz="2000" b="1" dirty="0">
                <a:latin typeface="Arial" panose="020B0604020202020204" pitchFamily="34" charset="0"/>
                <a:cs typeface="Arial" panose="020B0604020202020204" pitchFamily="34" charset="0"/>
              </a:rPr>
              <a:t>of G6P by beta cells increases the intracellular ATP/ADP ratio and closes an ATP-sensitive K+ channel </a:t>
            </a:r>
            <a:r>
              <a:rPr lang="en-US" sz="2000" b="1" dirty="0" smtClean="0">
                <a:latin typeface="Arial" panose="020B0604020202020204" pitchFamily="34" charset="0"/>
                <a:cs typeface="Arial" panose="020B0604020202020204" pitchFamily="34" charset="0"/>
              </a:rPr>
              <a:t>. </a:t>
            </a:r>
          </a:p>
          <a:p>
            <a:r>
              <a:rPr lang="en-US" sz="2000" b="1" dirty="0" smtClean="0">
                <a:latin typeface="Arial" panose="020B0604020202020204" pitchFamily="34" charset="0"/>
                <a:cs typeface="Arial" panose="020B0604020202020204" pitchFamily="34" charset="0"/>
              </a:rPr>
              <a:t>This </a:t>
            </a:r>
            <a:r>
              <a:rPr lang="en-US" sz="2000" b="1" dirty="0">
                <a:latin typeface="Arial" panose="020B0604020202020204" pitchFamily="34" charset="0"/>
                <a:cs typeface="Arial" panose="020B0604020202020204" pitchFamily="34" charset="0"/>
              </a:rPr>
              <a:t>results in depolarization of the beta cell membrane, which opens voltage-gated Ca++ channels. Increased intracellular [Ca++] activates microtubule-mediated exocytosis of insulin/proinsulin-containing secretory granules. </a:t>
            </a: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ATP-sensitive </a:t>
            </a:r>
            <a:r>
              <a:rPr lang="en-US" sz="2000" b="1" dirty="0" err="1">
                <a:latin typeface="Arial" panose="020B0604020202020204" pitchFamily="34" charset="0"/>
                <a:cs typeface="Arial" panose="020B0604020202020204" pitchFamily="34" charset="0"/>
              </a:rPr>
              <a:t>K+channel</a:t>
            </a:r>
            <a:r>
              <a:rPr lang="en-US" sz="2000" b="1" dirty="0">
                <a:latin typeface="Arial" panose="020B0604020202020204" pitchFamily="34" charset="0"/>
                <a:cs typeface="Arial" panose="020B0604020202020204" pitchFamily="34" charset="0"/>
              </a:rPr>
              <a:t> is a protein complex that contains an ATP-binding subunit called SUR. This subunit is also activated by sulfonylurea drugs, which are widely used as oral agents to treat hyperglycemia in patients with partially impaired beta cell function.</a:t>
            </a:r>
          </a:p>
        </p:txBody>
      </p:sp>
    </p:spTree>
    <p:extLst>
      <p:ext uri="{BB962C8B-B14F-4D97-AF65-F5344CB8AC3E}">
        <p14:creationId xmlns:p14="http://schemas.microsoft.com/office/powerpoint/2010/main" val="3595932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0987" y="71437"/>
            <a:ext cx="8582025" cy="6715125"/>
          </a:xfrm>
          <a:prstGeom prst="rect">
            <a:avLst/>
          </a:prstGeom>
        </p:spPr>
      </p:pic>
    </p:spTree>
    <p:extLst>
      <p:ext uri="{BB962C8B-B14F-4D97-AF65-F5344CB8AC3E}">
        <p14:creationId xmlns:p14="http://schemas.microsoft.com/office/powerpoint/2010/main" val="3020133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319" y="1600200"/>
            <a:ext cx="3768081" cy="5151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3670" y="1656742"/>
            <a:ext cx="4872507" cy="1938992"/>
          </a:xfrm>
          <a:prstGeom prst="rect">
            <a:avLst/>
          </a:prstGeom>
        </p:spPr>
        <p:txBody>
          <a:bodyPr wrap="square">
            <a:spAutoFit/>
          </a:bodyPr>
          <a:lstStyle/>
          <a:p>
            <a:pPr marL="342900" indent="-342900">
              <a:spcBef>
                <a:spcPct val="20000"/>
              </a:spcBef>
              <a:buClr>
                <a:schemeClr val="accent1"/>
              </a:buClr>
              <a:buSzPct val="75000"/>
            </a:pPr>
            <a:r>
              <a:rPr lang="en-US" sz="2000" b="1" dirty="0">
                <a:solidFill>
                  <a:schemeClr val="tx2"/>
                </a:solidFill>
                <a:latin typeface="Arial" panose="020B0604020202020204" pitchFamily="34" charset="0"/>
                <a:cs typeface="Arial" panose="020B0604020202020204" pitchFamily="34" charset="0"/>
              </a:rPr>
              <a:t>Enzyme-linked “tyrosine kinase” receptor</a:t>
            </a:r>
          </a:p>
          <a:p>
            <a:endParaRPr lang="en-US" sz="2000" b="1" i="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Insulin receptor is a tetramer, formed by four glycoprotein subunits (two α-subunits and two β-subunits).</a:t>
            </a:r>
            <a:endParaRPr lang="en-US" sz="2000" b="1" dirty="0">
              <a:solidFill>
                <a:schemeClr val="tx2"/>
              </a:solidFill>
              <a:latin typeface="Arial" panose="020B0604020202020204" pitchFamily="34" charset="0"/>
              <a:cs typeface="Arial" panose="020B0604020202020204" pitchFamily="34" charset="0"/>
            </a:endParaRPr>
          </a:p>
        </p:txBody>
      </p:sp>
      <p:sp>
        <p:nvSpPr>
          <p:cNvPr id="8" name="Rectangle 7"/>
          <p:cNvSpPr/>
          <p:nvPr/>
        </p:nvSpPr>
        <p:spPr>
          <a:xfrm>
            <a:off x="129377" y="3595734"/>
            <a:ext cx="4876800" cy="3139321"/>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When insulin binds with α-subunits of the receptor protein, the tyrosine kinase at the β-subunit  is activated by means </a:t>
            </a:r>
            <a:r>
              <a:rPr lang="en-US" sz="2000" b="1" dirty="0" smtClean="0">
                <a:latin typeface="Arial" panose="020B0604020202020204" pitchFamily="34" charset="0"/>
                <a:cs typeface="Arial" panose="020B0604020202020204" pitchFamily="34" charset="0"/>
              </a:rPr>
              <a:t>of </a:t>
            </a:r>
            <a:r>
              <a:rPr lang="en-US" sz="2000" b="1" dirty="0" err="1" smtClean="0">
                <a:latin typeface="Arial" panose="020B0604020202020204" pitchFamily="34" charset="0"/>
                <a:cs typeface="Arial" panose="020B0604020202020204" pitchFamily="34" charset="0"/>
              </a:rPr>
              <a:t>autophosphorylation</a:t>
            </a:r>
            <a:r>
              <a:rPr lang="en-US" sz="2000" b="1" dirty="0" smtClean="0">
                <a:latin typeface="Arial" panose="020B0604020202020204" pitchFamily="34" charset="0"/>
                <a:cs typeface="Arial" panose="020B0604020202020204" pitchFamily="34" charset="0"/>
              </a:rPr>
              <a:t>.</a:t>
            </a:r>
          </a:p>
          <a:p>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Activated tyrosine </a:t>
            </a:r>
            <a:r>
              <a:rPr lang="en-US" sz="2000" b="1" dirty="0" err="1" smtClean="0">
                <a:latin typeface="Arial" panose="020B0604020202020204" pitchFamily="34" charset="0"/>
                <a:cs typeface="Arial" panose="020B0604020202020204" pitchFamily="34" charset="0"/>
              </a:rPr>
              <a:t>kinase</a:t>
            </a:r>
            <a:r>
              <a:rPr lang="en-US" sz="2000" b="1" dirty="0" smtClean="0">
                <a:latin typeface="Arial" panose="020B0604020202020204" pitchFamily="34" charset="0"/>
                <a:cs typeface="Arial" panose="020B0604020202020204" pitchFamily="34" charset="0"/>
              </a:rPr>
              <a:t> acts on many intracellular enzymes by </a:t>
            </a:r>
            <a:r>
              <a:rPr lang="en-US" sz="2000" b="1" dirty="0" err="1" smtClean="0">
                <a:latin typeface="Arial" panose="020B0604020202020204" pitchFamily="34" charset="0"/>
                <a:cs typeface="Arial" panose="020B0604020202020204" pitchFamily="34" charset="0"/>
              </a:rPr>
              <a:t>phosphorylating</a:t>
            </a:r>
            <a:r>
              <a:rPr lang="en-US" sz="2000" b="1" dirty="0" smtClean="0">
                <a:latin typeface="Arial" panose="020B0604020202020204" pitchFamily="34" charset="0"/>
                <a:cs typeface="Arial" panose="020B0604020202020204" pitchFamily="34" charset="0"/>
              </a:rPr>
              <a:t> or </a:t>
            </a:r>
            <a:r>
              <a:rPr lang="en-US" sz="2000" b="1" dirty="0" err="1" smtClean="0">
                <a:latin typeface="Arial" panose="020B0604020202020204" pitchFamily="34" charset="0"/>
                <a:cs typeface="Arial" panose="020B0604020202020204" pitchFamily="34" charset="0"/>
              </a:rPr>
              <a:t>dephosphorylating</a:t>
            </a:r>
            <a:r>
              <a:rPr lang="en-US" sz="2000" b="1" dirty="0" smtClean="0">
                <a:latin typeface="Arial" panose="020B0604020202020204" pitchFamily="34" charset="0"/>
                <a:cs typeface="Arial" panose="020B0604020202020204" pitchFamily="34" charset="0"/>
              </a:rPr>
              <a:t>.</a:t>
            </a:r>
            <a:endParaRPr lang="en-US" sz="2000" b="1" dirty="0">
              <a:solidFill>
                <a:schemeClr val="tx2"/>
              </a:solidFill>
              <a:latin typeface="Arial" panose="020B0604020202020204" pitchFamily="34" charset="0"/>
              <a:cs typeface="Arial" panose="020B0604020202020204" pitchFamily="34" charset="0"/>
            </a:endParaRP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dirty="0"/>
          </a:p>
        </p:txBody>
      </p:sp>
      <p:sp>
        <p:nvSpPr>
          <p:cNvPr id="14" name="Title 1"/>
          <p:cNvSpPr txBox="1">
            <a:spLocks/>
          </p:cNvSpPr>
          <p:nvPr/>
        </p:nvSpPr>
        <p:spPr>
          <a:xfrm>
            <a:off x="1090634" y="117798"/>
            <a:ext cx="6553200" cy="1177602"/>
          </a:xfrm>
          <a:prstGeom prst="rect">
            <a:avLst/>
          </a:prstGeom>
        </p:spPr>
        <p:txBody>
          <a:bodyPr vert="horz" lIns="91440" tIns="45720" rIns="91440" bIns="45720" rtlCol="0" anchor="ctr">
            <a:noAutofit/>
          </a:bodyPr>
          <a:lstStyle>
            <a:lvl1pPr algn="ctr">
              <a:spcBef>
                <a:spcPct val="0"/>
              </a:spcBef>
              <a:buNone/>
              <a:defRPr sz="5400" b="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z="4000" b="1" dirty="0" smtClean="0">
                <a:solidFill>
                  <a:schemeClr val="tx1"/>
                </a:solidFill>
                <a:effectLst/>
                <a:latin typeface="Arial" panose="020B0604020202020204" pitchFamily="34" charset="0"/>
                <a:cs typeface="Arial" panose="020B0604020202020204" pitchFamily="34" charset="0"/>
              </a:rPr>
              <a:t>MODE OF ACTION OF INSULIN</a:t>
            </a:r>
            <a:endParaRPr lang="en-US" sz="4000" b="1"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675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noAutofit/>
          </a:bodyPr>
          <a:lstStyle/>
          <a:p>
            <a:pPr marL="1028700" indent="-1028700" algn="ctr"/>
            <a:r>
              <a:rPr lang="en-US" sz="4000" b="1" dirty="0" smtClean="0">
                <a:latin typeface="Arial" panose="020B0604020202020204" pitchFamily="34" charset="0"/>
                <a:cs typeface="Arial" panose="020B0604020202020204" pitchFamily="34" charset="0"/>
              </a:rPr>
              <a:t>ACTIONS OF INSULIN</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0409" y="1157266"/>
            <a:ext cx="8186057" cy="4792014"/>
          </a:xfrm>
        </p:spPr>
        <p:txBody>
          <a:bodyPr>
            <a:noAutofit/>
          </a:bodyPr>
          <a:lstStyle/>
          <a:p>
            <a:pPr>
              <a:buFont typeface="Wingdings" pitchFamily="2" charset="2"/>
              <a:buChar char="q"/>
            </a:pPr>
            <a:r>
              <a:rPr lang="en-US" sz="2400" b="1" dirty="0" smtClean="0">
                <a:solidFill>
                  <a:srgbClr val="FF0000"/>
                </a:solidFill>
                <a:latin typeface="Arial" panose="020B0604020202020204" pitchFamily="34" charset="0"/>
                <a:cs typeface="Arial" panose="020B0604020202020204" pitchFamily="34" charset="0"/>
              </a:rPr>
              <a:t>On Carbohydrate Metabolism</a:t>
            </a:r>
            <a:r>
              <a:rPr lang="en-US" sz="2400" b="1" dirty="0" smtClean="0">
                <a:latin typeface="Arial" panose="020B0604020202020204" pitchFamily="34" charset="0"/>
                <a:cs typeface="Arial" panose="020B0604020202020204" pitchFamily="34" charset="0"/>
              </a:rPr>
              <a:t>: </a:t>
            </a:r>
            <a:endParaRPr lang="en-US" sz="2400" b="1" dirty="0" smtClean="0">
              <a:latin typeface="Arial" panose="020B0604020202020204" pitchFamily="34" charset="0"/>
              <a:cs typeface="Arial" panose="020B0604020202020204" pitchFamily="34" charset="0"/>
            </a:endParaRPr>
          </a:p>
          <a:p>
            <a:pPr>
              <a:buFont typeface="Wingdings" pitchFamily="2" charset="2"/>
              <a:buChar char="q"/>
            </a:pPr>
            <a:endParaRPr lang="en-US" sz="2400" b="1" dirty="0">
              <a:latin typeface="Arial" panose="020B0604020202020204" pitchFamily="34" charset="0"/>
              <a:cs typeface="Arial" panose="020B0604020202020204" pitchFamily="34" charset="0"/>
            </a:endParaRPr>
          </a:p>
          <a:p>
            <a:pPr>
              <a:buFont typeface="Wingdings" pitchFamily="2" charset="2"/>
              <a:buChar char="q"/>
            </a:pPr>
            <a:endParaRPr lang="en-US" sz="2400" b="1" dirty="0" smtClean="0">
              <a:latin typeface="Arial" panose="020B0604020202020204" pitchFamily="34" charset="0"/>
              <a:cs typeface="Arial" panose="020B0604020202020204" pitchFamily="34" charset="0"/>
            </a:endParaRPr>
          </a:p>
          <a:p>
            <a:pPr>
              <a:buFont typeface="Wingdings" pitchFamily="2" charset="2"/>
              <a:buChar char="q"/>
            </a:pPr>
            <a:r>
              <a:rPr lang="en-US" sz="2400" b="1" dirty="0" smtClean="0">
                <a:latin typeface="Arial" panose="020B0604020202020204" pitchFamily="34" charset="0"/>
                <a:cs typeface="Arial" panose="020B0604020202020204" pitchFamily="34" charset="0"/>
              </a:rPr>
              <a:t>Insulin </a:t>
            </a:r>
            <a:r>
              <a:rPr lang="en-US" sz="2400" b="1" dirty="0" smtClean="0">
                <a:latin typeface="Arial" panose="020B0604020202020204" pitchFamily="34" charset="0"/>
                <a:cs typeface="Arial" panose="020B0604020202020204" pitchFamily="34" charset="0"/>
              </a:rPr>
              <a:t>reduces the blood glucose level by its following actions on carbohydrate metabolism:</a:t>
            </a:r>
          </a:p>
          <a:p>
            <a:pPr marL="1314450" lvl="2" indent="-514350">
              <a:buAutoNum type="romanLcPeriod"/>
            </a:pPr>
            <a:r>
              <a:rPr lang="en-US" sz="2400" b="1" dirty="0" smtClean="0">
                <a:latin typeface="Arial" panose="020B0604020202020204" pitchFamily="34" charset="0"/>
                <a:cs typeface="Arial" panose="020B0604020202020204" pitchFamily="34" charset="0"/>
              </a:rPr>
              <a:t>Increases transport and uptake of glucose by the muscle cells:</a:t>
            </a:r>
          </a:p>
          <a:p>
            <a:pPr marL="2228850" lvl="4" indent="-514350">
              <a:buFont typeface="Wingdings" pitchFamily="2" charset="2"/>
              <a:buChar char="Ø"/>
            </a:pPr>
            <a:r>
              <a:rPr lang="en-US" sz="2400" b="1" dirty="0" smtClean="0">
                <a:latin typeface="Arial" panose="020B0604020202020204" pitchFamily="34" charset="0"/>
                <a:cs typeface="Arial" panose="020B0604020202020204" pitchFamily="34" charset="0"/>
              </a:rPr>
              <a:t>Energy</a:t>
            </a:r>
          </a:p>
          <a:p>
            <a:pPr marL="2228850" lvl="4" indent="-514350">
              <a:buFont typeface="Wingdings" pitchFamily="2" charset="2"/>
              <a:buChar char="Ø"/>
            </a:pPr>
            <a:r>
              <a:rPr lang="en-US" sz="2400" b="1" dirty="0" err="1" smtClean="0">
                <a:latin typeface="Arial" panose="020B0604020202020204" pitchFamily="34" charset="0"/>
                <a:cs typeface="Arial" panose="020B0604020202020204" pitchFamily="34" charset="0"/>
              </a:rPr>
              <a:t>Glycogenesis</a:t>
            </a:r>
            <a:endParaRPr lang="en-US" sz="2400" b="1" dirty="0" smtClean="0">
              <a:latin typeface="Arial" panose="020B0604020202020204" pitchFamily="34" charset="0"/>
              <a:cs typeface="Arial" panose="020B0604020202020204" pitchFamily="34" charset="0"/>
            </a:endParaRPr>
          </a:p>
          <a:p>
            <a:endParaRPr lang="en-US" b="1" dirty="0"/>
          </a:p>
          <a:p>
            <a:pPr marL="914400">
              <a:buFont typeface="Wingdings" pitchFamily="2" charset="2"/>
              <a:buChar char="ü"/>
            </a:pPr>
            <a:endParaRPr lang="en-US" b="1" dirty="0" smtClean="0"/>
          </a:p>
          <a:p>
            <a:pPr marL="914400">
              <a:buFont typeface="Wingdings" pitchFamily="2" charset="2"/>
              <a:buChar char="ü"/>
            </a:pPr>
            <a:endParaRPr lang="en-US" b="1" dirty="0"/>
          </a:p>
          <a:p>
            <a:pPr marL="914400">
              <a:buFont typeface="Wingdings" pitchFamily="2" charset="2"/>
              <a:buChar char="ü"/>
            </a:pPr>
            <a:endParaRPr lang="en-US" b="1" dirty="0" smtClean="0"/>
          </a:p>
          <a:p>
            <a:pPr marL="914400">
              <a:buFont typeface="Wingdings" pitchFamily="2" charset="2"/>
              <a:buChar char="ü"/>
            </a:pPr>
            <a:endParaRPr lang="en-US" b="1" dirty="0"/>
          </a:p>
          <a:p>
            <a:pPr marL="914400">
              <a:buFont typeface="Wingdings" pitchFamily="2" charset="2"/>
              <a:buChar char="ü"/>
            </a:pPr>
            <a:endParaRPr lang="en-US" b="1" dirty="0" smtClean="0"/>
          </a:p>
          <a:p>
            <a:pPr marL="914400">
              <a:buFont typeface="Wingdings" pitchFamily="2" charset="2"/>
              <a:buChar char="ü"/>
            </a:pPr>
            <a:endParaRPr lang="en-US" b="1" dirty="0"/>
          </a:p>
          <a:p>
            <a:pPr marL="514350" indent="-514350">
              <a:buFont typeface="+mj-lt"/>
              <a:buAutoNum type="arabicPeriod" startAt="2"/>
            </a:pPr>
            <a:endParaRPr lang="en-US" b="1" u="sng" dirty="0" smtClean="0"/>
          </a:p>
          <a:p>
            <a:pPr marL="514350" indent="-514350">
              <a:buFont typeface="+mj-lt"/>
              <a:buAutoNum type="arabicPeriod" startAt="2"/>
            </a:pPr>
            <a:endParaRPr lang="en-US" b="1" u="sng" dirty="0" smtClean="0"/>
          </a:p>
          <a:p>
            <a:pPr marL="514350" indent="-514350">
              <a:buFont typeface="+mj-lt"/>
              <a:buAutoNum type="arabicPeriod" startAt="2"/>
            </a:pPr>
            <a:endParaRPr lang="en-US" b="1" u="sng" dirty="0" smtClean="0"/>
          </a:p>
          <a:p>
            <a:pPr marL="914400">
              <a:buFont typeface="Wingdings" pitchFamily="2" charset="2"/>
              <a:buChar char="ü"/>
            </a:pPr>
            <a:endParaRPr lang="en-US" b="1" dirty="0"/>
          </a:p>
        </p:txBody>
      </p:sp>
    </p:spTree>
    <p:extLst>
      <p:ext uri="{BB962C8B-B14F-4D97-AF65-F5344CB8AC3E}">
        <p14:creationId xmlns:p14="http://schemas.microsoft.com/office/powerpoint/2010/main" val="27833276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a8ae10651fd8358a59bf5a9c6651a52ee6af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2154</TotalTime>
  <Words>1896</Words>
  <Application>Microsoft Office PowerPoint</Application>
  <PresentationFormat>On-screen Show (4:3)</PresentationFormat>
  <Paragraphs>195</Paragraphs>
  <Slides>28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Endocrine Functions of the Pancreas</vt:lpstr>
      <vt:lpstr>Islets of Langerhans</vt:lpstr>
      <vt:lpstr>Islets of Langerhans</vt:lpstr>
      <vt:lpstr>Insulin Chemistry and Synthesis</vt:lpstr>
      <vt:lpstr>PowerPoint Presentation</vt:lpstr>
      <vt:lpstr>Regulation of insulin by Glucose </vt:lpstr>
      <vt:lpstr>PowerPoint Presentation</vt:lpstr>
      <vt:lpstr>PowerPoint Presentation</vt:lpstr>
      <vt:lpstr>ACTIONS OF INSULIN</vt:lpstr>
      <vt:lpstr>ACTIONS OF INSULIN</vt:lpstr>
      <vt:lpstr>PowerPoint Presentation</vt:lpstr>
      <vt:lpstr>ACTIONS OF INSULIN</vt:lpstr>
      <vt:lpstr>ACTIONS OF INSULIN</vt:lpstr>
      <vt:lpstr>Insulin Deficiency Causes Lipolysis of Storage Fat</vt:lpstr>
      <vt:lpstr>Control of Insulin Secretion </vt:lpstr>
      <vt:lpstr>Glucagon</vt:lpstr>
      <vt:lpstr>ACTIONS OF GLUCAGON</vt:lpstr>
      <vt:lpstr>ACTIONS OF GLUCAGON</vt:lpstr>
      <vt:lpstr>MODE OF ACTION OF GLUCAGON </vt:lpstr>
      <vt:lpstr>Regulation of Glucagon Secretion</vt:lpstr>
      <vt:lpstr>Regulation of Glucagon Secretion</vt:lpstr>
      <vt:lpstr>SOMATOSTATIN </vt:lpstr>
      <vt:lpstr>Diabetes Mellitus</vt:lpstr>
      <vt:lpstr>Symptoms of Diabetes Mellitus</vt:lpstr>
      <vt:lpstr>Type I Diabetes</vt:lpstr>
      <vt:lpstr>PowerPoint Presentation</vt:lpstr>
      <vt:lpstr>Type II Diabetes-Resistance to the Metabolic Effects of Insulin</vt:lpstr>
      <vt:lpstr>DM Diagnosis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Insulin, Glucagon, and Diabetes Mellitus</dc:title>
  <dc:creator>Hp</dc:creator>
  <cp:lastModifiedBy>lenovo</cp:lastModifiedBy>
  <cp:revision>184</cp:revision>
  <dcterms:created xsi:type="dcterms:W3CDTF">2006-08-16T00:00:00Z</dcterms:created>
  <dcterms:modified xsi:type="dcterms:W3CDTF">2020-11-25T08:02:42Z</dcterms:modified>
</cp:coreProperties>
</file>