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713" autoAdjust="0"/>
  </p:normalViewPr>
  <p:slideViewPr>
    <p:cSldViewPr snapToGrid="0">
      <p:cViewPr varScale="1">
        <p:scale>
          <a:sx n="55" d="100"/>
          <a:sy n="55" d="100"/>
        </p:scale>
        <p:origin x="13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344DF-B023-4AB5-8520-8A596B665505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86E91-9D08-4FDE-B885-7BC01566B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12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19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48847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20700" y="2997200"/>
            <a:ext cx="8051800" cy="12701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77800" y="4546600"/>
            <a:ext cx="0" cy="208280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87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5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3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4981575"/>
          </a:xfrm>
        </p:spPr>
        <p:txBody>
          <a:bodyPr/>
          <a:lstStyle>
            <a:lvl1pPr>
              <a:lnSpc>
                <a:spcPts val="3600"/>
              </a:lnSpc>
              <a:defRPr/>
            </a:lvl1pPr>
            <a:lvl2pPr>
              <a:lnSpc>
                <a:spcPts val="3600"/>
              </a:lnSpc>
              <a:defRPr sz="2600"/>
            </a:lvl2pPr>
            <a:lvl3pPr>
              <a:lnSpc>
                <a:spcPts val="3600"/>
              </a:lnSpc>
              <a:defRPr sz="2400"/>
            </a:lvl3pPr>
            <a:lvl4pPr>
              <a:lnSpc>
                <a:spcPts val="3600"/>
              </a:lnSpc>
              <a:defRPr sz="2200"/>
            </a:lvl4pPr>
            <a:lvl5pPr>
              <a:lnSpc>
                <a:spcPts val="36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7175D74C-2FF4-4361-90B9-70725C0126C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84130" y="1027918"/>
            <a:ext cx="8493366" cy="56278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96850" y="1431925"/>
            <a:ext cx="0" cy="5289551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41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71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5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0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68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8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81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0350" y="9527"/>
            <a:ext cx="8629650" cy="1171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750" y="1279525"/>
            <a:ext cx="8477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1350" y="64325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7175D74C-2FF4-4361-90B9-70725C0126C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42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6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orbel" panose="020B0503020204020204" pitchFamily="34" charset="0"/>
                <a:cs typeface="Arial" panose="020B0604020202020204" pitchFamily="34" charset="0"/>
              </a:rPr>
              <a:t>Therapeutic uses of corticosteroids</a:t>
            </a:r>
            <a:endParaRPr lang="en-GB" dirty="0"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Dr. Fatimah </a:t>
            </a:r>
            <a:r>
              <a:rPr lang="en-US" dirty="0" err="1" smtClean="0"/>
              <a:t>Almahasneh</a:t>
            </a:r>
            <a:endParaRPr lang="en-US" dirty="0" smtClean="0"/>
          </a:p>
          <a:p>
            <a:r>
              <a:rPr lang="en-US" dirty="0" smtClean="0"/>
              <a:t>Department of Basic Medical Sciences</a:t>
            </a:r>
          </a:p>
          <a:p>
            <a:r>
              <a:rPr lang="en-US" dirty="0" err="1" smtClean="0"/>
              <a:t>Yarmouk</a:t>
            </a:r>
            <a:r>
              <a:rPr lang="en-US" dirty="0" smtClean="0"/>
              <a:t> University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5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Allergic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451476"/>
          </a:xfrm>
        </p:spPr>
        <p:txBody>
          <a:bodyPr>
            <a:normAutofit/>
          </a:bodyPr>
          <a:lstStyle/>
          <a:p>
            <a:r>
              <a:rPr lang="en-US" dirty="0"/>
              <a:t>The onset of action of glucocorticoids in </a:t>
            </a:r>
            <a:r>
              <a:rPr lang="en-US" dirty="0" smtClean="0"/>
              <a:t>allergic diseases </a:t>
            </a:r>
            <a:r>
              <a:rPr lang="en-US" dirty="0"/>
              <a:t>is </a:t>
            </a:r>
            <a:r>
              <a:rPr lang="en-US" dirty="0" smtClean="0"/>
              <a:t>delayed</a:t>
            </a:r>
          </a:p>
          <a:p>
            <a:pPr lvl="1"/>
            <a:r>
              <a:rPr lang="en-US" dirty="0" smtClean="0"/>
              <a:t>patients </a:t>
            </a:r>
            <a:r>
              <a:rPr lang="en-US" dirty="0"/>
              <a:t>with severe allergic reactions </a:t>
            </a:r>
            <a:r>
              <a:rPr lang="en-US" dirty="0" smtClean="0"/>
              <a:t>such as </a:t>
            </a:r>
            <a:r>
              <a:rPr lang="en-US" dirty="0"/>
              <a:t>anaphylaxis require immediate therapy with </a:t>
            </a:r>
            <a:r>
              <a:rPr lang="en-US" b="1" dirty="0" smtClean="0"/>
              <a:t>epinephrine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allergic manifestations of </a:t>
            </a:r>
            <a:r>
              <a:rPr lang="en-US" dirty="0"/>
              <a:t>limited duration (</a:t>
            </a:r>
            <a:r>
              <a:rPr lang="en-US" sz="2600" dirty="0" smtClean="0"/>
              <a:t>hay fever</a:t>
            </a:r>
            <a:r>
              <a:rPr lang="en-US" sz="2600" dirty="0"/>
              <a:t>, serum sickness, </a:t>
            </a:r>
            <a:r>
              <a:rPr lang="en-US" sz="2600" dirty="0" err="1"/>
              <a:t>urticaria</a:t>
            </a:r>
            <a:r>
              <a:rPr lang="en-US" sz="2600" dirty="0"/>
              <a:t>, contact dermatitis, </a:t>
            </a:r>
            <a:r>
              <a:rPr lang="en-US" sz="2600" dirty="0" smtClean="0"/>
              <a:t>mild drug reactions)</a:t>
            </a:r>
          </a:p>
          <a:p>
            <a:pPr lvl="1"/>
            <a:r>
              <a:rPr lang="en-US" dirty="0" smtClean="0"/>
              <a:t>Use glucocorticoids + primary therapy.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00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Allergic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44" y="1303006"/>
            <a:ext cx="8477250" cy="54514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For severe cases </a:t>
            </a:r>
            <a:r>
              <a:rPr lang="en-US" dirty="0">
                <a:sym typeface="Wingdings" panose="05000000000000000000" pitchFamily="2" charset="2"/>
              </a:rPr>
              <a:t> IV glucocorticoids (ex.: IV methylprednisolone</a:t>
            </a:r>
            <a:r>
              <a:rPr lang="en-US" dirty="0" smtClean="0">
                <a:sym typeface="Wingdings" panose="05000000000000000000" pitchFamily="2" charset="2"/>
              </a:rPr>
              <a:t>).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less severe disease, antihistamines are the drugs </a:t>
            </a:r>
            <a:r>
              <a:rPr lang="en-US" dirty="0" smtClean="0"/>
              <a:t>of first </a:t>
            </a:r>
            <a:r>
              <a:rPr lang="en-US" dirty="0"/>
              <a:t>choice. 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allergic rhinitis, </a:t>
            </a:r>
            <a:r>
              <a:rPr lang="en-US" b="1" dirty="0"/>
              <a:t>intranasal steroids </a:t>
            </a:r>
            <a:r>
              <a:rPr lang="en-US" dirty="0"/>
              <a:t>are now viewed </a:t>
            </a:r>
            <a:r>
              <a:rPr lang="en-US" dirty="0" smtClean="0"/>
              <a:t>as the </a:t>
            </a:r>
            <a:r>
              <a:rPr lang="en-US" dirty="0"/>
              <a:t>drug of choice by many experts.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762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Bronchial asthma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4514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Corticosteroids are frequently used </a:t>
            </a:r>
            <a:r>
              <a:rPr lang="en-US" sz="2400" dirty="0"/>
              <a:t>in bronchial </a:t>
            </a:r>
            <a:r>
              <a:rPr lang="en-US" sz="2400" dirty="0" smtClean="0"/>
              <a:t>asthma.</a:t>
            </a:r>
          </a:p>
          <a:p>
            <a:pPr lvl="1"/>
            <a:r>
              <a:rPr lang="en-US" sz="2400" dirty="0"/>
              <a:t>role of inflammation in the </a:t>
            </a:r>
            <a:r>
              <a:rPr lang="en-US" sz="2400" dirty="0" err="1"/>
              <a:t>immunopathogenesis</a:t>
            </a:r>
            <a:r>
              <a:rPr lang="en-US" sz="2400" dirty="0"/>
              <a:t> of this </a:t>
            </a:r>
            <a:r>
              <a:rPr lang="en-US" sz="2400" dirty="0" smtClean="0"/>
              <a:t>disorder.</a:t>
            </a:r>
          </a:p>
          <a:p>
            <a:r>
              <a:rPr lang="en-US" sz="2400" dirty="0"/>
              <a:t>In severe asthma attacks requiring hospitalization, </a:t>
            </a:r>
            <a:r>
              <a:rPr lang="en-US" sz="2400" dirty="0" smtClean="0"/>
              <a:t>treatment with </a:t>
            </a:r>
            <a:r>
              <a:rPr lang="en-US" sz="2400" dirty="0"/>
              <a:t>high-dose parenteral glucocorticoids is </a:t>
            </a:r>
            <a:r>
              <a:rPr lang="en-US" sz="2400" dirty="0" smtClean="0"/>
              <a:t>essential.</a:t>
            </a:r>
          </a:p>
          <a:p>
            <a:r>
              <a:rPr lang="en-US" sz="2400" dirty="0"/>
              <a:t>Less severe acute exacerbations of </a:t>
            </a:r>
            <a:r>
              <a:rPr lang="en-US" sz="2400" dirty="0" smtClean="0"/>
              <a:t>asthma often </a:t>
            </a:r>
            <a:r>
              <a:rPr lang="en-US" sz="2400" dirty="0"/>
              <a:t>are treated with brief courses of oral </a:t>
            </a:r>
            <a:r>
              <a:rPr lang="en-US" sz="2400" dirty="0" smtClean="0"/>
              <a:t>glucocorticoids (5 days).</a:t>
            </a:r>
          </a:p>
          <a:p>
            <a:r>
              <a:rPr lang="en-US" sz="2400" dirty="0"/>
              <a:t>In many patients, inhaled steroids can either reduce the need for oral corticosteroids or replace them entirely.</a:t>
            </a:r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520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Antenatal glucocorticoids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451476"/>
          </a:xfrm>
        </p:spPr>
        <p:txBody>
          <a:bodyPr>
            <a:normAutofit/>
          </a:bodyPr>
          <a:lstStyle/>
          <a:p>
            <a:r>
              <a:rPr lang="en-US" dirty="0" smtClean="0"/>
              <a:t>Used frequently </a:t>
            </a:r>
            <a:r>
              <a:rPr lang="en-US" dirty="0"/>
              <a:t>in the setting </a:t>
            </a:r>
            <a:r>
              <a:rPr lang="en-US" dirty="0" smtClean="0"/>
              <a:t>of premature labor to decrease </a:t>
            </a:r>
            <a:r>
              <a:rPr lang="en-US" dirty="0"/>
              <a:t>the incidence of </a:t>
            </a:r>
            <a:endParaRPr lang="en-US" dirty="0" smtClean="0"/>
          </a:p>
          <a:p>
            <a:pPr lvl="1"/>
            <a:r>
              <a:rPr lang="en-US" dirty="0" smtClean="0"/>
              <a:t>respiratory </a:t>
            </a:r>
            <a:r>
              <a:rPr lang="en-US" dirty="0"/>
              <a:t>distress </a:t>
            </a:r>
            <a:r>
              <a:rPr lang="en-US" dirty="0" smtClean="0"/>
              <a:t>syndrome</a:t>
            </a:r>
            <a:endParaRPr lang="en-US" dirty="0"/>
          </a:p>
          <a:p>
            <a:pPr lvl="1"/>
            <a:r>
              <a:rPr lang="en-US" dirty="0" err="1"/>
              <a:t>intraventricular</a:t>
            </a:r>
            <a:r>
              <a:rPr lang="en-US" dirty="0"/>
              <a:t> </a:t>
            </a:r>
            <a:r>
              <a:rPr lang="en-US" dirty="0" smtClean="0"/>
              <a:t>hemorrhage</a:t>
            </a:r>
            <a:endParaRPr lang="en-US" dirty="0"/>
          </a:p>
          <a:p>
            <a:pPr lvl="1"/>
            <a:r>
              <a:rPr lang="en-US" dirty="0" smtClean="0"/>
              <a:t>death </a:t>
            </a:r>
          </a:p>
          <a:p>
            <a:pPr marL="517525" indent="-52388">
              <a:buNone/>
              <a:tabLst>
                <a:tab pos="465138" algn="l"/>
              </a:tabLst>
            </a:pPr>
            <a:r>
              <a:rPr lang="en-US" dirty="0" smtClean="0"/>
              <a:t>in </a:t>
            </a:r>
            <a:r>
              <a:rPr lang="en-US" dirty="0"/>
              <a:t>infants delivered </a:t>
            </a:r>
            <a:r>
              <a:rPr lang="en-US" dirty="0" smtClean="0"/>
              <a:t>prematurely.</a:t>
            </a:r>
          </a:p>
          <a:p>
            <a:r>
              <a:rPr lang="en-US" b="1" dirty="0" smtClean="0"/>
              <a:t>Betamethasone</a:t>
            </a:r>
            <a:r>
              <a:rPr lang="en-US" dirty="0" smtClean="0"/>
              <a:t> (IM, two doses)</a:t>
            </a:r>
          </a:p>
          <a:p>
            <a:pPr marL="0" indent="0">
              <a:buNone/>
            </a:pPr>
            <a:r>
              <a:rPr lang="en-US" i="1" dirty="0"/>
              <a:t>o</a:t>
            </a:r>
            <a:r>
              <a:rPr lang="en-US" i="1" dirty="0" smtClean="0"/>
              <a:t>r</a:t>
            </a:r>
          </a:p>
          <a:p>
            <a:r>
              <a:rPr lang="en-US" b="1" dirty="0" smtClean="0"/>
              <a:t>Dexamethasone</a:t>
            </a:r>
            <a:r>
              <a:rPr lang="en-US" dirty="0" smtClean="0"/>
              <a:t> (IM, four doses).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969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Infectious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738" y="1337512"/>
            <a:ext cx="8477250" cy="5391152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dirty="0"/>
              <a:t>AIDS patients with </a:t>
            </a:r>
            <a:r>
              <a:rPr lang="en-US" i="1" dirty="0"/>
              <a:t>Pneumocystis </a:t>
            </a:r>
            <a:r>
              <a:rPr lang="en-US" i="1" dirty="0" err="1" smtClean="0"/>
              <a:t>carinii</a:t>
            </a:r>
            <a:r>
              <a:rPr lang="en-US" i="1" dirty="0" smtClean="0"/>
              <a:t> </a:t>
            </a:r>
            <a:r>
              <a:rPr lang="en-US" dirty="0" smtClean="0"/>
              <a:t>pneumonia </a:t>
            </a:r>
            <a:r>
              <a:rPr lang="en-US" dirty="0"/>
              <a:t>and moderate to severe </a:t>
            </a:r>
            <a:r>
              <a:rPr lang="en-US" dirty="0" smtClean="0"/>
              <a:t>hypoxia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addition </a:t>
            </a:r>
            <a:r>
              <a:rPr lang="en-US" dirty="0"/>
              <a:t>of </a:t>
            </a:r>
            <a:r>
              <a:rPr lang="en-US" dirty="0" smtClean="0"/>
              <a:t>glucocorticoids to </a:t>
            </a:r>
            <a:r>
              <a:rPr lang="en-US" dirty="0"/>
              <a:t>the antibiotic regimen increases oxygenation and lowers </a:t>
            </a:r>
            <a:r>
              <a:rPr lang="en-US" dirty="0" smtClean="0"/>
              <a:t>the incidence </a:t>
            </a:r>
            <a:r>
              <a:rPr lang="en-US" dirty="0"/>
              <a:t>of respiratory failure and </a:t>
            </a:r>
            <a:r>
              <a:rPr lang="en-US" dirty="0" smtClean="0"/>
              <a:t>mortality.</a:t>
            </a:r>
          </a:p>
          <a:p>
            <a:pPr>
              <a:lnSpc>
                <a:spcPts val="4000"/>
              </a:lnSpc>
            </a:pPr>
            <a:r>
              <a:rPr lang="en-US" i="1" dirty="0" err="1"/>
              <a:t>Haemophilus</a:t>
            </a:r>
            <a:r>
              <a:rPr lang="en-US" i="1" dirty="0"/>
              <a:t> </a:t>
            </a:r>
            <a:r>
              <a:rPr lang="en-US" i="1" dirty="0" err="1"/>
              <a:t>influenzae</a:t>
            </a:r>
            <a:r>
              <a:rPr lang="en-US" i="1" dirty="0"/>
              <a:t> </a:t>
            </a:r>
            <a:r>
              <a:rPr lang="en-US" dirty="0"/>
              <a:t>type b </a:t>
            </a:r>
            <a:r>
              <a:rPr lang="en-US" dirty="0" smtClean="0"/>
              <a:t>meningitis in </a:t>
            </a:r>
            <a:r>
              <a:rPr lang="en-US" dirty="0"/>
              <a:t>infants and children ≥2 months of </a:t>
            </a:r>
            <a:r>
              <a:rPr lang="en-US" dirty="0" smtClean="0"/>
              <a:t>age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Glucocorticoids decrease </a:t>
            </a:r>
            <a:r>
              <a:rPr lang="en-US" dirty="0"/>
              <a:t>the incidence of long-term </a:t>
            </a:r>
            <a:r>
              <a:rPr lang="en-US" dirty="0" smtClean="0"/>
              <a:t>neurological impairment.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902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Infectious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long-standing controversy in medicine is the use of </a:t>
            </a:r>
            <a:r>
              <a:rPr lang="en-US" dirty="0" smtClean="0"/>
              <a:t>glucocorticoids in </a:t>
            </a:r>
            <a:r>
              <a:rPr lang="en-US" dirty="0"/>
              <a:t>septic </a:t>
            </a:r>
            <a:r>
              <a:rPr lang="en-US" dirty="0" smtClean="0"/>
              <a:t>shock.</a:t>
            </a:r>
          </a:p>
          <a:p>
            <a:pPr marL="569913">
              <a:buFont typeface="Wingdings" panose="05000000000000000000" pitchFamily="2" charset="2"/>
              <a:buChar char="Ø"/>
            </a:pPr>
            <a:r>
              <a:rPr lang="en-US" dirty="0" smtClean="0"/>
              <a:t>  Latest guidelines (2020)</a:t>
            </a:r>
          </a:p>
          <a:p>
            <a:pPr lvl="1"/>
            <a:r>
              <a:rPr lang="en-US" dirty="0" smtClean="0"/>
              <a:t>Corticosteroids are </a:t>
            </a:r>
            <a:r>
              <a:rPr lang="en-US" dirty="0"/>
              <a:t>not recommended in sepsis or severe </a:t>
            </a:r>
            <a:r>
              <a:rPr lang="en-US" dirty="0" smtClean="0"/>
              <a:t>sepsis if fluid </a:t>
            </a:r>
            <a:r>
              <a:rPr lang="en-US" dirty="0"/>
              <a:t>resuscitation and vasopressors are </a:t>
            </a:r>
            <a:r>
              <a:rPr lang="en-US" dirty="0" smtClean="0"/>
              <a:t>sufficient </a:t>
            </a:r>
            <a:r>
              <a:rPr lang="en-US" dirty="0"/>
              <a:t>to restore hemodynamic stability. </a:t>
            </a:r>
            <a:endParaRPr lang="en-US" dirty="0" smtClean="0"/>
          </a:p>
          <a:p>
            <a:pPr lvl="1"/>
            <a:r>
              <a:rPr lang="en-US" dirty="0" smtClean="0"/>
              <a:t>Rather</a:t>
            </a:r>
            <a:r>
              <a:rPr lang="en-US" dirty="0"/>
              <a:t>, they can be added as adjunctive therapy for patients requiring higher doses of </a:t>
            </a:r>
            <a:r>
              <a:rPr lang="en-US" dirty="0" smtClean="0"/>
              <a:t>vasopressors.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54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Glucocorticoids are remarkably efficacious in </a:t>
            </a:r>
            <a:r>
              <a:rPr lang="en-US" dirty="0" smtClean="0"/>
              <a:t>the treatment </a:t>
            </a:r>
            <a:r>
              <a:rPr lang="en-US" dirty="0"/>
              <a:t>of a wide variety of inflammatory </a:t>
            </a:r>
            <a:r>
              <a:rPr lang="en-US" dirty="0" err="1"/>
              <a:t>dermatoses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large number of different preparations and concentrations of </a:t>
            </a:r>
            <a:r>
              <a:rPr lang="en-US" b="1" dirty="0" smtClean="0"/>
              <a:t>topical glucocorticoids </a:t>
            </a:r>
            <a:r>
              <a:rPr lang="en-US" dirty="0"/>
              <a:t>of varying potencies are </a:t>
            </a:r>
            <a:r>
              <a:rPr lang="en-US" dirty="0" smtClean="0"/>
              <a:t>available.</a:t>
            </a:r>
          </a:p>
          <a:p>
            <a:r>
              <a:rPr lang="en-US" dirty="0"/>
              <a:t>Glucocorticoids are administered systemically for severe </a:t>
            </a:r>
            <a:r>
              <a:rPr lang="en-US" dirty="0" smtClean="0"/>
              <a:t>episodes of </a:t>
            </a:r>
            <a:r>
              <a:rPr lang="en-US" dirty="0"/>
              <a:t>acute dermatological disorders and for exacerbations of </a:t>
            </a:r>
            <a:r>
              <a:rPr lang="en-US" dirty="0" smtClean="0"/>
              <a:t>chronic disorders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172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Gastrointestinal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201310"/>
          </a:xfrm>
        </p:spPr>
        <p:txBody>
          <a:bodyPr>
            <a:normAutofit/>
          </a:bodyPr>
          <a:lstStyle/>
          <a:p>
            <a:r>
              <a:rPr lang="en-US" dirty="0" smtClean="0"/>
              <a:t>Inflammatory bowel disease </a:t>
            </a:r>
          </a:p>
          <a:p>
            <a:pPr marL="457200" lvl="1" indent="0">
              <a:buNone/>
            </a:pPr>
            <a:r>
              <a:rPr lang="en-US" dirty="0"/>
              <a:t>U</a:t>
            </a:r>
            <a:r>
              <a:rPr lang="en-US" dirty="0" smtClean="0"/>
              <a:t>lcerative colitis and </a:t>
            </a:r>
            <a:r>
              <a:rPr lang="en-US" dirty="0" err="1" smtClean="0"/>
              <a:t>Chron’s</a:t>
            </a:r>
            <a:r>
              <a:rPr lang="en-US" dirty="0" smtClean="0"/>
              <a:t> disease</a:t>
            </a:r>
          </a:p>
          <a:p>
            <a:r>
              <a:rPr lang="en-US" dirty="0"/>
              <a:t>Patients who fail to </a:t>
            </a:r>
            <a:r>
              <a:rPr lang="en-US" dirty="0" smtClean="0"/>
              <a:t>respond to </a:t>
            </a:r>
            <a:r>
              <a:rPr lang="en-US" dirty="0"/>
              <a:t>more conservative management (i.e., rest, diet, and </a:t>
            </a:r>
            <a:r>
              <a:rPr lang="en-US" dirty="0" smtClean="0"/>
              <a:t>sulfasalazine) may </a:t>
            </a:r>
            <a:r>
              <a:rPr lang="en-US" dirty="0"/>
              <a:t>benefit from glucocorticoids; steroids are most useful for </a:t>
            </a:r>
            <a:r>
              <a:rPr lang="en-US" dirty="0" smtClean="0"/>
              <a:t>acute exacerbations.</a:t>
            </a:r>
          </a:p>
          <a:p>
            <a:r>
              <a:rPr lang="en-US" dirty="0"/>
              <a:t>M</a:t>
            </a:r>
            <a:r>
              <a:rPr lang="en-US" dirty="0" smtClean="0"/>
              <a:t>ild </a:t>
            </a:r>
            <a:r>
              <a:rPr lang="en-US" dirty="0"/>
              <a:t>ulcerative </a:t>
            </a:r>
            <a:r>
              <a:rPr lang="en-US" dirty="0" smtClean="0"/>
              <a:t>colitis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hydrocortisone can be </a:t>
            </a:r>
            <a:r>
              <a:rPr lang="en-US" dirty="0"/>
              <a:t>administered as a </a:t>
            </a:r>
            <a:r>
              <a:rPr lang="en-US" dirty="0" smtClean="0"/>
              <a:t>retention enema. </a:t>
            </a:r>
          </a:p>
          <a:p>
            <a:r>
              <a:rPr lang="en-US" dirty="0"/>
              <a:t>M</a:t>
            </a:r>
            <a:r>
              <a:rPr lang="en-US" dirty="0" smtClean="0"/>
              <a:t>ore severe </a:t>
            </a:r>
            <a:r>
              <a:rPr lang="en-US" dirty="0"/>
              <a:t>acute </a:t>
            </a:r>
            <a:r>
              <a:rPr lang="en-US" dirty="0" smtClean="0"/>
              <a:t>exacerbations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 </a:t>
            </a:r>
            <a:r>
              <a:rPr lang="en-US" dirty="0"/>
              <a:t>oral prednisone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679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201310"/>
          </a:xfrm>
        </p:spPr>
        <p:txBody>
          <a:bodyPr>
            <a:normAutofit/>
          </a:bodyPr>
          <a:lstStyle/>
          <a:p>
            <a:r>
              <a:rPr lang="en-US" sz="2600" dirty="0"/>
              <a:t>Glucocorticoids are used in the chemotherapy of </a:t>
            </a:r>
            <a:r>
              <a:rPr lang="en-US" sz="2600" dirty="0" smtClean="0"/>
              <a:t>acute lymphocytic </a:t>
            </a:r>
            <a:r>
              <a:rPr lang="en-US" sz="2600" dirty="0"/>
              <a:t>leukemia and lymphomas because of their </a:t>
            </a:r>
            <a:r>
              <a:rPr lang="en-US" sz="2600" dirty="0" err="1" smtClean="0"/>
              <a:t>antilymphocytic</a:t>
            </a:r>
            <a:r>
              <a:rPr lang="en-US" sz="2600" dirty="0" smtClean="0"/>
              <a:t> effects</a:t>
            </a:r>
            <a:r>
              <a:rPr lang="en-US" sz="2600" dirty="0"/>
              <a:t>. </a:t>
            </a:r>
            <a:endParaRPr lang="en-US" sz="2600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commonly, glucocorticoids are one </a:t>
            </a:r>
            <a:r>
              <a:rPr lang="en-US" dirty="0" smtClean="0"/>
              <a:t>component of </a:t>
            </a:r>
            <a:r>
              <a:rPr lang="en-US" dirty="0"/>
              <a:t>combination chemotherapy administered under scheduled protocols.</a:t>
            </a:r>
          </a:p>
          <a:p>
            <a:r>
              <a:rPr lang="en-US" sz="2600" dirty="0"/>
              <a:t>Glucocorticoids once were frequently employed in the </a:t>
            </a:r>
            <a:r>
              <a:rPr lang="en-US" sz="2600" dirty="0" smtClean="0"/>
              <a:t>setting of </a:t>
            </a:r>
            <a:r>
              <a:rPr lang="en-US" sz="2600" dirty="0" err="1"/>
              <a:t>hypercalcemia</a:t>
            </a:r>
            <a:r>
              <a:rPr lang="en-US" sz="2600" dirty="0"/>
              <a:t> of malignancy, but more effective agents, such </a:t>
            </a:r>
            <a:r>
              <a:rPr lang="en-US" sz="2600" dirty="0" smtClean="0"/>
              <a:t>as the </a:t>
            </a:r>
            <a:r>
              <a:rPr lang="en-US" sz="2600" dirty="0"/>
              <a:t>bisphosphonates, now are the preferred therapy.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748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transplantation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In organ transplantation, </a:t>
            </a:r>
            <a:r>
              <a:rPr lang="en-US" sz="2600" dirty="0" smtClean="0"/>
              <a:t>high </a:t>
            </a:r>
            <a:r>
              <a:rPr lang="en-US" sz="2600" dirty="0"/>
              <a:t>doses of </a:t>
            </a:r>
            <a:r>
              <a:rPr lang="en-US" sz="2600" dirty="0" smtClean="0"/>
              <a:t>prednisone </a:t>
            </a:r>
            <a:r>
              <a:rPr lang="en-US" sz="2600" dirty="0"/>
              <a:t>are given at the time of transplant surgery, </a:t>
            </a:r>
            <a:r>
              <a:rPr lang="en-US" sz="2600" dirty="0" smtClean="0"/>
              <a:t>in conjunction </a:t>
            </a:r>
            <a:r>
              <a:rPr lang="en-US" sz="2600" dirty="0"/>
              <a:t>with other immunosuppressive agents, and most </a:t>
            </a:r>
            <a:r>
              <a:rPr lang="en-US" sz="2600" dirty="0" smtClean="0"/>
              <a:t>patients are </a:t>
            </a:r>
            <a:r>
              <a:rPr lang="en-US" sz="2600" dirty="0"/>
              <a:t>kept on a maintenance regimen that includes lower doses of glucocorticoids</a:t>
            </a:r>
          </a:p>
          <a:p>
            <a:r>
              <a:rPr lang="en-US" sz="2600" dirty="0" smtClean="0"/>
              <a:t>For </a:t>
            </a:r>
            <a:r>
              <a:rPr lang="en-US" sz="2600" dirty="0"/>
              <a:t>some solid organ transplants (e.g</a:t>
            </a:r>
            <a:r>
              <a:rPr lang="en-US" sz="2600" dirty="0" smtClean="0"/>
              <a:t>., pancreas</a:t>
            </a:r>
            <a:r>
              <a:rPr lang="en-US" sz="2600" dirty="0"/>
              <a:t>), protocols that either withdraw corticosteroids early </a:t>
            </a:r>
            <a:r>
              <a:rPr lang="en-US" sz="2600" dirty="0" smtClean="0"/>
              <a:t>after transplantation </a:t>
            </a:r>
            <a:r>
              <a:rPr lang="en-US" sz="2600" dirty="0"/>
              <a:t>or that avoid them completely are becoming </a:t>
            </a:r>
            <a:r>
              <a:rPr lang="en-US" sz="2600" dirty="0" smtClean="0"/>
              <a:t>more common.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88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Therapeutic uses in </a:t>
            </a:r>
            <a:r>
              <a:rPr lang="en-US" sz="4800" dirty="0" err="1"/>
              <a:t>nonendocrine</a:t>
            </a:r>
            <a:r>
              <a:rPr lang="en-US" sz="4800" dirty="0"/>
              <a:t> diseases</a:t>
            </a:r>
            <a:endParaRPr lang="en-GB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036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Patients </a:t>
            </a:r>
            <a:r>
              <a:rPr lang="en-US" dirty="0"/>
              <a:t>with acute spinal cord </a:t>
            </a:r>
            <a:r>
              <a:rPr lang="en-US" dirty="0" smtClean="0"/>
              <a:t>injury treated </a:t>
            </a:r>
            <a:r>
              <a:rPr lang="en-US" dirty="0"/>
              <a:t>within 8 hours of injury with large doses of </a:t>
            </a:r>
            <a:r>
              <a:rPr lang="en-US" b="1" dirty="0" smtClean="0"/>
              <a:t>methylprednisolone</a:t>
            </a:r>
            <a:r>
              <a:rPr lang="en-US" dirty="0" smtClean="0"/>
              <a:t> sodium succinate (bolus, followed by IV infusion for 1 or 2 days).</a:t>
            </a:r>
          </a:p>
          <a:p>
            <a:pPr marL="344488" indent="0">
              <a:lnSpc>
                <a:spcPct val="150000"/>
              </a:lnSpc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Inhibition </a:t>
            </a:r>
            <a:r>
              <a:rPr lang="en-US" dirty="0"/>
              <a:t>of free </a:t>
            </a:r>
            <a:r>
              <a:rPr lang="en-US" dirty="0" smtClean="0"/>
              <a:t>radical–mediated cellular injury.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556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Adverse effects of corticosteroid therapy</a:t>
            </a:r>
            <a:endParaRPr lang="en-GB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50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Adverse effects of corticosteroid therapy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40" y="1290042"/>
            <a:ext cx="6497045" cy="539135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4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heumatic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Glucocorticoids are used widely in the </a:t>
            </a:r>
            <a:r>
              <a:rPr lang="en-US" dirty="0" smtClean="0"/>
              <a:t>treatment of </a:t>
            </a:r>
            <a:r>
              <a:rPr lang="en-US" dirty="0"/>
              <a:t>a variety of rheumatic disorders and are a mainstay in </a:t>
            </a:r>
            <a:r>
              <a:rPr lang="en-US" dirty="0" smtClean="0"/>
              <a:t>the treatment </a:t>
            </a:r>
            <a:r>
              <a:rPr lang="en-US" dirty="0"/>
              <a:t>of the more serious inflammatory rheumatic diseases, </a:t>
            </a:r>
            <a:r>
              <a:rPr lang="en-US" dirty="0" smtClean="0"/>
              <a:t>such as </a:t>
            </a:r>
            <a:r>
              <a:rPr lang="en-US" dirty="0"/>
              <a:t>systemic lupus </a:t>
            </a:r>
            <a:r>
              <a:rPr lang="en-US" dirty="0" err="1" smtClean="0"/>
              <a:t>erythematosus</a:t>
            </a:r>
            <a:r>
              <a:rPr lang="en-US" dirty="0" smtClean="0"/>
              <a:t> (SLE), </a:t>
            </a:r>
            <a:r>
              <a:rPr lang="en-US" dirty="0"/>
              <a:t>and a variety of </a:t>
            </a:r>
            <a:r>
              <a:rPr lang="en-US" dirty="0" err="1"/>
              <a:t>vasculitic</a:t>
            </a:r>
            <a:r>
              <a:rPr lang="en-US" dirty="0"/>
              <a:t> </a:t>
            </a:r>
            <a:r>
              <a:rPr lang="en-US" dirty="0" smtClean="0"/>
              <a:t>disorders.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6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Rheumatic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738" y="1320259"/>
            <a:ext cx="8546262" cy="545147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starting dose of glucocorticoids should be </a:t>
            </a:r>
            <a:r>
              <a:rPr lang="en-US" dirty="0" smtClean="0"/>
              <a:t>sufficient to </a:t>
            </a:r>
            <a:r>
              <a:rPr lang="en-US" dirty="0"/>
              <a:t>suppress the disease rapidly and minimize resultant tissue </a:t>
            </a:r>
            <a:r>
              <a:rPr lang="en-US" dirty="0" smtClean="0"/>
              <a:t>damage.</a:t>
            </a:r>
          </a:p>
          <a:p>
            <a:r>
              <a:rPr lang="en-US" dirty="0"/>
              <a:t>Initially, prednisone (1 mg/kg per day in divided doses) often is </a:t>
            </a:r>
            <a:r>
              <a:rPr lang="en-US" dirty="0" smtClean="0"/>
              <a:t>used, generally </a:t>
            </a:r>
            <a:r>
              <a:rPr lang="en-US" dirty="0"/>
              <a:t>followed by consolidation to a single daily dose, with </a:t>
            </a:r>
            <a:r>
              <a:rPr lang="en-US" dirty="0" smtClean="0"/>
              <a:t>subsequent tapering </a:t>
            </a:r>
            <a:r>
              <a:rPr lang="en-US" dirty="0"/>
              <a:t>to a minimal effective dose as determined by </a:t>
            </a:r>
            <a:r>
              <a:rPr lang="en-US" dirty="0" smtClean="0"/>
              <a:t>the clinical </a:t>
            </a:r>
            <a:r>
              <a:rPr lang="en-US" dirty="0"/>
              <a:t>picture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Corticosteroids are usually used along with </a:t>
            </a:r>
            <a:r>
              <a:rPr lang="en-US" dirty="0"/>
              <a:t>other immunosuppressive agents such as </a:t>
            </a:r>
            <a:r>
              <a:rPr lang="en-US" dirty="0" smtClean="0"/>
              <a:t>cyclophosphamide and </a:t>
            </a:r>
            <a:r>
              <a:rPr lang="en-US" dirty="0"/>
              <a:t>methotrexate, which offer better long-term control than </a:t>
            </a:r>
            <a:r>
              <a:rPr lang="en-US" dirty="0" smtClean="0"/>
              <a:t>steroids alone.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9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Rheumatic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In rheumatoid arthritis (RA)</a:t>
            </a:r>
          </a:p>
          <a:p>
            <a:r>
              <a:rPr lang="en-US" sz="2600" dirty="0"/>
              <a:t>glucocorticoids provide relief until </a:t>
            </a:r>
            <a:r>
              <a:rPr lang="en-US" sz="2600" dirty="0" smtClean="0"/>
              <a:t>other slower acting</a:t>
            </a:r>
            <a:r>
              <a:rPr lang="en-US" sz="2600" dirty="0"/>
              <a:t> </a:t>
            </a:r>
            <a:r>
              <a:rPr lang="en-US" sz="2600" dirty="0" err="1" smtClean="0"/>
              <a:t>antirheumatic</a:t>
            </a:r>
            <a:r>
              <a:rPr lang="en-US" sz="2600" dirty="0" smtClean="0"/>
              <a:t> </a:t>
            </a:r>
            <a:r>
              <a:rPr lang="en-US" sz="2600" dirty="0"/>
              <a:t>drugs, such as </a:t>
            </a:r>
            <a:r>
              <a:rPr lang="en-US" sz="2600" dirty="0" smtClean="0"/>
              <a:t>methotrexate, take effect.</a:t>
            </a:r>
          </a:p>
          <a:p>
            <a:r>
              <a:rPr lang="en-US" sz="2600" dirty="0"/>
              <a:t>G</a:t>
            </a:r>
            <a:r>
              <a:rPr lang="en-US" sz="2600" dirty="0" smtClean="0"/>
              <a:t>lucocorticoids </a:t>
            </a:r>
            <a:r>
              <a:rPr lang="en-US" sz="2600" dirty="0"/>
              <a:t>are used </a:t>
            </a:r>
            <a:r>
              <a:rPr lang="en-US" sz="2600" dirty="0" smtClean="0"/>
              <a:t>as stabilizing </a:t>
            </a:r>
            <a:r>
              <a:rPr lang="en-US" sz="2600" dirty="0"/>
              <a:t>agents for progressive disease that fails to respond to </a:t>
            </a:r>
            <a:r>
              <a:rPr lang="en-US" sz="2600" dirty="0" smtClean="0"/>
              <a:t>first-line treatments </a:t>
            </a:r>
            <a:r>
              <a:rPr lang="en-US" sz="2600" dirty="0"/>
              <a:t>such as physiotherapy and </a:t>
            </a:r>
            <a:r>
              <a:rPr lang="en-US" sz="2600" dirty="0" err="1"/>
              <a:t>nonsteroidal</a:t>
            </a:r>
            <a:r>
              <a:rPr lang="en-US" sz="2600" dirty="0"/>
              <a:t> </a:t>
            </a:r>
            <a:r>
              <a:rPr lang="en-US" sz="2600" dirty="0" smtClean="0"/>
              <a:t>anti-inflammatory agents.</a:t>
            </a:r>
          </a:p>
          <a:p>
            <a:pPr lvl="1"/>
            <a:r>
              <a:rPr lang="en-US" dirty="0"/>
              <a:t>because of the serious and </a:t>
            </a:r>
            <a:r>
              <a:rPr lang="en-US" dirty="0" smtClean="0"/>
              <a:t>debilitating side </a:t>
            </a:r>
            <a:r>
              <a:rPr lang="en-US" dirty="0"/>
              <a:t>effects associated with chronic </a:t>
            </a:r>
            <a:r>
              <a:rPr lang="en-US" dirty="0" smtClean="0"/>
              <a:t>use.</a:t>
            </a:r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0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Rheumatic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345721"/>
            <a:ext cx="8477250" cy="5451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In rheumatoid arthritis (RA)</a:t>
            </a:r>
          </a:p>
          <a:p>
            <a:r>
              <a:rPr lang="en-US" sz="2600" dirty="0" smtClean="0"/>
              <a:t>Patients </a:t>
            </a:r>
            <a:r>
              <a:rPr lang="en-US" sz="2600" dirty="0"/>
              <a:t>with major </a:t>
            </a:r>
            <a:r>
              <a:rPr lang="en-US" sz="2600" dirty="0" smtClean="0"/>
              <a:t>symptomatology confined </a:t>
            </a:r>
            <a:r>
              <a:rPr lang="en-US" sz="2600" dirty="0"/>
              <a:t>to one or a few joints may be treated with </a:t>
            </a:r>
            <a:r>
              <a:rPr lang="en-US" sz="2600" dirty="0" smtClean="0"/>
              <a:t>intra-articular steroid </a:t>
            </a:r>
            <a:r>
              <a:rPr lang="en-US" sz="2600" dirty="0"/>
              <a:t>injections. </a:t>
            </a:r>
            <a:endParaRPr lang="en-US" sz="2600" dirty="0" smtClean="0"/>
          </a:p>
          <a:p>
            <a:r>
              <a:rPr lang="en-US" sz="2600" dirty="0" smtClean="0"/>
              <a:t>Preferred agents: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riamcinolone </a:t>
            </a:r>
            <a:r>
              <a:rPr lang="en-US" dirty="0" err="1" smtClean="0"/>
              <a:t>acetonide</a:t>
            </a:r>
            <a:r>
              <a:rPr lang="en-US" dirty="0" smtClean="0"/>
              <a:t> </a:t>
            </a:r>
          </a:p>
          <a:p>
            <a:pPr lvl="1"/>
            <a:r>
              <a:rPr lang="en-GB" dirty="0" err="1"/>
              <a:t>b</a:t>
            </a:r>
            <a:r>
              <a:rPr lang="en-GB" dirty="0" err="1" smtClean="0"/>
              <a:t>riamcinolone</a:t>
            </a:r>
            <a:r>
              <a:rPr lang="en-GB" dirty="0" smtClean="0"/>
              <a:t> </a:t>
            </a:r>
            <a:r>
              <a:rPr lang="en-GB" dirty="0" err="1" smtClean="0"/>
              <a:t>hexacetonide</a:t>
            </a:r>
            <a:endParaRPr lang="en-GB" dirty="0" smtClean="0"/>
          </a:p>
          <a:p>
            <a:pPr lvl="1"/>
            <a:r>
              <a:rPr lang="en-GB" dirty="0" smtClean="0"/>
              <a:t>prednisolone </a:t>
            </a:r>
            <a:r>
              <a:rPr lang="en-GB" dirty="0" err="1" smtClean="0"/>
              <a:t>tebutate</a:t>
            </a:r>
            <a:endParaRPr lang="en-GB" dirty="0" smtClean="0"/>
          </a:p>
          <a:p>
            <a:pPr lvl="1"/>
            <a:r>
              <a:rPr lang="en-GB" dirty="0" smtClean="0"/>
              <a:t>hydrocortisone acetate</a:t>
            </a:r>
          </a:p>
          <a:p>
            <a:pPr lvl="1"/>
            <a:r>
              <a:rPr lang="en-GB" dirty="0" smtClean="0"/>
              <a:t>methylprednisolone acetate.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6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Rheumatic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345721"/>
            <a:ext cx="8477250" cy="545195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b="1" dirty="0" smtClean="0"/>
              <a:t>In </a:t>
            </a:r>
            <a:r>
              <a:rPr lang="en-US" sz="2600" b="1" dirty="0" err="1" smtClean="0"/>
              <a:t>noninflammatory</a:t>
            </a:r>
            <a:r>
              <a:rPr lang="en-US" sz="2600" b="1" dirty="0" smtClean="0"/>
              <a:t> degenerative joint disease (e.g., osteoarthritis) and in a number of regional pain syndromes (e.g., tendinitis</a:t>
            </a:r>
            <a:r>
              <a:rPr lang="en-US" sz="2600" b="1" dirty="0"/>
              <a:t>, bursitis) </a:t>
            </a:r>
            <a:r>
              <a:rPr lang="en-US" sz="2600" dirty="0"/>
              <a:t>glucocorticoids may be administered by local </a:t>
            </a:r>
            <a:r>
              <a:rPr lang="en-US" sz="2600" dirty="0" smtClean="0"/>
              <a:t>injection for </a:t>
            </a:r>
            <a:r>
              <a:rPr lang="en-US" sz="2600" dirty="0"/>
              <a:t>the treatment of episodic disease </a:t>
            </a:r>
            <a:r>
              <a:rPr lang="en-US" sz="2600" dirty="0" smtClean="0"/>
              <a:t>flare-up.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/>
              <a:t>It </a:t>
            </a:r>
            <a:r>
              <a:rPr lang="en-US" sz="2600" dirty="0" smtClean="0"/>
              <a:t>is recommended </a:t>
            </a:r>
            <a:r>
              <a:rPr lang="en-US" sz="2600" dirty="0"/>
              <a:t>that intra-articular injections be performed with </a:t>
            </a:r>
            <a:r>
              <a:rPr lang="en-US" sz="2600" dirty="0" smtClean="0"/>
              <a:t>intervals of </a:t>
            </a:r>
            <a:r>
              <a:rPr lang="en-US" sz="2600" dirty="0"/>
              <a:t>at least 3 months to minimize </a:t>
            </a:r>
            <a:r>
              <a:rPr lang="en-US" sz="2600" dirty="0" smtClean="0"/>
              <a:t>complications (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</a:rPr>
              <a:t>e.g.,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painless joint destruction</a:t>
            </a:r>
            <a:r>
              <a:rPr lang="en-US" sz="2400" dirty="0" smtClean="0"/>
              <a:t>).</a:t>
            </a:r>
            <a:endParaRPr lang="en-US" sz="2400" dirty="0"/>
          </a:p>
          <a:p>
            <a:pPr marL="0" indent="0">
              <a:buNone/>
            </a:pPr>
            <a:endParaRPr lang="en-US" sz="2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90" y="1320259"/>
            <a:ext cx="8529009" cy="545147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Glucocorticoids (such as </a:t>
            </a:r>
            <a:r>
              <a:rPr lang="en-US" b="1" dirty="0" smtClean="0"/>
              <a:t>prednisone</a:t>
            </a:r>
            <a:r>
              <a:rPr lang="en-US" dirty="0" smtClean="0"/>
              <a:t>) are </a:t>
            </a:r>
            <a:r>
              <a:rPr lang="en-US" dirty="0"/>
              <a:t>the first-line treatment in both adults </a:t>
            </a:r>
            <a:r>
              <a:rPr lang="en-US" dirty="0" smtClean="0"/>
              <a:t>and </a:t>
            </a:r>
            <a:r>
              <a:rPr lang="en-US" dirty="0"/>
              <a:t>children with </a:t>
            </a:r>
            <a:r>
              <a:rPr lang="en-US" dirty="0" err="1"/>
              <a:t>nephrotic</a:t>
            </a:r>
            <a:r>
              <a:rPr lang="en-US" dirty="0"/>
              <a:t> syndrome secondary to </a:t>
            </a:r>
            <a:r>
              <a:rPr lang="en-US" dirty="0" smtClean="0"/>
              <a:t>minimal change disease.</a:t>
            </a:r>
          </a:p>
          <a:p>
            <a:r>
              <a:rPr lang="en-US" dirty="0" smtClean="0"/>
              <a:t>Response is seen in 2-3 weeks.</a:t>
            </a:r>
          </a:p>
          <a:p>
            <a:r>
              <a:rPr lang="en-US" dirty="0"/>
              <a:t>Cessation of steroid therapy frequently is </a:t>
            </a:r>
            <a:r>
              <a:rPr lang="en-US" dirty="0" smtClean="0"/>
              <a:t>complicated by </a:t>
            </a:r>
            <a:r>
              <a:rPr lang="en-US" dirty="0"/>
              <a:t>disease </a:t>
            </a:r>
            <a:r>
              <a:rPr lang="en-US" dirty="0" smtClean="0"/>
              <a:t>relapse </a:t>
            </a:r>
            <a:r>
              <a:rPr lang="en-US" dirty="0" smtClean="0">
                <a:sym typeface="Wingdings" panose="05000000000000000000" pitchFamily="2" charset="2"/>
              </a:rPr>
              <a:t> if that happens repeatedly  </a:t>
            </a:r>
            <a:r>
              <a:rPr lang="en-US" i="1" dirty="0" smtClean="0">
                <a:sym typeface="Wingdings" panose="05000000000000000000" pitchFamily="2" charset="2"/>
              </a:rPr>
              <a:t>steroid-resistance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 treated with other </a:t>
            </a:r>
            <a:r>
              <a:rPr lang="en-US" dirty="0" err="1" smtClean="0">
                <a:sym typeface="Wingdings" panose="05000000000000000000" pitchFamily="2" charset="2"/>
              </a:rPr>
              <a:t>immunosuppressants</a:t>
            </a:r>
            <a:r>
              <a:rPr lang="en-US" dirty="0">
                <a:sym typeface="Wingdings" panose="05000000000000000000" pitchFamily="2" charset="2"/>
              </a:rPr>
              <a:t> (e.g., </a:t>
            </a:r>
            <a:r>
              <a:rPr lang="en-US" dirty="0" smtClean="0">
                <a:sym typeface="Wingdings" panose="05000000000000000000" pitchFamily="2" charset="2"/>
              </a:rPr>
              <a:t>azathioprine or cyclophosphamide).</a:t>
            </a:r>
          </a:p>
          <a:p>
            <a:r>
              <a:rPr lang="en-US" dirty="0">
                <a:sym typeface="Wingdings" panose="05000000000000000000" pitchFamily="2" charset="2"/>
              </a:rPr>
              <a:t>Patients with renal disease </a:t>
            </a:r>
            <a:r>
              <a:rPr lang="en-US" dirty="0" smtClean="0">
                <a:sym typeface="Wingdings" panose="05000000000000000000" pitchFamily="2" charset="2"/>
              </a:rPr>
              <a:t>secondary to SLE also </a:t>
            </a:r>
            <a:r>
              <a:rPr lang="en-US" dirty="0">
                <a:sym typeface="Wingdings" panose="05000000000000000000" pitchFamily="2" charset="2"/>
              </a:rPr>
              <a:t>are </a:t>
            </a:r>
            <a:r>
              <a:rPr lang="en-US" dirty="0" smtClean="0">
                <a:sym typeface="Wingdings" panose="05000000000000000000" pitchFamily="2" charset="2"/>
              </a:rPr>
              <a:t>given a therapeutic </a:t>
            </a:r>
            <a:r>
              <a:rPr lang="en-US" dirty="0">
                <a:sym typeface="Wingdings" panose="05000000000000000000" pitchFamily="2" charset="2"/>
              </a:rPr>
              <a:t>trial of glucocorticoids.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4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90" y="1320259"/>
            <a:ext cx="8529009" cy="54514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Other renal diseases, such as </a:t>
            </a:r>
            <a:r>
              <a:rPr lang="en-US" i="1" dirty="0" smtClean="0"/>
              <a:t>membranous </a:t>
            </a:r>
            <a:r>
              <a:rPr lang="en-US" i="1" dirty="0"/>
              <a:t>and </a:t>
            </a:r>
            <a:r>
              <a:rPr lang="en-US" i="1" dirty="0" err="1"/>
              <a:t>membranoproliferative</a:t>
            </a:r>
            <a:r>
              <a:rPr lang="en-US" i="1" dirty="0"/>
              <a:t> glomerulonephritis and focal </a:t>
            </a:r>
            <a:r>
              <a:rPr lang="en-US" i="1" dirty="0" smtClean="0"/>
              <a:t>sclerosis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conflicting data on the role of glucocorticoids.</a:t>
            </a:r>
          </a:p>
          <a:p>
            <a:pPr>
              <a:lnSpc>
                <a:spcPct val="150000"/>
              </a:lnSpc>
            </a:pPr>
            <a:r>
              <a:rPr lang="en-US" dirty="0"/>
              <a:t>In clinical practice, patients with these disorders often are given </a:t>
            </a:r>
            <a:r>
              <a:rPr lang="en-US" dirty="0" smtClean="0"/>
              <a:t>a therapeutic </a:t>
            </a:r>
            <a:r>
              <a:rPr lang="en-US" dirty="0"/>
              <a:t>trial of </a:t>
            </a:r>
            <a:r>
              <a:rPr lang="en-US" dirty="0" smtClean="0"/>
              <a:t>glucocorticoids.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1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12594</TotalTime>
  <Words>1089</Words>
  <Application>Microsoft Office PowerPoint</Application>
  <PresentationFormat>On-screen Show (4:3)</PresentationFormat>
  <Paragraphs>114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Corbel</vt:lpstr>
      <vt:lpstr>Wingdings</vt:lpstr>
      <vt:lpstr>Office Theme</vt:lpstr>
      <vt:lpstr>Therapeutic uses of corticosteroids</vt:lpstr>
      <vt:lpstr>Therapeutic uses in nonendocrine diseases</vt:lpstr>
      <vt:lpstr>Rheumatic diseases</vt:lpstr>
      <vt:lpstr>Rheumatic diseases</vt:lpstr>
      <vt:lpstr>Rheumatic diseases</vt:lpstr>
      <vt:lpstr>Rheumatic diseases</vt:lpstr>
      <vt:lpstr>Rheumatic diseases</vt:lpstr>
      <vt:lpstr>Renal diseases</vt:lpstr>
      <vt:lpstr>Renal diseases</vt:lpstr>
      <vt:lpstr>Allergic disease</vt:lpstr>
      <vt:lpstr>Allergic disease</vt:lpstr>
      <vt:lpstr>Bronchial asthma</vt:lpstr>
      <vt:lpstr>Antenatal glucocorticoids</vt:lpstr>
      <vt:lpstr>Infectious diseases</vt:lpstr>
      <vt:lpstr>Infectious diseases</vt:lpstr>
      <vt:lpstr>Skin diseases</vt:lpstr>
      <vt:lpstr>Gastrointestinal diseases</vt:lpstr>
      <vt:lpstr>Malignancies</vt:lpstr>
      <vt:lpstr>Organ transplantation</vt:lpstr>
      <vt:lpstr>Spinal cord injury</vt:lpstr>
      <vt:lpstr>Adverse effects of corticosteroid therapy</vt:lpstr>
      <vt:lpstr>Adverse effects of corticosteroid therapy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</dc:creator>
  <cp:lastModifiedBy>Mohammad</cp:lastModifiedBy>
  <cp:revision>324</cp:revision>
  <dcterms:created xsi:type="dcterms:W3CDTF">2020-11-06T19:22:37Z</dcterms:created>
  <dcterms:modified xsi:type="dcterms:W3CDTF">2020-12-01T21:06:21Z</dcterms:modified>
</cp:coreProperties>
</file>