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8" r:id="rId15"/>
    <p:sldId id="273" r:id="rId16"/>
    <p:sldId id="274" r:id="rId17"/>
    <p:sldId id="275" r:id="rId18"/>
    <p:sldId id="276" r:id="rId19"/>
    <p:sldId id="279" r:id="rId20"/>
    <p:sldId id="280" r:id="rId21"/>
    <p:sldId id="282" r:id="rId22"/>
    <p:sldId id="281" r:id="rId23"/>
    <p:sldId id="272" r:id="rId24"/>
    <p:sldId id="277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713" autoAdjust="0"/>
  </p:normalViewPr>
  <p:slideViewPr>
    <p:cSldViewPr snapToGrid="0">
      <p:cViewPr varScale="1">
        <p:scale>
          <a:sx n="56" d="100"/>
          <a:sy n="56" d="100"/>
        </p:scale>
        <p:origin x="17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344DF-B023-4AB5-8520-8A596B66550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86E91-9D08-4FDE-B885-7BC01566B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12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19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48847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20700" y="2997200"/>
            <a:ext cx="8051800" cy="12701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77800" y="4546600"/>
            <a:ext cx="0" cy="208280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87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4981575"/>
          </a:xfrm>
        </p:spPr>
        <p:txBody>
          <a:bodyPr/>
          <a:lstStyle>
            <a:lvl1pPr>
              <a:lnSpc>
                <a:spcPts val="3600"/>
              </a:lnSpc>
              <a:defRPr/>
            </a:lvl1pPr>
            <a:lvl2pPr>
              <a:lnSpc>
                <a:spcPts val="3600"/>
              </a:lnSpc>
              <a:defRPr sz="2600"/>
            </a:lvl2pPr>
            <a:lvl3pPr>
              <a:lnSpc>
                <a:spcPts val="3600"/>
              </a:lnSpc>
              <a:defRPr sz="2400"/>
            </a:lvl3pPr>
            <a:lvl4pPr>
              <a:lnSpc>
                <a:spcPts val="3600"/>
              </a:lnSpc>
              <a:defRPr sz="2200"/>
            </a:lvl4pPr>
            <a:lvl5pPr>
              <a:lnSpc>
                <a:spcPts val="36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84130" y="1027918"/>
            <a:ext cx="8493366" cy="56278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96850" y="1431925"/>
            <a:ext cx="0" cy="5289551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41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5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1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350" y="9527"/>
            <a:ext cx="8629650" cy="1171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1279525"/>
            <a:ext cx="8477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1350" y="64325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42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6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orbel" panose="020B0503020204020204" pitchFamily="34" charset="0"/>
                <a:cs typeface="Arial" panose="020B0604020202020204" pitchFamily="34" charset="0"/>
              </a:rPr>
              <a:t>Pharmacology of the </a:t>
            </a:r>
            <a:r>
              <a:rPr lang="en-US" dirty="0" smtClean="0">
                <a:latin typeface="Corbel" panose="020B0503020204020204" pitchFamily="34" charset="0"/>
                <a:cs typeface="Arial" panose="020B0604020202020204" pitchFamily="34" charset="0"/>
              </a:rPr>
              <a:t>adrenal gland</a:t>
            </a:r>
            <a:endParaRPr lang="en-GB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Dr. Fatimah </a:t>
            </a:r>
            <a:r>
              <a:rPr lang="en-US" dirty="0" err="1" smtClean="0"/>
              <a:t>Almahasneh</a:t>
            </a:r>
            <a:endParaRPr lang="en-US" dirty="0" smtClean="0"/>
          </a:p>
          <a:p>
            <a:r>
              <a:rPr lang="en-US" dirty="0" smtClean="0"/>
              <a:t>Department of Basic Medical Sciences</a:t>
            </a:r>
          </a:p>
          <a:p>
            <a:r>
              <a:rPr lang="en-US" dirty="0" err="1" smtClean="0"/>
              <a:t>Yarmouk</a:t>
            </a:r>
            <a:r>
              <a:rPr lang="en-US" dirty="0" smtClean="0"/>
              <a:t> University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5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acute adrenal insufficiency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0" y="1406524"/>
            <a:ext cx="8529009" cy="5451476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orrect </a:t>
            </a:r>
            <a:r>
              <a:rPr lang="en-US" dirty="0"/>
              <a:t>volume </a:t>
            </a:r>
            <a:r>
              <a:rPr lang="en-US" dirty="0" smtClean="0"/>
              <a:t>depletion</a:t>
            </a:r>
          </a:p>
          <a:p>
            <a:pPr lvl="1"/>
            <a:r>
              <a:rPr lang="en-US" dirty="0"/>
              <a:t>rapid infusion of 1 L</a:t>
            </a:r>
            <a:r>
              <a:rPr lang="en-US" dirty="0" smtClean="0"/>
              <a:t> isotonic saline </a:t>
            </a:r>
            <a:r>
              <a:rPr lang="en-US" dirty="0"/>
              <a:t>within the first hour or </a:t>
            </a:r>
            <a:r>
              <a:rPr lang="en-US" dirty="0" smtClean="0"/>
              <a:t>(5</a:t>
            </a:r>
            <a:r>
              <a:rPr lang="en-US" dirty="0"/>
              <a:t>% glucose in isotonic </a:t>
            </a:r>
            <a:r>
              <a:rPr lang="en-US" dirty="0" smtClean="0"/>
              <a:t>saline), followed </a:t>
            </a:r>
            <a:r>
              <a:rPr lang="en-US" dirty="0"/>
              <a:t>by continuous IV isotonic saline guided by </a:t>
            </a:r>
            <a:r>
              <a:rPr lang="en-US" dirty="0" smtClean="0"/>
              <a:t>individual patient needs.</a:t>
            </a:r>
          </a:p>
          <a:p>
            <a:r>
              <a:rPr lang="en-US" dirty="0"/>
              <a:t>M</a:t>
            </a:r>
            <a:r>
              <a:rPr lang="en-US" dirty="0" smtClean="0"/>
              <a:t>anage hypoglycemia</a:t>
            </a:r>
          </a:p>
          <a:p>
            <a:pPr lvl="1"/>
            <a:r>
              <a:rPr lang="en-US" dirty="0" smtClean="0"/>
              <a:t>Slow IV infusion of D25W</a:t>
            </a:r>
          </a:p>
          <a:p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glucocorticoid </a:t>
            </a:r>
            <a:r>
              <a:rPr lang="en-US" dirty="0" smtClean="0"/>
              <a:t>replacement</a:t>
            </a:r>
          </a:p>
          <a:p>
            <a:pPr lvl="1"/>
            <a:r>
              <a:rPr lang="en-US" dirty="0" smtClean="0"/>
              <a:t>hydrocortisone IV bolus, followed </a:t>
            </a:r>
            <a:r>
              <a:rPr lang="en-US" dirty="0"/>
              <a:t>by </a:t>
            </a:r>
            <a:r>
              <a:rPr lang="en-US" dirty="0" smtClean="0"/>
              <a:t>hydrocortisone IV continuous infusion.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52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Hypercortisolism</a:t>
            </a:r>
            <a:r>
              <a:rPr lang="en-US" dirty="0" smtClean="0"/>
              <a:t> (Cushing syndrome)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7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Nonpharmacologic</a:t>
            </a:r>
            <a:r>
              <a:rPr lang="en-US" dirty="0" smtClean="0"/>
              <a:t> therapy of Cushing 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484" y="1303006"/>
            <a:ext cx="8722265" cy="5667136"/>
          </a:xfrm>
        </p:spPr>
        <p:txBody>
          <a:bodyPr>
            <a:normAutofit fontScale="92500"/>
          </a:bodyPr>
          <a:lstStyle/>
          <a:p>
            <a:r>
              <a:rPr lang="en-US" b="1" dirty="0" err="1"/>
              <a:t>Transsphenoidal</a:t>
            </a:r>
            <a:r>
              <a:rPr lang="en-US" b="1" dirty="0"/>
              <a:t> pituitary microsurgery </a:t>
            </a:r>
            <a:r>
              <a:rPr lang="en-US" dirty="0"/>
              <a:t>is the treatment </a:t>
            </a:r>
            <a:r>
              <a:rPr lang="en-US" dirty="0" smtClean="0"/>
              <a:t>of choice </a:t>
            </a:r>
            <a:r>
              <a:rPr lang="en-US" dirty="0"/>
              <a:t>for Cushing </a:t>
            </a:r>
            <a:r>
              <a:rPr lang="en-US" dirty="0" smtClean="0"/>
              <a:t>disease.</a:t>
            </a:r>
          </a:p>
          <a:p>
            <a:r>
              <a:rPr lang="en-US" dirty="0" smtClean="0"/>
              <a:t>HPA </a:t>
            </a:r>
            <a:r>
              <a:rPr lang="en-US" dirty="0"/>
              <a:t>axis suppression associated with chronic </a:t>
            </a:r>
            <a:r>
              <a:rPr lang="en-US" dirty="0" err="1" smtClean="0"/>
              <a:t>hypercortisolism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prolonged </a:t>
            </a:r>
            <a:r>
              <a:rPr lang="en-US" dirty="0"/>
              <a:t>adrenal insufficiency lasting for months after surgery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/>
              <a:t>exogenous glucocorticoid </a:t>
            </a:r>
            <a:r>
              <a:rPr lang="en-US" dirty="0" smtClean="0"/>
              <a:t>needed.</a:t>
            </a:r>
          </a:p>
          <a:p>
            <a:r>
              <a:rPr lang="en-US" dirty="0"/>
              <a:t>The treatment of choice in patients with adrenal </a:t>
            </a:r>
            <a:r>
              <a:rPr lang="en-US" dirty="0" smtClean="0"/>
              <a:t>adenomas is </a:t>
            </a:r>
            <a:r>
              <a:rPr lang="en-US" b="1" dirty="0"/>
              <a:t>unilateral laparoscopic </a:t>
            </a:r>
            <a:r>
              <a:rPr lang="en-US" b="1" dirty="0" err="1" smtClean="0"/>
              <a:t>adrenalectomy</a:t>
            </a:r>
            <a:r>
              <a:rPr lang="en-US" b="1" dirty="0" smtClean="0"/>
              <a:t>.</a:t>
            </a:r>
          </a:p>
          <a:p>
            <a:r>
              <a:rPr lang="en-US" dirty="0"/>
              <a:t>G</a:t>
            </a:r>
            <a:r>
              <a:rPr lang="en-US" dirty="0" smtClean="0"/>
              <a:t>lucocorticoid </a:t>
            </a:r>
            <a:r>
              <a:rPr lang="en-US" dirty="0"/>
              <a:t>supplementation during and after </a:t>
            </a:r>
            <a:r>
              <a:rPr lang="en-US" dirty="0" err="1" smtClean="0"/>
              <a:t>surgeryis</a:t>
            </a:r>
            <a:r>
              <a:rPr lang="en-US" dirty="0" smtClean="0"/>
              <a:t> required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due to </a:t>
            </a:r>
            <a:r>
              <a:rPr lang="en-US" dirty="0"/>
              <a:t>atrophy of the contralateral adrenal gland and </a:t>
            </a:r>
            <a:r>
              <a:rPr lang="en-US" dirty="0" smtClean="0"/>
              <a:t>suppression of </a:t>
            </a:r>
            <a:r>
              <a:rPr lang="en-US" dirty="0"/>
              <a:t>the HPA axis.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Glucocorticoid therapy is continued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until recovery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of the remaining adrenal gland is achieved.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8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9527"/>
            <a:ext cx="8788400" cy="1171574"/>
          </a:xfrm>
        </p:spPr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en-US" dirty="0" smtClean="0"/>
              <a:t>harmacologic </a:t>
            </a:r>
            <a:r>
              <a:rPr lang="en-US" dirty="0"/>
              <a:t>therapy of Cushing 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Pharmacotherapy is </a:t>
            </a:r>
            <a:r>
              <a:rPr lang="en-US" dirty="0" smtClean="0"/>
              <a:t>indicated if:</a:t>
            </a:r>
          </a:p>
          <a:p>
            <a:pPr marL="569913" indent="-346075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ectopic </a:t>
            </a:r>
            <a:r>
              <a:rPr lang="en-US" dirty="0" smtClean="0"/>
              <a:t>ACTH-secreting </a:t>
            </a:r>
            <a:r>
              <a:rPr lang="en-US" dirty="0"/>
              <a:t>tumor cannot be </a:t>
            </a:r>
            <a:r>
              <a:rPr lang="en-US" dirty="0" smtClean="0"/>
              <a:t>localized</a:t>
            </a:r>
          </a:p>
          <a:p>
            <a:pPr marL="569913" indent="-346075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control </a:t>
            </a:r>
            <a:r>
              <a:rPr lang="en-US" dirty="0" err="1" smtClean="0"/>
              <a:t>hypercortisolism</a:t>
            </a:r>
            <a:r>
              <a:rPr lang="en-US" dirty="0" smtClean="0"/>
              <a:t> to </a:t>
            </a:r>
            <a:r>
              <a:rPr lang="en-US" dirty="0"/>
              <a:t>prepare for </a:t>
            </a:r>
            <a:r>
              <a:rPr lang="en-US" dirty="0" smtClean="0"/>
              <a:t>surgery</a:t>
            </a:r>
          </a:p>
          <a:p>
            <a:pPr marL="569913" indent="-346075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patients </a:t>
            </a:r>
            <a:r>
              <a:rPr lang="en-US" dirty="0" smtClean="0"/>
              <a:t>who</a:t>
            </a:r>
          </a:p>
          <a:p>
            <a:pPr marL="741363" lvl="1" indent="-223838"/>
            <a:r>
              <a:rPr lang="en-US" dirty="0" smtClean="0"/>
              <a:t>are </a:t>
            </a:r>
            <a:r>
              <a:rPr lang="en-US" dirty="0"/>
              <a:t>not </a:t>
            </a:r>
            <a:r>
              <a:rPr lang="en-US" dirty="0" smtClean="0"/>
              <a:t>surgical</a:t>
            </a:r>
          </a:p>
          <a:p>
            <a:pPr marL="741363" lvl="1" indent="-223838"/>
            <a:r>
              <a:rPr lang="en-US" dirty="0"/>
              <a:t>have failed surgery or had a relapse after </a:t>
            </a:r>
            <a:r>
              <a:rPr lang="en-US" dirty="0" smtClean="0"/>
              <a:t>surgery</a:t>
            </a:r>
            <a:endParaRPr lang="en-US" dirty="0"/>
          </a:p>
          <a:p>
            <a:pPr marL="741363" lvl="1" indent="-223838"/>
            <a:r>
              <a:rPr lang="en-US" dirty="0" smtClean="0"/>
              <a:t>have </a:t>
            </a:r>
            <a:r>
              <a:rPr lang="en-US" dirty="0"/>
              <a:t>Cushing disease awaiting the onset of effect </a:t>
            </a:r>
            <a:r>
              <a:rPr lang="en-US" dirty="0" smtClean="0"/>
              <a:t>of pituitary </a:t>
            </a:r>
            <a:r>
              <a:rPr lang="en-US" dirty="0"/>
              <a:t>radiation.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9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804" y="0"/>
            <a:ext cx="8720946" cy="1171574"/>
          </a:xfrm>
        </p:spPr>
        <p:txBody>
          <a:bodyPr>
            <a:normAutofit fontScale="90000"/>
          </a:bodyPr>
          <a:lstStyle/>
          <a:p>
            <a:r>
              <a:rPr lang="en-US" dirty="0"/>
              <a:t>Pharmacologic therapy of Cushing syndrome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61537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 smtClean="0"/>
              <a:t>Inhibitors of adrenal </a:t>
            </a:r>
            <a:r>
              <a:rPr lang="en-US" sz="2400" b="1" dirty="0" err="1" smtClean="0"/>
              <a:t>steroidogenesis</a:t>
            </a:r>
            <a:endParaRPr lang="en-US" sz="2400" b="1" dirty="0" smtClean="0"/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Ketoconazole</a:t>
            </a:r>
          </a:p>
          <a:p>
            <a:pPr lvl="1">
              <a:lnSpc>
                <a:spcPct val="120000"/>
              </a:lnSpc>
            </a:pPr>
            <a:r>
              <a:rPr lang="en-US" sz="2400" dirty="0" err="1" smtClean="0"/>
              <a:t>Metyrapone</a:t>
            </a:r>
            <a:endParaRPr lang="en-US" sz="2400" dirty="0" smtClean="0"/>
          </a:p>
          <a:p>
            <a:pPr lvl="1">
              <a:lnSpc>
                <a:spcPct val="120000"/>
              </a:lnSpc>
            </a:pPr>
            <a:r>
              <a:rPr lang="en-US" sz="2400" dirty="0" err="1" smtClean="0"/>
              <a:t>Etomidate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b="1" dirty="0" smtClean="0"/>
              <a:t>Adrenolytic agent </a:t>
            </a:r>
          </a:p>
          <a:p>
            <a:pPr lvl="1">
              <a:lnSpc>
                <a:spcPct val="120000"/>
              </a:lnSpc>
            </a:pPr>
            <a:r>
              <a:rPr lang="en-US" sz="2400" dirty="0" err="1" smtClean="0"/>
              <a:t>Mitotane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b="1" dirty="0" smtClean="0"/>
              <a:t>Peripheral glucocorticoid antagonist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Mifepristone</a:t>
            </a:r>
          </a:p>
          <a:p>
            <a:pPr>
              <a:lnSpc>
                <a:spcPct val="120000"/>
              </a:lnSpc>
            </a:pPr>
            <a:r>
              <a:rPr lang="en-US" sz="2400" b="1" dirty="0" err="1" smtClean="0"/>
              <a:t>Somatostatin</a:t>
            </a:r>
            <a:r>
              <a:rPr lang="en-US" sz="2400" b="1" dirty="0" smtClean="0"/>
              <a:t> analog</a:t>
            </a:r>
          </a:p>
          <a:p>
            <a:pPr lvl="1">
              <a:lnSpc>
                <a:spcPct val="120000"/>
              </a:lnSpc>
            </a:pPr>
            <a:r>
              <a:rPr lang="en-US" sz="2400" dirty="0" err="1" smtClean="0"/>
              <a:t>Pasireotide</a:t>
            </a:r>
            <a:endParaRPr lang="en-US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84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Ketoconazole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83966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600" dirty="0"/>
              <a:t>Effective in a majority of causes; rapid clinical improvement </a:t>
            </a:r>
            <a:r>
              <a:rPr lang="en-US" sz="2600" dirty="0" smtClean="0"/>
              <a:t>seen.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Useful </a:t>
            </a:r>
            <a:r>
              <a:rPr lang="en-US" sz="2600" dirty="0"/>
              <a:t>in women with </a:t>
            </a:r>
            <a:r>
              <a:rPr lang="en-US" sz="2600" dirty="0" err="1"/>
              <a:t>hirsutism</a:t>
            </a:r>
            <a:r>
              <a:rPr lang="en-US" sz="2600" dirty="0"/>
              <a:t> and patients with </a:t>
            </a:r>
            <a:r>
              <a:rPr lang="en-US" sz="2600" dirty="0" smtClean="0"/>
              <a:t>hyperlipidemia.</a:t>
            </a:r>
          </a:p>
          <a:p>
            <a:r>
              <a:rPr lang="en-US" sz="2600" dirty="0" smtClean="0"/>
              <a:t>Adverse effects:</a:t>
            </a:r>
          </a:p>
          <a:p>
            <a:pPr lvl="1"/>
            <a:r>
              <a:rPr lang="en-US" dirty="0" smtClean="0"/>
              <a:t>Generally </a:t>
            </a:r>
            <a:r>
              <a:rPr lang="en-US" dirty="0"/>
              <a:t>well-tolerated. </a:t>
            </a:r>
          </a:p>
          <a:p>
            <a:pPr lvl="1"/>
            <a:r>
              <a:rPr lang="en-US" dirty="0"/>
              <a:t>Symptoms of adrenal insufficiency, </a:t>
            </a:r>
            <a:r>
              <a:rPr lang="en-US" dirty="0" err="1"/>
              <a:t>gynecomastia</a:t>
            </a:r>
            <a:r>
              <a:rPr lang="en-US" dirty="0"/>
              <a:t>, </a:t>
            </a:r>
            <a:r>
              <a:rPr lang="en-US" dirty="0" smtClean="0"/>
              <a:t>impotence.</a:t>
            </a:r>
          </a:p>
          <a:p>
            <a:pPr lvl="1"/>
            <a:r>
              <a:rPr lang="en-US" dirty="0" smtClean="0"/>
              <a:t>Hepatotoxicity </a:t>
            </a:r>
            <a:r>
              <a:rPr lang="en-US" dirty="0" smtClean="0">
                <a:sym typeface="Wingdings" panose="05000000000000000000" pitchFamily="2" charset="2"/>
              </a:rPr>
              <a:t> monitor liver transaminases.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4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Metyrapone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/>
          <a:lstStyle/>
          <a:p>
            <a:r>
              <a:rPr lang="en-US" b="1" dirty="0" smtClean="0"/>
              <a:t>MOA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Inhibits </a:t>
            </a:r>
            <a:r>
              <a:rPr lang="en-US" dirty="0"/>
              <a:t>11</a:t>
            </a:r>
            <a:r>
              <a:rPr lang="el-GR" dirty="0"/>
              <a:t>β-</a:t>
            </a:r>
            <a:r>
              <a:rPr lang="en-US" dirty="0"/>
              <a:t>hydroxylase.</a:t>
            </a:r>
          </a:p>
          <a:p>
            <a:pPr lvl="1"/>
            <a:r>
              <a:rPr lang="en-US" dirty="0"/>
              <a:t>Also suppresses aldosterone synthesis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Used </a:t>
            </a:r>
            <a:r>
              <a:rPr lang="en-US" dirty="0"/>
              <a:t>in Cushing disease, ectopic ACTH syndrome, and adrenal carcinoma</a:t>
            </a:r>
          </a:p>
          <a:p>
            <a:r>
              <a:rPr lang="en-US" dirty="0" smtClean="0"/>
              <a:t>Also </a:t>
            </a:r>
            <a:r>
              <a:rPr lang="en-US" dirty="0"/>
              <a:t>used as a test to diagnose adrenal </a:t>
            </a:r>
            <a:r>
              <a:rPr lang="en-US" dirty="0" smtClean="0"/>
              <a:t>insufficiency.</a:t>
            </a:r>
          </a:p>
          <a:p>
            <a:r>
              <a:rPr lang="en-US" dirty="0" smtClean="0"/>
              <a:t>Adverse effects: </a:t>
            </a:r>
          </a:p>
          <a:p>
            <a:pPr lvl="1"/>
            <a:r>
              <a:rPr lang="en-US" dirty="0"/>
              <a:t>Generally well-tolerated.</a:t>
            </a:r>
          </a:p>
          <a:p>
            <a:pPr lvl="1"/>
            <a:r>
              <a:rPr lang="en-US" dirty="0" err="1"/>
              <a:t>Hirsutism</a:t>
            </a:r>
            <a:r>
              <a:rPr lang="en-US" dirty="0"/>
              <a:t>, acne, adrenal insufficiency.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77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Etomidate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184057"/>
          </a:xfrm>
        </p:spPr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a general anesthetic</a:t>
            </a:r>
          </a:p>
          <a:p>
            <a:r>
              <a:rPr lang="en-US" dirty="0" smtClean="0"/>
              <a:t>Generally </a:t>
            </a:r>
            <a:r>
              <a:rPr lang="en-US" dirty="0"/>
              <a:t>reserved for patients with more severe symptoms and </a:t>
            </a:r>
            <a:r>
              <a:rPr lang="en-US" dirty="0" smtClean="0"/>
              <a:t>in emergency settings.</a:t>
            </a:r>
          </a:p>
          <a:p>
            <a:r>
              <a:rPr lang="en-US" dirty="0" smtClean="0"/>
              <a:t>MOA: </a:t>
            </a:r>
          </a:p>
          <a:p>
            <a:pPr lvl="1"/>
            <a:r>
              <a:rPr lang="en-GB" dirty="0"/>
              <a:t>Inhibits 17,20-lyase, 17-hydroxylase, and 11</a:t>
            </a:r>
            <a:r>
              <a:rPr lang="el-GR" dirty="0"/>
              <a:t>β-</a:t>
            </a:r>
            <a:r>
              <a:rPr lang="en-GB" dirty="0"/>
              <a:t>hydroxylase.</a:t>
            </a:r>
          </a:p>
          <a:p>
            <a:r>
              <a:rPr lang="en-US" dirty="0" smtClean="0"/>
              <a:t>Adverse effects:</a:t>
            </a:r>
          </a:p>
          <a:p>
            <a:pPr lvl="1"/>
            <a:r>
              <a:rPr lang="en-GB" dirty="0"/>
              <a:t>Injection site pain, nausea, vomiting, myoclonus, hypotension.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404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Mitotane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451476"/>
          </a:xfrm>
        </p:spPr>
        <p:txBody>
          <a:bodyPr>
            <a:normAutofit/>
          </a:bodyPr>
          <a:lstStyle/>
          <a:p>
            <a:r>
              <a:rPr lang="en-US" b="1" dirty="0" smtClean="0"/>
              <a:t>MOA</a:t>
            </a:r>
            <a:endParaRPr lang="en-US" dirty="0" smtClean="0"/>
          </a:p>
          <a:p>
            <a:pPr lvl="1"/>
            <a:r>
              <a:rPr lang="en-US" dirty="0" smtClean="0"/>
              <a:t>Inhibits </a:t>
            </a:r>
            <a:r>
              <a:rPr lang="en-US" dirty="0" err="1"/>
              <a:t>steroidogenesis</a:t>
            </a:r>
            <a:r>
              <a:rPr lang="en-US" dirty="0"/>
              <a:t> at lower doses and is adrenolytic at higher doses. </a:t>
            </a:r>
            <a:r>
              <a:rPr lang="en-US" dirty="0" smtClean="0"/>
              <a:t>Reduces </a:t>
            </a:r>
            <a:r>
              <a:rPr lang="en-US" dirty="0"/>
              <a:t>aldosterone synthesis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FDA-approved </a:t>
            </a:r>
            <a:r>
              <a:rPr lang="en-US" dirty="0"/>
              <a:t>for treatment of inoperable adrenal cortical carcinoma.</a:t>
            </a:r>
          </a:p>
          <a:p>
            <a:r>
              <a:rPr lang="en-US" dirty="0"/>
              <a:t>Can be used in other types of Cushing </a:t>
            </a:r>
            <a:r>
              <a:rPr lang="en-US" dirty="0" smtClean="0"/>
              <a:t>syndrome.</a:t>
            </a:r>
            <a:endParaRPr lang="en-US" dirty="0"/>
          </a:p>
          <a:p>
            <a:r>
              <a:rPr lang="en-US" dirty="0" smtClean="0"/>
              <a:t>Efficacy </a:t>
            </a:r>
            <a:r>
              <a:rPr lang="en-US" dirty="0"/>
              <a:t>takes several </a:t>
            </a:r>
            <a:r>
              <a:rPr lang="en-US" dirty="0" smtClean="0"/>
              <a:t>weeks.</a:t>
            </a:r>
            <a:endParaRPr lang="en-US" dirty="0"/>
          </a:p>
          <a:p>
            <a:r>
              <a:rPr lang="en-US" dirty="0" smtClean="0"/>
              <a:t>Enables lower </a:t>
            </a:r>
            <a:r>
              <a:rPr lang="en-US" dirty="0"/>
              <a:t>doses and therefore lower rate of adverse </a:t>
            </a:r>
            <a:r>
              <a:rPr lang="en-US" dirty="0" smtClean="0"/>
              <a:t>reactions.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369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Mitotane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451476"/>
          </a:xfrm>
        </p:spPr>
        <p:txBody>
          <a:bodyPr>
            <a:normAutofit/>
          </a:bodyPr>
          <a:lstStyle/>
          <a:p>
            <a:r>
              <a:rPr lang="en-US" b="1" dirty="0" smtClean="0"/>
              <a:t>Adverse effects:</a:t>
            </a:r>
          </a:p>
          <a:p>
            <a:pPr lvl="1"/>
            <a:r>
              <a:rPr lang="en-US" dirty="0"/>
              <a:t>GI intolerance (high incidence), fatigue, dizziness, somnolence, </a:t>
            </a:r>
            <a:r>
              <a:rPr lang="en-US" dirty="0" err="1"/>
              <a:t>gynecomastia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Hyperlipidemia requiring lipid-lowering treatment.</a:t>
            </a:r>
          </a:p>
          <a:p>
            <a:pPr lvl="1"/>
            <a:r>
              <a:rPr lang="en-US" dirty="0"/>
              <a:t>Adrenal </a:t>
            </a:r>
            <a:r>
              <a:rPr lang="en-US" dirty="0" smtClean="0"/>
              <a:t>insufficiency </a:t>
            </a:r>
            <a:r>
              <a:rPr lang="en-US" dirty="0">
                <a:sym typeface="Wingdings" panose="05000000000000000000" pitchFamily="2" charset="2"/>
              </a:rPr>
              <a:t> may persist several weeks/months after discontinuation, as drug is stored in fatty tissues.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8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Adrenal insufficiency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9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Mifepristone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235816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en-US" sz="2600" b="1" dirty="0" smtClean="0"/>
              <a:t>MOA</a:t>
            </a:r>
          </a:p>
          <a:p>
            <a:pPr lvl="1">
              <a:lnSpc>
                <a:spcPts val="4200"/>
              </a:lnSpc>
            </a:pPr>
            <a:r>
              <a:rPr lang="en-US" dirty="0" smtClean="0"/>
              <a:t>Antagonizes glucocorticoid receptors</a:t>
            </a:r>
          </a:p>
          <a:p>
            <a:pPr lvl="1">
              <a:lnSpc>
                <a:spcPts val="4200"/>
              </a:lnSpc>
            </a:pPr>
            <a:r>
              <a:rPr lang="en-US" dirty="0"/>
              <a:t>Increases cortisol and ACTH levels via antagonism of negative </a:t>
            </a:r>
            <a:r>
              <a:rPr lang="en-US" dirty="0" smtClean="0"/>
              <a:t>feedback of </a:t>
            </a:r>
            <a:r>
              <a:rPr lang="en-US" dirty="0"/>
              <a:t>ACTH </a:t>
            </a:r>
            <a:r>
              <a:rPr lang="en-US" dirty="0" smtClean="0"/>
              <a:t>secretion.</a:t>
            </a:r>
          </a:p>
          <a:p>
            <a:pPr>
              <a:lnSpc>
                <a:spcPts val="4200"/>
              </a:lnSpc>
            </a:pPr>
            <a:r>
              <a:rPr lang="en-US" sz="2600" dirty="0"/>
              <a:t>FDA-approved for control of hyperglycemia secondary </a:t>
            </a:r>
            <a:r>
              <a:rPr lang="en-US" sz="2600" dirty="0" smtClean="0"/>
              <a:t>to </a:t>
            </a:r>
            <a:r>
              <a:rPr lang="en-US" sz="2600" dirty="0" err="1" smtClean="0"/>
              <a:t>hypercortisolism</a:t>
            </a:r>
            <a:r>
              <a:rPr lang="en-US" sz="2600" dirty="0" smtClean="0"/>
              <a:t> </a:t>
            </a:r>
            <a:r>
              <a:rPr lang="en-US" sz="2600" dirty="0"/>
              <a:t>in adult patients with endogenous Cushing </a:t>
            </a:r>
            <a:r>
              <a:rPr lang="en-US" sz="2600" dirty="0" smtClean="0"/>
              <a:t>syndrome who </a:t>
            </a:r>
            <a:r>
              <a:rPr lang="en-US" sz="2600" dirty="0"/>
              <a:t>have type 2 diabetes mellitus or glucose intolerance and have </a:t>
            </a:r>
            <a:r>
              <a:rPr lang="en-US" sz="2600" dirty="0" smtClean="0"/>
              <a:t>failed surgery </a:t>
            </a:r>
            <a:r>
              <a:rPr lang="en-US" sz="2600" dirty="0"/>
              <a:t>or are not candidates for </a:t>
            </a:r>
            <a:r>
              <a:rPr lang="en-US" sz="2600" dirty="0" smtClean="0"/>
              <a:t>surgery.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4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Mifepristone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613560"/>
            <a:ext cx="8477250" cy="5391152"/>
          </a:xfrm>
        </p:spPr>
        <p:txBody>
          <a:bodyPr/>
          <a:lstStyle/>
          <a:p>
            <a:r>
              <a:rPr lang="en-GB" dirty="0" smtClean="0"/>
              <a:t>Adverse effects:</a:t>
            </a:r>
          </a:p>
          <a:p>
            <a:pPr lvl="1"/>
            <a:r>
              <a:rPr lang="en-GB" dirty="0"/>
              <a:t>n</a:t>
            </a:r>
            <a:r>
              <a:rPr lang="en-GB" dirty="0" smtClean="0"/>
              <a:t>ausea, </a:t>
            </a:r>
            <a:r>
              <a:rPr lang="en-GB" dirty="0"/>
              <a:t>vomiting </a:t>
            </a:r>
            <a:endParaRPr lang="en-GB" dirty="0" smtClean="0"/>
          </a:p>
          <a:p>
            <a:pPr lvl="1"/>
            <a:r>
              <a:rPr lang="en-GB" dirty="0"/>
              <a:t>f</a:t>
            </a:r>
            <a:r>
              <a:rPr lang="en-GB" dirty="0" smtClean="0"/>
              <a:t>atigue, headache</a:t>
            </a:r>
            <a:endParaRPr lang="en-GB" dirty="0"/>
          </a:p>
          <a:p>
            <a:pPr lvl="1"/>
            <a:r>
              <a:rPr lang="en-GB" dirty="0" err="1"/>
              <a:t>h</a:t>
            </a:r>
            <a:r>
              <a:rPr lang="en-GB" dirty="0" err="1" smtClean="0"/>
              <a:t>ypokalemia</a:t>
            </a:r>
            <a:endParaRPr lang="en-GB" dirty="0" smtClean="0"/>
          </a:p>
          <a:p>
            <a:pPr lvl="1"/>
            <a:r>
              <a:rPr lang="en-GB" dirty="0" smtClean="0"/>
              <a:t>arthralgia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eripheral </a:t>
            </a:r>
            <a:r>
              <a:rPr lang="en-GB" dirty="0" err="1" smtClean="0"/>
              <a:t>edema</a:t>
            </a:r>
            <a:endParaRPr lang="en-GB" dirty="0" smtClean="0"/>
          </a:p>
          <a:p>
            <a:pPr lvl="1"/>
            <a:r>
              <a:rPr lang="en-GB" dirty="0" smtClean="0"/>
              <a:t>hypertension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14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Pasireotide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0" y="1354765"/>
            <a:ext cx="8529009" cy="5391152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b="1" dirty="0" smtClean="0"/>
              <a:t>MOA</a:t>
            </a:r>
          </a:p>
          <a:p>
            <a:pPr lvl="1">
              <a:lnSpc>
                <a:spcPts val="3800"/>
              </a:lnSpc>
            </a:pPr>
            <a:r>
              <a:rPr lang="en-US" dirty="0"/>
              <a:t>Binds to </a:t>
            </a:r>
            <a:r>
              <a:rPr lang="en-US" dirty="0" err="1" smtClean="0"/>
              <a:t>somatostatin</a:t>
            </a:r>
            <a:r>
              <a:rPr lang="en-US" dirty="0" smtClean="0"/>
              <a:t> receptor </a:t>
            </a:r>
            <a:r>
              <a:rPr lang="en-US" dirty="0"/>
              <a:t>subtype </a:t>
            </a:r>
            <a:r>
              <a:rPr lang="en-US" dirty="0" smtClean="0"/>
              <a:t>5 over-expressed in </a:t>
            </a:r>
            <a:r>
              <a:rPr lang="en-US" dirty="0" err="1" smtClean="0"/>
              <a:t>corticotroph</a:t>
            </a:r>
            <a:r>
              <a:rPr lang="en-US" dirty="0" smtClean="0"/>
              <a:t> </a:t>
            </a:r>
            <a:r>
              <a:rPr lang="en-US" dirty="0"/>
              <a:t>tumor </a:t>
            </a:r>
            <a:r>
              <a:rPr lang="en-US" dirty="0" smtClean="0"/>
              <a:t>cells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results </a:t>
            </a:r>
            <a:r>
              <a:rPr lang="en-US" dirty="0"/>
              <a:t>in inhibition </a:t>
            </a:r>
            <a:r>
              <a:rPr lang="en-US" dirty="0" smtClean="0"/>
              <a:t>of ACTH secretion.</a:t>
            </a:r>
          </a:p>
          <a:p>
            <a:pPr>
              <a:lnSpc>
                <a:spcPts val="3800"/>
              </a:lnSpc>
            </a:pPr>
            <a:r>
              <a:rPr lang="en-US" dirty="0"/>
              <a:t>FDA-approved for treatment of adult patients with Cushing disease </a:t>
            </a:r>
            <a:r>
              <a:rPr lang="en-US" dirty="0" smtClean="0"/>
              <a:t>for whom </a:t>
            </a:r>
            <a:r>
              <a:rPr lang="en-US" dirty="0"/>
              <a:t>pituitary surgery is not an option or has not been </a:t>
            </a:r>
            <a:r>
              <a:rPr lang="en-US" dirty="0" smtClean="0"/>
              <a:t>curative.</a:t>
            </a:r>
          </a:p>
          <a:p>
            <a:pPr>
              <a:lnSpc>
                <a:spcPts val="3800"/>
              </a:lnSpc>
            </a:pPr>
            <a:r>
              <a:rPr lang="en-US" dirty="0" smtClean="0"/>
              <a:t>Adverse effects:</a:t>
            </a:r>
          </a:p>
          <a:p>
            <a:pPr lvl="1">
              <a:lnSpc>
                <a:spcPts val="3800"/>
              </a:lnSpc>
            </a:pPr>
            <a:r>
              <a:rPr lang="en-GB" dirty="0"/>
              <a:t>GI </a:t>
            </a:r>
            <a:r>
              <a:rPr lang="en-GB" dirty="0" smtClean="0"/>
              <a:t>pain, nausea</a:t>
            </a:r>
            <a:r>
              <a:rPr lang="en-GB" dirty="0"/>
              <a:t>, </a:t>
            </a:r>
            <a:r>
              <a:rPr lang="en-GB" dirty="0" err="1" smtClean="0"/>
              <a:t>diarrhea</a:t>
            </a:r>
            <a:r>
              <a:rPr lang="en-GB" dirty="0" smtClean="0"/>
              <a:t>, headache</a:t>
            </a:r>
            <a:r>
              <a:rPr lang="en-GB" dirty="0"/>
              <a:t>, </a:t>
            </a:r>
            <a:r>
              <a:rPr lang="en-GB" dirty="0" smtClean="0"/>
              <a:t>fatigue, QT prolongation.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9527"/>
            <a:ext cx="8788400" cy="1171574"/>
          </a:xfrm>
        </p:spPr>
        <p:txBody>
          <a:bodyPr>
            <a:normAutofit fontScale="90000"/>
          </a:bodyPr>
          <a:lstStyle/>
          <a:p>
            <a:r>
              <a:rPr lang="en-US" dirty="0"/>
              <a:t>Pharmacologic therapy of Cushing 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1" y="1320259"/>
            <a:ext cx="8477250" cy="5391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In </a:t>
            </a:r>
            <a:r>
              <a:rPr lang="en-US" sz="2600" b="1" dirty="0"/>
              <a:t>drug-induced Cushing syndrome</a:t>
            </a:r>
            <a:r>
              <a:rPr lang="en-US" sz="2600" dirty="0"/>
              <a:t>, discontinuation of the offending agent is the best management option</a:t>
            </a:r>
            <a:r>
              <a:rPr lang="en-US" sz="26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However</a:t>
            </a:r>
            <a:r>
              <a:rPr lang="en-US" sz="2600" dirty="0"/>
              <a:t>, abrupt withdrawal of the glucocorticoid can result in adrenal insufficiency or exacerbation of the underlying </a:t>
            </a:r>
            <a:r>
              <a:rPr lang="en-US" sz="2600" dirty="0" smtClean="0"/>
              <a:t>disease.</a:t>
            </a:r>
            <a:endParaRPr lang="en-GB" sz="2600" dirty="0"/>
          </a:p>
          <a:p>
            <a:pPr>
              <a:lnSpc>
                <a:spcPct val="150000"/>
              </a:lnSpc>
            </a:pPr>
            <a:r>
              <a:rPr lang="en-US" sz="2600" dirty="0"/>
              <a:t>Glucocorticoid doses less than 7.5 mg/day of prednisone or its equivalent for less than 3 weeks generally would not be expected to lead to suppression of the HPA </a:t>
            </a:r>
            <a:r>
              <a:rPr lang="en-US" sz="2600" dirty="0" smtClean="0"/>
              <a:t>axis.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6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9527"/>
            <a:ext cx="8788400" cy="1171574"/>
          </a:xfrm>
        </p:spPr>
        <p:txBody>
          <a:bodyPr>
            <a:normAutofit fontScale="90000"/>
          </a:bodyPr>
          <a:lstStyle/>
          <a:p>
            <a:r>
              <a:rPr lang="en-US" dirty="0"/>
              <a:t>Pharmacologic therapy of Cushing syndrome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I</a:t>
            </a:r>
            <a:r>
              <a:rPr lang="en-US" sz="2600" dirty="0" smtClean="0"/>
              <a:t>n </a:t>
            </a:r>
            <a:r>
              <a:rPr lang="en-US" sz="2600" dirty="0"/>
              <a:t>patients receiving pharmacologic doses of glucocorticoids for prolonged periods, gradual tapering to near physiologic levels (5–7.5 mg/day of prednisone or its equivalent) should precede drug </a:t>
            </a:r>
            <a:r>
              <a:rPr lang="en-US" sz="2600" dirty="0" smtClean="0"/>
              <a:t>discontinuation.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Administration of a </a:t>
            </a:r>
            <a:r>
              <a:rPr lang="en-US" sz="2600" dirty="0" smtClean="0"/>
              <a:t>short-acting </a:t>
            </a:r>
            <a:r>
              <a:rPr lang="en-US" sz="2600" dirty="0"/>
              <a:t>glucocorticoid in the morning and use of alternate-day dosing may reduce the risk of adrenal </a:t>
            </a:r>
            <a:r>
              <a:rPr lang="en-US" sz="2600" dirty="0" smtClean="0"/>
              <a:t>suppression.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3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be continued.. 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91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chronic adrenal insufficiency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78" y="1250113"/>
            <a:ext cx="8598021" cy="56768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Goal of treatment: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Manage symptoms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Prevent development of adrenal crisis</a:t>
            </a:r>
          </a:p>
          <a:p>
            <a:pPr>
              <a:lnSpc>
                <a:spcPct val="150000"/>
              </a:lnSpc>
            </a:pPr>
            <a:r>
              <a:rPr lang="en-US" dirty="0"/>
              <a:t>Lifelong glucocorticoid replacement therapy may be necessary for patients with adrenal </a:t>
            </a:r>
            <a:r>
              <a:rPr lang="en-US" dirty="0" smtClean="0"/>
              <a:t>insufficiency.</a:t>
            </a:r>
          </a:p>
          <a:p>
            <a:pPr>
              <a:lnSpc>
                <a:spcPct val="150000"/>
              </a:lnSpc>
            </a:pPr>
            <a:r>
              <a:rPr lang="en-US" dirty="0"/>
              <a:t>M</a:t>
            </a:r>
            <a:r>
              <a:rPr lang="en-US" dirty="0" smtClean="0"/>
              <a:t>ineralocorticoid </a:t>
            </a:r>
            <a:r>
              <a:rPr lang="en-US" dirty="0"/>
              <a:t>replacement therapy is usually required for those with Addison </a:t>
            </a:r>
            <a:r>
              <a:rPr lang="en-US" dirty="0" smtClean="0"/>
              <a:t>disease.</a:t>
            </a:r>
          </a:p>
          <a:p>
            <a:pPr>
              <a:lnSpc>
                <a:spcPct val="150000"/>
              </a:lnSpc>
            </a:pPr>
            <a:endParaRPr lang="en-US" sz="2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7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chronic adrenal insufficiency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78" y="1353631"/>
            <a:ext cx="8598021" cy="5676899"/>
          </a:xfrm>
        </p:spPr>
        <p:txBody>
          <a:bodyPr/>
          <a:lstStyle/>
          <a:p>
            <a:r>
              <a:rPr lang="en-US" sz="2600" dirty="0" smtClean="0"/>
              <a:t>Glucocorticoids </a:t>
            </a:r>
            <a:r>
              <a:rPr lang="en-US" sz="2600" dirty="0"/>
              <a:t>with sufficient mineralocorticoid activity are generally </a:t>
            </a:r>
            <a:r>
              <a:rPr lang="en-US" sz="2600" dirty="0" smtClean="0"/>
              <a:t>required.</a:t>
            </a:r>
          </a:p>
          <a:p>
            <a:r>
              <a:rPr lang="en-US" sz="2600" dirty="0"/>
              <a:t>However, the addition of a potent mineralocorticoid such as fludrocortisone, along with adequate salt intake, is sometimes needed to prevent sodium loss, hyperkalemia, and intravascular volume </a:t>
            </a:r>
            <a:r>
              <a:rPr lang="en-US" sz="2600" dirty="0" smtClean="0"/>
              <a:t>depletion.</a:t>
            </a:r>
          </a:p>
          <a:p>
            <a:r>
              <a:rPr lang="en-US" sz="2600" dirty="0"/>
              <a:t>Mineralocorticoid supplementation typically is not indicated for the treatment of secondary or tertiary adrenal insufficiency because aldosterone production is often </a:t>
            </a:r>
            <a:r>
              <a:rPr lang="en-US" sz="2600" dirty="0" smtClean="0"/>
              <a:t>unaffected.</a:t>
            </a:r>
          </a:p>
          <a:p>
            <a:endParaRPr lang="en-US" sz="2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8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chronic adrenal insufficiency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78" y="1250113"/>
            <a:ext cx="8598021" cy="56768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/>
              <a:t>Hydrocortisone</a:t>
            </a:r>
            <a:r>
              <a:rPr lang="en-US" dirty="0"/>
              <a:t> is often </a:t>
            </a:r>
            <a:r>
              <a:rPr lang="en-US" dirty="0" smtClean="0"/>
              <a:t>prescribed </a:t>
            </a:r>
          </a:p>
          <a:p>
            <a:pPr lvl="1" indent="-2889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it </a:t>
            </a:r>
            <a:r>
              <a:rPr lang="en-US" dirty="0"/>
              <a:t>most closely resembles endogenous cortisol </a:t>
            </a:r>
            <a:r>
              <a:rPr lang="en-US" dirty="0" smtClean="0"/>
              <a:t>(relatively </a:t>
            </a:r>
            <a:r>
              <a:rPr lang="en-US" dirty="0"/>
              <a:t>high mineralocorticoid activity and short </a:t>
            </a:r>
            <a:r>
              <a:rPr lang="en-US" dirty="0" smtClean="0"/>
              <a:t>half-life)  </a:t>
            </a:r>
          </a:p>
          <a:p>
            <a:pPr lvl="1" indent="-2889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allows </a:t>
            </a:r>
            <a:r>
              <a:rPr lang="en-US" dirty="0"/>
              <a:t>the design of regimens that simulate the normal circadian </a:t>
            </a:r>
            <a:r>
              <a:rPr lang="en-US" dirty="0" smtClean="0"/>
              <a:t>cycle.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 </a:t>
            </a:r>
            <a:r>
              <a:rPr lang="en-US" dirty="0"/>
              <a:t>glucocorticoids, however, can be </a:t>
            </a:r>
            <a:r>
              <a:rPr lang="en-US" dirty="0" smtClean="0"/>
              <a:t>used.</a:t>
            </a:r>
          </a:p>
          <a:p>
            <a:endParaRPr lang="en-US" sz="26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0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Pharmacologic </a:t>
            </a:r>
            <a:r>
              <a:rPr lang="en-US" dirty="0" smtClean="0"/>
              <a:t>characteristics </a:t>
            </a:r>
            <a:r>
              <a:rPr lang="en-US" dirty="0"/>
              <a:t>of </a:t>
            </a:r>
            <a:r>
              <a:rPr lang="en-US" dirty="0" smtClean="0"/>
              <a:t>major </a:t>
            </a:r>
            <a:r>
              <a:rPr lang="en-US" dirty="0"/>
              <a:t>c</a:t>
            </a:r>
            <a:r>
              <a:rPr lang="en-US" dirty="0" smtClean="0"/>
              <a:t>orticosteroids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1311215"/>
            <a:ext cx="260350" cy="55467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4" y="1880560"/>
            <a:ext cx="8948916" cy="4192437"/>
          </a:xfrm>
        </p:spPr>
      </p:pic>
    </p:spTree>
    <p:extLst>
      <p:ext uri="{BB962C8B-B14F-4D97-AF65-F5344CB8AC3E}">
        <p14:creationId xmlns:p14="http://schemas.microsoft.com/office/powerpoint/2010/main" val="38677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 of Addison disease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8244" y="1406524"/>
            <a:ext cx="8477250" cy="5451476"/>
          </a:xfrm>
        </p:spPr>
        <p:txBody>
          <a:bodyPr>
            <a:normAutofit/>
          </a:bodyPr>
          <a:lstStyle/>
          <a:p>
            <a:pPr marL="225425" indent="-225425">
              <a:lnSpc>
                <a:spcPts val="4000"/>
              </a:lnSpc>
            </a:pPr>
            <a:r>
              <a:rPr lang="en-US" b="1" dirty="0" smtClean="0"/>
              <a:t>Hydrocortisone</a:t>
            </a:r>
            <a:r>
              <a:rPr lang="en-US" dirty="0" smtClean="0"/>
              <a:t> or </a:t>
            </a:r>
            <a:r>
              <a:rPr lang="en-US" b="1" dirty="0"/>
              <a:t>cortisone </a:t>
            </a:r>
            <a:r>
              <a:rPr lang="en-US" b="1" dirty="0" smtClean="0"/>
              <a:t>acetate </a:t>
            </a:r>
            <a:r>
              <a:rPr lang="en-US" dirty="0"/>
              <a:t>in two or three divided oral doses per </a:t>
            </a:r>
            <a:r>
              <a:rPr lang="en-US" dirty="0" smtClean="0"/>
              <a:t>day </a:t>
            </a:r>
            <a:r>
              <a:rPr lang="en-US" sz="2400" i="1" dirty="0" smtClean="0"/>
              <a:t>(recommended regimen)</a:t>
            </a:r>
            <a:r>
              <a:rPr lang="en-US" dirty="0" smtClean="0"/>
              <a:t>.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the </a:t>
            </a:r>
            <a:r>
              <a:rPr lang="en-US" dirty="0"/>
              <a:t>highest dose </a:t>
            </a:r>
            <a:r>
              <a:rPr lang="en-US" dirty="0" smtClean="0"/>
              <a:t>is given </a:t>
            </a:r>
            <a:r>
              <a:rPr lang="en-US" dirty="0"/>
              <a:t>in the morning at awakening to mimic the early morning rise in endogenous </a:t>
            </a:r>
            <a:r>
              <a:rPr lang="en-US" dirty="0" smtClean="0"/>
              <a:t>cortisol.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2/3 </a:t>
            </a:r>
            <a:r>
              <a:rPr lang="en-US" dirty="0"/>
              <a:t>of the total </a:t>
            </a:r>
            <a:r>
              <a:rPr lang="en-US" dirty="0" smtClean="0"/>
              <a:t>dose is preferably given in the morning.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If there is concern about adherence </a:t>
            </a:r>
            <a:r>
              <a:rPr lang="en-US" dirty="0" smtClean="0">
                <a:sym typeface="Wingdings" panose="05000000000000000000" pitchFamily="2" charset="2"/>
              </a:rPr>
              <a:t> consider </a:t>
            </a:r>
            <a:r>
              <a:rPr lang="en-US" dirty="0" smtClean="0"/>
              <a:t>oral </a:t>
            </a:r>
            <a:r>
              <a:rPr lang="en-US" b="1" dirty="0" smtClean="0"/>
              <a:t>prednisolone</a:t>
            </a:r>
            <a:r>
              <a:rPr lang="en-US" dirty="0" smtClean="0"/>
              <a:t> </a:t>
            </a:r>
            <a:r>
              <a:rPr lang="en-US" dirty="0"/>
              <a:t>administered once or twice </a:t>
            </a:r>
            <a:r>
              <a:rPr lang="en-US" dirty="0" smtClean="0"/>
              <a:t>daily.</a:t>
            </a:r>
          </a:p>
          <a:p>
            <a:pPr lvl="1">
              <a:lnSpc>
                <a:spcPts val="4000"/>
              </a:lnSpc>
            </a:pPr>
            <a:r>
              <a:rPr lang="en-US" dirty="0"/>
              <a:t>Dexamethasone, a </a:t>
            </a:r>
            <a:r>
              <a:rPr lang="en-US" dirty="0" smtClean="0"/>
              <a:t>long-acting </a:t>
            </a:r>
            <a:r>
              <a:rPr lang="en-US" dirty="0"/>
              <a:t>glucocorticoid is not recommended due to risk of </a:t>
            </a:r>
            <a:r>
              <a:rPr lang="en-US" dirty="0" err="1"/>
              <a:t>Cushingoid</a:t>
            </a:r>
            <a:r>
              <a:rPr lang="en-US" dirty="0"/>
              <a:t> side </a:t>
            </a:r>
            <a:r>
              <a:rPr lang="en-US" dirty="0" smtClean="0"/>
              <a:t>effects.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 of Addison </a:t>
            </a:r>
            <a:r>
              <a:rPr lang="en-US" dirty="0"/>
              <a:t>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Many patients will also need oral </a:t>
            </a:r>
            <a:r>
              <a:rPr lang="en-US" b="1" dirty="0" smtClean="0"/>
              <a:t>fludrocortisone</a:t>
            </a:r>
            <a:r>
              <a:rPr lang="en-US" dirty="0" smtClean="0"/>
              <a:t> in the morning.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All patients should maintain </a:t>
            </a:r>
            <a:r>
              <a:rPr lang="en-US" b="1" dirty="0" smtClean="0"/>
              <a:t>adequate sodium intake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8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secondary or tertiary adrenal insufficiency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1" y="1372018"/>
            <a:ext cx="8477250" cy="5391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 smtClean="0"/>
              <a:t>Oral hydrocortisone </a:t>
            </a:r>
            <a:r>
              <a:rPr lang="en-US" sz="2600" dirty="0"/>
              <a:t>or another </a:t>
            </a:r>
            <a:r>
              <a:rPr lang="en-US" sz="2600" dirty="0" smtClean="0"/>
              <a:t>glucocorticoid as for </a:t>
            </a:r>
            <a:r>
              <a:rPr lang="en-US" sz="2600" dirty="0"/>
              <a:t>primary adrenal </a:t>
            </a:r>
            <a:r>
              <a:rPr lang="en-US" sz="2600" dirty="0" smtClean="0"/>
              <a:t>insufficiency.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However, lower doses are needed.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P</a:t>
            </a:r>
            <a:r>
              <a:rPr lang="en-US" sz="2600" dirty="0" smtClean="0"/>
              <a:t>atients with drug-induced </a:t>
            </a:r>
            <a:r>
              <a:rPr lang="en-US" sz="2600" dirty="0"/>
              <a:t>adrenal insufficiency or adrenal </a:t>
            </a:r>
            <a:r>
              <a:rPr lang="en-US" sz="2600" dirty="0" smtClean="0"/>
              <a:t>insufficiency following </a:t>
            </a:r>
            <a:r>
              <a:rPr lang="en-US" sz="2600" dirty="0"/>
              <a:t>treatment for Cushing </a:t>
            </a:r>
            <a:r>
              <a:rPr lang="en-US" sz="2600" dirty="0" smtClean="0"/>
              <a:t>syndrome </a:t>
            </a:r>
            <a:r>
              <a:rPr lang="en-US" sz="2600" dirty="0"/>
              <a:t>will only </a:t>
            </a:r>
            <a:r>
              <a:rPr lang="en-US" sz="2600" dirty="0" smtClean="0"/>
              <a:t>require glucocorticoid </a:t>
            </a:r>
            <a:r>
              <a:rPr lang="en-US" sz="2600" dirty="0"/>
              <a:t>replacement </a:t>
            </a:r>
            <a:r>
              <a:rPr lang="en-US" sz="2600" i="1" dirty="0"/>
              <a:t>temporarily</a:t>
            </a:r>
            <a:r>
              <a:rPr lang="en-US" sz="2600" dirty="0"/>
              <a:t>, which can </a:t>
            </a:r>
            <a:r>
              <a:rPr lang="en-US" sz="2600" dirty="0" smtClean="0"/>
              <a:t>be discontinued </a:t>
            </a:r>
            <a:r>
              <a:rPr lang="en-US" sz="2600" dirty="0"/>
              <a:t>after recovery of the HPA axis. 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Fludrocortisone  therapy </a:t>
            </a:r>
            <a:r>
              <a:rPr lang="en-US" sz="2600" dirty="0"/>
              <a:t>is generally </a:t>
            </a:r>
            <a:r>
              <a:rPr lang="en-US" sz="2600" i="1" dirty="0"/>
              <a:t>not</a:t>
            </a:r>
            <a:r>
              <a:rPr lang="en-US" sz="2600" dirty="0"/>
              <a:t> needed.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3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12270</TotalTime>
  <Words>1093</Words>
  <Application>Microsoft Office PowerPoint</Application>
  <PresentationFormat>On-screen Show (4:3)</PresentationFormat>
  <Paragraphs>153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Office Theme</vt:lpstr>
      <vt:lpstr>Pharmacology of the adrenal gland</vt:lpstr>
      <vt:lpstr>Adrenal insufficiency</vt:lpstr>
      <vt:lpstr>Treatment of chronic adrenal insufficiency</vt:lpstr>
      <vt:lpstr>Treatment of chronic adrenal insufficiency</vt:lpstr>
      <vt:lpstr>Treatment of chronic adrenal insufficiency</vt:lpstr>
      <vt:lpstr>Pharmacologic characteristics of major corticosteroids</vt:lpstr>
      <vt:lpstr>Treatment of Addison disease</vt:lpstr>
      <vt:lpstr>Treatment of Addison disease</vt:lpstr>
      <vt:lpstr>Treatment of secondary or tertiary adrenal insufficiency</vt:lpstr>
      <vt:lpstr>Treatment of acute adrenal insufficiency</vt:lpstr>
      <vt:lpstr>Hypercortisolism (Cushing syndrome)</vt:lpstr>
      <vt:lpstr>Nonpharmacologic therapy of Cushing syndrome</vt:lpstr>
      <vt:lpstr>Pharmacologic therapy of Cushing syndrome</vt:lpstr>
      <vt:lpstr>Pharmacologic therapy of Cushing syndrome</vt:lpstr>
      <vt:lpstr>Ketoconazole</vt:lpstr>
      <vt:lpstr>Metyrapone</vt:lpstr>
      <vt:lpstr>Etomidate</vt:lpstr>
      <vt:lpstr>Mitotane</vt:lpstr>
      <vt:lpstr>Mitotane</vt:lpstr>
      <vt:lpstr>Mifepristone</vt:lpstr>
      <vt:lpstr>Mifepristone</vt:lpstr>
      <vt:lpstr>Pasireotide</vt:lpstr>
      <vt:lpstr>Pharmacologic therapy of Cushing syndrome</vt:lpstr>
      <vt:lpstr>Pharmacologic therapy of Cushing syndrome</vt:lpstr>
      <vt:lpstr>To be continued..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Mohammad</cp:lastModifiedBy>
  <cp:revision>288</cp:revision>
  <dcterms:created xsi:type="dcterms:W3CDTF">2020-11-06T19:22:37Z</dcterms:created>
  <dcterms:modified xsi:type="dcterms:W3CDTF">2020-11-30T21:16:18Z</dcterms:modified>
</cp:coreProperties>
</file>