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4" r:id="rId12"/>
    <p:sldId id="273" r:id="rId13"/>
    <p:sldId id="276" r:id="rId14"/>
    <p:sldId id="277" r:id="rId15"/>
    <p:sldId id="278" r:id="rId16"/>
    <p:sldId id="279" r:id="rId17"/>
    <p:sldId id="280" r:id="rId18"/>
    <p:sldId id="281" r:id="rId19"/>
    <p:sldId id="260" r:id="rId20"/>
    <p:sldId id="261" r:id="rId21"/>
    <p:sldId id="282" r:id="rId22"/>
    <p:sldId id="283" r:id="rId23"/>
    <p:sldId id="328" r:id="rId24"/>
    <p:sldId id="284" r:id="rId25"/>
    <p:sldId id="285" r:id="rId26"/>
    <p:sldId id="286" r:id="rId27"/>
    <p:sldId id="287" r:id="rId28"/>
    <p:sldId id="289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58" r:id="rId39"/>
    <p:sldId id="259" r:id="rId40"/>
    <p:sldId id="298" r:id="rId41"/>
    <p:sldId id="262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4" r:id="rId51"/>
    <p:sldId id="275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971" autoAdjust="0"/>
  </p:normalViewPr>
  <p:slideViewPr>
    <p:cSldViewPr snapToGrid="0">
      <p:cViewPr varScale="1">
        <p:scale>
          <a:sx n="58" d="100"/>
          <a:sy n="58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2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17612-0C06-4134-8ACA-EF77A2FDBE3D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E8CA2-F0E4-4201-B93A-05F8A2BE1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344DF-B023-4AB5-8520-8A596B665505}" type="datetimeFigureOut">
              <a:rPr lang="en-GB" smtClean="0"/>
              <a:t>28/11/2020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86E91-9D08-4FDE-B885-7BC01566B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12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A1c, </a:t>
            </a:r>
            <a:r>
              <a:rPr lang="en-GB" dirty="0" err="1" smtClean="0"/>
              <a:t>hemoglobin</a:t>
            </a:r>
            <a:r>
              <a:rPr lang="en-GB" dirty="0" smtClean="0"/>
              <a:t> A1c ; </a:t>
            </a:r>
            <a:r>
              <a:rPr lang="en-GB" dirty="0" err="1" smtClean="0"/>
              <a:t>AGi</a:t>
            </a:r>
            <a:r>
              <a:rPr lang="en-GB" dirty="0" smtClean="0"/>
              <a:t>, alpha </a:t>
            </a:r>
            <a:r>
              <a:rPr lang="en-GB" dirty="0" err="1" smtClean="0"/>
              <a:t>glucosidase</a:t>
            </a:r>
            <a:r>
              <a:rPr lang="en-GB" dirty="0" smtClean="0"/>
              <a:t> inhibitor; DPP-4i, </a:t>
            </a:r>
            <a:r>
              <a:rPr lang="en-GB" dirty="0" err="1" smtClean="0"/>
              <a:t>dipeptidyl</a:t>
            </a:r>
            <a:r>
              <a:rPr lang="en-GB" dirty="0" smtClean="0"/>
              <a:t> peptidase-4 inhibitor; GLN,</a:t>
            </a:r>
            <a:r>
              <a:rPr lang="ar-JO" baseline="0" dirty="0" smtClean="0"/>
              <a:t> </a:t>
            </a:r>
            <a:r>
              <a:rPr lang="en-GB" dirty="0" err="1" smtClean="0"/>
              <a:t>meglitinides</a:t>
            </a:r>
            <a:r>
              <a:rPr lang="en-GB" dirty="0" smtClean="0"/>
              <a:t>; GLP-1 RA, glucagon-like peptide-1 receptor agonist; MET, metformin; QR, quick release; SGLT-2i, sodium-dependent</a:t>
            </a:r>
          </a:p>
          <a:p>
            <a:r>
              <a:rPr lang="en-GB" dirty="0" smtClean="0"/>
              <a:t>glucose cotransporter-2 inhibitor; SU, sulfonylurea; TZD, thiazolidinedione.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6E91-9D08-4FDE-B885-7BC01566BDF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9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6E91-9D08-4FDE-B885-7BC01566BDF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9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inability to predict accurately when peak</a:t>
            </a:r>
          </a:p>
          <a:p>
            <a:r>
              <a:rPr lang="en-US" dirty="0" smtClean="0"/>
              <a:t>effects occur and (b) a duration of action of less than 24 hours.</a:t>
            </a:r>
          </a:p>
          <a:p>
            <a:r>
              <a:rPr lang="en-US" dirty="0" smtClean="0"/>
              <a:t>Additionally, protamine is a foreign protein that may increase the</a:t>
            </a:r>
          </a:p>
          <a:p>
            <a:r>
              <a:rPr lang="en-US" dirty="0" smtClean="0"/>
              <a:t>possibility of an allergic reaction.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6E91-9D08-4FDE-B885-7BC01566BDF3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6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inability to predict accurately when peak</a:t>
            </a:r>
          </a:p>
          <a:p>
            <a:r>
              <a:rPr lang="en-US" dirty="0" smtClean="0"/>
              <a:t>effects occur and (b) a duration of action of less than 24 hours.</a:t>
            </a:r>
          </a:p>
          <a:p>
            <a:r>
              <a:rPr lang="en-US" dirty="0" smtClean="0"/>
              <a:t>Additionally, protamine is a foreign protein that may increase the</a:t>
            </a:r>
          </a:p>
          <a:p>
            <a:r>
              <a:rPr lang="en-US" dirty="0" smtClean="0"/>
              <a:t>possibility of an allergic reaction.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6E91-9D08-4FDE-B885-7BC01566BDF3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8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inability to predict accurately when peak</a:t>
            </a:r>
          </a:p>
          <a:p>
            <a:r>
              <a:rPr lang="en-US" dirty="0" smtClean="0"/>
              <a:t>effects occur and (b) a duration of action of less than 24 hours.</a:t>
            </a:r>
          </a:p>
          <a:p>
            <a:r>
              <a:rPr lang="en-US" dirty="0" smtClean="0"/>
              <a:t>Additionally, protamine is a foreign protein that may increase the</a:t>
            </a:r>
          </a:p>
          <a:p>
            <a:r>
              <a:rPr lang="en-US" dirty="0" smtClean="0"/>
              <a:t>possibility of an allergic reaction.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6E91-9D08-4FDE-B885-7BC01566BDF3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8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DKA severity depends on the magnitude of the decrease in arterial pH, serum bicarbonate levels, and mental state rather than the magnitude of hyperglycemia.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6E91-9D08-4FDE-B885-7BC01566BDF3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6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DKA severity depends on the magnitude of the decrease in arterial pH, serum bicarbonate levels, and mental state rather than the magnitude of hyperglycemia.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6E91-9D08-4FDE-B885-7BC01566BDF3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0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19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8847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20700" y="2997200"/>
            <a:ext cx="8051800" cy="12701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7800" y="4546600"/>
            <a:ext cx="0" cy="208280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7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5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5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4981575"/>
          </a:xfrm>
        </p:spPr>
        <p:txBody>
          <a:bodyPr/>
          <a:lstStyle>
            <a:lvl1pPr>
              <a:lnSpc>
                <a:spcPts val="3600"/>
              </a:lnSpc>
              <a:defRPr/>
            </a:lvl1pPr>
            <a:lvl2pPr>
              <a:lnSpc>
                <a:spcPts val="3600"/>
              </a:lnSpc>
              <a:defRPr sz="2600"/>
            </a:lvl2pPr>
            <a:lvl3pPr>
              <a:lnSpc>
                <a:spcPts val="3600"/>
              </a:lnSpc>
              <a:defRPr sz="2400"/>
            </a:lvl3pPr>
            <a:lvl4pPr>
              <a:lnSpc>
                <a:spcPts val="3600"/>
              </a:lnSpc>
              <a:defRPr sz="2200"/>
            </a:lvl4pPr>
            <a:lvl5pPr>
              <a:lnSpc>
                <a:spcPts val="36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7175D74C-2FF4-4361-90B9-70725C0126C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84130" y="1027918"/>
            <a:ext cx="8493366" cy="56278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96850" y="1431925"/>
            <a:ext cx="0" cy="5289551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41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1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5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8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350" y="9527"/>
            <a:ext cx="8629650" cy="117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0" y="1279525"/>
            <a:ext cx="8477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350" y="64325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7175D74C-2FF4-4361-90B9-70725C0126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42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6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6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accent5">
              <a:lumMod val="50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6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50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>
                <a:cs typeface="Arial" panose="020B0604020202020204" pitchFamily="34" charset="0"/>
              </a:rPr>
              <a:t>Pharmacology of </a:t>
            </a:r>
            <a:br>
              <a:rPr lang="en-US" sz="4800" dirty="0" smtClean="0">
                <a:cs typeface="Arial" panose="020B0604020202020204" pitchFamily="34" charset="0"/>
              </a:rPr>
            </a:br>
            <a:r>
              <a:rPr lang="en-US" sz="4800" dirty="0" smtClean="0">
                <a:cs typeface="Arial" panose="020B0604020202020204" pitchFamily="34" charset="0"/>
              </a:rPr>
              <a:t>diabetes mellitus</a:t>
            </a:r>
            <a:endParaRPr lang="en-GB" sz="48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Dr. Fatimah </a:t>
            </a:r>
            <a:r>
              <a:rPr lang="en-US" dirty="0" err="1" smtClean="0"/>
              <a:t>Almahasneh</a:t>
            </a:r>
            <a:endParaRPr lang="en-US" dirty="0" smtClean="0"/>
          </a:p>
          <a:p>
            <a:r>
              <a:rPr lang="en-US" dirty="0" smtClean="0"/>
              <a:t>Department of Basic Medical Sciences</a:t>
            </a:r>
          </a:p>
          <a:p>
            <a:r>
              <a:rPr lang="en-US" dirty="0" err="1" smtClean="0"/>
              <a:t>Yarmouk</a:t>
            </a:r>
            <a:r>
              <a:rPr lang="en-US" dirty="0" smtClean="0"/>
              <a:t> University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5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approach to therapy – T2DM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55" y="1477107"/>
            <a:ext cx="8617930" cy="5320569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Treatment of patients with T2DM has changed dramatically </a:t>
            </a:r>
            <a:r>
              <a:rPr lang="en-US" dirty="0" smtClean="0"/>
              <a:t>over the </a:t>
            </a:r>
            <a:r>
              <a:rPr lang="en-US" dirty="0"/>
              <a:t>past decade with the addition of a number of new </a:t>
            </a:r>
            <a:r>
              <a:rPr lang="en-US" dirty="0" smtClean="0"/>
              <a:t>drugs and </a:t>
            </a:r>
            <a:r>
              <a:rPr lang="en-US" dirty="0"/>
              <a:t>recommendations to maintain tighter glycemic </a:t>
            </a:r>
            <a:r>
              <a:rPr lang="en-US" dirty="0" smtClean="0"/>
              <a:t>levels.</a:t>
            </a:r>
            <a:endParaRPr lang="en-US" dirty="0"/>
          </a:p>
          <a:p>
            <a:pPr>
              <a:lnSpc>
                <a:spcPts val="4000"/>
              </a:lnSpc>
            </a:pPr>
            <a:r>
              <a:rPr lang="en-US" dirty="0"/>
              <a:t>L</a:t>
            </a:r>
            <a:r>
              <a:rPr lang="en-US" dirty="0" smtClean="0"/>
              <a:t>ifestyle </a:t>
            </a:r>
            <a:r>
              <a:rPr lang="en-US" dirty="0"/>
              <a:t>modifications </a:t>
            </a:r>
            <a:r>
              <a:rPr lang="en-US" dirty="0" smtClean="0"/>
              <a:t>including education</a:t>
            </a:r>
            <a:r>
              <a:rPr lang="en-US" dirty="0"/>
              <a:t>, nutrition, and exercise are paramount to </a:t>
            </a:r>
            <a:r>
              <a:rPr lang="en-US" dirty="0" smtClean="0"/>
              <a:t>managing the </a:t>
            </a:r>
            <a:r>
              <a:rPr lang="en-US" dirty="0"/>
              <a:t>disease successfully.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0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approach to therapy – GDM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55" y="1477107"/>
            <a:ext cx="8617930" cy="5320569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An individualized meal plan consisting of three meals </a:t>
            </a:r>
            <a:r>
              <a:rPr lang="en-US" dirty="0" smtClean="0"/>
              <a:t>and three </a:t>
            </a:r>
            <a:r>
              <a:rPr lang="en-US" dirty="0"/>
              <a:t>snacks per day is commonly </a:t>
            </a:r>
            <a:r>
              <a:rPr lang="en-US" dirty="0" smtClean="0"/>
              <a:t>recommended.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Insulin is </a:t>
            </a:r>
            <a:r>
              <a:rPr lang="en-US" dirty="0"/>
              <a:t>the </a:t>
            </a:r>
            <a:r>
              <a:rPr lang="en-US" dirty="0" smtClean="0"/>
              <a:t>primary </a:t>
            </a:r>
            <a:r>
              <a:rPr lang="en-US" dirty="0" err="1" smtClean="0"/>
              <a:t>pharmacotherapeutic</a:t>
            </a:r>
            <a:r>
              <a:rPr lang="en-US" dirty="0" smtClean="0"/>
              <a:t> </a:t>
            </a:r>
            <a:r>
              <a:rPr lang="en-US" dirty="0"/>
              <a:t>choice for </a:t>
            </a:r>
            <a:r>
              <a:rPr lang="en-US" dirty="0" smtClean="0"/>
              <a:t>GDM.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Used when </a:t>
            </a:r>
            <a:r>
              <a:rPr lang="en-US" dirty="0"/>
              <a:t>BG levels are not maintained adequately by diet </a:t>
            </a:r>
            <a:r>
              <a:rPr lang="en-US" dirty="0" smtClean="0"/>
              <a:t>and physical activity.</a:t>
            </a:r>
          </a:p>
          <a:p>
            <a:pPr>
              <a:lnSpc>
                <a:spcPts val="4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4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Nonpharmacologic</a:t>
            </a:r>
            <a:r>
              <a:rPr lang="en-US" dirty="0" smtClean="0"/>
              <a:t>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ts val="4200"/>
              </a:lnSpc>
              <a:buFont typeface="+mj-lt"/>
              <a:buAutoNum type="arabicPeriod"/>
            </a:pPr>
            <a:r>
              <a:rPr lang="en-US" b="1" dirty="0" smtClean="0"/>
              <a:t>Medical nutritional therapy (MNT)</a:t>
            </a:r>
          </a:p>
          <a:p>
            <a:pPr>
              <a:lnSpc>
                <a:spcPts val="4200"/>
              </a:lnSpc>
            </a:pPr>
            <a:r>
              <a:rPr lang="en-US" dirty="0" smtClean="0"/>
              <a:t>Primary focus:</a:t>
            </a:r>
          </a:p>
          <a:p>
            <a:pPr lvl="1">
              <a:lnSpc>
                <a:spcPts val="4200"/>
              </a:lnSpc>
            </a:pPr>
            <a:r>
              <a:rPr lang="en-US" dirty="0" smtClean="0"/>
              <a:t>T1DM: matching optimal insulin dosing to carbohydrate consumption while maintaining a healthy balance.</a:t>
            </a:r>
          </a:p>
          <a:p>
            <a:pPr lvl="1">
              <a:lnSpc>
                <a:spcPts val="4200"/>
              </a:lnSpc>
            </a:pPr>
            <a:r>
              <a:rPr lang="en-US" dirty="0"/>
              <a:t>T2DM: portion control and controlling BG, BP, and </a:t>
            </a:r>
            <a:r>
              <a:rPr lang="en-US" dirty="0" smtClean="0"/>
              <a:t>lipids through </a:t>
            </a:r>
            <a:r>
              <a:rPr lang="en-US" dirty="0"/>
              <a:t>individualizing limits of carbohydrates, saturated </a:t>
            </a:r>
            <a:r>
              <a:rPr lang="en-US" dirty="0" smtClean="0"/>
              <a:t>fats, sodium</a:t>
            </a:r>
            <a:r>
              <a:rPr lang="en-US" dirty="0"/>
              <a:t>, </a:t>
            </a:r>
            <a:r>
              <a:rPr lang="en-US" dirty="0" smtClean="0"/>
              <a:t>and calories.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Nonpharmacologic</a:t>
            </a:r>
            <a:r>
              <a:rPr lang="en-US" dirty="0" smtClean="0"/>
              <a:t>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ts val="4200"/>
              </a:lnSpc>
              <a:buFont typeface="+mj-lt"/>
              <a:buAutoNum type="arabicPeriod" startAt="2"/>
            </a:pPr>
            <a:r>
              <a:rPr lang="en-US" b="1" dirty="0" smtClean="0"/>
              <a:t>Weight management</a:t>
            </a:r>
          </a:p>
          <a:p>
            <a:pPr>
              <a:lnSpc>
                <a:spcPts val="4200"/>
              </a:lnSpc>
            </a:pPr>
            <a:r>
              <a:rPr lang="en-US" dirty="0"/>
              <a:t>Moderate weight loss in patients with T2DM has been shown to reduce cardiovascular risk, as well as delay or prevent the onset of DM in those with </a:t>
            </a:r>
            <a:r>
              <a:rPr lang="en-US" dirty="0" err="1" smtClean="0"/>
              <a:t>prediabetes</a:t>
            </a:r>
            <a:r>
              <a:rPr lang="en-US" dirty="0" smtClean="0"/>
              <a:t>.</a:t>
            </a:r>
          </a:p>
          <a:p>
            <a:pPr>
              <a:lnSpc>
                <a:spcPts val="4200"/>
              </a:lnSpc>
            </a:pPr>
            <a:r>
              <a:rPr lang="en-US" dirty="0" smtClean="0"/>
              <a:t>Slow and progressive.</a:t>
            </a:r>
          </a:p>
          <a:p>
            <a:pPr>
              <a:lnSpc>
                <a:spcPts val="4200"/>
              </a:lnSpc>
            </a:pPr>
            <a:r>
              <a:rPr lang="en-US" dirty="0" smtClean="0"/>
              <a:t>Metabolic surgery is recommended in certain cases.</a:t>
            </a:r>
          </a:p>
          <a:p>
            <a:pPr>
              <a:lnSpc>
                <a:spcPts val="4200"/>
              </a:lnSpc>
            </a:pPr>
            <a:r>
              <a:rPr lang="en-US" dirty="0" smtClean="0"/>
              <a:t>A few drugs are approved for weight loss in obese patients with DM.</a:t>
            </a:r>
          </a:p>
          <a:p>
            <a:pPr>
              <a:lnSpc>
                <a:spcPts val="4200"/>
              </a:lnSpc>
            </a:pPr>
            <a:endParaRPr lang="en-US" dirty="0"/>
          </a:p>
          <a:p>
            <a:pPr marL="514350" indent="-514350">
              <a:lnSpc>
                <a:spcPts val="4200"/>
              </a:lnSpc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1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Nonpharmacologic</a:t>
            </a:r>
            <a:r>
              <a:rPr lang="en-US" dirty="0" smtClean="0"/>
              <a:t>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5" y="1142749"/>
            <a:ext cx="8477250" cy="5855928"/>
          </a:xfrm>
        </p:spPr>
        <p:txBody>
          <a:bodyPr>
            <a:normAutofit/>
          </a:bodyPr>
          <a:lstStyle/>
          <a:p>
            <a:pPr marL="514350" indent="-514350">
              <a:lnSpc>
                <a:spcPts val="4600"/>
              </a:lnSpc>
              <a:buFont typeface="+mj-lt"/>
              <a:buAutoNum type="arabicPeriod" startAt="3"/>
            </a:pPr>
            <a:r>
              <a:rPr lang="en-US" b="1" dirty="0" smtClean="0"/>
              <a:t>Physical activity</a:t>
            </a:r>
          </a:p>
          <a:p>
            <a:pPr>
              <a:lnSpc>
                <a:spcPts val="4600"/>
              </a:lnSpc>
            </a:pPr>
            <a:r>
              <a:rPr lang="en-US" dirty="0"/>
              <a:t>Regular physical activity has been shown to improve BG </a:t>
            </a:r>
            <a:r>
              <a:rPr lang="en-US" dirty="0" smtClean="0"/>
              <a:t>control by </a:t>
            </a:r>
            <a:r>
              <a:rPr lang="en-US" dirty="0"/>
              <a:t>improving insulin sensitivity, and reduce cardiovascular </a:t>
            </a:r>
            <a:r>
              <a:rPr lang="en-US" dirty="0" smtClean="0"/>
              <a:t>risk factors </a:t>
            </a:r>
            <a:r>
              <a:rPr lang="en-US" dirty="0"/>
              <a:t>such as hypertension and elevated serum lipid </a:t>
            </a:r>
            <a:r>
              <a:rPr lang="en-US" dirty="0" smtClean="0"/>
              <a:t>levels.</a:t>
            </a:r>
          </a:p>
          <a:p>
            <a:pPr>
              <a:lnSpc>
                <a:spcPts val="4200"/>
              </a:lnSpc>
            </a:pPr>
            <a:r>
              <a:rPr lang="en-US" dirty="0"/>
              <a:t>Physical activity is also a primary factor associated with </a:t>
            </a:r>
            <a:r>
              <a:rPr lang="en-US" dirty="0" smtClean="0"/>
              <a:t>long- term </a:t>
            </a:r>
            <a:r>
              <a:rPr lang="en-US" dirty="0"/>
              <a:t>maintenance of weight loss and overall weight control.</a:t>
            </a:r>
          </a:p>
          <a:p>
            <a:pPr marL="0" indent="0">
              <a:lnSpc>
                <a:spcPts val="4200"/>
              </a:lnSpc>
              <a:buNone/>
            </a:pPr>
            <a:endParaRPr lang="en-US" dirty="0" smtClean="0"/>
          </a:p>
          <a:p>
            <a:pPr>
              <a:lnSpc>
                <a:spcPts val="4200"/>
              </a:lnSpc>
            </a:pPr>
            <a:endParaRPr lang="en-US" dirty="0"/>
          </a:p>
          <a:p>
            <a:pPr marL="514350" indent="-514350">
              <a:lnSpc>
                <a:spcPts val="4200"/>
              </a:lnSpc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6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Nonpharmacologic</a:t>
            </a:r>
            <a:r>
              <a:rPr lang="en-US" dirty="0" smtClean="0"/>
              <a:t>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5" y="1142749"/>
            <a:ext cx="8477250" cy="5855928"/>
          </a:xfrm>
        </p:spPr>
        <p:txBody>
          <a:bodyPr>
            <a:normAutofit/>
          </a:bodyPr>
          <a:lstStyle/>
          <a:p>
            <a:pPr marL="514350" indent="-514350">
              <a:lnSpc>
                <a:spcPts val="4200"/>
              </a:lnSpc>
              <a:buFont typeface="+mj-lt"/>
              <a:buAutoNum type="arabicPeriod" startAt="3"/>
            </a:pPr>
            <a:r>
              <a:rPr lang="en-US" b="1" dirty="0" smtClean="0"/>
              <a:t>Physical activity</a:t>
            </a:r>
          </a:p>
          <a:p>
            <a:pPr>
              <a:lnSpc>
                <a:spcPts val="4200"/>
              </a:lnSpc>
            </a:pPr>
            <a:r>
              <a:rPr lang="en-US" sz="2400" dirty="0" smtClean="0"/>
              <a:t>Regular </a:t>
            </a:r>
            <a:r>
              <a:rPr lang="en-US" sz="2400" dirty="0"/>
              <a:t>physical activity also may prevent the onset of T2DM </a:t>
            </a:r>
            <a:r>
              <a:rPr lang="en-US" sz="2400" dirty="0" smtClean="0"/>
              <a:t>in high-risk </a:t>
            </a:r>
            <a:r>
              <a:rPr lang="en-US" sz="2400" dirty="0"/>
              <a:t>persons</a:t>
            </a:r>
            <a:r>
              <a:rPr lang="en-US" sz="2400" dirty="0" smtClean="0"/>
              <a:t>.</a:t>
            </a:r>
          </a:p>
          <a:p>
            <a:pPr>
              <a:lnSpc>
                <a:spcPts val="4200"/>
              </a:lnSpc>
            </a:pPr>
            <a:r>
              <a:rPr lang="en-US" sz="2400" dirty="0" smtClean="0"/>
              <a:t>Goal: </a:t>
            </a:r>
          </a:p>
          <a:p>
            <a:pPr>
              <a:lnSpc>
                <a:spcPts val="4200"/>
              </a:lnSpc>
            </a:pPr>
            <a:r>
              <a:rPr lang="en-US" sz="2400" dirty="0" smtClean="0"/>
              <a:t>150 </a:t>
            </a:r>
            <a:r>
              <a:rPr lang="en-US" sz="2400" dirty="0"/>
              <a:t>minutes per week of </a:t>
            </a:r>
            <a:r>
              <a:rPr lang="en-US" sz="2400" dirty="0" smtClean="0"/>
              <a:t>moderate to </a:t>
            </a:r>
            <a:r>
              <a:rPr lang="en-US" sz="2400" dirty="0"/>
              <a:t>vigorous aerobic exercise spread out during at least 3 days </a:t>
            </a:r>
            <a:r>
              <a:rPr lang="en-US" sz="2400" dirty="0" smtClean="0"/>
              <a:t>of the </a:t>
            </a:r>
            <a:r>
              <a:rPr lang="en-US" sz="2400" dirty="0"/>
              <a:t>week with no more than two consecutive days between </a:t>
            </a:r>
            <a:r>
              <a:rPr lang="en-US" sz="2400" dirty="0" smtClean="0"/>
              <a:t>bouts of </a:t>
            </a:r>
            <a:r>
              <a:rPr lang="en-US" sz="2400" dirty="0"/>
              <a:t>aerobic activity </a:t>
            </a:r>
            <a:r>
              <a:rPr lang="en-US" sz="2400" dirty="0" smtClean="0"/>
              <a:t>+ moderate </a:t>
            </a:r>
            <a:r>
              <a:rPr lang="en-US" sz="2400" dirty="0"/>
              <a:t>to vigorous resistance training </a:t>
            </a:r>
            <a:r>
              <a:rPr lang="en-US" sz="2400" dirty="0" smtClean="0"/>
              <a:t>at least </a:t>
            </a:r>
            <a:r>
              <a:rPr lang="en-US" sz="2400" dirty="0"/>
              <a:t>2 to 3 days per week</a:t>
            </a:r>
            <a:r>
              <a:rPr lang="en-US" sz="2400" dirty="0" smtClean="0"/>
              <a:t>.</a:t>
            </a:r>
          </a:p>
          <a:p>
            <a:pPr>
              <a:lnSpc>
                <a:spcPts val="4200"/>
              </a:lnSpc>
            </a:pPr>
            <a:endParaRPr lang="en-US" dirty="0" smtClean="0"/>
          </a:p>
          <a:p>
            <a:pPr>
              <a:lnSpc>
                <a:spcPts val="4200"/>
              </a:lnSpc>
            </a:pPr>
            <a:endParaRPr lang="en-US" dirty="0"/>
          </a:p>
          <a:p>
            <a:pPr marL="514350" indent="-514350">
              <a:lnSpc>
                <a:spcPts val="4200"/>
              </a:lnSpc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Nonpharmacologic</a:t>
            </a:r>
            <a:r>
              <a:rPr lang="en-US" dirty="0" smtClean="0"/>
              <a:t>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5" y="1142749"/>
            <a:ext cx="8477250" cy="5855928"/>
          </a:xfrm>
        </p:spPr>
        <p:txBody>
          <a:bodyPr>
            <a:normAutofit/>
          </a:bodyPr>
          <a:lstStyle/>
          <a:p>
            <a:pPr marL="514350" indent="-514350">
              <a:lnSpc>
                <a:spcPts val="4200"/>
              </a:lnSpc>
              <a:buFont typeface="+mj-lt"/>
              <a:buAutoNum type="arabicPeriod" startAt="4"/>
            </a:pPr>
            <a:r>
              <a:rPr lang="en-US" b="1" dirty="0" smtClean="0"/>
              <a:t>Psychological assessment and care</a:t>
            </a:r>
          </a:p>
          <a:p>
            <a:pPr>
              <a:lnSpc>
                <a:spcPts val="4200"/>
              </a:lnSpc>
            </a:pPr>
            <a:r>
              <a:rPr lang="en-US" sz="2600" dirty="0"/>
              <a:t>Clinicians should incorporate psychological assessment and treatment into routine </a:t>
            </a:r>
            <a:r>
              <a:rPr lang="en-US" sz="2600" dirty="0" smtClean="0"/>
              <a:t>care.</a:t>
            </a:r>
          </a:p>
          <a:p>
            <a:pPr>
              <a:lnSpc>
                <a:spcPts val="4200"/>
              </a:lnSpc>
            </a:pPr>
            <a:r>
              <a:rPr lang="en-US" sz="2600" dirty="0"/>
              <a:t>Patients demonstrating poor self-management </a:t>
            </a:r>
            <a:r>
              <a:rPr lang="en-US" sz="2600" dirty="0" smtClean="0"/>
              <a:t>should be </a:t>
            </a:r>
            <a:r>
              <a:rPr lang="en-US" sz="2600" dirty="0"/>
              <a:t>screened for diabetes-related distress, depression, anxiety, </a:t>
            </a:r>
            <a:r>
              <a:rPr lang="en-US" sz="2600" dirty="0" smtClean="0"/>
              <a:t>an eating </a:t>
            </a:r>
            <a:r>
              <a:rPr lang="en-US" sz="2600" dirty="0"/>
              <a:t>disorder, and/or cognitive impairment.</a:t>
            </a:r>
            <a:endParaRPr lang="en-US" sz="2600" dirty="0" smtClean="0"/>
          </a:p>
          <a:p>
            <a:pPr>
              <a:lnSpc>
                <a:spcPts val="4200"/>
              </a:lnSpc>
            </a:pPr>
            <a:endParaRPr lang="en-US" dirty="0" smtClean="0"/>
          </a:p>
          <a:p>
            <a:pPr>
              <a:lnSpc>
                <a:spcPts val="4200"/>
              </a:lnSpc>
            </a:pPr>
            <a:endParaRPr lang="en-US" dirty="0"/>
          </a:p>
          <a:p>
            <a:pPr marL="514350" indent="-514350">
              <a:lnSpc>
                <a:spcPts val="4200"/>
              </a:lnSpc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4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Nonpharmacologic</a:t>
            </a:r>
            <a:r>
              <a:rPr lang="en-US" dirty="0" smtClean="0"/>
              <a:t>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5" y="1142749"/>
            <a:ext cx="8477250" cy="585592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n-US" b="1" dirty="0" smtClean="0"/>
              <a:t>Immunizations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Influenza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Pneumonia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Hepatitis B</a:t>
            </a:r>
          </a:p>
          <a:p>
            <a:pPr>
              <a:lnSpc>
                <a:spcPts val="4200"/>
              </a:lnSpc>
            </a:pPr>
            <a:endParaRPr lang="en-US" dirty="0" smtClean="0"/>
          </a:p>
          <a:p>
            <a:pPr>
              <a:lnSpc>
                <a:spcPts val="4200"/>
              </a:lnSpc>
            </a:pPr>
            <a:endParaRPr lang="en-US" dirty="0"/>
          </a:p>
          <a:p>
            <a:pPr marL="514350" indent="-514350">
              <a:lnSpc>
                <a:spcPts val="4200"/>
              </a:lnSpc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Pharmacologic therapy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" y="9527"/>
            <a:ext cx="8171714" cy="68078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82942" y="6295293"/>
            <a:ext cx="71856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ADA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mellitus (DM)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group of chronic metabolic </a:t>
            </a:r>
            <a:r>
              <a:rPr lang="en-US" dirty="0" smtClean="0"/>
              <a:t>disorders, characterized by hyperglycemia </a:t>
            </a:r>
            <a:r>
              <a:rPr lang="en-US" dirty="0"/>
              <a:t>that may result in long-term </a:t>
            </a:r>
            <a:r>
              <a:rPr lang="en-US" dirty="0" err="1" smtClean="0"/>
              <a:t>microvascular</a:t>
            </a:r>
            <a:r>
              <a:rPr lang="en-US" dirty="0" smtClean="0"/>
              <a:t>, </a:t>
            </a:r>
            <a:r>
              <a:rPr lang="en-US" dirty="0" err="1" smtClean="0"/>
              <a:t>macrovascular</a:t>
            </a:r>
            <a:r>
              <a:rPr lang="en-US" dirty="0" smtClean="0"/>
              <a:t> and </a:t>
            </a:r>
            <a:r>
              <a:rPr lang="en-US" dirty="0"/>
              <a:t>neuropathic complications.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2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6295293"/>
            <a:ext cx="87190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AACE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547082"/>
            <a:ext cx="8485553" cy="5664806"/>
          </a:xfrm>
        </p:spPr>
      </p:pic>
    </p:spTree>
    <p:extLst>
      <p:ext uri="{BB962C8B-B14F-4D97-AF65-F5344CB8AC3E}">
        <p14:creationId xmlns:p14="http://schemas.microsoft.com/office/powerpoint/2010/main" val="2459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Sulfonylureas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MOA</a:t>
            </a:r>
          </a:p>
          <a:p>
            <a:pPr>
              <a:lnSpc>
                <a:spcPts val="4000"/>
              </a:lnSpc>
            </a:pPr>
            <a:r>
              <a:rPr lang="en-US" sz="2600" dirty="0" smtClean="0"/>
              <a:t>Sulfonylureas (SU) enhance </a:t>
            </a:r>
            <a:r>
              <a:rPr lang="en-US" sz="2600" dirty="0"/>
              <a:t>insulin </a:t>
            </a:r>
            <a:r>
              <a:rPr lang="en-US" sz="2600" dirty="0" smtClean="0"/>
              <a:t>secretion.</a:t>
            </a:r>
          </a:p>
          <a:p>
            <a:pPr>
              <a:lnSpc>
                <a:spcPts val="4000"/>
              </a:lnSpc>
            </a:pPr>
            <a:r>
              <a:rPr lang="en-US" sz="2600" dirty="0" smtClean="0"/>
              <a:t>SU block ATP- sensitive </a:t>
            </a:r>
            <a:r>
              <a:rPr lang="en-US" sz="2600" dirty="0"/>
              <a:t>potassium channels in the cell membranes of </a:t>
            </a:r>
            <a:r>
              <a:rPr lang="en-US" sz="2600" dirty="0" smtClean="0"/>
              <a:t>pancreatic </a:t>
            </a:r>
            <a:r>
              <a:rPr lang="el-GR" sz="2600" dirty="0" smtClean="0"/>
              <a:t>β</a:t>
            </a:r>
            <a:r>
              <a:rPr lang="en-US" sz="2600" dirty="0" smtClean="0"/>
              <a:t>-cells </a:t>
            </a:r>
            <a:r>
              <a:rPr lang="en-US" sz="2600" dirty="0" smtClean="0">
                <a:sym typeface="Wingdings" panose="05000000000000000000" pitchFamily="2" charset="2"/>
              </a:rPr>
              <a:t></a:t>
            </a:r>
            <a:r>
              <a:rPr lang="en-US" sz="2600" dirty="0" smtClean="0"/>
              <a:t> </a:t>
            </a:r>
            <a:r>
              <a:rPr lang="en-US" sz="2600" dirty="0"/>
              <a:t>membrane </a:t>
            </a:r>
            <a:r>
              <a:rPr lang="en-US" sz="2600" dirty="0" smtClean="0"/>
              <a:t>depolarization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smtClean="0"/>
              <a:t> influx </a:t>
            </a:r>
            <a:r>
              <a:rPr lang="en-US" sz="2600" dirty="0"/>
              <a:t>of calcium </a:t>
            </a:r>
            <a:r>
              <a:rPr lang="en-US" sz="2600" dirty="0" smtClean="0">
                <a:sym typeface="Wingdings" panose="05000000000000000000" pitchFamily="2" charset="2"/>
              </a:rPr>
              <a:t>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smtClean="0"/>
              <a:t>translocation </a:t>
            </a:r>
            <a:r>
              <a:rPr lang="en-US" sz="2600" dirty="0"/>
              <a:t>of </a:t>
            </a:r>
            <a:r>
              <a:rPr lang="en-US" sz="2600" dirty="0" smtClean="0"/>
              <a:t>secretory granules </a:t>
            </a:r>
            <a:r>
              <a:rPr lang="en-US" sz="2600" dirty="0"/>
              <a:t>of insulin to the cell </a:t>
            </a:r>
            <a:r>
              <a:rPr lang="en-US" sz="2600" dirty="0" smtClean="0"/>
              <a:t>surface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smtClean="0"/>
              <a:t>enhances insulin secretion </a:t>
            </a:r>
            <a:r>
              <a:rPr lang="en-US" sz="2600" dirty="0"/>
              <a:t>in a non–glucose dependent </a:t>
            </a:r>
            <a:r>
              <a:rPr lang="en-US" sz="2600" dirty="0" smtClean="0"/>
              <a:t>manner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>
                <a:sym typeface="Wingdings" panose="05000000000000000000" pitchFamily="2" charset="2"/>
              </a:rPr>
              <a:t>i</a:t>
            </a:r>
            <a:r>
              <a:rPr lang="en-US" sz="2600" dirty="0" smtClean="0"/>
              <a:t>nsulin transported through the portal vein to the liver </a:t>
            </a:r>
            <a:r>
              <a:rPr lang="en-US" sz="2600" dirty="0" smtClean="0">
                <a:sym typeface="Wingdings" panose="05000000000000000000" pitchFamily="2" charset="2"/>
              </a:rPr>
              <a:t> suppress hepatic glucose production.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8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Sulfonylureas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dirty="0" smtClean="0"/>
              <a:t>Sulfonylureas</a:t>
            </a:r>
            <a:r>
              <a:rPr lang="en-US" dirty="0"/>
              <a:t>’ BG-lowering effects </a:t>
            </a:r>
            <a:r>
              <a:rPr lang="en-US" dirty="0" smtClean="0"/>
              <a:t>can </a:t>
            </a:r>
            <a:r>
              <a:rPr lang="en-US" dirty="0"/>
              <a:t>be observed in </a:t>
            </a:r>
            <a:r>
              <a:rPr lang="en-US" dirty="0" smtClean="0"/>
              <a:t>both </a:t>
            </a:r>
            <a:r>
              <a:rPr lang="en-US" i="1" dirty="0" smtClean="0"/>
              <a:t>fasting</a:t>
            </a:r>
            <a:r>
              <a:rPr lang="en-US" dirty="0" smtClean="0"/>
              <a:t> and </a:t>
            </a:r>
            <a:r>
              <a:rPr lang="en-US" i="1" dirty="0"/>
              <a:t>postprandial</a:t>
            </a:r>
            <a:r>
              <a:rPr lang="en-US" dirty="0"/>
              <a:t> levels</a:t>
            </a:r>
            <a:r>
              <a:rPr lang="en-US" dirty="0" smtClean="0"/>
              <a:t>.</a:t>
            </a:r>
          </a:p>
          <a:p>
            <a:pPr>
              <a:lnSpc>
                <a:spcPts val="4200"/>
              </a:lnSpc>
            </a:pPr>
            <a:r>
              <a:rPr lang="en-GB" dirty="0"/>
              <a:t>Secondary </a:t>
            </a:r>
            <a:r>
              <a:rPr lang="en-GB" dirty="0" smtClean="0"/>
              <a:t>failure </a:t>
            </a:r>
            <a:r>
              <a:rPr lang="en-US" dirty="0" smtClean="0"/>
              <a:t>with </a:t>
            </a:r>
            <a:r>
              <a:rPr lang="en-US" dirty="0"/>
              <a:t>these drugs occurs as a result of continued </a:t>
            </a:r>
            <a:r>
              <a:rPr lang="en-US" dirty="0" smtClean="0"/>
              <a:t>pancreatic </a:t>
            </a:r>
            <a:r>
              <a:rPr lang="el-GR" dirty="0" smtClean="0"/>
              <a:t>β</a:t>
            </a:r>
            <a:r>
              <a:rPr lang="en-US" dirty="0" smtClean="0"/>
              <a:t> cell destruction.</a:t>
            </a:r>
          </a:p>
          <a:p>
            <a:pPr>
              <a:lnSpc>
                <a:spcPts val="4200"/>
              </a:lnSpc>
            </a:pPr>
            <a:r>
              <a:rPr lang="en-US" b="1" dirty="0" smtClean="0"/>
              <a:t>Limitation</a:t>
            </a:r>
            <a:r>
              <a:rPr lang="en-US" dirty="0" smtClean="0"/>
              <a:t>: inability to </a:t>
            </a:r>
            <a:r>
              <a:rPr lang="en-US" dirty="0"/>
              <a:t>stimulate insulin release </a:t>
            </a:r>
            <a:r>
              <a:rPr lang="en-US" dirty="0" smtClean="0"/>
              <a:t>from </a:t>
            </a:r>
            <a:r>
              <a:rPr lang="el-GR" dirty="0" smtClean="0"/>
              <a:t>β</a:t>
            </a:r>
            <a:r>
              <a:rPr lang="en-US" dirty="0" smtClean="0"/>
              <a:t> cells </a:t>
            </a:r>
            <a:r>
              <a:rPr lang="en-US" dirty="0"/>
              <a:t>at extremely high glucose levels, a phenomenon </a:t>
            </a:r>
            <a:r>
              <a:rPr lang="en-US" dirty="0" smtClean="0"/>
              <a:t>called </a:t>
            </a:r>
            <a:r>
              <a:rPr lang="en-US" i="1" dirty="0" smtClean="0"/>
              <a:t>glucose </a:t>
            </a:r>
            <a:r>
              <a:rPr lang="en-US" i="1" dirty="0"/>
              <a:t>toxicity</a:t>
            </a:r>
            <a:r>
              <a:rPr lang="en-US" dirty="0" smtClean="0"/>
              <a:t>.</a:t>
            </a:r>
          </a:p>
          <a:p>
            <a:pPr>
              <a:lnSpc>
                <a:spcPts val="4200"/>
              </a:lnSpc>
            </a:pPr>
            <a:r>
              <a:rPr lang="en-US" b="1" dirty="0"/>
              <a:t>Adverse effects</a:t>
            </a:r>
            <a:r>
              <a:rPr lang="en-US" dirty="0"/>
              <a:t>: </a:t>
            </a:r>
            <a:r>
              <a:rPr lang="en-US" dirty="0" smtClean="0"/>
              <a:t>hypoglycemia and </a:t>
            </a:r>
            <a:r>
              <a:rPr lang="en-US" dirty="0"/>
              <a:t>weight gain.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0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Sulfonylureas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Second generation agents include: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/>
              <a:t>g</a:t>
            </a:r>
            <a:r>
              <a:rPr lang="en-US" b="1" dirty="0" smtClean="0"/>
              <a:t>lyburide (</a:t>
            </a:r>
            <a:r>
              <a:rPr lang="en-US" b="1" dirty="0" err="1" smtClean="0"/>
              <a:t>glibenclamide</a:t>
            </a:r>
            <a:r>
              <a:rPr lang="en-US" b="1" dirty="0" smtClean="0"/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 err="1"/>
              <a:t>g</a:t>
            </a:r>
            <a:r>
              <a:rPr lang="en-US" b="1" dirty="0" err="1" smtClean="0"/>
              <a:t>lipizide</a:t>
            </a:r>
            <a:endParaRPr lang="en-US" b="1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 smtClean="0"/>
              <a:t>glimepiride</a:t>
            </a:r>
          </a:p>
          <a:p>
            <a:pPr marL="457200" lvl="1" indent="0">
              <a:lnSpc>
                <a:spcPts val="42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4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Nonsulfonylurea</a:t>
            </a:r>
            <a:r>
              <a:rPr lang="en-US" dirty="0" smtClean="0"/>
              <a:t> </a:t>
            </a:r>
            <a:r>
              <a:rPr lang="en-US" dirty="0" err="1" smtClean="0"/>
              <a:t>secretagogues</a:t>
            </a:r>
            <a:r>
              <a:rPr lang="en-US" dirty="0" smtClean="0"/>
              <a:t> (</a:t>
            </a:r>
            <a:r>
              <a:rPr lang="en-US" dirty="0" err="1" smtClean="0"/>
              <a:t>Glinides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45147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Also known as </a:t>
            </a:r>
            <a:r>
              <a:rPr lang="en-US" dirty="0" err="1" smtClean="0"/>
              <a:t>meglitinides</a:t>
            </a:r>
            <a:r>
              <a:rPr lang="en-US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Produce the same effect as sulfonylureas, but have much shorter onset and duration of action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take 15-30 minutes before meal).</a:t>
            </a:r>
            <a:endParaRPr lang="en-US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b="1" dirty="0" smtClean="0"/>
              <a:t>MOA</a:t>
            </a:r>
            <a:r>
              <a:rPr lang="en-US" dirty="0" smtClean="0"/>
              <a:t>: interact </a:t>
            </a:r>
            <a:r>
              <a:rPr lang="en-US" dirty="0"/>
              <a:t>with </a:t>
            </a:r>
            <a:r>
              <a:rPr lang="en-US" dirty="0" smtClean="0"/>
              <a:t>ATP-sensitive potassium </a:t>
            </a:r>
            <a:r>
              <a:rPr lang="en-US" dirty="0"/>
              <a:t>channels on the </a:t>
            </a:r>
            <a:r>
              <a:rPr lang="en-US" dirty="0" smtClean="0"/>
              <a:t>β cells</a:t>
            </a:r>
            <a:r>
              <a:rPr lang="en-US" dirty="0"/>
              <a:t>; however, this binding is to </a:t>
            </a:r>
            <a:r>
              <a:rPr lang="en-US" dirty="0" smtClean="0"/>
              <a:t>a receptor </a:t>
            </a:r>
            <a:r>
              <a:rPr lang="en-US" dirty="0"/>
              <a:t>adjacent to those to which sulfonylureas bind</a:t>
            </a:r>
            <a:r>
              <a:rPr lang="en-US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b="1" dirty="0" smtClean="0"/>
              <a:t>Primary benefit: </a:t>
            </a:r>
            <a:r>
              <a:rPr lang="en-GB" dirty="0"/>
              <a:t>reducing </a:t>
            </a:r>
            <a:r>
              <a:rPr lang="en-GB" dirty="0" err="1"/>
              <a:t>postmeal</a:t>
            </a:r>
            <a:r>
              <a:rPr lang="en-GB" dirty="0"/>
              <a:t> glucose </a:t>
            </a:r>
            <a:r>
              <a:rPr lang="en-GB" dirty="0" smtClean="0"/>
              <a:t>levels</a:t>
            </a:r>
            <a:r>
              <a:rPr lang="en-GB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Include: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repaglinide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nateglinide</a:t>
            </a:r>
            <a:r>
              <a:rPr lang="en-US" b="1" dirty="0" smtClean="0"/>
              <a:t>.</a:t>
            </a:r>
            <a:endParaRPr lang="en-US" b="1" dirty="0" smtClean="0"/>
          </a:p>
          <a:p>
            <a:pPr>
              <a:lnSpc>
                <a:spcPts val="4000"/>
              </a:lnSpc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4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Biguanides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/>
          <a:lstStyle/>
          <a:p>
            <a:r>
              <a:rPr lang="en-US" b="1" dirty="0"/>
              <a:t>Metformin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only </a:t>
            </a:r>
            <a:r>
              <a:rPr lang="en-US" dirty="0" smtClean="0"/>
              <a:t>available </a:t>
            </a:r>
            <a:r>
              <a:rPr lang="en-US" dirty="0" err="1" smtClean="0"/>
              <a:t>biguanide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MOA: </a:t>
            </a:r>
            <a:r>
              <a:rPr lang="en-US" dirty="0" smtClean="0"/>
              <a:t>metformin</a:t>
            </a:r>
            <a:r>
              <a:rPr lang="en-US" b="1" dirty="0" smtClean="0"/>
              <a:t> </a:t>
            </a:r>
            <a:r>
              <a:rPr lang="en-US" dirty="0" smtClean="0"/>
              <a:t>decreases </a:t>
            </a:r>
            <a:r>
              <a:rPr lang="en-US" dirty="0"/>
              <a:t>hepatic glucose production and </a:t>
            </a:r>
            <a:r>
              <a:rPr lang="en-US" dirty="0" smtClean="0"/>
              <a:t>increases </a:t>
            </a:r>
            <a:r>
              <a:rPr lang="en-US" dirty="0"/>
              <a:t>insulin sensitivity in both hepatic and peripheral muscle </a:t>
            </a:r>
            <a:r>
              <a:rPr lang="en-US" dirty="0" smtClean="0"/>
              <a:t>tissues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however, the exact mechanism of action </a:t>
            </a:r>
            <a:r>
              <a:rPr lang="en-US" dirty="0" smtClean="0"/>
              <a:t>remains unknown.</a:t>
            </a:r>
          </a:p>
          <a:p>
            <a:r>
              <a:rPr lang="en-US" dirty="0" smtClean="0"/>
              <a:t>Metformin </a:t>
            </a:r>
            <a:r>
              <a:rPr lang="en-US" dirty="0"/>
              <a:t>retains the ability to reduce FBG levels when they are over 300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 (unlike SU).</a:t>
            </a:r>
          </a:p>
          <a:p>
            <a:r>
              <a:rPr lang="en-US" dirty="0"/>
              <a:t>Metformin does not affect insulin release </a:t>
            </a:r>
            <a:r>
              <a:rPr lang="en-US" dirty="0" smtClean="0"/>
              <a:t>from </a:t>
            </a:r>
            <a:r>
              <a:rPr lang="el-GR" dirty="0" smtClean="0"/>
              <a:t>β</a:t>
            </a:r>
            <a:r>
              <a:rPr lang="en-US" dirty="0" smtClean="0"/>
              <a:t> cells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hypoglycemia is not a common side effect.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2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Biguanides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 fontScale="92500"/>
          </a:bodyPr>
          <a:lstStyle/>
          <a:p>
            <a:pPr>
              <a:lnSpc>
                <a:spcPts val="4000"/>
              </a:lnSpc>
            </a:pPr>
            <a:r>
              <a:rPr lang="en-US" dirty="0"/>
              <a:t>Metformin significantly reduced all-cause mortality and </a:t>
            </a:r>
            <a:r>
              <a:rPr lang="en-US" dirty="0" smtClean="0"/>
              <a:t>risk of </a:t>
            </a:r>
            <a:r>
              <a:rPr lang="en-US" dirty="0"/>
              <a:t>stroke in overweight patients with T2DM compared </a:t>
            </a:r>
            <a:r>
              <a:rPr lang="en-US" dirty="0" smtClean="0"/>
              <a:t>with intensive </a:t>
            </a:r>
            <a:r>
              <a:rPr lang="en-US" dirty="0"/>
              <a:t>therapy with sulfonylurea or </a:t>
            </a:r>
            <a:r>
              <a:rPr lang="en-US" dirty="0" smtClean="0"/>
              <a:t>insulin.</a:t>
            </a:r>
          </a:p>
          <a:p>
            <a:pPr lvl="1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it is </a:t>
            </a:r>
            <a:r>
              <a:rPr lang="en-US" dirty="0"/>
              <a:t>considered foundational therapy along with lifestyle </a:t>
            </a:r>
            <a:r>
              <a:rPr lang="en-US" dirty="0" smtClean="0"/>
              <a:t>modification for </a:t>
            </a:r>
            <a:r>
              <a:rPr lang="en-US" dirty="0"/>
              <a:t>T2DM and is often used </a:t>
            </a:r>
            <a:r>
              <a:rPr lang="en-US" dirty="0" smtClean="0"/>
              <a:t>in combination </a:t>
            </a:r>
            <a:r>
              <a:rPr lang="en-US" dirty="0"/>
              <a:t>with other </a:t>
            </a:r>
            <a:r>
              <a:rPr lang="en-US" dirty="0" err="1"/>
              <a:t>antihyperglycemics</a:t>
            </a:r>
            <a:r>
              <a:rPr lang="en-US" dirty="0"/>
              <a:t> for synergistic effects</a:t>
            </a:r>
            <a:r>
              <a:rPr lang="en-US" dirty="0" smtClean="0"/>
              <a:t>.</a:t>
            </a:r>
            <a:endParaRPr lang="en-GB" dirty="0" smtClean="0"/>
          </a:p>
          <a:p>
            <a:pPr>
              <a:lnSpc>
                <a:spcPts val="4000"/>
              </a:lnSpc>
            </a:pPr>
            <a:r>
              <a:rPr lang="en-US" dirty="0" smtClean="0"/>
              <a:t>It is contraindicated in patients with </a:t>
            </a:r>
            <a:r>
              <a:rPr lang="en-US" dirty="0" err="1" smtClean="0"/>
              <a:t>eGFR</a:t>
            </a:r>
            <a:r>
              <a:rPr lang="en-US" dirty="0" smtClean="0"/>
              <a:t> &lt; 30 ml/min.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May be considered in patients with GFR 35-40 ml/min if benefits &gt; risks or dose decreased by 50%.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3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Biguanides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sz="2600" dirty="0" smtClean="0"/>
              <a:t>Metformin </a:t>
            </a:r>
            <a:r>
              <a:rPr lang="en-US" sz="2600" dirty="0"/>
              <a:t>should be withheld in patients undergoing radiographic procedures in which a </a:t>
            </a:r>
            <a:r>
              <a:rPr lang="en-US" sz="2600" i="1" dirty="0"/>
              <a:t>nephrotoxic dye </a:t>
            </a:r>
            <a:r>
              <a:rPr lang="en-US" sz="2600" dirty="0"/>
              <a:t>is used if their </a:t>
            </a:r>
            <a:r>
              <a:rPr lang="en-US" sz="2600" dirty="0" err="1"/>
              <a:t>eGFR</a:t>
            </a:r>
            <a:r>
              <a:rPr lang="en-US" sz="2600" dirty="0"/>
              <a:t> is between 30 and 60 </a:t>
            </a:r>
            <a:r>
              <a:rPr lang="en-US" sz="2600" dirty="0" smtClean="0"/>
              <a:t>mL/min.</a:t>
            </a:r>
          </a:p>
          <a:p>
            <a:pPr lvl="1">
              <a:lnSpc>
                <a:spcPts val="3800"/>
              </a:lnSpc>
            </a:pPr>
            <a:r>
              <a:rPr lang="en-US" dirty="0" smtClean="0"/>
              <a:t> </a:t>
            </a:r>
            <a:r>
              <a:rPr lang="en-US" dirty="0"/>
              <a:t>Therapy should be withheld the day of </a:t>
            </a:r>
            <a:r>
              <a:rPr lang="en-US" dirty="0" smtClean="0"/>
              <a:t>the radiographic </a:t>
            </a:r>
            <a:r>
              <a:rPr lang="en-US" dirty="0"/>
              <a:t>procedure, and renal function should be </a:t>
            </a:r>
            <a:r>
              <a:rPr lang="en-US" dirty="0" smtClean="0"/>
              <a:t>assessed 48 </a:t>
            </a:r>
            <a:r>
              <a:rPr lang="en-US" dirty="0"/>
              <a:t>hours after the procedure. If renal function is normal, </a:t>
            </a:r>
            <a:r>
              <a:rPr lang="en-US" dirty="0" smtClean="0"/>
              <a:t>therapy may </a:t>
            </a:r>
            <a:r>
              <a:rPr lang="en-US" dirty="0"/>
              <a:t>be resumed. </a:t>
            </a:r>
            <a:endParaRPr lang="en-US" dirty="0" smtClean="0"/>
          </a:p>
          <a:p>
            <a:pPr>
              <a:lnSpc>
                <a:spcPts val="3800"/>
              </a:lnSpc>
            </a:pPr>
            <a:r>
              <a:rPr lang="en-US" sz="2600" dirty="0" smtClean="0"/>
              <a:t>Metformin </a:t>
            </a:r>
            <a:r>
              <a:rPr lang="en-US" sz="2600" dirty="0"/>
              <a:t>should also be held 24 hours </a:t>
            </a:r>
            <a:r>
              <a:rPr lang="en-US" sz="2600" dirty="0" smtClean="0"/>
              <a:t>before surgery </a:t>
            </a:r>
            <a:r>
              <a:rPr lang="en-US" sz="2600" dirty="0"/>
              <a:t>and restarted after oral intake is resumed and </a:t>
            </a:r>
            <a:r>
              <a:rPr lang="en-US" sz="2600" dirty="0" smtClean="0"/>
              <a:t>renal function </a:t>
            </a:r>
            <a:r>
              <a:rPr lang="en-US" sz="2600" dirty="0"/>
              <a:t>is evaluated as normal.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Biguanides</a:t>
            </a:r>
            <a:r>
              <a:rPr lang="en-US" dirty="0" smtClean="0"/>
              <a:t> – Adverse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24" y="1406526"/>
            <a:ext cx="8560375" cy="5567851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Decreased appetite, nausea, and diarrhea.</a:t>
            </a:r>
          </a:p>
          <a:p>
            <a:pPr lvl="1"/>
            <a:r>
              <a:rPr lang="en-US" sz="2400" dirty="0"/>
              <a:t>can be minimized through use of extended-release products and slow titration of the dose and often subside within 2 </a:t>
            </a:r>
            <a:r>
              <a:rPr lang="en-US" sz="2400" dirty="0" smtClean="0"/>
              <a:t>weeks.</a:t>
            </a:r>
          </a:p>
          <a:p>
            <a:r>
              <a:rPr lang="en-US" sz="2600" dirty="0"/>
              <a:t>Interference with vitamin B</a:t>
            </a:r>
            <a:r>
              <a:rPr lang="en-US" sz="2600" baseline="-25000" dirty="0"/>
              <a:t>12</a:t>
            </a:r>
            <a:r>
              <a:rPr lang="en-US" sz="2600" dirty="0"/>
              <a:t> absorption </a:t>
            </a:r>
            <a:endParaRPr lang="en-US" sz="2600" dirty="0" smtClean="0"/>
          </a:p>
          <a:p>
            <a:pPr lvl="1"/>
            <a:r>
              <a:rPr lang="en-US" sz="2400" dirty="0" smtClean="0"/>
              <a:t>periodic </a:t>
            </a:r>
            <a:r>
              <a:rPr lang="en-US" sz="2400" dirty="0"/>
              <a:t>B</a:t>
            </a:r>
            <a:r>
              <a:rPr lang="en-US" sz="2400" baseline="-25000" dirty="0"/>
              <a:t>12</a:t>
            </a:r>
            <a:r>
              <a:rPr lang="en-US" sz="2400" dirty="0"/>
              <a:t> testing is </a:t>
            </a:r>
            <a:r>
              <a:rPr lang="en-US" sz="2400" dirty="0" smtClean="0"/>
              <a:t>recommended, </a:t>
            </a:r>
            <a:r>
              <a:rPr lang="en-US" sz="2400" dirty="0"/>
              <a:t>especially in those patients with macrocytic anemia or peripheral </a:t>
            </a:r>
            <a:r>
              <a:rPr lang="en-US" sz="2400" dirty="0" smtClean="0"/>
              <a:t>neuropathy.</a:t>
            </a:r>
          </a:p>
          <a:p>
            <a:r>
              <a:rPr lang="en-US" sz="2600" dirty="0" smtClean="0"/>
              <a:t>Lactic acidosis (</a:t>
            </a:r>
            <a:r>
              <a:rPr lang="en-US" sz="2600" i="1" dirty="0" smtClean="0"/>
              <a:t>rare</a:t>
            </a:r>
            <a:r>
              <a:rPr lang="en-US" sz="2600" dirty="0" smtClean="0"/>
              <a:t>)</a:t>
            </a:r>
          </a:p>
          <a:p>
            <a:pPr lvl="1"/>
            <a:r>
              <a:rPr lang="en-US" sz="2400" dirty="0" smtClean="0"/>
              <a:t>Because metformin inhibits mitochondrial oxidation of lactic acid.</a:t>
            </a:r>
          </a:p>
          <a:p>
            <a:pPr lvl="1"/>
            <a:r>
              <a:rPr lang="en-US" sz="2400" dirty="0" smtClean="0"/>
              <a:t>Risk factors: renal failure, advanced age.</a:t>
            </a:r>
          </a:p>
          <a:p>
            <a:pPr lvl="1"/>
            <a:r>
              <a:rPr lang="en-US" sz="2400" dirty="0" smtClean="0"/>
              <a:t>Withhold promptly in case of hypoxemia, sepsis, dehydration.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6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Thiazolidinediones</a:t>
            </a:r>
            <a:r>
              <a:rPr lang="en-US" dirty="0" smtClean="0"/>
              <a:t> (TZDs)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4514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Agents include: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rosiglitazone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pioglitazone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MOA</a:t>
            </a:r>
            <a:r>
              <a:rPr lang="en-US" dirty="0" smtClean="0"/>
              <a:t>: </a:t>
            </a:r>
            <a:r>
              <a:rPr lang="en-GB" dirty="0"/>
              <a:t>increase insulin </a:t>
            </a:r>
            <a:r>
              <a:rPr lang="en-GB" dirty="0" smtClean="0"/>
              <a:t>sensitivity </a:t>
            </a:r>
            <a:r>
              <a:rPr lang="en-US" dirty="0"/>
              <a:t>by </a:t>
            </a:r>
            <a:r>
              <a:rPr lang="en-US" dirty="0" smtClean="0"/>
              <a:t>stimulating peroxisome </a:t>
            </a:r>
            <a:r>
              <a:rPr lang="en-US" dirty="0"/>
              <a:t>proliferator-activated receptor gamma (</a:t>
            </a:r>
            <a:r>
              <a:rPr lang="en-US" dirty="0" smtClean="0"/>
              <a:t>PPAR-</a:t>
            </a:r>
            <a:r>
              <a:rPr lang="el-GR" dirty="0" smtClean="0"/>
              <a:t>γ</a:t>
            </a:r>
            <a:r>
              <a:rPr lang="en-US" dirty="0" smtClean="0"/>
              <a:t>) </a:t>
            </a:r>
            <a:r>
              <a:rPr lang="en-US" dirty="0"/>
              <a:t>which increases insulin sensitivity and decreases plasma </a:t>
            </a:r>
            <a:r>
              <a:rPr lang="en-US" dirty="0" smtClean="0"/>
              <a:t>fatty acids.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onset of action </a:t>
            </a:r>
            <a:r>
              <a:rPr lang="en-US" dirty="0"/>
              <a:t>is delayed for several weeks and may require 12 </a:t>
            </a:r>
            <a:r>
              <a:rPr lang="en-US" dirty="0" smtClean="0"/>
              <a:t>weeks or </a:t>
            </a:r>
            <a:r>
              <a:rPr lang="en-US" dirty="0"/>
              <a:t>more before maximum effects are observed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65" y="1356951"/>
            <a:ext cx="8629650" cy="5616575"/>
          </a:xfrm>
        </p:spPr>
        <p:txBody>
          <a:bodyPr>
            <a:normAutofit fontScale="85000" lnSpcReduction="10000"/>
          </a:bodyPr>
          <a:lstStyle/>
          <a:p>
            <a:pPr marL="514350" indent="-390525">
              <a:buFont typeface="+mj-lt"/>
              <a:buAutoNum type="arabicPeriod"/>
            </a:pPr>
            <a:r>
              <a:rPr lang="en-US" dirty="0" smtClean="0"/>
              <a:t>Reducing</a:t>
            </a:r>
            <a:r>
              <a:rPr lang="en-US" dirty="0"/>
              <a:t>, </a:t>
            </a:r>
            <a:r>
              <a:rPr lang="en-US" dirty="0" smtClean="0"/>
              <a:t>controlling, and </a:t>
            </a:r>
            <a:r>
              <a:rPr lang="en-US" dirty="0"/>
              <a:t>managing long-term </a:t>
            </a:r>
            <a:r>
              <a:rPr lang="en-US" dirty="0" err="1"/>
              <a:t>microvascular</a:t>
            </a:r>
            <a:r>
              <a:rPr lang="en-US" dirty="0"/>
              <a:t>, </a:t>
            </a:r>
            <a:r>
              <a:rPr lang="en-US" dirty="0" err="1"/>
              <a:t>macrovascular</a:t>
            </a:r>
            <a:r>
              <a:rPr lang="en-US" dirty="0"/>
              <a:t>, and neuropathic </a:t>
            </a:r>
            <a:r>
              <a:rPr lang="en-US" dirty="0" smtClean="0"/>
              <a:t>complications.</a:t>
            </a:r>
          </a:p>
          <a:p>
            <a:pPr marL="514350" indent="-390525">
              <a:buFont typeface="+mj-lt"/>
              <a:buAutoNum type="arabicPeriod"/>
            </a:pPr>
            <a:r>
              <a:rPr lang="en-GB" dirty="0"/>
              <a:t>preserving </a:t>
            </a:r>
            <a:r>
              <a:rPr lang="en-GB" dirty="0" smtClean="0"/>
              <a:t>β cell function</a:t>
            </a:r>
          </a:p>
          <a:p>
            <a:pPr marL="514350" indent="-390525">
              <a:buFont typeface="+mj-lt"/>
              <a:buAutoNum type="arabicPeriod"/>
            </a:pPr>
            <a:r>
              <a:rPr lang="en-US" dirty="0"/>
              <a:t>preventing acute complications from high </a:t>
            </a:r>
            <a:r>
              <a:rPr lang="en-US" dirty="0" smtClean="0"/>
              <a:t>blood glucose (BG) levels.</a:t>
            </a:r>
          </a:p>
          <a:p>
            <a:pPr marL="514350" indent="-390525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inimizing hypoglycemic episodes</a:t>
            </a:r>
          </a:p>
          <a:p>
            <a:pPr marL="514350" indent="-390525">
              <a:buFont typeface="+mj-lt"/>
              <a:buAutoNum type="arabicPeriod"/>
            </a:pPr>
            <a:r>
              <a:rPr lang="en-US" dirty="0" smtClean="0"/>
              <a:t>maintaining </a:t>
            </a:r>
            <a:r>
              <a:rPr lang="en-US" dirty="0"/>
              <a:t>the patient’s </a:t>
            </a:r>
            <a:r>
              <a:rPr lang="en-US" dirty="0" smtClean="0"/>
              <a:t>overall quality </a:t>
            </a:r>
            <a:r>
              <a:rPr lang="en-US" dirty="0"/>
              <a:t>of life.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 To </a:t>
            </a:r>
            <a:r>
              <a:rPr lang="en-US" sz="2800" dirty="0"/>
              <a:t>achieve the majority of these goals, </a:t>
            </a:r>
            <a:r>
              <a:rPr lang="en-US" sz="2800" dirty="0" smtClean="0"/>
              <a:t>near-normal BG </a:t>
            </a:r>
            <a:r>
              <a:rPr lang="en-US" sz="2800" dirty="0"/>
              <a:t>levels are fundamental; thus, </a:t>
            </a:r>
            <a:r>
              <a:rPr lang="en-US" sz="2800" b="1" i="1" dirty="0"/>
              <a:t>glycemic control </a:t>
            </a:r>
            <a:r>
              <a:rPr lang="en-US" sz="2800" dirty="0"/>
              <a:t>remains </a:t>
            </a:r>
            <a:r>
              <a:rPr lang="en-US" sz="2800" dirty="0" smtClean="0"/>
              <a:t>a primary </a:t>
            </a:r>
            <a:r>
              <a:rPr lang="en-US" sz="2800" dirty="0"/>
              <a:t>objective in </a:t>
            </a:r>
            <a:r>
              <a:rPr lang="en-US" sz="2800" dirty="0" smtClean="0"/>
              <a:t>DM management.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4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Thiazolidinediones</a:t>
            </a:r>
            <a:r>
              <a:rPr lang="en-US" dirty="0" smtClean="0"/>
              <a:t> – Adverse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13853"/>
            <a:ext cx="8477250" cy="567689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Fluid retention and edema</a:t>
            </a:r>
          </a:p>
          <a:p>
            <a:pPr lvl="1"/>
            <a:r>
              <a:rPr lang="en-US" sz="2500" dirty="0"/>
              <a:t>Dose related and increases with insulin</a:t>
            </a:r>
            <a:r>
              <a:rPr lang="en-US" sz="2500" dirty="0" smtClean="0"/>
              <a:t>.</a:t>
            </a:r>
          </a:p>
          <a:p>
            <a:pPr marL="457200" lvl="1" indent="0">
              <a:buNone/>
            </a:pPr>
            <a:r>
              <a:rPr lang="en-US" sz="2500" dirty="0" smtClean="0">
                <a:sym typeface="Wingdings" panose="05000000000000000000" pitchFamily="2" charset="2"/>
              </a:rPr>
              <a:t> TZDs are contraindicated </a:t>
            </a:r>
            <a:r>
              <a:rPr lang="en-US" sz="2500" dirty="0" smtClean="0"/>
              <a:t>in </a:t>
            </a:r>
            <a:r>
              <a:rPr lang="en-US" sz="2500" dirty="0"/>
              <a:t>class III and IV heart failure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Worsening macular edema</a:t>
            </a:r>
            <a:r>
              <a:rPr lang="en-US" sz="2500" dirty="0"/>
              <a:t> (rarely</a:t>
            </a:r>
            <a:r>
              <a:rPr lang="en-US" sz="2500" dirty="0" smtClean="0"/>
              <a:t>).</a:t>
            </a:r>
          </a:p>
          <a:p>
            <a:r>
              <a:rPr lang="en-US" sz="2500" dirty="0" smtClean="0"/>
              <a:t>Weight gain</a:t>
            </a:r>
          </a:p>
          <a:p>
            <a:pPr lvl="1"/>
            <a:r>
              <a:rPr lang="en-GB" sz="2500" dirty="0"/>
              <a:t>results from both </a:t>
            </a:r>
            <a:r>
              <a:rPr lang="en-GB" sz="2500" dirty="0" smtClean="0"/>
              <a:t>fluid retention </a:t>
            </a:r>
            <a:r>
              <a:rPr lang="en-GB" sz="2500" dirty="0"/>
              <a:t>and fat </a:t>
            </a:r>
            <a:r>
              <a:rPr lang="en-GB" sz="2500" dirty="0" smtClean="0"/>
              <a:t>accumulation.</a:t>
            </a:r>
          </a:p>
          <a:p>
            <a:r>
              <a:rPr lang="en-US" sz="2500" dirty="0"/>
              <a:t>Increased rates of upper and lower limb </a:t>
            </a:r>
            <a:r>
              <a:rPr lang="en-US" sz="2500" dirty="0" smtClean="0"/>
              <a:t>fractures.</a:t>
            </a:r>
          </a:p>
          <a:p>
            <a:r>
              <a:rPr lang="en-US" sz="2500" dirty="0"/>
              <a:t>increased risk for bladder </a:t>
            </a:r>
            <a:r>
              <a:rPr lang="en-US" sz="2500" dirty="0" smtClean="0"/>
              <a:t>cancer (</a:t>
            </a:r>
            <a:r>
              <a:rPr lang="en-US" sz="2500" i="1" dirty="0" smtClean="0"/>
              <a:t>pioglitazone</a:t>
            </a:r>
            <a:r>
              <a:rPr lang="en-US" sz="2500" dirty="0" smtClean="0"/>
              <a:t>).</a:t>
            </a:r>
          </a:p>
          <a:p>
            <a:r>
              <a:rPr lang="en-US" sz="2500" dirty="0" smtClean="0"/>
              <a:t>Greater risk of MI (</a:t>
            </a:r>
            <a:r>
              <a:rPr lang="en-US" sz="2500" i="1" dirty="0" smtClean="0"/>
              <a:t>rosiglitazone</a:t>
            </a:r>
            <a:r>
              <a:rPr lang="en-US" sz="2500" dirty="0" smtClean="0"/>
              <a:t>; unclear)</a:t>
            </a:r>
            <a:endParaRPr lang="en-GB" sz="25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2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Glucosidase</a:t>
            </a:r>
            <a:r>
              <a:rPr lang="en-US" dirty="0" smtClean="0"/>
              <a:t> inhibitors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GB" b="1" dirty="0" err="1"/>
              <a:t>Acarbose</a:t>
            </a:r>
            <a:r>
              <a:rPr lang="en-GB" dirty="0"/>
              <a:t> and </a:t>
            </a:r>
            <a:r>
              <a:rPr lang="en-GB" b="1" dirty="0" err="1" smtClean="0"/>
              <a:t>miglitol</a:t>
            </a:r>
            <a:endParaRPr lang="en-GB" b="1" dirty="0" smtClean="0"/>
          </a:p>
          <a:p>
            <a:pPr>
              <a:lnSpc>
                <a:spcPts val="4000"/>
              </a:lnSpc>
            </a:pPr>
            <a:r>
              <a:rPr lang="en-US" dirty="0" smtClean="0"/>
              <a:t>Compete </a:t>
            </a:r>
            <a:r>
              <a:rPr lang="en-US" dirty="0"/>
              <a:t>with the enzymes of the small intestines that break down complex </a:t>
            </a:r>
            <a:r>
              <a:rPr lang="en-US" dirty="0" smtClean="0"/>
              <a:t>carbohydrates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delay absorption </a:t>
            </a:r>
            <a:r>
              <a:rPr lang="en-US" dirty="0"/>
              <a:t>of carbohydrates and reduce postprandial BG </a:t>
            </a:r>
            <a:r>
              <a:rPr lang="en-US" dirty="0" smtClean="0"/>
              <a:t>concentrations.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High incidence of GI side effects </a:t>
            </a:r>
            <a:r>
              <a:rPr lang="en-US" dirty="0" smtClean="0">
                <a:sym typeface="Wingdings" panose="05000000000000000000" pitchFamily="2" charset="2"/>
              </a:rPr>
              <a:t> limited their use.</a:t>
            </a:r>
          </a:p>
          <a:p>
            <a:pPr marL="0" indent="0">
              <a:lnSpc>
                <a:spcPts val="4000"/>
              </a:lnSpc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25" y="9527"/>
            <a:ext cx="8629650" cy="117157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Dipeptidyl</a:t>
            </a:r>
            <a:r>
              <a:rPr lang="en-GB" dirty="0"/>
              <a:t> </a:t>
            </a:r>
            <a:r>
              <a:rPr lang="en-GB" dirty="0" smtClean="0"/>
              <a:t>peptidase-4 </a:t>
            </a:r>
            <a:r>
              <a:rPr lang="en-GB" dirty="0"/>
              <a:t>(DPP-4) </a:t>
            </a:r>
            <a:r>
              <a:rPr lang="en-GB" dirty="0" smtClean="0"/>
              <a:t>inhibitors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Also known as </a:t>
            </a:r>
            <a:r>
              <a:rPr lang="en-US" sz="2600" i="1" dirty="0" err="1" smtClean="0"/>
              <a:t>gliptins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Include: </a:t>
            </a:r>
          </a:p>
          <a:p>
            <a:pPr marL="398463" indent="0">
              <a:buNone/>
            </a:pPr>
            <a:r>
              <a:rPr lang="en-GB" sz="2600" b="1" dirty="0" err="1" smtClean="0"/>
              <a:t>sitagliptin</a:t>
            </a:r>
            <a:r>
              <a:rPr lang="en-GB" sz="2600" b="1" dirty="0" smtClean="0"/>
              <a:t> 		</a:t>
            </a:r>
            <a:r>
              <a:rPr lang="en-GB" sz="2600" b="1" dirty="0" err="1" smtClean="0"/>
              <a:t>saxagliptin</a:t>
            </a:r>
            <a:endParaRPr lang="en-GB" sz="2600" b="1" dirty="0" smtClean="0"/>
          </a:p>
          <a:p>
            <a:pPr marL="398463" indent="0">
              <a:buNone/>
            </a:pPr>
            <a:r>
              <a:rPr lang="en-GB" sz="2600" b="1" dirty="0" err="1"/>
              <a:t>l</a:t>
            </a:r>
            <a:r>
              <a:rPr lang="en-GB" sz="2600" b="1" dirty="0" err="1" smtClean="0"/>
              <a:t>inagliptin</a:t>
            </a:r>
            <a:r>
              <a:rPr lang="en-GB" sz="2600" b="1" dirty="0" smtClean="0"/>
              <a:t>		</a:t>
            </a:r>
            <a:r>
              <a:rPr lang="en-GB" sz="2600" b="1" dirty="0" err="1" smtClean="0"/>
              <a:t>alogliptin</a:t>
            </a:r>
            <a:endParaRPr lang="en-GB" sz="2600" b="1" dirty="0" smtClean="0"/>
          </a:p>
          <a:p>
            <a:r>
              <a:rPr lang="en-US" sz="2600" dirty="0" smtClean="0"/>
              <a:t>Approved as adjunct to diet and exercise to improve glycemic control in adults with T2DM.</a:t>
            </a:r>
          </a:p>
          <a:p>
            <a:r>
              <a:rPr lang="en-US" sz="2600" dirty="0"/>
              <a:t>They </a:t>
            </a:r>
            <a:r>
              <a:rPr lang="en-US" sz="2600" dirty="0" smtClean="0"/>
              <a:t>inhibit </a:t>
            </a:r>
            <a:r>
              <a:rPr lang="en-US" sz="2600" dirty="0"/>
              <a:t>DPP-4, the enzyme that degrades endogenous GLP-1, thereby increasing the amount </a:t>
            </a:r>
            <a:r>
              <a:rPr lang="en-US" sz="2600" dirty="0" smtClean="0"/>
              <a:t>of endogenous GLP-1 </a:t>
            </a:r>
            <a:r>
              <a:rPr lang="en-US" sz="2600" dirty="0" smtClean="0">
                <a:sym typeface="Wingdings" panose="05000000000000000000" pitchFamily="2" charset="2"/>
              </a:rPr>
              <a:t> BG-lowering effect is primarily on postprandial levels.</a:t>
            </a:r>
            <a:endParaRPr lang="en-US" sz="2600" dirty="0" smtClean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6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25" y="9527"/>
            <a:ext cx="8629650" cy="117157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Dipeptidyl</a:t>
            </a:r>
            <a:r>
              <a:rPr lang="en-GB" dirty="0"/>
              <a:t> </a:t>
            </a:r>
            <a:r>
              <a:rPr lang="en-GB" dirty="0" smtClean="0"/>
              <a:t>peptidase-4 </a:t>
            </a:r>
            <a:r>
              <a:rPr lang="en-GB" dirty="0"/>
              <a:t>(DPP-4) </a:t>
            </a:r>
            <a:r>
              <a:rPr lang="en-GB" dirty="0" smtClean="0"/>
              <a:t>inhibitors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en-US" b="1" dirty="0" smtClean="0"/>
              <a:t>Adverse effects:</a:t>
            </a:r>
          </a:p>
          <a:p>
            <a:pPr marL="349250">
              <a:lnSpc>
                <a:spcPts val="4200"/>
              </a:lnSpc>
            </a:pPr>
            <a:r>
              <a:rPr lang="en-GB" dirty="0"/>
              <a:t>H</a:t>
            </a:r>
            <a:r>
              <a:rPr lang="en-GB" dirty="0" smtClean="0"/>
              <a:t>eadache </a:t>
            </a:r>
            <a:r>
              <a:rPr lang="en-GB" dirty="0"/>
              <a:t>and </a:t>
            </a:r>
            <a:r>
              <a:rPr lang="en-GB" dirty="0" err="1" smtClean="0"/>
              <a:t>nasopharyngitis</a:t>
            </a:r>
            <a:r>
              <a:rPr lang="en-GB" dirty="0" smtClean="0"/>
              <a:t> (</a:t>
            </a:r>
            <a:r>
              <a:rPr lang="en-GB" i="1" dirty="0" smtClean="0"/>
              <a:t>common</a:t>
            </a:r>
            <a:r>
              <a:rPr lang="en-GB" dirty="0" smtClean="0"/>
              <a:t>).</a:t>
            </a:r>
          </a:p>
          <a:p>
            <a:pPr marL="349250">
              <a:lnSpc>
                <a:spcPts val="4200"/>
              </a:lnSpc>
            </a:pPr>
            <a:r>
              <a:rPr lang="en-US" dirty="0" smtClean="0"/>
              <a:t>Acute pancreatitis.</a:t>
            </a:r>
            <a:endParaRPr lang="en-GB" dirty="0" smtClean="0"/>
          </a:p>
          <a:p>
            <a:pPr marL="349250">
              <a:lnSpc>
                <a:spcPts val="4200"/>
              </a:lnSpc>
            </a:pPr>
            <a:r>
              <a:rPr lang="en-US" dirty="0" smtClean="0"/>
              <a:t>Hypoglycemia is </a:t>
            </a:r>
            <a:r>
              <a:rPr lang="en-US" b="1" dirty="0"/>
              <a:t>not</a:t>
            </a:r>
            <a:r>
              <a:rPr lang="en-US" dirty="0"/>
              <a:t> common because insulin secretion results from GLP-1 activation caused by </a:t>
            </a:r>
            <a:r>
              <a:rPr lang="en-US" dirty="0" smtClean="0"/>
              <a:t>meal-related </a:t>
            </a:r>
            <a:r>
              <a:rPr lang="en-US" dirty="0"/>
              <a:t>glucose detection and not from direct pancreatic </a:t>
            </a:r>
            <a:r>
              <a:rPr lang="en-US" dirty="0" smtClean="0"/>
              <a:t>β cell stimulation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0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00" y="-23723"/>
            <a:ext cx="8629650" cy="117157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Sodium-dependent glucose cotransporter-2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(SGLT2) </a:t>
            </a:r>
            <a:r>
              <a:rPr lang="en-GB" sz="3200" dirty="0" smtClean="0"/>
              <a:t>inhibitors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Include:</a:t>
            </a:r>
          </a:p>
          <a:p>
            <a:pPr marL="398463" indent="0">
              <a:buNone/>
            </a:pPr>
            <a:r>
              <a:rPr lang="en-GB" sz="2600" b="1" dirty="0" err="1" smtClean="0"/>
              <a:t>canagliflozin</a:t>
            </a:r>
            <a:r>
              <a:rPr lang="en-GB" sz="2600" b="1" dirty="0"/>
              <a:t>	</a:t>
            </a:r>
            <a:r>
              <a:rPr lang="en-GB" sz="2600" b="1" dirty="0" smtClean="0"/>
              <a:t>      </a:t>
            </a:r>
            <a:r>
              <a:rPr lang="en-GB" sz="2600" b="1" dirty="0" err="1" smtClean="0"/>
              <a:t>dapagliflozin</a:t>
            </a:r>
            <a:r>
              <a:rPr lang="en-GB" sz="2600" b="1" dirty="0" smtClean="0"/>
              <a:t>   </a:t>
            </a:r>
            <a:r>
              <a:rPr lang="en-GB" sz="2600" b="1" dirty="0"/>
              <a:t>	</a:t>
            </a:r>
            <a:r>
              <a:rPr lang="en-GB" sz="2600" b="1" dirty="0" smtClean="0"/>
              <a:t>     </a:t>
            </a:r>
            <a:r>
              <a:rPr lang="en-GB" sz="2600" b="1" dirty="0" err="1" smtClean="0"/>
              <a:t>empagliflozin</a:t>
            </a:r>
            <a:endParaRPr lang="en-GB" sz="2600" b="1" dirty="0" smtClean="0"/>
          </a:p>
          <a:p>
            <a:pPr marL="398463" indent="0">
              <a:buNone/>
            </a:pPr>
            <a:endParaRPr lang="en-GB" sz="2600" b="1" dirty="0" smtClean="0"/>
          </a:p>
          <a:p>
            <a:r>
              <a:rPr lang="en-US" sz="2400" dirty="0" smtClean="0"/>
              <a:t>Approved </a:t>
            </a:r>
            <a:r>
              <a:rPr lang="en-US" sz="2400" dirty="0"/>
              <a:t>as adjunct to diet and </a:t>
            </a:r>
            <a:r>
              <a:rPr lang="en-US" sz="2400" dirty="0" smtClean="0"/>
              <a:t>exercise </a:t>
            </a:r>
            <a:r>
              <a:rPr lang="en-US" sz="2400" dirty="0"/>
              <a:t>to improve glycemic control in adults with </a:t>
            </a:r>
            <a:r>
              <a:rPr lang="en-US" sz="2400" dirty="0" smtClean="0"/>
              <a:t>T2DM and may </a:t>
            </a:r>
            <a:r>
              <a:rPr lang="en-US" sz="2400" dirty="0"/>
              <a:t>be used as </a:t>
            </a:r>
            <a:r>
              <a:rPr lang="en-US" sz="2400" dirty="0" err="1"/>
              <a:t>monotherapy</a:t>
            </a:r>
            <a:r>
              <a:rPr lang="en-US" sz="2400" dirty="0"/>
              <a:t> or add-on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MOA</a:t>
            </a:r>
            <a:r>
              <a:rPr lang="en-US" sz="2400" dirty="0"/>
              <a:t>: Inhibition of SGLT2 in the proximal tubules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reduces </a:t>
            </a:r>
            <a:r>
              <a:rPr lang="en-US" sz="2400" dirty="0"/>
              <a:t>reabsorption of filtered glucose and lowers the renal threshold for glucose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together </a:t>
            </a:r>
            <a:r>
              <a:rPr lang="en-US" sz="2400" dirty="0"/>
              <a:t>cause increased urinary excretion of glucose and decreased plasma glucose </a:t>
            </a:r>
            <a:r>
              <a:rPr lang="en-US" sz="2400" dirty="0" smtClean="0"/>
              <a:t>concentrations.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3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00" y="-23723"/>
            <a:ext cx="8629650" cy="117157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Sodium-dependent glucose cotransporter-2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(SGLT2) </a:t>
            </a:r>
            <a:r>
              <a:rPr lang="en-GB" sz="3200" dirty="0" smtClean="0"/>
              <a:t>inhibitors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/>
              <a:t>Adverse effects</a:t>
            </a:r>
            <a:endParaRPr lang="en-US" sz="2600" dirty="0" smtClean="0"/>
          </a:p>
          <a:p>
            <a:r>
              <a:rPr lang="en-US" sz="2600" dirty="0" smtClean="0"/>
              <a:t>Urinary </a:t>
            </a:r>
            <a:r>
              <a:rPr lang="en-US" sz="2600" dirty="0"/>
              <a:t>tract infections (UTIs) and genital </a:t>
            </a:r>
            <a:r>
              <a:rPr lang="en-US" sz="2600" dirty="0" err="1"/>
              <a:t>mycotic</a:t>
            </a:r>
            <a:r>
              <a:rPr lang="en-US" sz="2600" dirty="0"/>
              <a:t> </a:t>
            </a:r>
            <a:r>
              <a:rPr lang="en-US" sz="2600" dirty="0" smtClean="0"/>
              <a:t>infections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smtClean="0"/>
              <a:t>increased </a:t>
            </a:r>
            <a:r>
              <a:rPr lang="en-US" sz="2600" dirty="0"/>
              <a:t>due to increased glucose excretion </a:t>
            </a:r>
            <a:r>
              <a:rPr lang="en-US" sz="2600" dirty="0" smtClean="0"/>
              <a:t>that occurs </a:t>
            </a:r>
            <a:r>
              <a:rPr lang="en-US" sz="2600" dirty="0"/>
              <a:t>as a function of the </a:t>
            </a:r>
            <a:r>
              <a:rPr lang="en-US" sz="2600" dirty="0" smtClean="0"/>
              <a:t>drugs</a:t>
            </a:r>
            <a:r>
              <a:rPr lang="en-US" sz="2600" dirty="0"/>
              <a:t>’ mechanism of </a:t>
            </a:r>
            <a:r>
              <a:rPr lang="en-US" sz="2600" dirty="0" smtClean="0"/>
              <a:t>action.</a:t>
            </a:r>
          </a:p>
          <a:p>
            <a:r>
              <a:rPr lang="en-US" sz="2600" dirty="0"/>
              <a:t>Osmotic diuresis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smtClean="0"/>
              <a:t>may </a:t>
            </a:r>
            <a:r>
              <a:rPr lang="en-US" sz="2600" dirty="0"/>
              <a:t>result </a:t>
            </a:r>
            <a:r>
              <a:rPr lang="en-US" sz="2600" dirty="0" smtClean="0"/>
              <a:t>in symptomatic </a:t>
            </a:r>
            <a:r>
              <a:rPr lang="en-GB" sz="2600" dirty="0" smtClean="0"/>
              <a:t>hypotension.</a:t>
            </a:r>
          </a:p>
          <a:p>
            <a:r>
              <a:rPr lang="en-US" sz="2600" dirty="0" err="1" smtClean="0"/>
              <a:t>Euglycemic</a:t>
            </a:r>
            <a:r>
              <a:rPr lang="en-US" sz="2600" dirty="0" smtClean="0"/>
              <a:t> ketoacidosis.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Central-Acting Dopamine Agonist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Bromocriptine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MOA: </a:t>
            </a:r>
            <a:r>
              <a:rPr lang="en-US" dirty="0" smtClean="0"/>
              <a:t>not known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Bromocriptine</a:t>
            </a:r>
            <a:r>
              <a:rPr lang="en-US" dirty="0" smtClean="0"/>
              <a:t> administered </a:t>
            </a:r>
            <a:r>
              <a:rPr lang="en-US" dirty="0"/>
              <a:t>in the morning improves insulin sensitivity, </a:t>
            </a:r>
            <a:r>
              <a:rPr lang="en-US" dirty="0" smtClean="0"/>
              <a:t>and this </a:t>
            </a:r>
            <a:r>
              <a:rPr lang="en-US" dirty="0"/>
              <a:t>is likely a result of its effect on dopamine </a:t>
            </a:r>
            <a:r>
              <a:rPr lang="en-US" dirty="0" smtClean="0"/>
              <a:t>oscillations.</a:t>
            </a:r>
            <a:endParaRPr lang="en-US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Bile acid </a:t>
            </a:r>
            <a:r>
              <a:rPr lang="en-US" dirty="0" err="1" smtClean="0"/>
              <a:t>sequestrant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 smtClean="0"/>
              <a:t>Colesevelam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MOA</a:t>
            </a:r>
            <a:r>
              <a:rPr lang="en-US" dirty="0" smtClean="0"/>
              <a:t>: It </a:t>
            </a:r>
            <a:r>
              <a:rPr lang="en-US" dirty="0"/>
              <a:t>acts on the intestinal lumen to bind bile </a:t>
            </a:r>
            <a:r>
              <a:rPr lang="en-US" dirty="0" smtClean="0"/>
              <a:t>acid, but </a:t>
            </a:r>
            <a:r>
              <a:rPr lang="en-US" dirty="0"/>
              <a:t>the drug’s exact mechanism that results in plasma </a:t>
            </a:r>
            <a:r>
              <a:rPr lang="en-US" dirty="0" smtClean="0"/>
              <a:t>glucose lowering </a:t>
            </a:r>
            <a:r>
              <a:rPr lang="en-US" dirty="0"/>
              <a:t>is </a:t>
            </a:r>
            <a:r>
              <a:rPr lang="en-US" dirty="0" smtClean="0"/>
              <a:t>unknown.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2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-33337"/>
            <a:ext cx="8979408" cy="1171574"/>
          </a:xfrm>
        </p:spPr>
        <p:txBody>
          <a:bodyPr>
            <a:normAutofit/>
          </a:bodyPr>
          <a:lstStyle/>
          <a:p>
            <a:r>
              <a:rPr lang="en-US" sz="3200" dirty="0"/>
              <a:t>Site and mechanism of action for </a:t>
            </a:r>
            <a:r>
              <a:rPr lang="en-US" sz="3200" dirty="0" smtClean="0"/>
              <a:t>non-insulin agents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165092"/>
              </p:ext>
            </p:extLst>
          </p:nvPr>
        </p:nvGraphicFramePr>
        <p:xfrm>
          <a:off x="384047" y="1358195"/>
          <a:ext cx="8485633" cy="5185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702"/>
                <a:gridCol w="1628896"/>
                <a:gridCol w="4609035"/>
              </a:tblGrid>
              <a:tr h="4169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Drug class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Site of action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MOA</a:t>
                      </a:r>
                      <a:endParaRPr lang="en-GB" sz="2000" dirty="0"/>
                    </a:p>
                  </a:txBody>
                  <a:tcPr/>
                </a:tc>
              </a:tr>
              <a:tr h="4822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Sulfonylureas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Pancreas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  <a:ea typeface="Microsoft YaHei UI" panose="020B0503020204020204" pitchFamily="34" charset="-122"/>
                        </a:rPr>
                        <a:t>↑ insulin secretion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</a:tr>
              <a:tr h="8381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Non-sulfonylurea </a:t>
                      </a:r>
                      <a:r>
                        <a:rPr lang="en-US" sz="2000" dirty="0" err="1" smtClean="0"/>
                        <a:t>secretagogues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Pancreas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  <a:ea typeface="Microsoft YaHei UI" panose="020B0503020204020204" pitchFamily="34" charset="-122"/>
                        </a:rPr>
                        <a:t>↑ insulin secretion</a:t>
                      </a:r>
                      <a:endParaRPr lang="en-GB" sz="2000" dirty="0" smtClean="0">
                        <a:latin typeface="+mn-lt"/>
                      </a:endParaRP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11063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GLP-1 agonists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Pancreas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Intestines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↑ insulin secretion</a:t>
                      </a:r>
                      <a:r>
                        <a:rPr lang="en-GB" sz="2000" baseline="0" dirty="0" smtClean="0"/>
                        <a:t> a</a:t>
                      </a:r>
                      <a:r>
                        <a:rPr lang="en-US" sz="2000" dirty="0" err="1" smtClean="0"/>
                        <a:t>nd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latin typeface="+mn-lt"/>
                          <a:ea typeface="Microsoft YaHei UI" panose="020B0503020204020204" pitchFamily="34" charset="-122"/>
                        </a:rPr>
                        <a:t>↓ glucagon secretion</a:t>
                      </a:r>
                    </a:p>
                    <a:p>
                      <a:r>
                        <a:rPr lang="en-GB" sz="2000" dirty="0" smtClean="0"/>
                        <a:t>↑ </a:t>
                      </a:r>
                      <a:r>
                        <a:rPr lang="en-US" sz="2000" dirty="0" smtClean="0">
                          <a:latin typeface="+mn-lt"/>
                        </a:rPr>
                        <a:t>satiety and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regulates gastric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emptying</a:t>
                      </a:r>
                    </a:p>
                  </a:txBody>
                  <a:tcPr/>
                </a:tc>
              </a:tr>
              <a:tr h="99226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Pramlintide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Pancreas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Intestines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ea typeface="Microsoft YaHei UI" panose="020B0503020204020204" pitchFamily="34" charset="-122"/>
                        </a:rPr>
                        <a:t>↓ glucagon secretion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↑ </a:t>
                      </a:r>
                      <a:r>
                        <a:rPr lang="en-US" sz="2000" dirty="0" smtClean="0">
                          <a:latin typeface="+mn-lt"/>
                        </a:rPr>
                        <a:t>satiety and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regulates gastric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emptying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133639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Biguanides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Liver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Muscle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ea typeface="Microsoft YaHei UI" panose="020B0503020204020204" pitchFamily="34" charset="-122"/>
                        </a:rPr>
                        <a:t>↓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hepatic glucose production and </a:t>
                      </a:r>
                      <a:r>
                        <a:rPr lang="en-GB" sz="2000" dirty="0" smtClean="0"/>
                        <a:t>↑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insulin sensitivity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↑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insulin sensitivity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6666" y="6497867"/>
            <a:ext cx="2057400" cy="365125"/>
          </a:xfrm>
        </p:spPr>
        <p:txBody>
          <a:bodyPr/>
          <a:lstStyle/>
          <a:p>
            <a:fld id="{7175D74C-2FF4-4361-90B9-70725C0126C7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0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-33337"/>
            <a:ext cx="8979408" cy="1171574"/>
          </a:xfrm>
        </p:spPr>
        <p:txBody>
          <a:bodyPr>
            <a:normAutofit/>
          </a:bodyPr>
          <a:lstStyle/>
          <a:p>
            <a:r>
              <a:rPr lang="en-US" sz="3200" dirty="0"/>
              <a:t>Site and </a:t>
            </a:r>
            <a:r>
              <a:rPr lang="en-US" sz="3200" dirty="0" smtClean="0"/>
              <a:t>mechanism </a:t>
            </a:r>
            <a:r>
              <a:rPr lang="en-US" sz="3200" dirty="0"/>
              <a:t>of </a:t>
            </a:r>
            <a:r>
              <a:rPr lang="en-US" sz="3200" dirty="0" smtClean="0"/>
              <a:t>action </a:t>
            </a:r>
            <a:r>
              <a:rPr lang="en-US" sz="3200" dirty="0"/>
              <a:t>for </a:t>
            </a:r>
            <a:r>
              <a:rPr lang="en-US" sz="3200" dirty="0" smtClean="0"/>
              <a:t>non-insulin agents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749237"/>
              </p:ext>
            </p:extLst>
          </p:nvPr>
        </p:nvGraphicFramePr>
        <p:xfrm>
          <a:off x="384047" y="1260221"/>
          <a:ext cx="8485633" cy="426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702"/>
                <a:gridCol w="1628896"/>
                <a:gridCol w="4609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Drug class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Site of action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MOA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Thiazalidinediones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Liver </a:t>
                      </a:r>
                    </a:p>
                    <a:p>
                      <a:r>
                        <a:rPr lang="en-US" sz="2000" dirty="0" smtClean="0"/>
                        <a:t>Muscle</a:t>
                      </a:r>
                    </a:p>
                    <a:p>
                      <a:r>
                        <a:rPr lang="en-US" sz="2000" dirty="0" smtClean="0"/>
                        <a:t>Adipose tissue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↑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insulin sensitivity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↑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insulin sensitivity</a:t>
                      </a:r>
                    </a:p>
                    <a:p>
                      <a:r>
                        <a:rPr lang="en-GB" sz="2000" dirty="0" smtClean="0"/>
                        <a:t>↑ insulin sensitivity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Dipeptidyl</a:t>
                      </a:r>
                      <a:endParaRPr lang="en-GB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peptidase-4</a:t>
                      </a: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inhibitors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Intestines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  <a:ea typeface="Microsoft YaHei UI" panose="020B0503020204020204" pitchFamily="34" charset="-122"/>
                        </a:rPr>
                        <a:t>↑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endogenous GLP-1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ɑ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Glucosidase</a:t>
                      </a:r>
                      <a:endParaRPr lang="en-GB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inhibitors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Intestines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delays absorption of carbohydrates</a:t>
                      </a:r>
                      <a:endParaRPr lang="en-GB" sz="2000" dirty="0"/>
                    </a:p>
                  </a:txBody>
                  <a:tcPr/>
                </a:tc>
              </a:tr>
              <a:tr h="851027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SGLT-2 inhibitors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Kidney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ea typeface="Microsoft YaHei UI" panose="020B0503020204020204" pitchFamily="34" charset="-122"/>
                        </a:rPr>
                        <a:t>↓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glucose reabsorption in the kidney’s proximal tubule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and </a:t>
            </a:r>
            <a:r>
              <a:rPr lang="en-US" dirty="0" smtClean="0"/>
              <a:t>assessing glycemic targets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2425" indent="-352425">
              <a:lnSpc>
                <a:spcPts val="4000"/>
              </a:lnSpc>
              <a:buFont typeface="+mj-lt"/>
              <a:buAutoNum type="arabicPeriod"/>
            </a:pPr>
            <a:r>
              <a:rPr lang="en-US" sz="2600" b="1" dirty="0" smtClean="0"/>
              <a:t>Self-monitoring of </a:t>
            </a:r>
            <a:r>
              <a:rPr lang="en-US" sz="2600" b="1" dirty="0"/>
              <a:t>blood glucose (</a:t>
            </a:r>
            <a:r>
              <a:rPr lang="en-US" sz="2600" b="1" dirty="0" smtClean="0"/>
              <a:t>SMBG) </a:t>
            </a:r>
            <a:r>
              <a:rPr lang="en-US" sz="2600" dirty="0" smtClean="0"/>
              <a:t>enables </a:t>
            </a:r>
            <a:r>
              <a:rPr lang="en-US" sz="2600" dirty="0"/>
              <a:t>patients to obtain their current BG level at </a:t>
            </a:r>
            <a:r>
              <a:rPr lang="en-US" sz="2600" dirty="0" smtClean="0"/>
              <a:t>any time </a:t>
            </a:r>
            <a:r>
              <a:rPr lang="en-US" sz="2600" dirty="0"/>
              <a:t>easily and relatively </a:t>
            </a:r>
            <a:r>
              <a:rPr lang="en-US" sz="2600" dirty="0" smtClean="0"/>
              <a:t>inexpensively.</a:t>
            </a:r>
          </a:p>
          <a:p>
            <a:pPr marL="352425" indent="-352425">
              <a:lnSpc>
                <a:spcPts val="4000"/>
              </a:lnSpc>
              <a:buFont typeface="+mj-lt"/>
              <a:buAutoNum type="arabicPeriod"/>
            </a:pPr>
            <a:r>
              <a:rPr lang="en-US" sz="2600" b="1" dirty="0" smtClean="0"/>
              <a:t>HbA</a:t>
            </a:r>
            <a:r>
              <a:rPr lang="en-US" sz="2600" b="1" baseline="-25000" dirty="0" smtClean="0"/>
              <a:t>1c</a:t>
            </a:r>
            <a:r>
              <a:rPr lang="en-US" sz="2600" b="1" dirty="0" smtClean="0"/>
              <a:t> </a:t>
            </a:r>
            <a:r>
              <a:rPr lang="en-US" sz="2600" b="1" dirty="0"/>
              <a:t>test </a:t>
            </a:r>
            <a:r>
              <a:rPr lang="en-US" sz="2600" dirty="0" smtClean="0"/>
              <a:t>provides a </a:t>
            </a:r>
            <a:r>
              <a:rPr lang="en-US" sz="2600" dirty="0"/>
              <a:t>weighted-mean BG level from approximately the </a:t>
            </a:r>
            <a:r>
              <a:rPr lang="en-US" sz="2600" dirty="0" smtClean="0"/>
              <a:t>previous 3 months.</a:t>
            </a:r>
          </a:p>
          <a:p>
            <a:pPr marL="352425" indent="-352425">
              <a:lnSpc>
                <a:spcPts val="4000"/>
              </a:lnSpc>
              <a:buFont typeface="+mj-lt"/>
              <a:buAutoNum type="arabicPeriod"/>
            </a:pPr>
            <a:r>
              <a:rPr lang="en-US" sz="2600" b="1" dirty="0"/>
              <a:t>Ketone </a:t>
            </a:r>
            <a:r>
              <a:rPr lang="en-US" sz="2600" b="1" dirty="0" smtClean="0"/>
              <a:t>monitoring</a:t>
            </a:r>
            <a:r>
              <a:rPr lang="en-US" sz="2600" dirty="0" smtClean="0"/>
              <a:t> in urine </a:t>
            </a:r>
            <a:r>
              <a:rPr lang="en-US" sz="2600" dirty="0"/>
              <a:t>and </a:t>
            </a:r>
            <a:r>
              <a:rPr lang="en-US" sz="2600" dirty="0" smtClean="0"/>
              <a:t>blood </a:t>
            </a:r>
            <a:r>
              <a:rPr lang="en-US" sz="2600" dirty="0"/>
              <a:t>is </a:t>
            </a:r>
            <a:r>
              <a:rPr lang="en-US" sz="2600" dirty="0" smtClean="0"/>
              <a:t>important in </a:t>
            </a:r>
            <a:r>
              <a:rPr lang="en-US" sz="2600" dirty="0"/>
              <a:t>people with T1DM, in pregnancy with preexisting </a:t>
            </a:r>
            <a:r>
              <a:rPr lang="en-US" sz="2600" dirty="0" smtClean="0"/>
              <a:t>diabetes, and </a:t>
            </a:r>
            <a:r>
              <a:rPr lang="en-US" sz="2600" dirty="0"/>
              <a:t>in GDM. People with T2DM may have positive ketones </a:t>
            </a:r>
            <a:r>
              <a:rPr lang="en-US" sz="2600" dirty="0" smtClean="0"/>
              <a:t>and develop </a:t>
            </a:r>
            <a:r>
              <a:rPr lang="en-US" sz="2600" dirty="0"/>
              <a:t>DKA if they are ill.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8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dirty="0"/>
              <a:t>Insulin is the one agent that can be used in all types of </a:t>
            </a:r>
            <a:r>
              <a:rPr lang="en-US" dirty="0" smtClean="0"/>
              <a:t>DM and </a:t>
            </a:r>
            <a:r>
              <a:rPr lang="en-US" dirty="0"/>
              <a:t>has no specific maximum dose, meaning it can be </a:t>
            </a:r>
            <a:r>
              <a:rPr lang="en-US" dirty="0" smtClean="0"/>
              <a:t>titrated to </a:t>
            </a:r>
            <a:r>
              <a:rPr lang="en-US" dirty="0"/>
              <a:t>suit each individual patient’s needs. </a:t>
            </a:r>
            <a:endParaRPr lang="en-US" dirty="0" smtClean="0"/>
          </a:p>
          <a:p>
            <a:pPr>
              <a:lnSpc>
                <a:spcPts val="4200"/>
              </a:lnSpc>
            </a:pPr>
            <a:r>
              <a:rPr lang="en-US" dirty="0" smtClean="0"/>
              <a:t>Insulin </a:t>
            </a:r>
            <a:r>
              <a:rPr lang="en-US" dirty="0"/>
              <a:t>is </a:t>
            </a:r>
            <a:r>
              <a:rPr lang="en-US" dirty="0" smtClean="0"/>
              <a:t>the primary </a:t>
            </a:r>
            <a:r>
              <a:rPr lang="en-US" dirty="0"/>
              <a:t>treatment to lower BG levels for patients with </a:t>
            </a:r>
            <a:r>
              <a:rPr lang="en-US" dirty="0" smtClean="0"/>
              <a:t>T1DM, and </a:t>
            </a:r>
            <a:r>
              <a:rPr lang="en-US" dirty="0"/>
              <a:t>injected amylin can be added to decrease fluctuations </a:t>
            </a:r>
            <a:r>
              <a:rPr lang="en-US" dirty="0" smtClean="0"/>
              <a:t>in BG </a:t>
            </a:r>
            <a:r>
              <a:rPr lang="en-US" dirty="0"/>
              <a:t>levels</a:t>
            </a:r>
            <a:r>
              <a:rPr lang="en-US" dirty="0" smtClean="0"/>
              <a:t>.</a:t>
            </a:r>
          </a:p>
          <a:p>
            <a:pPr>
              <a:lnSpc>
                <a:spcPts val="4200"/>
              </a:lnSpc>
            </a:pPr>
            <a:r>
              <a:rPr lang="en-US" dirty="0" smtClean="0"/>
              <a:t>Insulin is used for the treatment of T2DM according to the algorithms mentioned before.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8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47" y="286789"/>
            <a:ext cx="5868090" cy="63121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9136" y="49879"/>
            <a:ext cx="154616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Insulin treatment algorithm for T2DM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304" y="931025"/>
            <a:ext cx="548638" cy="232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8315508" y="921330"/>
            <a:ext cx="733241" cy="24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380603"/>
            <a:ext cx="8477250" cy="5616575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Two main classes:</a:t>
            </a:r>
          </a:p>
          <a:p>
            <a:pPr marL="865188" lvl="1" indent="-407988">
              <a:lnSpc>
                <a:spcPts val="3800"/>
              </a:lnSpc>
              <a:buFont typeface="+mj-lt"/>
              <a:buAutoNum type="arabicPeriod"/>
            </a:pPr>
            <a:r>
              <a:rPr lang="en-US" b="1" dirty="0" smtClean="0"/>
              <a:t>Basal </a:t>
            </a:r>
          </a:p>
          <a:p>
            <a:pPr marL="865188" lvl="1" indent="-407988">
              <a:lnSpc>
                <a:spcPts val="3800"/>
              </a:lnSpc>
              <a:buFont typeface="+mj-lt"/>
              <a:buAutoNum type="arabicPeriod"/>
            </a:pPr>
            <a:r>
              <a:rPr lang="en-US" b="1" dirty="0" smtClean="0"/>
              <a:t>Bolus</a:t>
            </a:r>
          </a:p>
          <a:p>
            <a:pPr marL="515938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en-US" sz="2400" dirty="0" smtClean="0"/>
              <a:t>based on their length of action to mimic endogenous insulin physiology.</a:t>
            </a:r>
          </a:p>
          <a:p>
            <a:pPr marL="349250" indent="-227013">
              <a:lnSpc>
                <a:spcPts val="3800"/>
              </a:lnSpc>
            </a:pPr>
            <a:r>
              <a:rPr lang="en-US" sz="2600" dirty="0"/>
              <a:t>Most formulations are available as </a:t>
            </a:r>
            <a:r>
              <a:rPr lang="en-US" sz="2600" dirty="0" smtClean="0"/>
              <a:t>U-100</a:t>
            </a:r>
            <a:r>
              <a:rPr lang="en-US" sz="2600" dirty="0"/>
              <a:t> </a:t>
            </a:r>
            <a:r>
              <a:rPr lang="en-US" sz="2600" dirty="0" smtClean="0"/>
              <a:t>(100 unit/mL).</a:t>
            </a:r>
          </a:p>
          <a:p>
            <a:pPr marL="806450" lvl="1" indent="-227013">
              <a:lnSpc>
                <a:spcPts val="3800"/>
              </a:lnSpc>
            </a:pPr>
            <a:r>
              <a:rPr lang="en-US" sz="2500" dirty="0" smtClean="0"/>
              <a:t>Insulin </a:t>
            </a:r>
            <a:r>
              <a:rPr lang="en-US" sz="2500" b="1" dirty="0" err="1"/>
              <a:t>degludec</a:t>
            </a:r>
            <a:r>
              <a:rPr lang="en-US" sz="2500" dirty="0"/>
              <a:t> and insulin </a:t>
            </a:r>
            <a:r>
              <a:rPr lang="en-US" sz="2500" b="1" dirty="0" err="1" smtClean="0"/>
              <a:t>lispro</a:t>
            </a:r>
            <a:r>
              <a:rPr lang="en-US" sz="2500" dirty="0"/>
              <a:t> </a:t>
            </a:r>
            <a:r>
              <a:rPr lang="en-US" sz="2500" dirty="0" smtClean="0">
                <a:sym typeface="Wingdings" panose="05000000000000000000" pitchFamily="2" charset="2"/>
              </a:rPr>
              <a:t></a:t>
            </a:r>
            <a:r>
              <a:rPr lang="en-US" sz="2500" dirty="0" smtClean="0"/>
              <a:t> also 200 </a:t>
            </a:r>
            <a:r>
              <a:rPr lang="en-US" sz="2500" dirty="0"/>
              <a:t>units/mL </a:t>
            </a:r>
            <a:endParaRPr lang="en-US" sz="2500" dirty="0" smtClean="0"/>
          </a:p>
          <a:p>
            <a:pPr marL="806450" lvl="1" indent="-227013">
              <a:lnSpc>
                <a:spcPts val="3800"/>
              </a:lnSpc>
            </a:pPr>
            <a:r>
              <a:rPr lang="en-US" sz="2500" dirty="0" smtClean="0"/>
              <a:t>Insulin </a:t>
            </a:r>
            <a:r>
              <a:rPr lang="en-US" sz="2500" b="1" dirty="0" err="1"/>
              <a:t>glargine</a:t>
            </a:r>
            <a:r>
              <a:rPr lang="en-US" sz="2500" dirty="0"/>
              <a:t> </a:t>
            </a:r>
            <a:r>
              <a:rPr lang="en-US" sz="2500" dirty="0" smtClean="0">
                <a:sym typeface="Wingdings" panose="05000000000000000000" pitchFamily="2" charset="2"/>
              </a:rPr>
              <a:t> also </a:t>
            </a:r>
            <a:r>
              <a:rPr lang="en-US" sz="2500" dirty="0" smtClean="0"/>
              <a:t>300 units/mL </a:t>
            </a:r>
          </a:p>
          <a:p>
            <a:pPr marL="806450" lvl="1" indent="-227013">
              <a:lnSpc>
                <a:spcPts val="3800"/>
              </a:lnSpc>
            </a:pPr>
            <a:r>
              <a:rPr lang="en-US" sz="2500" b="1" dirty="0" smtClean="0"/>
              <a:t>Regular insulin </a:t>
            </a:r>
            <a:r>
              <a:rPr lang="en-US" sz="2500" dirty="0" smtClean="0">
                <a:sym typeface="Wingdings" panose="05000000000000000000" pitchFamily="2" charset="2"/>
              </a:rPr>
              <a:t> also </a:t>
            </a:r>
            <a:r>
              <a:rPr lang="en-US" sz="2500" dirty="0" smtClean="0"/>
              <a:t>500 units/</a:t>
            </a:r>
            <a:r>
              <a:rPr lang="en-US" sz="2500" dirty="0" err="1" smtClean="0"/>
              <a:t>mL.</a:t>
            </a:r>
            <a:endParaRPr lang="en-GB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0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2600" dirty="0"/>
              <a:t>The most common route of insulin administration is subcutaneous injection using a syringe or pen device. </a:t>
            </a:r>
            <a:endParaRPr lang="en-US" sz="2600" dirty="0" smtClean="0"/>
          </a:p>
          <a:p>
            <a:pPr>
              <a:lnSpc>
                <a:spcPts val="4000"/>
              </a:lnSpc>
            </a:pPr>
            <a:r>
              <a:rPr lang="en-US" sz="2600" dirty="0"/>
              <a:t>I</a:t>
            </a:r>
            <a:r>
              <a:rPr lang="en-US" sz="2600" dirty="0" smtClean="0"/>
              <a:t>njection </a:t>
            </a:r>
            <a:r>
              <a:rPr lang="en-US" sz="2600" dirty="0"/>
              <a:t>sites </a:t>
            </a:r>
            <a:r>
              <a:rPr lang="en-US" sz="2600" dirty="0" smtClean="0"/>
              <a:t>should be rotated to </a:t>
            </a:r>
            <a:r>
              <a:rPr lang="en-US" sz="2600" dirty="0"/>
              <a:t>minimize </a:t>
            </a:r>
            <a:r>
              <a:rPr lang="en-US" sz="2600" dirty="0" err="1"/>
              <a:t>lipohypertrophy</a:t>
            </a:r>
            <a:r>
              <a:rPr lang="en-US" sz="2600" dirty="0"/>
              <a:t>, a buildup of fat that decreases or prevents </a:t>
            </a:r>
            <a:r>
              <a:rPr lang="en-US" sz="2600" dirty="0" smtClean="0"/>
              <a:t>proper insulin absorption.</a:t>
            </a:r>
          </a:p>
          <a:p>
            <a:pPr>
              <a:lnSpc>
                <a:spcPts val="4000"/>
              </a:lnSpc>
            </a:pPr>
            <a:r>
              <a:rPr lang="en-US" sz="2600" dirty="0"/>
              <a:t>A</a:t>
            </a:r>
            <a:r>
              <a:rPr lang="en-US" sz="2600" dirty="0" smtClean="0"/>
              <a:t>bsorption </a:t>
            </a:r>
            <a:r>
              <a:rPr lang="en-US" sz="2600" dirty="0"/>
              <a:t>rate may vary among injection sites (</a:t>
            </a:r>
            <a:r>
              <a:rPr lang="en-US" sz="2600" dirty="0" smtClean="0"/>
              <a:t>abdomen, thigh</a:t>
            </a:r>
            <a:r>
              <a:rPr lang="en-US" sz="2600" dirty="0"/>
              <a:t>, arm, and buttocks) because of differences in blood </a:t>
            </a:r>
            <a:r>
              <a:rPr lang="en-US" sz="2600" dirty="0" smtClean="0"/>
              <a:t>flow (fastest </a:t>
            </a:r>
            <a:r>
              <a:rPr lang="en-US" sz="2600" dirty="0"/>
              <a:t>in the abdomen and slowest </a:t>
            </a:r>
            <a:r>
              <a:rPr lang="en-US" sz="2600" dirty="0" smtClean="0"/>
              <a:t>in the buttocks).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9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Bolus </a:t>
            </a:r>
            <a:r>
              <a:rPr lang="en-US" dirty="0" err="1" smtClean="0"/>
              <a:t>insulins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181101"/>
            <a:ext cx="8477250" cy="5676899"/>
          </a:xfrm>
        </p:spPr>
        <p:txBody>
          <a:bodyPr>
            <a:normAutofit/>
          </a:bodyPr>
          <a:lstStyle/>
          <a:p>
            <a:pPr marL="398463" indent="-398463">
              <a:buFont typeface="+mj-lt"/>
              <a:buAutoNum type="arabicPeriod"/>
            </a:pPr>
            <a:r>
              <a:rPr lang="en-US" b="1" u="sng" dirty="0" smtClean="0"/>
              <a:t>Regular</a:t>
            </a:r>
          </a:p>
          <a:p>
            <a:pPr marL="5651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Also known as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natural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or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human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insulin.</a:t>
            </a:r>
          </a:p>
          <a:p>
            <a:pPr marL="5651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Unmodified crystalline insulin.</a:t>
            </a:r>
          </a:p>
          <a:p>
            <a:pPr marL="5651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Relatively short onset and duration.</a:t>
            </a:r>
          </a:p>
          <a:p>
            <a:pPr marL="5651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s.c.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injection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regular insulin forms small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aggregates (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hexamers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that undergo conversion to dimers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followed by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monomers before systemic absorption can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occur.</a:t>
            </a:r>
          </a:p>
          <a:p>
            <a:pPr marL="565150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hould be administered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s.c.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30 minutes before having a meal.</a:t>
            </a:r>
          </a:p>
          <a:p>
            <a:pPr marL="565150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Regular insulin (as well as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lispro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aspart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glulisine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) can be administered IV.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0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Bolus </a:t>
            </a:r>
            <a:r>
              <a:rPr lang="en-US" dirty="0" err="1" smtClean="0"/>
              <a:t>insulins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00" y="1340024"/>
            <a:ext cx="8477250" cy="5451476"/>
          </a:xfrm>
        </p:spPr>
        <p:txBody>
          <a:bodyPr>
            <a:normAutofit fontScale="92500"/>
          </a:bodyPr>
          <a:lstStyle/>
          <a:p>
            <a:pPr marL="398463" indent="-398463">
              <a:lnSpc>
                <a:spcPts val="3800"/>
              </a:lnSpc>
              <a:buFont typeface="+mj-lt"/>
              <a:buAutoNum type="arabicPeriod" startAt="2"/>
            </a:pPr>
            <a:r>
              <a:rPr lang="en-US" b="1" u="sng" dirty="0" smtClean="0"/>
              <a:t>Rapid acting</a:t>
            </a:r>
          </a:p>
          <a:p>
            <a:pPr marL="565150" lvl="1">
              <a:lnSpc>
                <a:spcPts val="3800"/>
              </a:lnSpc>
            </a:pPr>
            <a:r>
              <a:rPr lang="en-US" dirty="0"/>
              <a:t>Include: </a:t>
            </a:r>
            <a:r>
              <a:rPr lang="en-US" b="1" dirty="0" err="1" smtClean="0"/>
              <a:t>aspart</a:t>
            </a:r>
            <a:r>
              <a:rPr lang="en-US" dirty="0" smtClean="0"/>
              <a:t>, </a:t>
            </a:r>
            <a:r>
              <a:rPr lang="en-US" b="1" dirty="0" err="1"/>
              <a:t>glulisine</a:t>
            </a:r>
            <a:r>
              <a:rPr lang="en-US" dirty="0"/>
              <a:t>, and </a:t>
            </a:r>
            <a:r>
              <a:rPr lang="en-US" b="1" dirty="0" err="1" smtClean="0"/>
              <a:t>lispro</a:t>
            </a:r>
            <a:r>
              <a:rPr lang="en-US" dirty="0" smtClean="0"/>
              <a:t>.</a:t>
            </a:r>
          </a:p>
          <a:p>
            <a:pPr marL="565150" lvl="1">
              <a:lnSpc>
                <a:spcPts val="3800"/>
              </a:lnSpc>
            </a:pPr>
            <a:r>
              <a:rPr lang="en-US" dirty="0" smtClean="0"/>
              <a:t>Resulted from the substitution of one or two amino acids in regular insulin </a:t>
            </a:r>
            <a:r>
              <a:rPr lang="en-US" dirty="0" smtClean="0">
                <a:sym typeface="Wingdings" panose="05000000000000000000" pitchFamily="2" charset="2"/>
              </a:rPr>
              <a:t> unique pharmacokinetics properties of these agents.</a:t>
            </a:r>
          </a:p>
          <a:p>
            <a:pPr marL="565150" lvl="1">
              <a:lnSpc>
                <a:spcPts val="3800"/>
              </a:lnSpc>
            </a:pPr>
            <a:r>
              <a:rPr lang="en-US" dirty="0" smtClean="0">
                <a:sym typeface="Wingdings" panose="05000000000000000000" pitchFamily="2" charset="2"/>
              </a:rPr>
              <a:t>Onset of action = 15-30 minutes </a:t>
            </a:r>
          </a:p>
          <a:p>
            <a:pPr marL="565150" lvl="1">
              <a:lnSpc>
                <a:spcPts val="3800"/>
              </a:lnSpc>
            </a:pPr>
            <a:r>
              <a:rPr lang="en-US" dirty="0" smtClean="0">
                <a:sym typeface="Wingdings" panose="05000000000000000000" pitchFamily="2" charset="2"/>
              </a:rPr>
              <a:t>Peak effect = 1-2 hours</a:t>
            </a:r>
          </a:p>
          <a:p>
            <a:pPr marL="565150" lvl="1">
              <a:lnSpc>
                <a:spcPts val="3800"/>
              </a:lnSpc>
            </a:pPr>
            <a:r>
              <a:rPr lang="en-US" dirty="0" smtClean="0">
                <a:sym typeface="Wingdings" panose="05000000000000000000" pitchFamily="2" charset="2"/>
              </a:rPr>
              <a:t>Administered 15 min before or immediately prior to meals.</a:t>
            </a:r>
          </a:p>
          <a:p>
            <a:pPr lvl="1"/>
            <a:r>
              <a:rPr lang="en-US" dirty="0"/>
              <a:t>An inhaled rapid-acting insulin is also </a:t>
            </a:r>
            <a:r>
              <a:rPr lang="en-US" dirty="0" smtClean="0"/>
              <a:t>available </a:t>
            </a:r>
            <a:r>
              <a:rPr lang="en-US" i="1" dirty="0" smtClean="0"/>
              <a:t>(</a:t>
            </a:r>
            <a:r>
              <a:rPr lang="en-GB" i="1" dirty="0"/>
              <a:t>Recombinant </a:t>
            </a:r>
            <a:r>
              <a:rPr lang="en-GB" i="1" dirty="0" smtClean="0"/>
              <a:t>human insulin regular</a:t>
            </a:r>
            <a:r>
              <a:rPr lang="en-GB" dirty="0" smtClean="0"/>
              <a:t>)</a:t>
            </a:r>
            <a:r>
              <a:rPr lang="en-US" dirty="0" smtClean="0"/>
              <a:t>.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7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</a:t>
            </a:r>
            <a:r>
              <a:rPr lang="en-US" dirty="0" err="1" smtClean="0"/>
              <a:t>insulins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00" y="1340024"/>
            <a:ext cx="8477250" cy="5451476"/>
          </a:xfrm>
        </p:spPr>
        <p:txBody>
          <a:bodyPr/>
          <a:lstStyle/>
          <a:p>
            <a:pPr marL="398463" indent="-398463">
              <a:lnSpc>
                <a:spcPts val="4200"/>
              </a:lnSpc>
              <a:buFont typeface="+mj-lt"/>
              <a:buAutoNum type="arabicPeriod" startAt="3"/>
            </a:pPr>
            <a:r>
              <a:rPr lang="en-US" b="1" u="sng" dirty="0" smtClean="0"/>
              <a:t>Intermediate duration</a:t>
            </a:r>
          </a:p>
          <a:p>
            <a:pPr marL="465138" lvl="1">
              <a:lnSpc>
                <a:spcPts val="4200"/>
              </a:lnSpc>
            </a:pPr>
            <a:r>
              <a:rPr lang="en-US" b="1" dirty="0"/>
              <a:t>Neutral Protamine </a:t>
            </a:r>
            <a:r>
              <a:rPr lang="en-US" b="1" dirty="0" err="1"/>
              <a:t>Hagedorn</a:t>
            </a:r>
            <a:r>
              <a:rPr lang="en-US" b="1" dirty="0"/>
              <a:t> (NPH) </a:t>
            </a:r>
            <a:r>
              <a:rPr lang="en-US" b="1" dirty="0" smtClean="0"/>
              <a:t>insulin</a:t>
            </a:r>
          </a:p>
          <a:p>
            <a:pPr marL="865188" lvl="1">
              <a:lnSpc>
                <a:spcPts val="4200"/>
              </a:lnSpc>
            </a:pPr>
            <a:r>
              <a:rPr lang="en-US" dirty="0" smtClean="0"/>
              <a:t>protamine </a:t>
            </a:r>
            <a:r>
              <a:rPr lang="en-US" dirty="0"/>
              <a:t>is </a:t>
            </a:r>
            <a:r>
              <a:rPr lang="en-US" dirty="0" smtClean="0"/>
              <a:t>conjugated with </a:t>
            </a:r>
            <a:r>
              <a:rPr lang="en-US" dirty="0"/>
              <a:t>regular </a:t>
            </a:r>
            <a:r>
              <a:rPr lang="en-US" dirty="0" smtClean="0"/>
              <a:t>insulin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delayed </a:t>
            </a:r>
            <a:r>
              <a:rPr lang="en-US" dirty="0" smtClean="0"/>
              <a:t>onset but </a:t>
            </a:r>
            <a:r>
              <a:rPr lang="en-US" dirty="0"/>
              <a:t>extended duration of </a:t>
            </a:r>
            <a:r>
              <a:rPr lang="en-US" dirty="0" smtClean="0"/>
              <a:t>action</a:t>
            </a:r>
          </a:p>
          <a:p>
            <a:pPr marL="865188" lvl="1">
              <a:lnSpc>
                <a:spcPts val="4200"/>
              </a:lnSpc>
            </a:pPr>
            <a:r>
              <a:rPr lang="en-US" dirty="0" smtClean="0"/>
              <a:t>designed </a:t>
            </a:r>
            <a:r>
              <a:rPr lang="en-US" dirty="0"/>
              <a:t>to cover </a:t>
            </a:r>
            <a:r>
              <a:rPr lang="en-US" dirty="0" smtClean="0"/>
              <a:t>insulin requirements </a:t>
            </a:r>
            <a:r>
              <a:rPr lang="en-US" dirty="0"/>
              <a:t>in between meals and/or </a:t>
            </a:r>
            <a:r>
              <a:rPr lang="en-US" dirty="0" smtClean="0"/>
              <a:t>overnight.</a:t>
            </a:r>
          </a:p>
          <a:p>
            <a:pPr marL="865188" lvl="1">
              <a:lnSpc>
                <a:spcPts val="4200"/>
              </a:lnSpc>
            </a:pPr>
            <a:r>
              <a:rPr lang="en-US" dirty="0"/>
              <a:t>NPH insulin use has </a:t>
            </a:r>
            <a:r>
              <a:rPr lang="en-US" dirty="0" smtClean="0"/>
              <a:t>declined with the advent of long-acting </a:t>
            </a:r>
            <a:r>
              <a:rPr lang="en-US" dirty="0" err="1" smtClean="0"/>
              <a:t>insulins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</a:t>
            </a:r>
            <a:r>
              <a:rPr lang="en-US" dirty="0" err="1" smtClean="0"/>
              <a:t>insulins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00" y="1340024"/>
            <a:ext cx="8477250" cy="5451476"/>
          </a:xfrm>
        </p:spPr>
        <p:txBody>
          <a:bodyPr>
            <a:normAutofit/>
          </a:bodyPr>
          <a:lstStyle/>
          <a:p>
            <a:pPr marL="398463" indent="-398463">
              <a:lnSpc>
                <a:spcPts val="4200"/>
              </a:lnSpc>
              <a:buFont typeface="+mj-lt"/>
              <a:buAutoNum type="arabicPeriod" startAt="3"/>
            </a:pPr>
            <a:r>
              <a:rPr lang="en-US" b="1" u="sng" dirty="0" smtClean="0"/>
              <a:t>Long duration</a:t>
            </a:r>
          </a:p>
          <a:p>
            <a:pPr lvl="1">
              <a:lnSpc>
                <a:spcPts val="4200"/>
              </a:lnSpc>
            </a:pPr>
            <a:r>
              <a:rPr lang="en-US" dirty="0" smtClean="0"/>
              <a:t>Include</a:t>
            </a:r>
            <a:r>
              <a:rPr lang="en-US" b="1" dirty="0" smtClean="0"/>
              <a:t> </a:t>
            </a:r>
            <a:r>
              <a:rPr lang="en-US" b="1" dirty="0" err="1"/>
              <a:t>g</a:t>
            </a:r>
            <a:r>
              <a:rPr lang="en-US" b="1" dirty="0" err="1" smtClean="0"/>
              <a:t>largine</a:t>
            </a:r>
            <a:r>
              <a:rPr lang="en-US" dirty="0"/>
              <a:t>, </a:t>
            </a:r>
            <a:r>
              <a:rPr lang="en-US" b="1" dirty="0" err="1"/>
              <a:t>detemir</a:t>
            </a:r>
            <a:r>
              <a:rPr lang="en-US" dirty="0"/>
              <a:t>, and </a:t>
            </a:r>
            <a:r>
              <a:rPr lang="en-US" b="1" dirty="0" err="1"/>
              <a:t>degludec</a:t>
            </a:r>
            <a:r>
              <a:rPr lang="en-US" b="1" dirty="0"/>
              <a:t> </a:t>
            </a:r>
            <a:endParaRPr lang="en-US" b="1" dirty="0" smtClean="0"/>
          </a:p>
          <a:p>
            <a:pPr lvl="1">
              <a:lnSpc>
                <a:spcPts val="4200"/>
              </a:lnSpc>
            </a:pPr>
            <a:r>
              <a:rPr lang="en-US" dirty="0"/>
              <a:t>D</a:t>
            </a:r>
            <a:r>
              <a:rPr lang="en-US" dirty="0" smtClean="0"/>
              <a:t>esigned as </a:t>
            </a:r>
            <a:r>
              <a:rPr lang="en-US" dirty="0"/>
              <a:t>once-daily-dosing basal </a:t>
            </a:r>
            <a:r>
              <a:rPr lang="en-US" dirty="0" err="1"/>
              <a:t>insulins</a:t>
            </a:r>
            <a:r>
              <a:rPr lang="en-US" dirty="0"/>
              <a:t> which provide a </a:t>
            </a:r>
            <a:r>
              <a:rPr lang="en-US" dirty="0" smtClean="0"/>
              <a:t>relatively constant </a:t>
            </a:r>
            <a:r>
              <a:rPr lang="en-US" dirty="0"/>
              <a:t>insulin concentration over 24 </a:t>
            </a:r>
            <a:r>
              <a:rPr lang="en-US" dirty="0" smtClean="0"/>
              <a:t>hours.</a:t>
            </a:r>
          </a:p>
          <a:p>
            <a:pPr lvl="1"/>
            <a:r>
              <a:rPr lang="en-GB" b="1" dirty="0" err="1" smtClean="0"/>
              <a:t>Glargine</a:t>
            </a:r>
            <a:r>
              <a:rPr lang="en-GB" dirty="0" smtClean="0"/>
              <a:t> </a:t>
            </a:r>
            <a:r>
              <a:rPr lang="en-US" dirty="0" smtClean="0"/>
              <a:t>differs </a:t>
            </a:r>
            <a:r>
              <a:rPr lang="en-US" dirty="0"/>
              <a:t>from regular insulin by three amino </a:t>
            </a:r>
            <a:r>
              <a:rPr lang="en-US" dirty="0" smtClean="0"/>
              <a:t>acids </a:t>
            </a:r>
            <a:r>
              <a:rPr lang="en-US" dirty="0" smtClean="0">
                <a:sym typeface="Wingdings" panose="05000000000000000000" pitchFamily="2" charset="2"/>
              </a:rPr>
              <a:t> low solubility at physiologic pH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precipitates on </a:t>
            </a:r>
            <a:r>
              <a:rPr lang="en-US" dirty="0" err="1" smtClean="0">
                <a:sym typeface="Wingdings" panose="05000000000000000000" pitchFamily="2" charset="2"/>
              </a:rPr>
              <a:t>s.c.</a:t>
            </a:r>
            <a:r>
              <a:rPr lang="en-US" dirty="0" smtClean="0">
                <a:sym typeface="Wingdings" panose="05000000000000000000" pitchFamily="2" charset="2"/>
              </a:rPr>
              <a:t> administration.</a:t>
            </a:r>
          </a:p>
          <a:p>
            <a:pPr lvl="1"/>
            <a:r>
              <a:rPr lang="en-US" b="1" dirty="0" err="1"/>
              <a:t>Detemir</a:t>
            </a:r>
            <a:r>
              <a:rPr lang="en-US" dirty="0"/>
              <a:t> binds to albumin in the plasma, </a:t>
            </a:r>
            <a:r>
              <a:rPr lang="en-US" dirty="0" smtClean="0"/>
              <a:t>which </a:t>
            </a:r>
            <a:r>
              <a:rPr lang="en-GB" dirty="0" smtClean="0"/>
              <a:t>gives </a:t>
            </a:r>
            <a:r>
              <a:rPr lang="en-GB" dirty="0"/>
              <a:t>it sustained </a:t>
            </a:r>
            <a:r>
              <a:rPr lang="en-GB" dirty="0" smtClean="0"/>
              <a:t>action.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</a:t>
            </a:r>
            <a:r>
              <a:rPr lang="en-US" dirty="0" err="1" smtClean="0"/>
              <a:t>insulins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00" y="1340024"/>
            <a:ext cx="8477250" cy="5451476"/>
          </a:xfrm>
        </p:spPr>
        <p:txBody>
          <a:bodyPr>
            <a:normAutofit/>
          </a:bodyPr>
          <a:lstStyle/>
          <a:p>
            <a:pPr marL="398463" indent="-398463">
              <a:lnSpc>
                <a:spcPts val="4200"/>
              </a:lnSpc>
              <a:buFont typeface="+mj-lt"/>
              <a:buAutoNum type="arabicPeriod" startAt="3"/>
            </a:pPr>
            <a:r>
              <a:rPr lang="en-US" b="1" u="sng" dirty="0" smtClean="0"/>
              <a:t>Long duration</a:t>
            </a:r>
          </a:p>
          <a:p>
            <a:pPr lvl="1">
              <a:lnSpc>
                <a:spcPts val="4200"/>
              </a:lnSpc>
            </a:pPr>
            <a:r>
              <a:rPr lang="en-US" b="1" dirty="0" err="1" smtClean="0"/>
              <a:t>Degludec</a:t>
            </a:r>
            <a:r>
              <a:rPr lang="en-US" b="1" dirty="0" smtClean="0"/>
              <a:t> </a:t>
            </a:r>
            <a:r>
              <a:rPr lang="en-US" dirty="0" smtClean="0"/>
              <a:t>has a modified B chain </a:t>
            </a:r>
            <a:r>
              <a:rPr lang="en-US" dirty="0" smtClean="0">
                <a:sym typeface="Wingdings" panose="05000000000000000000" pitchFamily="2" charset="2"/>
              </a:rPr>
              <a:t> forms </a:t>
            </a:r>
            <a:r>
              <a:rPr lang="en-US" dirty="0" err="1" smtClean="0">
                <a:sym typeface="Wingdings" panose="05000000000000000000" pitchFamily="2" charset="2"/>
              </a:rPr>
              <a:t>hexamers</a:t>
            </a:r>
            <a:r>
              <a:rPr lang="en-US" dirty="0" smtClean="0">
                <a:sym typeface="Wingdings" panose="05000000000000000000" pitchFamily="2" charset="2"/>
              </a:rPr>
              <a:t> and di-</a:t>
            </a:r>
            <a:r>
              <a:rPr lang="en-US" dirty="0" err="1" smtClean="0">
                <a:sym typeface="Wingdings" panose="05000000000000000000" pitchFamily="2" charset="2"/>
              </a:rPr>
              <a:t>hexamers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6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– combination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00" y="1373274"/>
            <a:ext cx="8477250" cy="53911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llow </a:t>
            </a:r>
            <a:r>
              <a:rPr lang="en-US" dirty="0"/>
              <a:t>some patients to manage their insulin </a:t>
            </a:r>
            <a:r>
              <a:rPr lang="en-US" dirty="0" smtClean="0"/>
              <a:t>therapy with </a:t>
            </a:r>
            <a:r>
              <a:rPr lang="en-US" dirty="0"/>
              <a:t>only two injections per day, and avoids the difficulty </a:t>
            </a:r>
            <a:r>
              <a:rPr lang="en-US" dirty="0" smtClean="0"/>
              <a:t>and possible </a:t>
            </a:r>
            <a:r>
              <a:rPr lang="en-US" dirty="0"/>
              <a:t>errors that can occur when manually mixing </a:t>
            </a:r>
            <a:r>
              <a:rPr lang="en-US" dirty="0" err="1" smtClean="0"/>
              <a:t>insulins</a:t>
            </a:r>
            <a:r>
              <a:rPr lang="en-US" dirty="0" smtClean="0"/>
              <a:t>.</a:t>
            </a:r>
          </a:p>
          <a:p>
            <a:r>
              <a:rPr lang="en-US" dirty="0"/>
              <a:t>NPH is available in a combination of 70/30 (70% NPH and </a:t>
            </a:r>
            <a:r>
              <a:rPr lang="en-US" dirty="0" smtClean="0"/>
              <a:t>30% </a:t>
            </a:r>
            <a:r>
              <a:rPr lang="en-GB" dirty="0" smtClean="0"/>
              <a:t>regular </a:t>
            </a:r>
            <a:r>
              <a:rPr lang="en-GB" dirty="0"/>
              <a:t>insulin</a:t>
            </a:r>
            <a:r>
              <a:rPr lang="en-GB" dirty="0" smtClean="0"/>
              <a:t>).</a:t>
            </a:r>
          </a:p>
          <a:p>
            <a:r>
              <a:rPr lang="en-GB" dirty="0"/>
              <a:t>Humalog mix 75/25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75</a:t>
            </a:r>
            <a:r>
              <a:rPr lang="en-GB" dirty="0"/>
              <a:t>% </a:t>
            </a:r>
            <a:r>
              <a:rPr lang="en-GB" dirty="0" smtClean="0"/>
              <a:t>neutral protamine </a:t>
            </a:r>
            <a:r>
              <a:rPr lang="en-GB" dirty="0" err="1"/>
              <a:t>lispro</a:t>
            </a:r>
            <a:r>
              <a:rPr lang="en-GB" dirty="0"/>
              <a:t> suspension and 25% insulin </a:t>
            </a:r>
            <a:r>
              <a:rPr lang="en-GB" dirty="0" err="1"/>
              <a:t>lispro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US" dirty="0"/>
              <a:t>Humalog 50/50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50% neutral </a:t>
            </a:r>
            <a:r>
              <a:rPr lang="en-GB" dirty="0"/>
              <a:t>protamine </a:t>
            </a:r>
            <a:r>
              <a:rPr lang="en-GB" dirty="0" err="1"/>
              <a:t>lispro</a:t>
            </a:r>
            <a:r>
              <a:rPr lang="en-GB" dirty="0"/>
              <a:t> and 50% </a:t>
            </a:r>
            <a:r>
              <a:rPr lang="en-GB" dirty="0" err="1" smtClean="0"/>
              <a:t>lispro</a:t>
            </a:r>
            <a:endParaRPr lang="en-GB" dirty="0" smtClean="0"/>
          </a:p>
          <a:p>
            <a:r>
              <a:rPr lang="en-GB" dirty="0" err="1" smtClean="0"/>
              <a:t>Novolog</a:t>
            </a:r>
            <a:r>
              <a:rPr lang="en-GB" dirty="0" smtClean="0"/>
              <a:t> </a:t>
            </a:r>
            <a:r>
              <a:rPr lang="fr-FR" dirty="0" smtClean="0"/>
              <a:t>mix </a:t>
            </a:r>
            <a:r>
              <a:rPr lang="fr-FR" dirty="0"/>
              <a:t>70/30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70</a:t>
            </a:r>
            <a:r>
              <a:rPr lang="fr-FR" dirty="0"/>
              <a:t>% </a:t>
            </a:r>
            <a:r>
              <a:rPr lang="fr-FR" dirty="0" err="1"/>
              <a:t>insulin</a:t>
            </a:r>
            <a:r>
              <a:rPr lang="fr-FR" dirty="0"/>
              <a:t> </a:t>
            </a:r>
            <a:r>
              <a:rPr lang="fr-FR" dirty="0" err="1"/>
              <a:t>aspart</a:t>
            </a:r>
            <a:r>
              <a:rPr lang="fr-FR" dirty="0"/>
              <a:t> protamine </a:t>
            </a:r>
            <a:r>
              <a:rPr lang="fr-FR" dirty="0" smtClean="0"/>
              <a:t>suspension </a:t>
            </a:r>
            <a:r>
              <a:rPr lang="en-US" dirty="0" smtClean="0"/>
              <a:t>and </a:t>
            </a:r>
            <a:r>
              <a:rPr lang="en-US" dirty="0"/>
              <a:t>30% insulin </a:t>
            </a:r>
            <a:r>
              <a:rPr lang="en-US" dirty="0" err="1"/>
              <a:t>aspart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and </a:t>
            </a:r>
            <a:r>
              <a:rPr lang="en-US" dirty="0" smtClean="0"/>
              <a:t>assessing glycemic targets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40" y="1501775"/>
            <a:ext cx="5639867" cy="5074871"/>
          </a:xfrm>
        </p:spPr>
      </p:pic>
    </p:spTree>
    <p:extLst>
      <p:ext uri="{BB962C8B-B14F-4D97-AF65-F5344CB8AC3E}">
        <p14:creationId xmlns:p14="http://schemas.microsoft.com/office/powerpoint/2010/main" val="39771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Insulin pump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73024"/>
            <a:ext cx="8477250" cy="4981575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Consists </a:t>
            </a:r>
            <a:r>
              <a:rPr lang="en-US" dirty="0"/>
              <a:t>of </a:t>
            </a:r>
            <a:r>
              <a:rPr lang="en-US" dirty="0" smtClean="0"/>
              <a:t>a programmable </a:t>
            </a:r>
            <a:r>
              <a:rPr lang="en-US" dirty="0"/>
              <a:t>infusion device that allows for basal </a:t>
            </a:r>
            <a:r>
              <a:rPr lang="en-US" dirty="0" smtClean="0"/>
              <a:t>infusion of </a:t>
            </a:r>
            <a:r>
              <a:rPr lang="en-US" dirty="0"/>
              <a:t>insulin 24 hours </a:t>
            </a:r>
            <a:r>
              <a:rPr lang="en-US" dirty="0" smtClean="0"/>
              <a:t>daily, </a:t>
            </a:r>
            <a:r>
              <a:rPr lang="en-US" dirty="0"/>
              <a:t>as well as </a:t>
            </a:r>
            <a:r>
              <a:rPr lang="en-US" dirty="0" smtClean="0"/>
              <a:t>bolus administration </a:t>
            </a:r>
            <a:r>
              <a:rPr lang="en-US" dirty="0"/>
              <a:t>before meals and snacks</a:t>
            </a:r>
            <a:r>
              <a:rPr lang="en-US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dirty="0"/>
              <a:t>Regular or </a:t>
            </a:r>
            <a:r>
              <a:rPr lang="en-US" dirty="0" smtClean="0"/>
              <a:t>rapid-acting insulin </a:t>
            </a:r>
            <a:r>
              <a:rPr lang="en-US" dirty="0"/>
              <a:t>is delivered from a reservoir either by infusion set </a:t>
            </a:r>
            <a:r>
              <a:rPr lang="en-US" dirty="0" smtClean="0"/>
              <a:t>tubing or </a:t>
            </a:r>
            <a:r>
              <a:rPr lang="en-US" dirty="0"/>
              <a:t>through a small </a:t>
            </a:r>
            <a:r>
              <a:rPr lang="en-US" dirty="0" err="1" smtClean="0"/>
              <a:t>canula</a:t>
            </a:r>
            <a:r>
              <a:rPr lang="en-US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dirty="0"/>
              <a:t>Patients use a carbohydrate-to-insulin ratio to determine how many units of insulin are </a:t>
            </a:r>
            <a:r>
              <a:rPr lang="en-US" dirty="0" smtClean="0"/>
              <a:t>required.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5" y="1002278"/>
            <a:ext cx="8477250" cy="48404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3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Noninsulin injectable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Glucagon-like peptide </a:t>
            </a:r>
            <a:r>
              <a:rPr lang="en-US" b="1" dirty="0"/>
              <a:t>1 (GLP-1) </a:t>
            </a:r>
            <a:r>
              <a:rPr lang="en-US" b="1" dirty="0" smtClean="0"/>
              <a:t>agonists </a:t>
            </a:r>
          </a:p>
          <a:p>
            <a:r>
              <a:rPr lang="en-US" dirty="0" smtClean="0"/>
              <a:t>Also known as </a:t>
            </a:r>
            <a:r>
              <a:rPr lang="en-US" i="1" dirty="0" err="1" smtClean="0"/>
              <a:t>incretins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Include: </a:t>
            </a:r>
          </a:p>
          <a:p>
            <a:pPr marL="515938" indent="0">
              <a:buNone/>
            </a:pPr>
            <a:r>
              <a:rPr lang="en-US" b="1" dirty="0" err="1" smtClean="0"/>
              <a:t>Exenatide</a:t>
            </a:r>
            <a:r>
              <a:rPr lang="en-US" b="1" dirty="0"/>
              <a:t>, </a:t>
            </a:r>
            <a:r>
              <a:rPr lang="en-US" b="1" dirty="0" err="1"/>
              <a:t>liraglutide</a:t>
            </a:r>
            <a:r>
              <a:rPr lang="en-US" b="1" dirty="0"/>
              <a:t>, </a:t>
            </a:r>
            <a:r>
              <a:rPr lang="en-US" b="1" dirty="0" err="1"/>
              <a:t>albiglutide</a:t>
            </a:r>
            <a:r>
              <a:rPr lang="en-US" b="1" dirty="0"/>
              <a:t>, </a:t>
            </a:r>
            <a:r>
              <a:rPr lang="en-US" b="1" dirty="0" err="1"/>
              <a:t>dulaglutide</a:t>
            </a:r>
            <a:r>
              <a:rPr lang="en-US" b="1" dirty="0"/>
              <a:t>, and </a:t>
            </a:r>
            <a:r>
              <a:rPr lang="en-US" b="1" dirty="0" err="1"/>
              <a:t>lixisenatide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Indicated for </a:t>
            </a:r>
            <a:r>
              <a:rPr lang="en-US" dirty="0"/>
              <a:t>the treatment of T2DM to improve glycemic control. </a:t>
            </a:r>
            <a:endParaRPr lang="en-US" dirty="0" smtClean="0"/>
          </a:p>
          <a:p>
            <a:r>
              <a:rPr lang="en-US" dirty="0" smtClean="0"/>
              <a:t>They decrease the risk of cardiovascular disease and produce weight loss.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3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Noninsulin injectable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Glucagon-like peptide </a:t>
            </a:r>
            <a:r>
              <a:rPr lang="en-US" b="1" dirty="0"/>
              <a:t>1 (GLP-1) </a:t>
            </a:r>
            <a:r>
              <a:rPr lang="en-US" b="1" dirty="0" smtClean="0"/>
              <a:t>agonists </a:t>
            </a:r>
          </a:p>
          <a:p>
            <a:r>
              <a:rPr lang="en-US" b="1" dirty="0" smtClean="0"/>
              <a:t>MOA: </a:t>
            </a:r>
            <a:endParaRPr lang="en-US" dirty="0" smtClean="0"/>
          </a:p>
          <a:p>
            <a:pPr lvl="1">
              <a:lnSpc>
                <a:spcPts val="3800"/>
              </a:lnSpc>
            </a:pPr>
            <a:r>
              <a:rPr lang="en-US" dirty="0" smtClean="0"/>
              <a:t>produce glucose dependent </a:t>
            </a:r>
            <a:r>
              <a:rPr lang="en-US" dirty="0"/>
              <a:t>insulin </a:t>
            </a:r>
            <a:r>
              <a:rPr lang="en-US" dirty="0" smtClean="0"/>
              <a:t>secretion</a:t>
            </a:r>
          </a:p>
          <a:p>
            <a:pPr lvl="1">
              <a:lnSpc>
                <a:spcPts val="3800"/>
              </a:lnSpc>
            </a:pPr>
            <a:r>
              <a:rPr lang="en-US" dirty="0" smtClean="0"/>
              <a:t>reduce </a:t>
            </a:r>
            <a:r>
              <a:rPr lang="en-US" dirty="0" err="1"/>
              <a:t>postmeal</a:t>
            </a:r>
            <a:r>
              <a:rPr lang="en-US" dirty="0"/>
              <a:t> glucagon secretion, which decreases </a:t>
            </a:r>
            <a:r>
              <a:rPr lang="en-US" dirty="0" err="1"/>
              <a:t>postmeal</a:t>
            </a:r>
            <a:r>
              <a:rPr lang="en-US" dirty="0"/>
              <a:t> glucose </a:t>
            </a:r>
            <a:r>
              <a:rPr lang="en-US" dirty="0" smtClean="0"/>
              <a:t>output</a:t>
            </a:r>
          </a:p>
          <a:p>
            <a:pPr lvl="1">
              <a:lnSpc>
                <a:spcPts val="3800"/>
              </a:lnSpc>
            </a:pPr>
            <a:r>
              <a:rPr lang="en-US" dirty="0" smtClean="0"/>
              <a:t>increase satiety, </a:t>
            </a:r>
            <a:r>
              <a:rPr lang="en-US" dirty="0"/>
              <a:t>which decreases food </a:t>
            </a:r>
            <a:r>
              <a:rPr lang="en-US" dirty="0" smtClean="0"/>
              <a:t>intake</a:t>
            </a:r>
            <a:endParaRPr lang="en-US" dirty="0"/>
          </a:p>
          <a:p>
            <a:pPr lvl="1">
              <a:lnSpc>
                <a:spcPts val="3800"/>
              </a:lnSpc>
            </a:pPr>
            <a:r>
              <a:rPr lang="en-US" dirty="0" smtClean="0"/>
              <a:t>regulate </a:t>
            </a:r>
            <a:r>
              <a:rPr lang="en-US" dirty="0"/>
              <a:t>gastric emptying, which allows nutrients to be absorbed into the circulation more </a:t>
            </a:r>
            <a:r>
              <a:rPr lang="en-US" dirty="0" smtClean="0"/>
              <a:t>smoothly.</a:t>
            </a:r>
          </a:p>
          <a:p>
            <a:pPr marL="457200" lvl="1" indent="0">
              <a:lnSpc>
                <a:spcPts val="3800"/>
              </a:lnSpc>
              <a:buNone/>
            </a:pPr>
            <a:r>
              <a:rPr lang="en-US" dirty="0" smtClean="0">
                <a:sym typeface="Wingdings" panose="05000000000000000000" pitchFamily="2" charset="2"/>
              </a:rPr>
              <a:t> lower BG levels.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6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Noninsulin injectable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b="1" dirty="0" smtClean="0"/>
              <a:t>Glucagon-like peptide </a:t>
            </a:r>
            <a:r>
              <a:rPr lang="en-US" b="1" dirty="0"/>
              <a:t>1 (GLP-1) </a:t>
            </a:r>
            <a:r>
              <a:rPr lang="en-US" b="1" dirty="0" smtClean="0"/>
              <a:t>agonists </a:t>
            </a:r>
          </a:p>
          <a:p>
            <a:pPr>
              <a:lnSpc>
                <a:spcPts val="4000"/>
              </a:lnSpc>
            </a:pPr>
            <a:r>
              <a:rPr lang="en-US" b="1" dirty="0" smtClean="0"/>
              <a:t>Adverse effects: 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Nausea, vomiting and diarrhea</a:t>
            </a:r>
          </a:p>
          <a:p>
            <a:pPr lvl="2">
              <a:lnSpc>
                <a:spcPts val="4000"/>
              </a:lnSpc>
            </a:pPr>
            <a:r>
              <a:rPr lang="en-US" dirty="0" smtClean="0"/>
              <a:t>Lessen over time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Acute pancreatitis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Antibody formation </a:t>
            </a:r>
          </a:p>
          <a:p>
            <a:pPr marL="914400" lvl="2" indent="0">
              <a:lnSpc>
                <a:spcPts val="4000"/>
              </a:lnSpc>
              <a:buNone/>
            </a:pPr>
            <a:r>
              <a:rPr lang="en-US" dirty="0" smtClean="0">
                <a:sym typeface="Wingdings" panose="05000000000000000000" pitchFamily="2" charset="2"/>
              </a:rPr>
              <a:t>treatment failure or allergic reactions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4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Amylin analog (</a:t>
            </a:r>
            <a:r>
              <a:rPr lang="en-US" dirty="0" err="1" smtClean="0"/>
              <a:t>Pramlintide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Amylin </a:t>
            </a:r>
            <a:r>
              <a:rPr lang="en-US" sz="2400" dirty="0"/>
              <a:t>is a naturally occurring neuroendocrine </a:t>
            </a:r>
            <a:r>
              <a:rPr lang="en-US" sz="2400" dirty="0" smtClean="0"/>
              <a:t>peptide that </a:t>
            </a:r>
            <a:r>
              <a:rPr lang="en-US" sz="2400" dirty="0"/>
              <a:t>is </a:t>
            </a:r>
            <a:r>
              <a:rPr lang="en-US" sz="2400" dirty="0" smtClean="0"/>
              <a:t>co-secreted </a:t>
            </a:r>
            <a:r>
              <a:rPr lang="en-US" sz="2400" dirty="0"/>
              <a:t>with insulin by the </a:t>
            </a:r>
            <a:r>
              <a:rPr lang="en-US" sz="2400" dirty="0" smtClean="0"/>
              <a:t>β cells </a:t>
            </a:r>
            <a:r>
              <a:rPr lang="en-US" sz="2400" dirty="0"/>
              <a:t>of the pancreas </a:t>
            </a:r>
            <a:r>
              <a:rPr lang="en-US" sz="2400" dirty="0" smtClean="0"/>
              <a:t>in response </a:t>
            </a:r>
            <a:r>
              <a:rPr lang="en-US" sz="2400" dirty="0"/>
              <a:t>to food. </a:t>
            </a:r>
            <a:endParaRPr lang="en-US" sz="2400" dirty="0" smtClean="0"/>
          </a:p>
          <a:p>
            <a:pPr>
              <a:lnSpc>
                <a:spcPts val="3400"/>
              </a:lnSpc>
            </a:pPr>
            <a:r>
              <a:rPr lang="en-US" sz="2400" dirty="0" smtClean="0"/>
              <a:t>Amylin </a:t>
            </a:r>
            <a:r>
              <a:rPr lang="en-US" sz="2400" dirty="0"/>
              <a:t>secretion is very low or </a:t>
            </a:r>
            <a:r>
              <a:rPr lang="en-US" sz="2400" dirty="0" smtClean="0"/>
              <a:t>completely deficient </a:t>
            </a:r>
            <a:r>
              <a:rPr lang="en-US" sz="2400" dirty="0"/>
              <a:t>in patients with T1DM and lower than normal </a:t>
            </a:r>
            <a:r>
              <a:rPr lang="en-US" sz="2400" dirty="0" smtClean="0"/>
              <a:t>in patients </a:t>
            </a:r>
            <a:r>
              <a:rPr lang="en-US" sz="2400" dirty="0"/>
              <a:t>with T2DM who require insulin. </a:t>
            </a:r>
            <a:endParaRPr lang="en-US" sz="2400" dirty="0" smtClean="0"/>
          </a:p>
          <a:p>
            <a:pPr>
              <a:lnSpc>
                <a:spcPts val="3400"/>
              </a:lnSpc>
            </a:pPr>
            <a:r>
              <a:rPr lang="en-US" sz="2400" b="1" dirty="0" smtClean="0"/>
              <a:t>MOA</a:t>
            </a:r>
            <a:r>
              <a:rPr lang="en-US" sz="2400" dirty="0" smtClean="0"/>
              <a:t>: </a:t>
            </a:r>
            <a:r>
              <a:rPr lang="en-US" sz="2400" dirty="0" err="1" smtClean="0"/>
              <a:t>Pramlintide</a:t>
            </a:r>
            <a:r>
              <a:rPr lang="en-US" sz="2400" dirty="0" smtClean="0"/>
              <a:t> slows gastric </a:t>
            </a:r>
            <a:r>
              <a:rPr lang="en-US" sz="2400" dirty="0"/>
              <a:t>emptying without altering absorption of nutrients, suppresses glucagon secretion, and leads to a reduction in </a:t>
            </a:r>
            <a:r>
              <a:rPr lang="en-US" sz="2400" dirty="0" smtClean="0"/>
              <a:t>food intake </a:t>
            </a:r>
            <a:r>
              <a:rPr lang="en-US" sz="2400" dirty="0"/>
              <a:t>by increasing satiety. </a:t>
            </a:r>
            <a:endParaRPr lang="en-US" sz="2400" dirty="0" smtClean="0"/>
          </a:p>
          <a:p>
            <a:pPr lvl="1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 By </a:t>
            </a:r>
            <a:r>
              <a:rPr lang="en-US" sz="2200" dirty="0"/>
              <a:t>slowing gastric emptying, </a:t>
            </a:r>
            <a:r>
              <a:rPr lang="en-US" sz="2200" dirty="0" smtClean="0"/>
              <a:t>the normal </a:t>
            </a:r>
            <a:r>
              <a:rPr lang="en-US" sz="2200" dirty="0"/>
              <a:t>initial </a:t>
            </a:r>
            <a:r>
              <a:rPr lang="en-US" sz="2200" dirty="0" err="1"/>
              <a:t>postmeal</a:t>
            </a:r>
            <a:r>
              <a:rPr lang="en-US" sz="2200" dirty="0"/>
              <a:t> spike in BG is reduced.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3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Amylin analog (</a:t>
            </a:r>
            <a:r>
              <a:rPr lang="en-US" dirty="0" err="1" smtClean="0"/>
              <a:t>Pramlintide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 err="1" smtClean="0"/>
              <a:t>Pramlintide</a:t>
            </a:r>
            <a:r>
              <a:rPr lang="en-US" sz="2400" dirty="0" smtClean="0"/>
              <a:t> is given by </a:t>
            </a:r>
            <a:r>
              <a:rPr lang="en-US" sz="2400" dirty="0" err="1" smtClean="0"/>
              <a:t>s.c.</a:t>
            </a:r>
            <a:r>
              <a:rPr lang="en-US" sz="2400" dirty="0" smtClean="0"/>
              <a:t> injection before meals.</a:t>
            </a:r>
          </a:p>
          <a:p>
            <a:pPr marL="0" indent="0">
              <a:lnSpc>
                <a:spcPts val="3400"/>
              </a:lnSpc>
              <a:buNone/>
            </a:pPr>
            <a:endParaRPr lang="en-US" sz="2400" dirty="0" smtClean="0"/>
          </a:p>
          <a:p>
            <a:pPr>
              <a:lnSpc>
                <a:spcPts val="3400"/>
              </a:lnSpc>
            </a:pPr>
            <a:r>
              <a:rPr lang="en-US" sz="2400" b="1" dirty="0" smtClean="0"/>
              <a:t>Adverse effects: </a:t>
            </a:r>
          </a:p>
          <a:p>
            <a:pPr marL="398463" indent="0">
              <a:lnSpc>
                <a:spcPts val="3400"/>
              </a:lnSpc>
              <a:buNone/>
            </a:pPr>
            <a:r>
              <a:rPr lang="en-US" sz="2400" dirty="0" smtClean="0"/>
              <a:t>Nausea</a:t>
            </a:r>
            <a:r>
              <a:rPr lang="en-US" sz="2400" dirty="0"/>
              <a:t>, </a:t>
            </a:r>
            <a:r>
              <a:rPr lang="en-US" sz="2400" dirty="0" smtClean="0"/>
              <a:t>vomiting, hypoglycemia, </a:t>
            </a:r>
          </a:p>
          <a:p>
            <a:pPr marL="457200" lvl="1" indent="0">
              <a:lnSpc>
                <a:spcPts val="3400"/>
              </a:lnSpc>
              <a:buNone/>
            </a:pPr>
            <a:r>
              <a:rPr lang="en-US" sz="2200" dirty="0" smtClean="0"/>
              <a:t>(although </a:t>
            </a:r>
            <a:r>
              <a:rPr lang="en-US" sz="2200" dirty="0" err="1" smtClean="0"/>
              <a:t>pramlintide</a:t>
            </a:r>
            <a:r>
              <a:rPr lang="en-US" sz="2200" dirty="0" smtClean="0"/>
              <a:t> itself does not produce hypoglycemia).</a:t>
            </a:r>
          </a:p>
          <a:p>
            <a:pPr>
              <a:lnSpc>
                <a:spcPts val="3400"/>
              </a:lnSpc>
            </a:pP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0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concomitant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391152"/>
          </a:xfrm>
        </p:spPr>
        <p:txBody>
          <a:bodyPr>
            <a:normAutofit/>
          </a:bodyPr>
          <a:lstStyle/>
          <a:p>
            <a:pPr marL="349250" indent="-349250">
              <a:buFont typeface="+mj-lt"/>
              <a:buAutoNum type="arabicPeriod"/>
            </a:pPr>
            <a:r>
              <a:rPr lang="en-US" dirty="0" smtClean="0"/>
              <a:t>Cardiovascular health</a:t>
            </a:r>
          </a:p>
          <a:p>
            <a:pPr lvl="1"/>
            <a:r>
              <a:rPr lang="en-US" dirty="0" smtClean="0"/>
              <a:t>Smoking cessation</a:t>
            </a:r>
            <a:r>
              <a:rPr lang="en-US" dirty="0"/>
              <a:t>, BP control, lipid management, antiplatelet </a:t>
            </a:r>
            <a:r>
              <a:rPr lang="en-US" dirty="0" smtClean="0"/>
              <a:t>therapy, and </a:t>
            </a:r>
            <a:r>
              <a:rPr lang="en-US" dirty="0"/>
              <a:t>lifestyle changes (including diet and exercise</a:t>
            </a:r>
            <a:r>
              <a:rPr lang="en-US" dirty="0" smtClean="0"/>
              <a:t>).</a:t>
            </a:r>
          </a:p>
          <a:p>
            <a:pPr marL="349250" indent="-349250">
              <a:buFont typeface="+mj-lt"/>
              <a:buAutoNum type="arabicPeriod"/>
            </a:pPr>
            <a:r>
              <a:rPr lang="en-US" dirty="0" smtClean="0"/>
              <a:t>Dyslipidemia</a:t>
            </a:r>
          </a:p>
          <a:p>
            <a:pPr marL="349250" indent="-349250">
              <a:buFont typeface="+mj-lt"/>
              <a:buAutoNum type="arabicPeriod"/>
            </a:pPr>
            <a:r>
              <a:rPr lang="en-US" dirty="0" smtClean="0"/>
              <a:t>Hypertension</a:t>
            </a:r>
          </a:p>
          <a:p>
            <a:pPr marL="349250" indent="-349250">
              <a:buFont typeface="+mj-lt"/>
              <a:buAutoNum type="arabicPeriod"/>
            </a:pPr>
            <a:r>
              <a:rPr lang="en-US" dirty="0" smtClean="0"/>
              <a:t>Antipsychotic drug therapy</a:t>
            </a:r>
          </a:p>
          <a:p>
            <a:pPr lvl="1"/>
            <a:r>
              <a:rPr lang="en-US" dirty="0" smtClean="0"/>
              <a:t>Use of second generation antipsychotics is associated with development of diabetes (esp. clozapine and olanzapine).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1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Treatment of acute complications</a:t>
            </a:r>
            <a:endParaRPr lang="en-GB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Hypoglycemia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00" y="1397230"/>
            <a:ext cx="8477250" cy="5676899"/>
          </a:xfrm>
        </p:spPr>
        <p:txBody>
          <a:bodyPr>
            <a:normAutofit/>
          </a:bodyPr>
          <a:lstStyle/>
          <a:p>
            <a:r>
              <a:rPr lang="en-US" sz="2700" dirty="0"/>
              <a:t>Hypoglycemia, or low blood sugar, can be defined by the glucose alert value of less than or equal to 70 mg/</a:t>
            </a:r>
            <a:r>
              <a:rPr lang="en-US" sz="2700" dirty="0" err="1"/>
              <a:t>dL</a:t>
            </a:r>
            <a:r>
              <a:rPr lang="en-US" sz="2700" dirty="0"/>
              <a:t> (3.9 </a:t>
            </a:r>
            <a:r>
              <a:rPr lang="en-US" sz="2700" dirty="0" err="1"/>
              <a:t>mmol</a:t>
            </a:r>
            <a:r>
              <a:rPr lang="en-US" sz="2700" dirty="0"/>
              <a:t>/L</a:t>
            </a:r>
            <a:r>
              <a:rPr lang="en-US" sz="2700" dirty="0" smtClean="0"/>
              <a:t>).</a:t>
            </a:r>
            <a:endParaRPr lang="en-US" sz="2700" dirty="0"/>
          </a:p>
          <a:p>
            <a:r>
              <a:rPr lang="en-US" sz="2700" dirty="0"/>
              <a:t>Individuals with DM can experience symptoms of hypoglycemia at varying BG levels</a:t>
            </a:r>
            <a:r>
              <a:rPr lang="en-US" sz="2700" dirty="0" smtClean="0"/>
              <a:t>.</a:t>
            </a:r>
          </a:p>
          <a:p>
            <a:r>
              <a:rPr lang="en-US" sz="2700" dirty="0" smtClean="0"/>
              <a:t>Typical symptoms include:</a:t>
            </a:r>
          </a:p>
          <a:p>
            <a:pPr marL="465138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shakiness		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paresthesias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		palpitations sweating		hunger 	anxiety	headaches </a:t>
            </a:r>
          </a:p>
          <a:p>
            <a:pPr marL="465138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ifficulty concentration		confusion	fatigue    drowsiness 	blurred vision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loss of consciousness 	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approach to therapy - T1DM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55" y="1477107"/>
            <a:ext cx="8617930" cy="55391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Treatment of T1DM requires </a:t>
            </a:r>
            <a:r>
              <a:rPr lang="en-US" b="1" dirty="0"/>
              <a:t>providing exogenous insulin </a:t>
            </a:r>
            <a:r>
              <a:rPr lang="en-US" dirty="0" smtClean="0"/>
              <a:t>to replace </a:t>
            </a:r>
            <a:r>
              <a:rPr lang="en-US" dirty="0"/>
              <a:t>the endogenous loss of insulin from the </a:t>
            </a:r>
            <a:r>
              <a:rPr lang="en-US" dirty="0" smtClean="0"/>
              <a:t>nonfunctional pancreas.</a:t>
            </a:r>
          </a:p>
          <a:p>
            <a:pPr>
              <a:lnSpc>
                <a:spcPct val="150000"/>
              </a:lnSpc>
            </a:pPr>
            <a:r>
              <a:rPr lang="en-US" dirty="0"/>
              <a:t>Ideally, insulin therapy mimics normal insulin physiology. 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4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Hypoglycemia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75" y="1181100"/>
            <a:ext cx="8477250" cy="5901343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/>
              <a:t>Patients experiencing symptoms of hypoglycemia </a:t>
            </a:r>
            <a:r>
              <a:rPr lang="en-US" sz="2400" dirty="0" smtClean="0"/>
              <a:t>should:</a:t>
            </a:r>
          </a:p>
          <a:p>
            <a:pPr marL="798513" lvl="1" indent="-341313">
              <a:lnSpc>
                <a:spcPts val="3400"/>
              </a:lnSpc>
              <a:buFont typeface="+mj-lt"/>
              <a:buAutoNum type="arabicPeriod"/>
            </a:pPr>
            <a:r>
              <a:rPr lang="en-US" sz="2400" dirty="0" smtClean="0"/>
              <a:t>check </a:t>
            </a:r>
            <a:r>
              <a:rPr lang="en-US" sz="2400" dirty="0"/>
              <a:t>their BG </a:t>
            </a:r>
            <a:r>
              <a:rPr lang="en-US" sz="2400" dirty="0" smtClean="0"/>
              <a:t>level</a:t>
            </a:r>
          </a:p>
          <a:p>
            <a:pPr marL="798513" lvl="1" indent="-341313">
              <a:lnSpc>
                <a:spcPts val="3400"/>
              </a:lnSpc>
              <a:buFont typeface="+mj-lt"/>
              <a:buAutoNum type="arabicPeriod"/>
            </a:pPr>
            <a:r>
              <a:rPr lang="en-US" sz="2400" dirty="0" smtClean="0"/>
              <a:t>consume </a:t>
            </a:r>
            <a:r>
              <a:rPr lang="en-US" sz="2400" dirty="0"/>
              <a:t>15 g of </a:t>
            </a:r>
            <a:r>
              <a:rPr lang="en-US" sz="2400" dirty="0" smtClean="0"/>
              <a:t>carbohydrate</a:t>
            </a:r>
          </a:p>
          <a:p>
            <a:pPr marL="798513" lvl="1" indent="-341313">
              <a:lnSpc>
                <a:spcPts val="3400"/>
              </a:lnSpc>
              <a:buFont typeface="+mj-lt"/>
              <a:buAutoNum type="arabicPeriod"/>
            </a:pPr>
            <a:r>
              <a:rPr lang="en-US" sz="2400" dirty="0" smtClean="0"/>
              <a:t>wait </a:t>
            </a:r>
            <a:r>
              <a:rPr lang="en-US" sz="2400" dirty="0"/>
              <a:t>15 minutes for symptom </a:t>
            </a:r>
            <a:r>
              <a:rPr lang="en-US" sz="2400" dirty="0" smtClean="0"/>
              <a:t>resolution</a:t>
            </a:r>
          </a:p>
          <a:p>
            <a:pPr marL="798513" lvl="1" indent="-341313">
              <a:lnSpc>
                <a:spcPts val="3400"/>
              </a:lnSpc>
              <a:buFont typeface="+mj-lt"/>
              <a:buAutoNum type="arabicPeriod"/>
            </a:pPr>
            <a:r>
              <a:rPr lang="en-US" sz="2400" dirty="0"/>
              <a:t>r</a:t>
            </a:r>
            <a:r>
              <a:rPr lang="en-US" sz="2400" dirty="0" smtClean="0"/>
              <a:t>etest BG level.</a:t>
            </a:r>
          </a:p>
          <a:p>
            <a:pPr>
              <a:lnSpc>
                <a:spcPts val="3400"/>
              </a:lnSpc>
            </a:pPr>
            <a:r>
              <a:rPr lang="en-US" sz="2400" dirty="0"/>
              <a:t>15 g of carbohydrate may include a small box of raisins, </a:t>
            </a:r>
            <a:r>
              <a:rPr lang="en-US" sz="2400" dirty="0" smtClean="0"/>
              <a:t>120 mL of </a:t>
            </a:r>
            <a:r>
              <a:rPr lang="en-US" sz="2400" dirty="0"/>
              <a:t>orange juice, </a:t>
            </a:r>
            <a:r>
              <a:rPr lang="en-US" sz="2400" dirty="0" smtClean="0"/>
              <a:t>240 mL </a:t>
            </a:r>
            <a:r>
              <a:rPr lang="en-US" sz="2400" dirty="0"/>
              <a:t>of skim milk, or three to four glucose </a:t>
            </a:r>
            <a:r>
              <a:rPr lang="en-US" sz="2400" dirty="0" smtClean="0"/>
              <a:t>tablets.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In case of loss of consciousness </a:t>
            </a:r>
            <a:r>
              <a:rPr lang="en-US" sz="2400" dirty="0" smtClean="0">
                <a:sym typeface="Wingdings" panose="05000000000000000000" pitchFamily="2" charset="2"/>
              </a:rPr>
              <a:t> glucagon emergency kit / </a:t>
            </a:r>
            <a:r>
              <a:rPr lang="en-US" sz="2400" dirty="0" err="1">
                <a:sym typeface="Wingdings" panose="05000000000000000000" pitchFamily="2" charset="2"/>
              </a:rPr>
              <a:t>s</a:t>
            </a:r>
            <a:r>
              <a:rPr lang="en-US" sz="2400" dirty="0" err="1" smtClean="0">
                <a:sym typeface="Wingdings" panose="05000000000000000000" pitchFamily="2" charset="2"/>
              </a:rPr>
              <a:t>.c.</a:t>
            </a:r>
            <a:r>
              <a:rPr lang="en-US" sz="2400" dirty="0" smtClean="0">
                <a:sym typeface="Wingdings" panose="05000000000000000000" pitchFamily="2" charset="2"/>
              </a:rPr>
              <a:t> or IM.</a:t>
            </a:r>
          </a:p>
          <a:p>
            <a:pPr>
              <a:lnSpc>
                <a:spcPts val="34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In the hospital settings: IV dextrose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0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ketoacidosis (DKA)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451476"/>
          </a:xfrm>
        </p:spPr>
        <p:txBody>
          <a:bodyPr>
            <a:normAutofit/>
          </a:bodyPr>
          <a:lstStyle/>
          <a:p>
            <a:pPr marL="398463" indent="-398463">
              <a:lnSpc>
                <a:spcPts val="4000"/>
              </a:lnSpc>
              <a:buFont typeface="+mj-lt"/>
              <a:buAutoNum type="arabicPeriod"/>
            </a:pPr>
            <a:r>
              <a:rPr lang="en-US" dirty="0" smtClean="0"/>
              <a:t>Reverse </a:t>
            </a:r>
            <a:r>
              <a:rPr lang="en-US" dirty="0"/>
              <a:t>the underlying metabolic </a:t>
            </a:r>
            <a:r>
              <a:rPr lang="en-US" dirty="0" smtClean="0"/>
              <a:t>abnormalities</a:t>
            </a:r>
          </a:p>
          <a:p>
            <a:pPr lvl="1">
              <a:lnSpc>
                <a:spcPts val="4000"/>
              </a:lnSpc>
            </a:pPr>
            <a:r>
              <a:rPr lang="en-US" dirty="0"/>
              <a:t>Potassium and other electrolytes are supplemented as indicated by laboratory assessment.</a:t>
            </a:r>
          </a:p>
          <a:p>
            <a:pPr lvl="1">
              <a:lnSpc>
                <a:spcPts val="4000"/>
              </a:lnSpc>
            </a:pPr>
            <a:r>
              <a:rPr lang="en-US" dirty="0"/>
              <a:t>The use of sodium bicarbonate in DKA is controversial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generally only recommended when the pH &lt; 7</a:t>
            </a:r>
            <a:r>
              <a:rPr lang="en-US" dirty="0" smtClean="0"/>
              <a:t>.</a:t>
            </a:r>
          </a:p>
          <a:p>
            <a:pPr lvl="1">
              <a:lnSpc>
                <a:spcPts val="4000"/>
              </a:lnSpc>
            </a:pPr>
            <a:endParaRPr lang="en-US" dirty="0"/>
          </a:p>
          <a:p>
            <a:pPr marL="398463" indent="-398463">
              <a:lnSpc>
                <a:spcPts val="4000"/>
              </a:lnSpc>
              <a:buFont typeface="+mj-lt"/>
              <a:buAutoNum type="arabicPeriod"/>
            </a:pPr>
            <a:r>
              <a:rPr lang="en-US" dirty="0" smtClean="0"/>
              <a:t>Rehydrate </a:t>
            </a:r>
            <a:r>
              <a:rPr lang="en-US" dirty="0"/>
              <a:t>the </a:t>
            </a:r>
            <a:r>
              <a:rPr lang="en-US" dirty="0" smtClean="0"/>
              <a:t>patient </a:t>
            </a:r>
          </a:p>
          <a:p>
            <a:pPr lvl="1">
              <a:lnSpc>
                <a:spcPts val="4000"/>
              </a:lnSpc>
            </a:pPr>
            <a:r>
              <a:rPr lang="en-US" dirty="0"/>
              <a:t>Fluid replacement with normal saline at 1 to 1.5 L/hour for the first hour is recommended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1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ketoacidosis (DKA)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06524"/>
            <a:ext cx="8477250" cy="5451476"/>
          </a:xfrm>
        </p:spPr>
        <p:txBody>
          <a:bodyPr>
            <a:normAutofit/>
          </a:bodyPr>
          <a:lstStyle/>
          <a:p>
            <a:pPr marL="349250" indent="-349250">
              <a:lnSpc>
                <a:spcPts val="4000"/>
              </a:lnSpc>
              <a:buFont typeface="+mj-lt"/>
              <a:buAutoNum type="arabicPeriod" startAt="3"/>
            </a:pPr>
            <a:r>
              <a:rPr lang="en-US" dirty="0" smtClean="0"/>
              <a:t>Normalize </a:t>
            </a:r>
            <a:r>
              <a:rPr lang="en-US" dirty="0"/>
              <a:t>serum </a:t>
            </a:r>
            <a:r>
              <a:rPr lang="en-US" dirty="0" smtClean="0"/>
              <a:t>glucose</a:t>
            </a:r>
            <a:endParaRPr lang="en-US" dirty="0"/>
          </a:p>
          <a:p>
            <a:pPr lvl="1">
              <a:lnSpc>
                <a:spcPts val="4000"/>
              </a:lnSpc>
            </a:pPr>
            <a:r>
              <a:rPr lang="en-US" dirty="0"/>
              <a:t>Regular insulin at 0.1 unit/kg/hour by continuous </a:t>
            </a:r>
            <a:r>
              <a:rPr lang="en-US" dirty="0" smtClean="0"/>
              <a:t>IV infusion.</a:t>
            </a:r>
          </a:p>
          <a:p>
            <a:pPr lvl="1">
              <a:lnSpc>
                <a:spcPts val="4000"/>
              </a:lnSpc>
            </a:pPr>
            <a:r>
              <a:rPr lang="en-US" dirty="0"/>
              <a:t>When plasma glucose values drop below 250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, dextrose </a:t>
            </a:r>
            <a:r>
              <a:rPr lang="en-US" dirty="0"/>
              <a:t>5% should be added </a:t>
            </a:r>
            <a:r>
              <a:rPr lang="en-US" dirty="0" smtClean="0"/>
              <a:t>to IV </a:t>
            </a:r>
            <a:r>
              <a:rPr lang="en-US" dirty="0"/>
              <a:t>fluids.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4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52" y="9527"/>
            <a:ext cx="8629650" cy="1171574"/>
          </a:xfrm>
        </p:spPr>
        <p:txBody>
          <a:bodyPr>
            <a:normAutofit fontScale="90000"/>
          </a:bodyPr>
          <a:lstStyle/>
          <a:p>
            <a:r>
              <a:rPr lang="en-GB" dirty="0"/>
              <a:t>Hyperosmolar </a:t>
            </a:r>
            <a:r>
              <a:rPr lang="en-GB" dirty="0" err="1" smtClean="0"/>
              <a:t>hyperglycemic</a:t>
            </a:r>
            <a:r>
              <a:rPr lang="en-GB" dirty="0" smtClean="0"/>
              <a:t> state </a:t>
            </a:r>
            <a:r>
              <a:rPr lang="en-GB" dirty="0"/>
              <a:t>(HHS)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/>
              <a:t>of HHS consists of </a:t>
            </a:r>
            <a:endParaRPr lang="en-US" dirty="0" smtClean="0"/>
          </a:p>
          <a:p>
            <a:pPr marL="798513" lvl="1" indent="-341313">
              <a:buFont typeface="+mj-lt"/>
              <a:buAutoNum type="arabicPeriod"/>
            </a:pPr>
            <a:r>
              <a:rPr lang="en-US" dirty="0" smtClean="0"/>
              <a:t>aggressive rehydration </a:t>
            </a:r>
          </a:p>
          <a:p>
            <a:pPr marL="798513" lvl="1" indent="-341313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orrection of </a:t>
            </a:r>
            <a:r>
              <a:rPr lang="en-US" dirty="0"/>
              <a:t>electrolyte </a:t>
            </a:r>
            <a:r>
              <a:rPr lang="en-US" dirty="0" smtClean="0"/>
              <a:t>imbalances</a:t>
            </a:r>
          </a:p>
          <a:p>
            <a:pPr marL="798513" lvl="1" indent="-341313">
              <a:buFont typeface="+mj-lt"/>
              <a:buAutoNum type="arabicPeriod"/>
            </a:pPr>
            <a:r>
              <a:rPr lang="en-US" dirty="0" smtClean="0"/>
              <a:t>continuous </a:t>
            </a:r>
            <a:r>
              <a:rPr lang="en-US" dirty="0"/>
              <a:t>insulin infusion </a:t>
            </a:r>
            <a:r>
              <a:rPr lang="en-US" dirty="0" smtClean="0"/>
              <a:t>to normalize </a:t>
            </a:r>
            <a:r>
              <a:rPr lang="en-US" dirty="0"/>
              <a:t>serum glucose.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BG </a:t>
            </a:r>
            <a:r>
              <a:rPr lang="en-US" dirty="0"/>
              <a:t>levels should be reduced </a:t>
            </a:r>
            <a:r>
              <a:rPr lang="en-US" dirty="0" smtClean="0"/>
              <a:t>gradually to </a:t>
            </a:r>
            <a:r>
              <a:rPr lang="en-US" dirty="0"/>
              <a:t>minimize risk of cerebral edema.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7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Treatment of </a:t>
            </a:r>
            <a:br>
              <a:rPr lang="en-US" sz="4800" dirty="0" smtClean="0"/>
            </a:br>
            <a:r>
              <a:rPr lang="en-US" sz="4800" dirty="0" smtClean="0"/>
              <a:t>long-term complications</a:t>
            </a:r>
            <a:endParaRPr lang="en-GB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Retinopathy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Glucose </a:t>
            </a:r>
            <a:r>
              <a:rPr lang="en-US" dirty="0" smtClean="0"/>
              <a:t>and BP </a:t>
            </a:r>
            <a:r>
              <a:rPr lang="en-US" dirty="0"/>
              <a:t>control are the best strategies for decreasing risk and </a:t>
            </a:r>
            <a:r>
              <a:rPr lang="en-US" dirty="0" smtClean="0"/>
              <a:t>slowing the </a:t>
            </a:r>
            <a:r>
              <a:rPr lang="en-US" dirty="0"/>
              <a:t>progression of retinopathy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7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Neuropathy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Two drugs, </a:t>
            </a:r>
            <a:r>
              <a:rPr lang="en-GB" b="1" dirty="0" err="1"/>
              <a:t>pregabalin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b="1" dirty="0" smtClean="0"/>
              <a:t>duloxetine</a:t>
            </a:r>
            <a:r>
              <a:rPr lang="en-GB" dirty="0"/>
              <a:t>, have been approved for relief of distal </a:t>
            </a:r>
            <a:r>
              <a:rPr lang="en-GB" dirty="0" smtClean="0"/>
              <a:t>peripheral neuropathy </a:t>
            </a:r>
            <a:r>
              <a:rPr lang="en-GB" dirty="0"/>
              <a:t>pain.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A </a:t>
            </a:r>
            <a:r>
              <a:rPr lang="en-GB" dirty="0"/>
              <a:t>number of other drugs are also sometimes used </a:t>
            </a:r>
            <a:r>
              <a:rPr lang="en-GB" dirty="0" smtClean="0"/>
              <a:t>including: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b="1" dirty="0" smtClean="0"/>
              <a:t>venlafaxine</a:t>
            </a:r>
            <a:r>
              <a:rPr lang="en-GB" b="1" dirty="0"/>
              <a:t>, gabapentin, carbamazepine, tramadol, topical capsaicin, and tricyclic antidepressants.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2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Nephropathy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Glycemic control and BP control are primary measures </a:t>
            </a:r>
            <a:r>
              <a:rPr lang="en-US" dirty="0" smtClean="0"/>
              <a:t>for the </a:t>
            </a:r>
            <a:r>
              <a:rPr lang="en-US" dirty="0"/>
              <a:t>prevention of progression of nephropathy.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ACE inhibitors and </a:t>
            </a:r>
            <a:r>
              <a:rPr lang="en-US" dirty="0"/>
              <a:t>ARBs prevent progression of renal disease in patients </a:t>
            </a:r>
            <a:r>
              <a:rPr lang="en-US" dirty="0" smtClean="0"/>
              <a:t>with T2DM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Treatment </a:t>
            </a:r>
            <a:r>
              <a:rPr lang="en-US" dirty="0"/>
              <a:t>of advanced nephropathy includes dialysis </a:t>
            </a:r>
            <a:r>
              <a:rPr lang="en-US" dirty="0" smtClean="0"/>
              <a:t>and kidney </a:t>
            </a:r>
            <a:r>
              <a:rPr lang="en-US" dirty="0"/>
              <a:t>transplantation.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6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ulcers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00" y="1439774"/>
            <a:ext cx="8577000" cy="5451476"/>
          </a:xfrm>
        </p:spPr>
        <p:txBody>
          <a:bodyPr>
            <a:normAutofit/>
          </a:bodyPr>
          <a:lstStyle/>
          <a:p>
            <a:r>
              <a:rPr lang="en-US" sz="2600" dirty="0"/>
              <a:t>Complications of the feet develop </a:t>
            </a:r>
            <a:r>
              <a:rPr lang="en-US" sz="2600" dirty="0" smtClean="0"/>
              <a:t>primarily as </a:t>
            </a:r>
            <a:r>
              <a:rPr lang="en-US" sz="2600" dirty="0"/>
              <a:t>a result of peripheral arterial disease (PAD), neuropathies, </a:t>
            </a:r>
            <a:r>
              <a:rPr lang="en-US" sz="2600" dirty="0" smtClean="0"/>
              <a:t>and foot </a:t>
            </a:r>
            <a:r>
              <a:rPr lang="en-US" sz="2600" dirty="0"/>
              <a:t>deformations</a:t>
            </a:r>
            <a:r>
              <a:rPr lang="en-US" sz="2600" dirty="0" smtClean="0"/>
              <a:t>.</a:t>
            </a:r>
          </a:p>
          <a:p>
            <a:r>
              <a:rPr lang="en-GB" sz="2600" dirty="0"/>
              <a:t>Smoking </a:t>
            </a:r>
            <a:r>
              <a:rPr lang="en-GB" sz="2600" dirty="0" smtClean="0"/>
              <a:t>cessation </a:t>
            </a:r>
            <a:r>
              <a:rPr lang="en-US" sz="2600" dirty="0" smtClean="0"/>
              <a:t>is </a:t>
            </a:r>
            <a:r>
              <a:rPr lang="en-US" sz="2600" dirty="0"/>
              <a:t>the single most important treatment for </a:t>
            </a:r>
            <a:r>
              <a:rPr lang="en-US" sz="2600" dirty="0" smtClean="0"/>
              <a:t>PAD + antiplatelet therapy (aspirin or </a:t>
            </a:r>
            <a:r>
              <a:rPr lang="en-US" sz="2600" dirty="0" err="1" smtClean="0"/>
              <a:t>clopidogrel</a:t>
            </a:r>
            <a:r>
              <a:rPr lang="en-US" sz="2600" dirty="0" smtClean="0"/>
              <a:t>).</a:t>
            </a:r>
          </a:p>
          <a:p>
            <a:r>
              <a:rPr lang="en-US" sz="2600" b="1" dirty="0" smtClean="0"/>
              <a:t>Foot ulcers: </a:t>
            </a:r>
            <a:r>
              <a:rPr lang="en-US" sz="2600" dirty="0"/>
              <a:t>t</a:t>
            </a:r>
            <a:r>
              <a:rPr lang="en-US" sz="2600" dirty="0" smtClean="0"/>
              <a:t>reatment </a:t>
            </a:r>
            <a:r>
              <a:rPr lang="en-US" sz="2600" dirty="0"/>
              <a:t>consists of glycemic control, preventing infection, debriding dead tissues, </a:t>
            </a:r>
            <a:r>
              <a:rPr lang="en-US" sz="2600" dirty="0" smtClean="0"/>
              <a:t>applying dressings</a:t>
            </a:r>
            <a:r>
              <a:rPr lang="en-US" sz="2600" dirty="0"/>
              <a:t>, treating edema, and limiting </a:t>
            </a:r>
            <a:r>
              <a:rPr lang="en-US" sz="2600" dirty="0" smtClean="0"/>
              <a:t>ambulation. </a:t>
            </a:r>
          </a:p>
          <a:p>
            <a:r>
              <a:rPr lang="en-US" sz="2600" dirty="0" smtClean="0"/>
              <a:t>Individuals </a:t>
            </a:r>
            <a:r>
              <a:rPr lang="en-US" sz="2600" dirty="0"/>
              <a:t>with diabetes should wear properly fitted, </a:t>
            </a:r>
            <a:r>
              <a:rPr lang="en-US" sz="2600" dirty="0" smtClean="0"/>
              <a:t>cushioned footwear </a:t>
            </a:r>
            <a:r>
              <a:rPr lang="en-US" sz="2600" dirty="0"/>
              <a:t>and padded </a:t>
            </a:r>
            <a:r>
              <a:rPr lang="en-US" sz="2600" dirty="0" smtClean="0"/>
              <a:t>socks.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8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Hospitalized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Critically </a:t>
            </a:r>
            <a:r>
              <a:rPr lang="en-US" dirty="0"/>
              <a:t>ill patients </a:t>
            </a:r>
            <a:r>
              <a:rPr lang="en-US" dirty="0" smtClean="0"/>
              <a:t>should be </a:t>
            </a:r>
            <a:r>
              <a:rPr lang="en-US" dirty="0"/>
              <a:t>started on </a:t>
            </a:r>
            <a:r>
              <a:rPr lang="en-US" b="1" dirty="0"/>
              <a:t>IV insulin </a:t>
            </a:r>
            <a:r>
              <a:rPr lang="en-US" dirty="0"/>
              <a:t>therapy at a threshold of 180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goal range of 140 to 180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 is </a:t>
            </a:r>
            <a:r>
              <a:rPr lang="en-US" dirty="0"/>
              <a:t>recommended for the majority of patients.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4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approach to therapy - T1DM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55" y="1477107"/>
            <a:ext cx="8617930" cy="5539154"/>
          </a:xfrm>
        </p:spPr>
        <p:txBody>
          <a:bodyPr>
            <a:normAutofit/>
          </a:bodyPr>
          <a:lstStyle/>
          <a:p>
            <a:pPr marL="280988" indent="-280988">
              <a:lnSpc>
                <a:spcPts val="38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basal-bolus approach:</a:t>
            </a:r>
          </a:p>
          <a:p>
            <a:pPr lvl="1">
              <a:lnSpc>
                <a:spcPts val="3800"/>
              </a:lnSpc>
            </a:pPr>
            <a:r>
              <a:rPr lang="en-US" sz="2800" dirty="0" smtClean="0"/>
              <a:t>intermediate- or long-acting insulin reproduces basal insulin response</a:t>
            </a:r>
          </a:p>
          <a:p>
            <a:pPr lvl="1">
              <a:lnSpc>
                <a:spcPts val="3800"/>
              </a:lnSpc>
            </a:pPr>
            <a:r>
              <a:rPr lang="en-US" sz="2800" dirty="0" smtClean="0"/>
              <a:t>short- or rapid-acting insulin replicates bolus release of insulin physiologically seen around a meal in individuals without diabetes.</a:t>
            </a:r>
          </a:p>
          <a:p>
            <a:pPr marL="280988">
              <a:lnSpc>
                <a:spcPts val="3800"/>
              </a:lnSpc>
            </a:pPr>
            <a:r>
              <a:rPr lang="en-US" dirty="0" smtClean="0"/>
              <a:t>As a rule, basal insulin makes up approximately 50% of the total daily dose. The remaining half is provided with bolus doses around three daily meals.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9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 days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Patients should monitor their BG levels </a:t>
            </a:r>
            <a:r>
              <a:rPr lang="en-US" dirty="0" smtClean="0"/>
              <a:t>more frequently </a:t>
            </a:r>
            <a:r>
              <a:rPr lang="en-US" dirty="0"/>
              <a:t>during sick days because it is common for illness to increase BG values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Insulin requirements is increased during sick days.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Patients on oral medication regimens may require insulin during acute illness.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4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approach to therapy - T1DM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5" y="1424349"/>
            <a:ext cx="8617930" cy="553915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2600" dirty="0"/>
              <a:t>Exact doses are individualized to the patient and the amount of food consumed. </a:t>
            </a:r>
            <a:endParaRPr lang="en-US" sz="2600" dirty="0" smtClean="0"/>
          </a:p>
          <a:p>
            <a:pPr>
              <a:lnSpc>
                <a:spcPts val="4000"/>
              </a:lnSpc>
            </a:pPr>
            <a:r>
              <a:rPr lang="en-US" sz="2600" dirty="0" smtClean="0"/>
              <a:t>T1DM </a:t>
            </a:r>
            <a:r>
              <a:rPr lang="en-US" sz="2600" dirty="0"/>
              <a:t>patients frequently are started on about 0.6 unit/kg/day, and then doses are titrated until glycemic goals are reached. </a:t>
            </a:r>
            <a:endParaRPr lang="en-US" sz="2600" dirty="0" smtClean="0"/>
          </a:p>
          <a:p>
            <a:pPr>
              <a:lnSpc>
                <a:spcPts val="4000"/>
              </a:lnSpc>
            </a:pPr>
            <a:r>
              <a:rPr lang="en-US" sz="2600" dirty="0" smtClean="0"/>
              <a:t>Most </a:t>
            </a:r>
            <a:r>
              <a:rPr lang="en-US" sz="2600" dirty="0"/>
              <a:t>people with T1DM use between 0.6 and 1 unit/kg/day</a:t>
            </a:r>
            <a:r>
              <a:rPr lang="en-US" sz="26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most advanced form of insulin delivery </a:t>
            </a:r>
            <a:r>
              <a:rPr lang="en-US" sz="2600" dirty="0" smtClean="0"/>
              <a:t>is the </a:t>
            </a:r>
            <a:r>
              <a:rPr lang="en-US" sz="2600" dirty="0"/>
              <a:t>insulin pump, also referred to as continuous </a:t>
            </a:r>
            <a:r>
              <a:rPr lang="en-US" sz="2600" dirty="0" smtClean="0"/>
              <a:t>subcutaneous insulin </a:t>
            </a:r>
            <a:r>
              <a:rPr lang="en-US" sz="2600" dirty="0"/>
              <a:t>infusion (CSII</a:t>
            </a:r>
            <a:r>
              <a:rPr lang="en-US" sz="2600" dirty="0" smtClean="0"/>
              <a:t>).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5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approach to therapy - T1DM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55" y="1477107"/>
            <a:ext cx="8617930" cy="55391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Pramlintide</a:t>
            </a:r>
            <a:r>
              <a:rPr lang="en-US" dirty="0"/>
              <a:t>, a synthetic </a:t>
            </a:r>
            <a:r>
              <a:rPr lang="en-US" dirty="0" smtClean="0"/>
              <a:t>analog of amylin</a:t>
            </a:r>
            <a:r>
              <a:rPr lang="en-US" dirty="0"/>
              <a:t>, is another </a:t>
            </a:r>
            <a:r>
              <a:rPr lang="en-US" dirty="0" smtClean="0"/>
              <a:t>injectable BG–lowering </a:t>
            </a:r>
            <a:r>
              <a:rPr lang="en-US" dirty="0"/>
              <a:t>medication that can be used in people with </a:t>
            </a:r>
            <a:r>
              <a:rPr lang="en-US" dirty="0" smtClean="0"/>
              <a:t>T1DM or </a:t>
            </a:r>
            <a:r>
              <a:rPr lang="en-US" dirty="0"/>
              <a:t>in people with T2DM using insulin for </a:t>
            </a:r>
            <a:r>
              <a:rPr lang="en-US" dirty="0" smtClean="0"/>
              <a:t>treatment.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Education </a:t>
            </a:r>
            <a:r>
              <a:rPr lang="en-US" dirty="0"/>
              <a:t>to live a healthy lifestyle including eating </a:t>
            </a:r>
            <a:r>
              <a:rPr lang="en-US" dirty="0" smtClean="0"/>
              <a:t>a healthy </a:t>
            </a:r>
            <a:r>
              <a:rPr lang="en-US" dirty="0"/>
              <a:t>diet and </a:t>
            </a:r>
            <a:r>
              <a:rPr lang="en-US" dirty="0" smtClean="0"/>
              <a:t>exercising.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D74C-2FF4-4361-90B9-70725C0126C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8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15739</TotalTime>
  <Words>3607</Words>
  <Application>Microsoft Office PowerPoint</Application>
  <PresentationFormat>On-screen Show (4:3)</PresentationFormat>
  <Paragraphs>472</Paragraphs>
  <Slides>71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Microsoft YaHei UI</vt:lpstr>
      <vt:lpstr>Arial</vt:lpstr>
      <vt:lpstr>Calibri</vt:lpstr>
      <vt:lpstr>Corbel</vt:lpstr>
      <vt:lpstr>Wingdings</vt:lpstr>
      <vt:lpstr>Office Theme</vt:lpstr>
      <vt:lpstr>Pharmacology of  diabetes mellitus</vt:lpstr>
      <vt:lpstr>Diabetes mellitus (DM)</vt:lpstr>
      <vt:lpstr>Goals of therapy</vt:lpstr>
      <vt:lpstr>Setting and assessing glycemic targets</vt:lpstr>
      <vt:lpstr>Setting and assessing glycemic targets</vt:lpstr>
      <vt:lpstr>General approach to therapy - T1DM</vt:lpstr>
      <vt:lpstr>General approach to therapy - T1DM</vt:lpstr>
      <vt:lpstr>General approach to therapy - T1DM</vt:lpstr>
      <vt:lpstr>General approach to therapy - T1DM</vt:lpstr>
      <vt:lpstr>General approach to therapy – T2DM</vt:lpstr>
      <vt:lpstr>General approach to therapy – GDM</vt:lpstr>
      <vt:lpstr>Nonpharmacologic therapy</vt:lpstr>
      <vt:lpstr>Nonpharmacologic therapy</vt:lpstr>
      <vt:lpstr>Nonpharmacologic therapy</vt:lpstr>
      <vt:lpstr>Nonpharmacologic therapy</vt:lpstr>
      <vt:lpstr>Nonpharmacologic therapy</vt:lpstr>
      <vt:lpstr>Nonpharmacologic therapy</vt:lpstr>
      <vt:lpstr>Pharmacologic therapy</vt:lpstr>
      <vt:lpstr>PowerPoint Presentation</vt:lpstr>
      <vt:lpstr>PowerPoint Presentation</vt:lpstr>
      <vt:lpstr>Sulfonylureas</vt:lpstr>
      <vt:lpstr>Sulfonylureas</vt:lpstr>
      <vt:lpstr>Sulfonylureas</vt:lpstr>
      <vt:lpstr>Nonsulfonylurea secretagogues (Glinides)</vt:lpstr>
      <vt:lpstr>Biguanides</vt:lpstr>
      <vt:lpstr>Biguanides</vt:lpstr>
      <vt:lpstr>Biguanides</vt:lpstr>
      <vt:lpstr>Biguanides – Adverse effects</vt:lpstr>
      <vt:lpstr>Thiazolidinediones (TZDs)</vt:lpstr>
      <vt:lpstr>Thiazolidinediones – Adverse effects</vt:lpstr>
      <vt:lpstr>α-Glucosidase inhibitors</vt:lpstr>
      <vt:lpstr>Dipeptidyl peptidase-4 (DPP-4) inhibitors</vt:lpstr>
      <vt:lpstr>Dipeptidyl peptidase-4 (DPP-4) inhibitors</vt:lpstr>
      <vt:lpstr>Sodium-dependent glucose cotransporter-2 (SGLT2) inhibitors</vt:lpstr>
      <vt:lpstr>Sodium-dependent glucose cotransporter-2 (SGLT2) inhibitors</vt:lpstr>
      <vt:lpstr>Central-Acting Dopamine Agonist</vt:lpstr>
      <vt:lpstr>Bile acid sequestrant</vt:lpstr>
      <vt:lpstr>Site and mechanism of action for non-insulin agents</vt:lpstr>
      <vt:lpstr>Site and mechanism of action for non-insulin agents</vt:lpstr>
      <vt:lpstr>Insulin</vt:lpstr>
      <vt:lpstr>PowerPoint Presentation</vt:lpstr>
      <vt:lpstr>Insulin</vt:lpstr>
      <vt:lpstr>Insulin</vt:lpstr>
      <vt:lpstr>Bolus insulins</vt:lpstr>
      <vt:lpstr>Bolus insulins</vt:lpstr>
      <vt:lpstr>Basal insulins</vt:lpstr>
      <vt:lpstr>Basal insulins</vt:lpstr>
      <vt:lpstr>Basal insulins</vt:lpstr>
      <vt:lpstr>Insulin – combination products</vt:lpstr>
      <vt:lpstr>Insulin pump therapy</vt:lpstr>
      <vt:lpstr>PowerPoint Presentation</vt:lpstr>
      <vt:lpstr>Noninsulin injectable agents</vt:lpstr>
      <vt:lpstr>Noninsulin injectable agents</vt:lpstr>
      <vt:lpstr>Noninsulin injectable agents</vt:lpstr>
      <vt:lpstr>Amylin analog (Pramlintide)</vt:lpstr>
      <vt:lpstr>Amylin analog (Pramlintide)</vt:lpstr>
      <vt:lpstr>Treatment of concomitant conditions</vt:lpstr>
      <vt:lpstr>Treatment of acute complications</vt:lpstr>
      <vt:lpstr>Hypoglycemia</vt:lpstr>
      <vt:lpstr>Hypoglycemia</vt:lpstr>
      <vt:lpstr>Diabetic ketoacidosis (DKA)</vt:lpstr>
      <vt:lpstr>Diabetic ketoacidosis (DKA)</vt:lpstr>
      <vt:lpstr>Hyperosmolar hyperglycemic state (HHS)</vt:lpstr>
      <vt:lpstr>Treatment of  long-term complications</vt:lpstr>
      <vt:lpstr>Retinopathy</vt:lpstr>
      <vt:lpstr>Neuropathy</vt:lpstr>
      <vt:lpstr>Nephropathy</vt:lpstr>
      <vt:lpstr>Foot ulcers</vt:lpstr>
      <vt:lpstr>Hospitalized care</vt:lpstr>
      <vt:lpstr>Sick days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Mohammad</cp:lastModifiedBy>
  <cp:revision>450</cp:revision>
  <dcterms:created xsi:type="dcterms:W3CDTF">2020-11-06T19:22:37Z</dcterms:created>
  <dcterms:modified xsi:type="dcterms:W3CDTF">2020-11-29T10:06:46Z</dcterms:modified>
</cp:coreProperties>
</file>