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42"/>
  </p:notesMasterIdLst>
  <p:handoutMasterIdLst>
    <p:handoutMasterId r:id="rId43"/>
  </p:handoutMasterIdLst>
  <p:sldIdLst>
    <p:sldId id="3168" r:id="rId2"/>
    <p:sldId id="3162" r:id="rId3"/>
    <p:sldId id="3180" r:id="rId4"/>
    <p:sldId id="3181" r:id="rId5"/>
    <p:sldId id="3182" r:id="rId6"/>
    <p:sldId id="3183" r:id="rId7"/>
    <p:sldId id="3184" r:id="rId8"/>
    <p:sldId id="3200" r:id="rId9"/>
    <p:sldId id="3185" r:id="rId10"/>
    <p:sldId id="3190" r:id="rId11"/>
    <p:sldId id="3191" r:id="rId12"/>
    <p:sldId id="3192" r:id="rId13"/>
    <p:sldId id="3193" r:id="rId14"/>
    <p:sldId id="3194" r:id="rId15"/>
    <p:sldId id="3195" r:id="rId16"/>
    <p:sldId id="3196" r:id="rId17"/>
    <p:sldId id="3197" r:id="rId18"/>
    <p:sldId id="3198" r:id="rId19"/>
    <p:sldId id="3199" r:id="rId20"/>
    <p:sldId id="3175" r:id="rId21"/>
    <p:sldId id="3176" r:id="rId22"/>
    <p:sldId id="3177" r:id="rId23"/>
    <p:sldId id="3178" r:id="rId24"/>
    <p:sldId id="3189" r:id="rId25"/>
    <p:sldId id="3187" r:id="rId26"/>
    <p:sldId id="3106" r:id="rId27"/>
    <p:sldId id="3107" r:id="rId28"/>
    <p:sldId id="3170" r:id="rId29"/>
    <p:sldId id="3171" r:id="rId30"/>
    <p:sldId id="3118" r:id="rId31"/>
    <p:sldId id="3099" r:id="rId32"/>
    <p:sldId id="3034" r:id="rId33"/>
    <p:sldId id="3029" r:id="rId34"/>
    <p:sldId id="3088" r:id="rId35"/>
    <p:sldId id="3201" r:id="rId36"/>
    <p:sldId id="3014" r:id="rId37"/>
    <p:sldId id="3015" r:id="rId38"/>
    <p:sldId id="3179" r:id="rId39"/>
    <p:sldId id="3188" r:id="rId40"/>
    <p:sldId id="3049"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FF"/>
    <a:srgbClr val="00FF00"/>
    <a:srgbClr val="E8FF0D"/>
    <a:srgbClr val="FD0F0F"/>
    <a:srgbClr val="FFFFCC"/>
    <a:srgbClr val="01130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6130" autoAdjust="0"/>
    <p:restoredTop sz="72007" autoAdjust="0"/>
  </p:normalViewPr>
  <p:slideViewPr>
    <p:cSldViewPr>
      <p:cViewPr varScale="1">
        <p:scale>
          <a:sx n="73" d="100"/>
          <a:sy n="73" d="100"/>
        </p:scale>
        <p:origin x="13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568" y="248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notesMaster" Target="notesMasters/notesMaster1.xml" /><Relationship Id="rId47"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handoutMaster" Target="handoutMasters/handoutMaster1.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 /></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 /></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 /></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e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6BF4F3E5-56C7-4A66-9A53-651B628A3DC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8" charset="0"/>
                <a:cs typeface="Arial" pitchFamily="34" charset="0"/>
              </a:defRPr>
            </a:lvl1pPr>
          </a:lstStyle>
          <a:p>
            <a:pPr>
              <a:defRPr/>
            </a:pPr>
            <a:endParaRPr lang="en-US"/>
          </a:p>
        </p:txBody>
      </p:sp>
      <p:sp>
        <p:nvSpPr>
          <p:cNvPr id="133123" name="Rectangle 3">
            <a:extLst>
              <a:ext uri="{FF2B5EF4-FFF2-40B4-BE49-F238E27FC236}">
                <a16:creationId xmlns:a16="http://schemas.microsoft.com/office/drawing/2014/main" id="{CF40012E-2DD0-4FEC-8DE7-E8C890C2A72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cs typeface="Arial" pitchFamily="34" charset="0"/>
              </a:defRPr>
            </a:lvl1pPr>
          </a:lstStyle>
          <a:p>
            <a:pPr>
              <a:defRPr/>
            </a:pPr>
            <a:endParaRPr lang="en-US"/>
          </a:p>
        </p:txBody>
      </p:sp>
      <p:sp>
        <p:nvSpPr>
          <p:cNvPr id="133124" name="Rectangle 4">
            <a:extLst>
              <a:ext uri="{FF2B5EF4-FFF2-40B4-BE49-F238E27FC236}">
                <a16:creationId xmlns:a16="http://schemas.microsoft.com/office/drawing/2014/main" id="{B4DD5AF6-79CD-49CB-93C3-F37F8AB5AE51}"/>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8" charset="0"/>
                <a:cs typeface="Arial" pitchFamily="34" charset="0"/>
              </a:defRPr>
            </a:lvl1pPr>
          </a:lstStyle>
          <a:p>
            <a:pPr>
              <a:defRPr/>
            </a:pPr>
            <a:endParaRPr lang="en-US"/>
          </a:p>
        </p:txBody>
      </p:sp>
      <p:sp>
        <p:nvSpPr>
          <p:cNvPr id="133125" name="Rectangle 5">
            <a:extLst>
              <a:ext uri="{FF2B5EF4-FFF2-40B4-BE49-F238E27FC236}">
                <a16:creationId xmlns:a16="http://schemas.microsoft.com/office/drawing/2014/main" id="{C27B4BAC-A179-43E6-92A2-249499C00F10}"/>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panose="02020603050405020304" pitchFamily="18" charset="0"/>
              </a:defRPr>
            </a:lvl1pPr>
          </a:lstStyle>
          <a:p>
            <a:pPr>
              <a:defRPr/>
            </a:pPr>
            <a:fld id="{59D29B85-3098-41CD-BE05-C6508C29A383}" type="slidenum">
              <a:rPr lang="ar-SA"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B54DC47B-3D2B-48DF-B928-A3E75EB8384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8" charset="0"/>
                <a:cs typeface="Arial" pitchFamily="34" charset="0"/>
              </a:defRPr>
            </a:lvl1pPr>
          </a:lstStyle>
          <a:p>
            <a:pPr>
              <a:defRPr/>
            </a:pPr>
            <a:endParaRPr lang="en-US"/>
          </a:p>
        </p:txBody>
      </p:sp>
      <p:sp>
        <p:nvSpPr>
          <p:cNvPr id="45059" name="Rectangle 3">
            <a:extLst>
              <a:ext uri="{FF2B5EF4-FFF2-40B4-BE49-F238E27FC236}">
                <a16:creationId xmlns:a16="http://schemas.microsoft.com/office/drawing/2014/main" id="{85B80DF1-FEA0-4969-9811-E31A13794C2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8" charset="0"/>
                <a:cs typeface="Arial" pitchFamily="34" charset="0"/>
              </a:defRPr>
            </a:lvl1pPr>
          </a:lstStyle>
          <a:p>
            <a:pPr>
              <a:defRPr/>
            </a:pPr>
            <a:endParaRPr lang="en-US"/>
          </a:p>
        </p:txBody>
      </p:sp>
      <p:sp>
        <p:nvSpPr>
          <p:cNvPr id="4100" name="Rectangle 4">
            <a:extLst>
              <a:ext uri="{FF2B5EF4-FFF2-40B4-BE49-F238E27FC236}">
                <a16:creationId xmlns:a16="http://schemas.microsoft.com/office/drawing/2014/main" id="{56E4416D-5FB7-4029-BD93-CA5FC17F1B7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5">
            <a:extLst>
              <a:ext uri="{FF2B5EF4-FFF2-40B4-BE49-F238E27FC236}">
                <a16:creationId xmlns:a16="http://schemas.microsoft.com/office/drawing/2014/main" id="{F37E6400-98BD-46D0-B2BD-FB25ADE08533}"/>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a:extLst>
              <a:ext uri="{FF2B5EF4-FFF2-40B4-BE49-F238E27FC236}">
                <a16:creationId xmlns:a16="http://schemas.microsoft.com/office/drawing/2014/main" id="{220ECB42-268A-4CB0-AC8A-60957D0F81D2}"/>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8" charset="0"/>
                <a:cs typeface="Arial" pitchFamily="34" charset="0"/>
              </a:defRPr>
            </a:lvl1pPr>
          </a:lstStyle>
          <a:p>
            <a:pPr>
              <a:defRPr/>
            </a:pPr>
            <a:endParaRPr lang="en-US"/>
          </a:p>
        </p:txBody>
      </p:sp>
      <p:sp>
        <p:nvSpPr>
          <p:cNvPr id="45063" name="Rectangle 7">
            <a:extLst>
              <a:ext uri="{FF2B5EF4-FFF2-40B4-BE49-F238E27FC236}">
                <a16:creationId xmlns:a16="http://schemas.microsoft.com/office/drawing/2014/main" id="{290E6420-5D14-4AB5-A813-41B60F725445}"/>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panose="02020603050405020304" pitchFamily="18" charset="0"/>
              </a:defRPr>
            </a:lvl1pPr>
          </a:lstStyle>
          <a:p>
            <a:pPr>
              <a:defRPr/>
            </a:pPr>
            <a:fld id="{D5E59884-0ABD-45B2-BFB1-F68AEA6CDF12}"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95D59397-F7F1-433C-A3A9-30B97F79A8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245F9D76-00F8-4C96-9025-4517A598442A}" type="slidenum">
              <a:rPr lang="ar-SA" altLang="en-US"/>
              <a:pPr>
                <a:spcBef>
                  <a:spcPct val="0"/>
                </a:spcBef>
              </a:pPr>
              <a:t>1</a:t>
            </a:fld>
            <a:endParaRPr lang="en-US" altLang="en-US"/>
          </a:p>
        </p:txBody>
      </p:sp>
      <p:sp>
        <p:nvSpPr>
          <p:cNvPr id="7171" name="Rectangle 2">
            <a:extLst>
              <a:ext uri="{FF2B5EF4-FFF2-40B4-BE49-F238E27FC236}">
                <a16:creationId xmlns:a16="http://schemas.microsoft.com/office/drawing/2014/main" id="{D40D1DAE-4834-47CE-BE27-735D6CF4796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EA26116A-CEA6-4B18-AD4B-0F8FCD1D36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2F1CFCEA-D5F4-4D45-9585-F61C9B65FE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47898F80-26DD-4912-8BEC-F2AAA0CFE46B}" type="slidenum">
              <a:rPr lang="ar-SA" altLang="en-US"/>
              <a:pPr>
                <a:spcBef>
                  <a:spcPct val="0"/>
                </a:spcBef>
              </a:pPr>
              <a:t>34</a:t>
            </a:fld>
            <a:endParaRPr lang="en-US" altLang="en-US"/>
          </a:p>
        </p:txBody>
      </p:sp>
      <p:sp>
        <p:nvSpPr>
          <p:cNvPr id="50179" name="Rectangle 2">
            <a:extLst>
              <a:ext uri="{FF2B5EF4-FFF2-40B4-BE49-F238E27FC236}">
                <a16:creationId xmlns:a16="http://schemas.microsoft.com/office/drawing/2014/main" id="{368E1D99-48B8-4F58-86E9-764322AD8546}"/>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1E7620F-9F47-45D1-AA25-D6D8C13AC9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11B1AB00-9AC7-4CFC-8FF3-2434C53BDF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45B2591D-10AE-4CA3-8A32-CC2AFE49B6E7}" type="slidenum">
              <a:rPr lang="ar-SA" altLang="en-US"/>
              <a:pPr>
                <a:spcBef>
                  <a:spcPct val="0"/>
                </a:spcBef>
              </a:pPr>
              <a:t>35</a:t>
            </a:fld>
            <a:endParaRPr lang="en-US" altLang="en-US"/>
          </a:p>
        </p:txBody>
      </p:sp>
      <p:sp>
        <p:nvSpPr>
          <p:cNvPr id="52227" name="Rectangle 2">
            <a:extLst>
              <a:ext uri="{FF2B5EF4-FFF2-40B4-BE49-F238E27FC236}">
                <a16:creationId xmlns:a16="http://schemas.microsoft.com/office/drawing/2014/main" id="{65CD3462-11D2-4198-987A-CCFE76664437}"/>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AACF3007-4FE9-4709-B617-D18C548CFB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D9CBEEA3-AFC1-4E87-AABF-183D18C854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43159D7B-AF55-4B28-ACE6-A2C26EA6C043}" type="slidenum">
              <a:rPr lang="ar-SA" altLang="en-US"/>
              <a:pPr>
                <a:spcBef>
                  <a:spcPct val="0"/>
                </a:spcBef>
              </a:pPr>
              <a:t>36</a:t>
            </a:fld>
            <a:endParaRPr lang="en-US" altLang="en-US"/>
          </a:p>
        </p:txBody>
      </p:sp>
      <p:sp>
        <p:nvSpPr>
          <p:cNvPr id="54275" name="Rectangle 2">
            <a:extLst>
              <a:ext uri="{FF2B5EF4-FFF2-40B4-BE49-F238E27FC236}">
                <a16:creationId xmlns:a16="http://schemas.microsoft.com/office/drawing/2014/main" id="{A403C0CD-484D-409A-B811-81EEC7B649CA}"/>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D50271A9-C29F-4AA0-9BDF-7E8E6B19DF55}"/>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ko-KR">
                <a:ea typeface="Gulim" panose="020B0600000101010101" pitchFamily="34" charset="-127"/>
              </a:rPr>
              <a:t>In conclusion, our results indicate that although the prevalence of MeS is low in Jordanian children and adolescents, a large proportion of them had one or two metabolic abnormalities</a:t>
            </a:r>
            <a:endParaRPr lang="en-US" altLang="en-US">
              <a:ea typeface="Gulim" panose="020B0600000101010101"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A6A1BD99-7EC3-477B-9995-3266CDBF63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58896254-554E-4C04-A144-2AE3D379F659}" type="slidenum">
              <a:rPr lang="ar-SA" altLang="en-US"/>
              <a:pPr>
                <a:spcBef>
                  <a:spcPct val="0"/>
                </a:spcBef>
              </a:pPr>
              <a:t>37</a:t>
            </a:fld>
            <a:endParaRPr lang="en-US" altLang="en-US"/>
          </a:p>
        </p:txBody>
      </p:sp>
      <p:sp>
        <p:nvSpPr>
          <p:cNvPr id="56323" name="Rectangle 2">
            <a:extLst>
              <a:ext uri="{FF2B5EF4-FFF2-40B4-BE49-F238E27FC236}">
                <a16:creationId xmlns:a16="http://schemas.microsoft.com/office/drawing/2014/main" id="{4F4681B6-C6A0-48B3-8C26-2CB4CD575533}"/>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1EEE0504-5EA2-4D76-91D8-2651A0203C06}"/>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FE8D7322-127C-45E7-94C3-B4CE62D65A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B3C73AFC-4813-41BD-B392-308AEAC2B6A4}" type="slidenum">
              <a:rPr lang="en-US" altLang="en-US"/>
              <a:pPr>
                <a:spcBef>
                  <a:spcPct val="0"/>
                </a:spcBef>
              </a:pPr>
              <a:t>38</a:t>
            </a:fld>
            <a:endParaRPr lang="en-US" altLang="en-US"/>
          </a:p>
        </p:txBody>
      </p:sp>
      <p:sp>
        <p:nvSpPr>
          <p:cNvPr id="58371" name="Rectangle 2">
            <a:extLst>
              <a:ext uri="{FF2B5EF4-FFF2-40B4-BE49-F238E27FC236}">
                <a16:creationId xmlns:a16="http://schemas.microsoft.com/office/drawing/2014/main" id="{B9D23F32-D2BF-426A-B6BE-40D426A8CDB9}"/>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D57DF5F5-0F91-4FB7-A0FA-A8CAC00BA4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E83CAD02-ED73-4FF4-8212-96F881F0C4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2E566F34-338C-4B6E-AD54-16662B8526FE}" type="slidenum">
              <a:rPr lang="ar-SA" altLang="en-US"/>
              <a:pPr>
                <a:spcBef>
                  <a:spcPct val="0"/>
                </a:spcBef>
              </a:pPr>
              <a:t>40</a:t>
            </a:fld>
            <a:endParaRPr lang="en-US" altLang="en-US"/>
          </a:p>
        </p:txBody>
      </p:sp>
      <p:sp>
        <p:nvSpPr>
          <p:cNvPr id="61443" name="Rectangle 2">
            <a:extLst>
              <a:ext uri="{FF2B5EF4-FFF2-40B4-BE49-F238E27FC236}">
                <a16:creationId xmlns:a16="http://schemas.microsoft.com/office/drawing/2014/main" id="{4BEC8AFA-9769-48A4-8161-1638D51CB33F}"/>
              </a:ext>
            </a:extLst>
          </p:cNvPr>
          <p:cNvSpPr>
            <a:spLocks noGrp="1" noRot="1" noChangeAspect="1" noChangeArrowheads="1" noTextEdit="1"/>
          </p:cNvSpPr>
          <p:nvPr>
            <p:ph type="sldImg"/>
          </p:nvPr>
        </p:nvSpPr>
        <p:spPr>
          <a:ln/>
        </p:spPr>
      </p:sp>
      <p:sp>
        <p:nvSpPr>
          <p:cNvPr id="61444" name="Rectangle 3">
            <a:extLst>
              <a:ext uri="{FF2B5EF4-FFF2-40B4-BE49-F238E27FC236}">
                <a16:creationId xmlns:a16="http://schemas.microsoft.com/office/drawing/2014/main" id="{3B766A33-A210-446F-8D97-685E009F1E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0EA87717-C288-404A-8A01-8B47B88D78F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A490B7E4-5F20-45BB-84A3-5305D04DCDFA}" type="slidenum">
              <a:rPr lang="en-US" altLang="en-US"/>
              <a:pPr>
                <a:spcBef>
                  <a:spcPct val="0"/>
                </a:spcBef>
              </a:pPr>
              <a:t>20</a:t>
            </a:fld>
            <a:endParaRPr lang="en-US" altLang="en-US"/>
          </a:p>
        </p:txBody>
      </p:sp>
      <p:sp>
        <p:nvSpPr>
          <p:cNvPr id="27651" name="Rectangle 2">
            <a:extLst>
              <a:ext uri="{FF2B5EF4-FFF2-40B4-BE49-F238E27FC236}">
                <a16:creationId xmlns:a16="http://schemas.microsoft.com/office/drawing/2014/main" id="{F3CE3291-AE68-49F0-B571-E960544EF5CC}"/>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A0A16EFF-F10B-43FA-A7CA-BD7D4AF14A6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3C5854C2-BC54-47DC-95E6-F222219B66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F5FC9B61-BFE2-498D-8782-BC6A99E15791}" type="slidenum">
              <a:rPr lang="en-US" altLang="en-US"/>
              <a:pPr>
                <a:spcBef>
                  <a:spcPct val="0"/>
                </a:spcBef>
              </a:pPr>
              <a:t>21</a:t>
            </a:fld>
            <a:endParaRPr lang="en-US" altLang="en-US"/>
          </a:p>
        </p:txBody>
      </p:sp>
      <p:sp>
        <p:nvSpPr>
          <p:cNvPr id="29699" name="Rectangle 2">
            <a:extLst>
              <a:ext uri="{FF2B5EF4-FFF2-40B4-BE49-F238E27FC236}">
                <a16:creationId xmlns:a16="http://schemas.microsoft.com/office/drawing/2014/main" id="{F5461ADA-715D-4CF2-A38B-EC67695A9070}"/>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A1431275-7D84-4692-B4BB-57D99DB250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4612198-EB3D-4809-8677-D46DA5AA58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E9EC8F76-D364-4127-9E60-64E2A26DFDB9}" type="slidenum">
              <a:rPr lang="en-US" altLang="en-US"/>
              <a:pPr>
                <a:spcBef>
                  <a:spcPct val="0"/>
                </a:spcBef>
              </a:pPr>
              <a:t>22</a:t>
            </a:fld>
            <a:endParaRPr lang="en-US" altLang="en-US"/>
          </a:p>
        </p:txBody>
      </p:sp>
      <p:sp>
        <p:nvSpPr>
          <p:cNvPr id="31747" name="Rectangle 2">
            <a:extLst>
              <a:ext uri="{FF2B5EF4-FFF2-40B4-BE49-F238E27FC236}">
                <a16:creationId xmlns:a16="http://schemas.microsoft.com/office/drawing/2014/main" id="{C33C7D30-7FA1-4420-AE4D-0035F66B591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B28088B7-9844-4665-A19A-B3F4DA3697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54B7E525-642F-475C-815C-6D73265274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65CC6B86-A3C2-4B8E-9A6D-E22067A4D4EC}" type="slidenum">
              <a:rPr lang="en-US" altLang="en-US"/>
              <a:pPr>
                <a:spcBef>
                  <a:spcPct val="0"/>
                </a:spcBef>
              </a:pPr>
              <a:t>23</a:t>
            </a:fld>
            <a:endParaRPr lang="en-US" altLang="en-US"/>
          </a:p>
        </p:txBody>
      </p:sp>
      <p:sp>
        <p:nvSpPr>
          <p:cNvPr id="33795" name="Rectangle 2">
            <a:extLst>
              <a:ext uri="{FF2B5EF4-FFF2-40B4-BE49-F238E27FC236}">
                <a16:creationId xmlns:a16="http://schemas.microsoft.com/office/drawing/2014/main" id="{4B26D8CB-9167-4221-AD50-FDEB4BE7CC15}"/>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4DBA99AC-250C-4F86-8128-022C0804D4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B4942B8A-EDC4-4262-A3D2-77BE1E3A6E9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1FA0A02C-5CCC-4AEF-A8F3-64C3FE1378D9}" type="slidenum">
              <a:rPr lang="ar-SA" altLang="en-US"/>
              <a:pPr>
                <a:spcBef>
                  <a:spcPct val="0"/>
                </a:spcBef>
              </a:pPr>
              <a:t>27</a:t>
            </a:fld>
            <a:endParaRPr lang="en-US" altLang="en-US"/>
          </a:p>
        </p:txBody>
      </p:sp>
      <p:sp>
        <p:nvSpPr>
          <p:cNvPr id="38915" name="Rectangle 2">
            <a:extLst>
              <a:ext uri="{FF2B5EF4-FFF2-40B4-BE49-F238E27FC236}">
                <a16:creationId xmlns:a16="http://schemas.microsoft.com/office/drawing/2014/main" id="{4D5998A1-B7A7-4CB7-9DCD-A30A29B577B6}"/>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A739F2A8-2584-4016-8DA1-EC0FC0B89269}"/>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500">
                <a:solidFill>
                  <a:srgbClr val="FFFF00"/>
                </a:solidFill>
              </a:rPr>
              <a:t> </a:t>
            </a:r>
            <a:endParaRPr lang="ru-R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1A79F7BD-B1E6-4F17-9152-E0D7CA8A22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0E3B80AF-D9C2-4020-98CE-36F601C85636}" type="slidenum">
              <a:rPr lang="ar-SA" altLang="en-US"/>
              <a:pPr>
                <a:spcBef>
                  <a:spcPct val="0"/>
                </a:spcBef>
              </a:pPr>
              <a:t>31</a:t>
            </a:fld>
            <a:endParaRPr lang="en-US" altLang="en-US"/>
          </a:p>
        </p:txBody>
      </p:sp>
      <p:sp>
        <p:nvSpPr>
          <p:cNvPr id="44035" name="Rectangle 2">
            <a:extLst>
              <a:ext uri="{FF2B5EF4-FFF2-40B4-BE49-F238E27FC236}">
                <a16:creationId xmlns:a16="http://schemas.microsoft.com/office/drawing/2014/main" id="{BE3836F5-752B-49F8-B9D7-995EACAD01FF}"/>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152F4E3D-1065-4067-A449-BEB3CC366F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BBCAA459-4837-4153-8C61-0B3CDD0AE2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EBDC3E07-4DC4-4BD0-9A05-397F6E559EF7}" type="slidenum">
              <a:rPr lang="ar-SA" altLang="en-US"/>
              <a:pPr>
                <a:spcBef>
                  <a:spcPct val="0"/>
                </a:spcBef>
              </a:pPr>
              <a:t>32</a:t>
            </a:fld>
            <a:endParaRPr lang="en-US" altLang="en-US"/>
          </a:p>
        </p:txBody>
      </p:sp>
      <p:sp>
        <p:nvSpPr>
          <p:cNvPr id="46083" name="Rectangle 2">
            <a:extLst>
              <a:ext uri="{FF2B5EF4-FFF2-40B4-BE49-F238E27FC236}">
                <a16:creationId xmlns:a16="http://schemas.microsoft.com/office/drawing/2014/main" id="{870AFCCA-8476-4F31-9446-89D15A1F279D}"/>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8BD6A084-7723-4840-8863-F2E23E826CCB}"/>
              </a:ext>
            </a:extLst>
          </p:cNvPr>
          <p:cNvSpPr>
            <a:spLocks noGrp="1" noChangeArrowheads="1"/>
          </p:cNvSpPr>
          <p:nvPr>
            <p:ph type="body" idx="1"/>
          </p:nvPr>
        </p:nvSpPr>
        <p:spPr>
          <a:xfrm>
            <a:off x="685800" y="43434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D338F933-352D-4DBB-BD60-4D59F2B307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anose="02020603050405020304" pitchFamily="18" charset="0"/>
                <a:cs typeface="Arial" panose="020B0604020202020204" pitchFamily="34" charset="0"/>
              </a:defRPr>
            </a:lvl1pPr>
            <a:lvl2pPr marL="742950" indent="-285750">
              <a:spcBef>
                <a:spcPct val="30000"/>
              </a:spcBef>
              <a:defRPr sz="1200">
                <a:solidFill>
                  <a:schemeClr val="tx1"/>
                </a:solidFill>
                <a:latin typeface="Times" panose="02020603050405020304" pitchFamily="18" charset="0"/>
                <a:cs typeface="Arial" panose="020B0604020202020204" pitchFamily="34" charset="0"/>
              </a:defRPr>
            </a:lvl2pPr>
            <a:lvl3pPr marL="1143000" indent="-228600">
              <a:spcBef>
                <a:spcPct val="30000"/>
              </a:spcBef>
              <a:defRPr sz="1200">
                <a:solidFill>
                  <a:schemeClr val="tx1"/>
                </a:solidFill>
                <a:latin typeface="Times" panose="02020603050405020304" pitchFamily="18" charset="0"/>
                <a:cs typeface="Arial" panose="020B0604020202020204" pitchFamily="34" charset="0"/>
              </a:defRPr>
            </a:lvl3pPr>
            <a:lvl4pPr marL="1600200" indent="-228600">
              <a:spcBef>
                <a:spcPct val="30000"/>
              </a:spcBef>
              <a:defRPr sz="1200">
                <a:solidFill>
                  <a:schemeClr val="tx1"/>
                </a:solidFill>
                <a:latin typeface="Times" panose="02020603050405020304" pitchFamily="18" charset="0"/>
                <a:cs typeface="Arial" panose="020B0604020202020204" pitchFamily="34" charset="0"/>
              </a:defRPr>
            </a:lvl4pPr>
            <a:lvl5pPr marL="2057400" indent="-228600">
              <a:spcBef>
                <a:spcPct val="30000"/>
              </a:spcBef>
              <a:defRPr sz="1200">
                <a:solidFill>
                  <a:schemeClr val="tx1"/>
                </a:solidFill>
                <a:latin typeface="Times" panose="02020603050405020304" pitchFamily="18"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Times" panose="02020603050405020304" pitchFamily="18" charset="0"/>
                <a:cs typeface="Arial" panose="020B0604020202020204" pitchFamily="34" charset="0"/>
              </a:defRPr>
            </a:lvl9pPr>
          </a:lstStyle>
          <a:p>
            <a:pPr>
              <a:spcBef>
                <a:spcPct val="0"/>
              </a:spcBef>
            </a:pPr>
            <a:fld id="{60248340-8363-4809-9576-5DF7ECBD0733}" type="slidenum">
              <a:rPr lang="ar-SA" altLang="en-US"/>
              <a:pPr>
                <a:spcBef>
                  <a:spcPct val="0"/>
                </a:spcBef>
              </a:pPr>
              <a:t>33</a:t>
            </a:fld>
            <a:endParaRPr lang="en-US" altLang="en-US"/>
          </a:p>
        </p:txBody>
      </p:sp>
      <p:sp>
        <p:nvSpPr>
          <p:cNvPr id="48131" name="Rectangle 2">
            <a:extLst>
              <a:ext uri="{FF2B5EF4-FFF2-40B4-BE49-F238E27FC236}">
                <a16:creationId xmlns:a16="http://schemas.microsoft.com/office/drawing/2014/main" id="{2045556B-50C9-45BB-A89C-C9F970D0F571}"/>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41742198-2950-44DC-8131-A863DDBD6D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JO"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D96E92F4-26C1-44F6-8AC8-C083E4A88792}"/>
              </a:ext>
            </a:extLst>
          </p:cNvPr>
          <p:cNvGrpSpPr>
            <a:grpSpLocks/>
          </p:cNvGrpSpPr>
          <p:nvPr/>
        </p:nvGrpSpPr>
        <p:grpSpPr bwMode="auto">
          <a:xfrm>
            <a:off x="0" y="0"/>
            <a:ext cx="9140825" cy="6850063"/>
            <a:chOff x="0" y="0"/>
            <a:chExt cx="5758" cy="4315"/>
          </a:xfrm>
        </p:grpSpPr>
        <p:grpSp>
          <p:nvGrpSpPr>
            <p:cNvPr id="5" name="Group 3">
              <a:extLst>
                <a:ext uri="{FF2B5EF4-FFF2-40B4-BE49-F238E27FC236}">
                  <a16:creationId xmlns:a16="http://schemas.microsoft.com/office/drawing/2014/main" id="{9D8D7DE9-51ED-4FC6-A5A1-4D22424090BF}"/>
                </a:ext>
              </a:extLst>
            </p:cNvPr>
            <p:cNvGrpSpPr>
              <a:grpSpLocks/>
            </p:cNvGrpSpPr>
            <p:nvPr userDrawn="1"/>
          </p:nvGrpSpPr>
          <p:grpSpPr bwMode="auto">
            <a:xfrm>
              <a:off x="1728" y="2230"/>
              <a:ext cx="4027" cy="2085"/>
              <a:chOff x="1728" y="2230"/>
              <a:chExt cx="4027" cy="2085"/>
            </a:xfrm>
          </p:grpSpPr>
          <p:sp>
            <p:nvSpPr>
              <p:cNvPr id="8" name="Freeform 4">
                <a:extLst>
                  <a:ext uri="{FF2B5EF4-FFF2-40B4-BE49-F238E27FC236}">
                    <a16:creationId xmlns:a16="http://schemas.microsoft.com/office/drawing/2014/main" id="{E8CFEE6B-E002-4AAF-BCF9-82CCB8C8534B}"/>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1" hangingPunct="1">
                  <a:defRPr/>
                </a:pPr>
                <a:endParaRPr lang="ar-JO"/>
              </a:p>
            </p:txBody>
          </p:sp>
          <p:sp>
            <p:nvSpPr>
              <p:cNvPr id="9" name="Freeform 5">
                <a:extLst>
                  <a:ext uri="{FF2B5EF4-FFF2-40B4-BE49-F238E27FC236}">
                    <a16:creationId xmlns:a16="http://schemas.microsoft.com/office/drawing/2014/main" id="{E3483839-8C51-42E8-A18D-C48D5D487E1F}"/>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1" hangingPunct="1">
                  <a:defRPr/>
                </a:pPr>
                <a:endParaRPr lang="ar-JO"/>
              </a:p>
            </p:txBody>
          </p:sp>
          <p:sp>
            <p:nvSpPr>
              <p:cNvPr id="10" name="Freeform 6">
                <a:extLst>
                  <a:ext uri="{FF2B5EF4-FFF2-40B4-BE49-F238E27FC236}">
                    <a16:creationId xmlns:a16="http://schemas.microsoft.com/office/drawing/2014/main" id="{62528A59-63E6-484D-A67E-4D66A9A792E3}"/>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1" hangingPunct="1">
                  <a:defRPr/>
                </a:pPr>
                <a:endParaRPr lang="ar-JO"/>
              </a:p>
            </p:txBody>
          </p:sp>
          <p:sp>
            <p:nvSpPr>
              <p:cNvPr id="11" name="Freeform 7">
                <a:extLst>
                  <a:ext uri="{FF2B5EF4-FFF2-40B4-BE49-F238E27FC236}">
                    <a16:creationId xmlns:a16="http://schemas.microsoft.com/office/drawing/2014/main" id="{4E6F5F92-4721-47F2-9AAD-72A845E37A9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a:extLst>
                  <a:ext uri="{FF2B5EF4-FFF2-40B4-BE49-F238E27FC236}">
                    <a16:creationId xmlns:a16="http://schemas.microsoft.com/office/drawing/2014/main" id="{62D7B91C-9C95-4F12-AC4A-BCDA39A5F06F}"/>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1" hangingPunct="1">
                  <a:defRPr/>
                </a:pPr>
                <a:endParaRPr lang="ar-JO"/>
              </a:p>
            </p:txBody>
          </p:sp>
        </p:grpSp>
        <p:sp>
          <p:nvSpPr>
            <p:cNvPr id="6" name="Freeform 9">
              <a:extLst>
                <a:ext uri="{FF2B5EF4-FFF2-40B4-BE49-F238E27FC236}">
                  <a16:creationId xmlns:a16="http://schemas.microsoft.com/office/drawing/2014/main" id="{9B293935-BBA4-4737-85A3-BDEEE4E2BCB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1" hangingPunct="1">
                <a:defRPr/>
              </a:pPr>
              <a:endParaRPr lang="ar-JO"/>
            </a:p>
          </p:txBody>
        </p:sp>
        <p:sp>
          <p:nvSpPr>
            <p:cNvPr id="7" name="Freeform 10">
              <a:extLst>
                <a:ext uri="{FF2B5EF4-FFF2-40B4-BE49-F238E27FC236}">
                  <a16:creationId xmlns:a16="http://schemas.microsoft.com/office/drawing/2014/main" id="{93EC88CF-70F4-44C9-B329-53DD7E8CB4A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550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550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a:extLst>
              <a:ext uri="{FF2B5EF4-FFF2-40B4-BE49-F238E27FC236}">
                <a16:creationId xmlns:a16="http://schemas.microsoft.com/office/drawing/2014/main" id="{55F9405E-DF49-49F6-BEE8-1331DBE4E507}"/>
              </a:ext>
            </a:extLst>
          </p:cNvPr>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a:extLst>
              <a:ext uri="{FF2B5EF4-FFF2-40B4-BE49-F238E27FC236}">
                <a16:creationId xmlns:a16="http://schemas.microsoft.com/office/drawing/2014/main" id="{E5C002AC-6C6B-4A2F-8EFB-43E010134147}"/>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a:extLst>
              <a:ext uri="{FF2B5EF4-FFF2-40B4-BE49-F238E27FC236}">
                <a16:creationId xmlns:a16="http://schemas.microsoft.com/office/drawing/2014/main" id="{237E1A59-1F58-443F-AB57-2639BB925DE1}"/>
              </a:ext>
            </a:extLst>
          </p:cNvPr>
          <p:cNvSpPr>
            <a:spLocks noGrp="1" noChangeArrowheads="1"/>
          </p:cNvSpPr>
          <p:nvPr>
            <p:ph type="sldNum" sz="quarter" idx="12"/>
          </p:nvPr>
        </p:nvSpPr>
        <p:spPr>
          <a:xfrm>
            <a:off x="6553200" y="6254750"/>
            <a:ext cx="2133600" cy="476250"/>
          </a:xfrm>
        </p:spPr>
        <p:txBody>
          <a:bodyPr/>
          <a:lstStyle>
            <a:lvl1pPr>
              <a:defRPr smtClean="0"/>
            </a:lvl1pPr>
          </a:lstStyle>
          <a:p>
            <a:pPr>
              <a:defRPr/>
            </a:pPr>
            <a:fld id="{092CF8FF-5E3D-4BFD-A997-484DD2A471FF}" type="slidenum">
              <a:rPr lang="ar-SA" altLang="en-US"/>
              <a:pPr>
                <a:defRPr/>
              </a:pPr>
              <a:t>‹#›</a:t>
            </a:fld>
            <a:endParaRPr lang="en-US" altLang="en-US"/>
          </a:p>
        </p:txBody>
      </p:sp>
    </p:spTree>
    <p:extLst>
      <p:ext uri="{BB962C8B-B14F-4D97-AF65-F5344CB8AC3E}">
        <p14:creationId xmlns:p14="http://schemas.microsoft.com/office/powerpoint/2010/main" val="255394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2">
            <a:extLst>
              <a:ext uri="{FF2B5EF4-FFF2-40B4-BE49-F238E27FC236}">
                <a16:creationId xmlns:a16="http://schemas.microsoft.com/office/drawing/2014/main" id="{A4FAD159-26B9-432A-8449-8B626AC64E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A9B9742-400C-4C13-9963-8BC5E8C9D681}"/>
              </a:ext>
            </a:extLst>
          </p:cNvPr>
          <p:cNvSpPr>
            <a:spLocks noGrp="1" noChangeArrowheads="1"/>
          </p:cNvSpPr>
          <p:nvPr>
            <p:ph type="sldNum" sz="quarter" idx="11"/>
          </p:nvPr>
        </p:nvSpPr>
        <p:spPr>
          <a:ln/>
        </p:spPr>
        <p:txBody>
          <a:bodyPr/>
          <a:lstStyle>
            <a:lvl1pPr>
              <a:defRPr/>
            </a:lvl1pPr>
          </a:lstStyle>
          <a:p>
            <a:pPr>
              <a:defRPr/>
            </a:pPr>
            <a:fld id="{32051803-91F1-4880-A3AA-87C20B0894C4}" type="slidenum">
              <a:rPr lang="ar-SA" altLang="en-US"/>
              <a:pPr>
                <a:defRPr/>
              </a:pPr>
              <a:t>‹#›</a:t>
            </a:fld>
            <a:endParaRPr lang="en-US" altLang="en-US"/>
          </a:p>
        </p:txBody>
      </p:sp>
      <p:sp>
        <p:nvSpPr>
          <p:cNvPr id="6" name="Rectangle 14">
            <a:extLst>
              <a:ext uri="{FF2B5EF4-FFF2-40B4-BE49-F238E27FC236}">
                <a16:creationId xmlns:a16="http://schemas.microsoft.com/office/drawing/2014/main" id="{5C63C1EF-B869-4C5A-860C-FD95EBB8C54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66689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2">
            <a:extLst>
              <a:ext uri="{FF2B5EF4-FFF2-40B4-BE49-F238E27FC236}">
                <a16:creationId xmlns:a16="http://schemas.microsoft.com/office/drawing/2014/main" id="{DD19FC50-AC57-43F4-8743-9C4F1DF631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615B8174-B158-4865-94AE-D20A7C64BB8D}"/>
              </a:ext>
            </a:extLst>
          </p:cNvPr>
          <p:cNvSpPr>
            <a:spLocks noGrp="1" noChangeArrowheads="1"/>
          </p:cNvSpPr>
          <p:nvPr>
            <p:ph type="sldNum" sz="quarter" idx="11"/>
          </p:nvPr>
        </p:nvSpPr>
        <p:spPr>
          <a:ln/>
        </p:spPr>
        <p:txBody>
          <a:bodyPr/>
          <a:lstStyle>
            <a:lvl1pPr>
              <a:defRPr/>
            </a:lvl1pPr>
          </a:lstStyle>
          <a:p>
            <a:pPr>
              <a:defRPr/>
            </a:pPr>
            <a:fld id="{1A88E7CA-522D-453F-AD22-D93956CA3A33}" type="slidenum">
              <a:rPr lang="ar-SA" altLang="en-US"/>
              <a:pPr>
                <a:defRPr/>
              </a:pPr>
              <a:t>‹#›</a:t>
            </a:fld>
            <a:endParaRPr lang="en-US" altLang="en-US"/>
          </a:p>
        </p:txBody>
      </p:sp>
      <p:sp>
        <p:nvSpPr>
          <p:cNvPr id="6" name="Rectangle 14">
            <a:extLst>
              <a:ext uri="{FF2B5EF4-FFF2-40B4-BE49-F238E27FC236}">
                <a16:creationId xmlns:a16="http://schemas.microsoft.com/office/drawing/2014/main" id="{2311F7A3-E7BD-4F6E-ADCB-CC72ACFD492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18353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JO"/>
          </a:p>
        </p:txBody>
      </p:sp>
      <p:sp>
        <p:nvSpPr>
          <p:cNvPr id="3" name="Table Placeholder 2"/>
          <p:cNvSpPr>
            <a:spLocks noGrp="1"/>
          </p:cNvSpPr>
          <p:nvPr>
            <p:ph type="tbl" idx="1"/>
          </p:nvPr>
        </p:nvSpPr>
        <p:spPr>
          <a:xfrm>
            <a:off x="457200" y="1600200"/>
            <a:ext cx="8229600" cy="4525963"/>
          </a:xfrm>
        </p:spPr>
        <p:txBody>
          <a:bodyPr/>
          <a:lstStyle/>
          <a:p>
            <a:pPr lvl="0"/>
            <a:endParaRPr lang="ar-JO" noProof="0"/>
          </a:p>
        </p:txBody>
      </p:sp>
      <p:sp>
        <p:nvSpPr>
          <p:cNvPr id="4" name="Rectangle 2">
            <a:extLst>
              <a:ext uri="{FF2B5EF4-FFF2-40B4-BE49-F238E27FC236}">
                <a16:creationId xmlns:a16="http://schemas.microsoft.com/office/drawing/2014/main" id="{636EDC63-5E4E-4025-84FA-92D9D902CA9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F39F3A41-6BAC-4F8D-873E-B762FADE8BDC}"/>
              </a:ext>
            </a:extLst>
          </p:cNvPr>
          <p:cNvSpPr>
            <a:spLocks noGrp="1" noChangeArrowheads="1"/>
          </p:cNvSpPr>
          <p:nvPr>
            <p:ph type="sldNum" sz="quarter" idx="11"/>
          </p:nvPr>
        </p:nvSpPr>
        <p:spPr>
          <a:ln/>
        </p:spPr>
        <p:txBody>
          <a:bodyPr/>
          <a:lstStyle>
            <a:lvl1pPr>
              <a:defRPr/>
            </a:lvl1pPr>
          </a:lstStyle>
          <a:p>
            <a:pPr>
              <a:defRPr/>
            </a:pPr>
            <a:fld id="{5A8EF387-7D5D-45B2-9C7E-A6CB51BD5B7F}" type="slidenum">
              <a:rPr lang="ar-SA" altLang="en-US"/>
              <a:pPr>
                <a:defRPr/>
              </a:pPr>
              <a:t>‹#›</a:t>
            </a:fld>
            <a:endParaRPr lang="en-US" altLang="en-US"/>
          </a:p>
        </p:txBody>
      </p:sp>
      <p:sp>
        <p:nvSpPr>
          <p:cNvPr id="6" name="Rectangle 14">
            <a:extLst>
              <a:ext uri="{FF2B5EF4-FFF2-40B4-BE49-F238E27FC236}">
                <a16:creationId xmlns:a16="http://schemas.microsoft.com/office/drawing/2014/main" id="{8A5A862A-9AA1-40C0-BEB6-05643B414055}"/>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07532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JO"/>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2">
            <a:extLst>
              <a:ext uri="{FF2B5EF4-FFF2-40B4-BE49-F238E27FC236}">
                <a16:creationId xmlns:a16="http://schemas.microsoft.com/office/drawing/2014/main" id="{ACE24B17-F6B4-4F83-AA39-2E5953CE51D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1AA52ADB-CB1E-43B5-967F-09D7DCC4A673}"/>
              </a:ext>
            </a:extLst>
          </p:cNvPr>
          <p:cNvSpPr>
            <a:spLocks noGrp="1" noChangeArrowheads="1"/>
          </p:cNvSpPr>
          <p:nvPr>
            <p:ph type="sldNum" sz="quarter" idx="11"/>
          </p:nvPr>
        </p:nvSpPr>
        <p:spPr>
          <a:ln/>
        </p:spPr>
        <p:txBody>
          <a:bodyPr/>
          <a:lstStyle>
            <a:lvl1pPr>
              <a:defRPr/>
            </a:lvl1pPr>
          </a:lstStyle>
          <a:p>
            <a:pPr>
              <a:defRPr/>
            </a:pPr>
            <a:fld id="{3D6462C5-5256-4EEF-AEE5-1C55448CBD8F}" type="slidenum">
              <a:rPr lang="ar-SA" altLang="en-US"/>
              <a:pPr>
                <a:defRPr/>
              </a:pPr>
              <a:t>‹#›</a:t>
            </a:fld>
            <a:endParaRPr lang="en-US" altLang="en-US"/>
          </a:p>
        </p:txBody>
      </p:sp>
      <p:sp>
        <p:nvSpPr>
          <p:cNvPr id="7" name="Rectangle 14">
            <a:extLst>
              <a:ext uri="{FF2B5EF4-FFF2-40B4-BE49-F238E27FC236}">
                <a16:creationId xmlns:a16="http://schemas.microsoft.com/office/drawing/2014/main" id="{319F1E1E-3FD1-4CC6-BC12-16A896DE100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432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3" name="Rectangle 2">
            <a:extLst>
              <a:ext uri="{FF2B5EF4-FFF2-40B4-BE49-F238E27FC236}">
                <a16:creationId xmlns:a16="http://schemas.microsoft.com/office/drawing/2014/main" id="{55D3C395-8D4A-4161-AFA6-5DD0E702BF6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3E3FB017-5274-4710-B205-1BAA091934B7}"/>
              </a:ext>
            </a:extLst>
          </p:cNvPr>
          <p:cNvSpPr>
            <a:spLocks noGrp="1" noChangeArrowheads="1"/>
          </p:cNvSpPr>
          <p:nvPr>
            <p:ph type="sldNum" sz="quarter" idx="11"/>
          </p:nvPr>
        </p:nvSpPr>
        <p:spPr>
          <a:ln/>
        </p:spPr>
        <p:txBody>
          <a:bodyPr/>
          <a:lstStyle>
            <a:lvl1pPr>
              <a:defRPr/>
            </a:lvl1pPr>
          </a:lstStyle>
          <a:p>
            <a:pPr>
              <a:defRPr/>
            </a:pPr>
            <a:fld id="{545B3503-4CB6-4BC5-95A1-FF88EB8CE5CB}" type="slidenum">
              <a:rPr lang="ar-SA" altLang="en-US"/>
              <a:pPr>
                <a:defRPr/>
              </a:pPr>
              <a:t>‹#›</a:t>
            </a:fld>
            <a:endParaRPr lang="en-US" altLang="en-US"/>
          </a:p>
        </p:txBody>
      </p:sp>
      <p:sp>
        <p:nvSpPr>
          <p:cNvPr id="5" name="Rectangle 14">
            <a:extLst>
              <a:ext uri="{FF2B5EF4-FFF2-40B4-BE49-F238E27FC236}">
                <a16:creationId xmlns:a16="http://schemas.microsoft.com/office/drawing/2014/main" id="{33E22D24-8A24-4546-A995-1DD2F40706D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18112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3">
            <a:extLst>
              <a:ext uri="{FF2B5EF4-FFF2-40B4-BE49-F238E27FC236}">
                <a16:creationId xmlns:a16="http://schemas.microsoft.com/office/drawing/2014/main" id="{44282F1F-C620-4193-8C58-AA1D3549618F}"/>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D83F37FE-6101-4B98-96B7-345EB0710DC6}"/>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030A8A7B-FA0E-43FE-A29F-C9DF7DBD90CD}"/>
              </a:ext>
            </a:extLst>
          </p:cNvPr>
          <p:cNvSpPr>
            <a:spLocks noGrp="1" noChangeArrowheads="1"/>
          </p:cNvSpPr>
          <p:nvPr>
            <p:ph type="sldNum" sz="quarter" idx="12"/>
          </p:nvPr>
        </p:nvSpPr>
        <p:spPr/>
        <p:txBody>
          <a:bodyPr/>
          <a:lstStyle>
            <a:lvl1pPr>
              <a:defRPr smtClean="0"/>
            </a:lvl1pPr>
          </a:lstStyle>
          <a:p>
            <a:pPr>
              <a:defRPr/>
            </a:pPr>
            <a:fld id="{FB5A9444-3CC8-4DA1-BE76-488C3CA0F35E}" type="slidenum">
              <a:rPr lang="ar-SA" altLang="en-US"/>
              <a:pPr>
                <a:defRPr/>
              </a:pPr>
              <a:t>‹#›</a:t>
            </a:fld>
            <a:endParaRPr lang="en-US" altLang="en-US"/>
          </a:p>
        </p:txBody>
      </p:sp>
    </p:spTree>
    <p:extLst>
      <p:ext uri="{BB962C8B-B14F-4D97-AF65-F5344CB8AC3E}">
        <p14:creationId xmlns:p14="http://schemas.microsoft.com/office/powerpoint/2010/main" val="195773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Rectangle 2">
            <a:extLst>
              <a:ext uri="{FF2B5EF4-FFF2-40B4-BE49-F238E27FC236}">
                <a16:creationId xmlns:a16="http://schemas.microsoft.com/office/drawing/2014/main" id="{46D301CF-AB22-4B8A-89D9-237809A8A9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B6DEAB41-824D-4B2D-A5C0-CDE2802F09B9}"/>
              </a:ext>
            </a:extLst>
          </p:cNvPr>
          <p:cNvSpPr>
            <a:spLocks noGrp="1" noChangeArrowheads="1"/>
          </p:cNvSpPr>
          <p:nvPr>
            <p:ph type="sldNum" sz="quarter" idx="11"/>
          </p:nvPr>
        </p:nvSpPr>
        <p:spPr>
          <a:ln/>
        </p:spPr>
        <p:txBody>
          <a:bodyPr/>
          <a:lstStyle>
            <a:lvl1pPr>
              <a:defRPr/>
            </a:lvl1pPr>
          </a:lstStyle>
          <a:p>
            <a:pPr>
              <a:defRPr/>
            </a:pPr>
            <a:fld id="{9C856E9C-B0BA-4A08-8C1A-EC46C3C3373E}" type="slidenum">
              <a:rPr lang="ar-SA" altLang="en-US"/>
              <a:pPr>
                <a:defRPr/>
              </a:pPr>
              <a:t>‹#›</a:t>
            </a:fld>
            <a:endParaRPr lang="en-US" altLang="en-US"/>
          </a:p>
        </p:txBody>
      </p:sp>
      <p:sp>
        <p:nvSpPr>
          <p:cNvPr id="6" name="Rectangle 14">
            <a:extLst>
              <a:ext uri="{FF2B5EF4-FFF2-40B4-BE49-F238E27FC236}">
                <a16:creationId xmlns:a16="http://schemas.microsoft.com/office/drawing/2014/main" id="{74F58351-2A1C-4C29-A592-75D6C287D51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074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D0BDA479-E6C0-427D-B7B5-BB8FD6ACDD5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C885D392-80F9-4DA3-81A2-88892C23E087}"/>
              </a:ext>
            </a:extLst>
          </p:cNvPr>
          <p:cNvSpPr>
            <a:spLocks noGrp="1" noChangeArrowheads="1"/>
          </p:cNvSpPr>
          <p:nvPr>
            <p:ph type="sldNum" sz="quarter" idx="11"/>
          </p:nvPr>
        </p:nvSpPr>
        <p:spPr>
          <a:ln/>
        </p:spPr>
        <p:txBody>
          <a:bodyPr/>
          <a:lstStyle>
            <a:lvl1pPr>
              <a:defRPr/>
            </a:lvl1pPr>
          </a:lstStyle>
          <a:p>
            <a:pPr>
              <a:defRPr/>
            </a:pPr>
            <a:fld id="{FDB9F258-53E9-4F8F-81CE-D1F377C009E2}" type="slidenum">
              <a:rPr lang="ar-SA" altLang="en-US"/>
              <a:pPr>
                <a:defRPr/>
              </a:pPr>
              <a:t>‹#›</a:t>
            </a:fld>
            <a:endParaRPr lang="en-US" altLang="en-US"/>
          </a:p>
        </p:txBody>
      </p:sp>
      <p:sp>
        <p:nvSpPr>
          <p:cNvPr id="6" name="Rectangle 14">
            <a:extLst>
              <a:ext uri="{FF2B5EF4-FFF2-40B4-BE49-F238E27FC236}">
                <a16:creationId xmlns:a16="http://schemas.microsoft.com/office/drawing/2014/main" id="{0CFAF3DB-5088-49DC-BA8A-2CF636FB49D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600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Rectangle 2">
            <a:extLst>
              <a:ext uri="{FF2B5EF4-FFF2-40B4-BE49-F238E27FC236}">
                <a16:creationId xmlns:a16="http://schemas.microsoft.com/office/drawing/2014/main" id="{E61738E3-A821-4418-A70C-4299F26571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58498A4F-A1FC-44E0-BAD6-E942B5188FE6}"/>
              </a:ext>
            </a:extLst>
          </p:cNvPr>
          <p:cNvSpPr>
            <a:spLocks noGrp="1" noChangeArrowheads="1"/>
          </p:cNvSpPr>
          <p:nvPr>
            <p:ph type="sldNum" sz="quarter" idx="11"/>
          </p:nvPr>
        </p:nvSpPr>
        <p:spPr>
          <a:ln/>
        </p:spPr>
        <p:txBody>
          <a:bodyPr/>
          <a:lstStyle>
            <a:lvl1pPr>
              <a:defRPr/>
            </a:lvl1pPr>
          </a:lstStyle>
          <a:p>
            <a:pPr>
              <a:defRPr/>
            </a:pPr>
            <a:fld id="{767DBEA4-E21C-48AF-98DD-421ECA9DAA10}" type="slidenum">
              <a:rPr lang="ar-SA" altLang="en-US"/>
              <a:pPr>
                <a:defRPr/>
              </a:pPr>
              <a:t>‹#›</a:t>
            </a:fld>
            <a:endParaRPr lang="en-US" altLang="en-US"/>
          </a:p>
        </p:txBody>
      </p:sp>
      <p:sp>
        <p:nvSpPr>
          <p:cNvPr id="7" name="Rectangle 14">
            <a:extLst>
              <a:ext uri="{FF2B5EF4-FFF2-40B4-BE49-F238E27FC236}">
                <a16:creationId xmlns:a16="http://schemas.microsoft.com/office/drawing/2014/main" id="{84395B5B-5F30-419A-A364-B695719AB05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5311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7" name="Rectangle 2">
            <a:extLst>
              <a:ext uri="{FF2B5EF4-FFF2-40B4-BE49-F238E27FC236}">
                <a16:creationId xmlns:a16="http://schemas.microsoft.com/office/drawing/2014/main" id="{BFF7BFBF-6F3D-42AA-B711-8B86E9EF395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3729692B-7E39-4F35-BA5A-19793E753EFB}"/>
              </a:ext>
            </a:extLst>
          </p:cNvPr>
          <p:cNvSpPr>
            <a:spLocks noGrp="1" noChangeArrowheads="1"/>
          </p:cNvSpPr>
          <p:nvPr>
            <p:ph type="sldNum" sz="quarter" idx="11"/>
          </p:nvPr>
        </p:nvSpPr>
        <p:spPr>
          <a:ln/>
        </p:spPr>
        <p:txBody>
          <a:bodyPr/>
          <a:lstStyle>
            <a:lvl1pPr>
              <a:defRPr/>
            </a:lvl1pPr>
          </a:lstStyle>
          <a:p>
            <a:pPr>
              <a:defRPr/>
            </a:pPr>
            <a:fld id="{4F497896-BE49-4E40-B077-2FC0C8BAEC46}" type="slidenum">
              <a:rPr lang="ar-SA" altLang="en-US"/>
              <a:pPr>
                <a:defRPr/>
              </a:pPr>
              <a:t>‹#›</a:t>
            </a:fld>
            <a:endParaRPr lang="en-US" altLang="en-US"/>
          </a:p>
        </p:txBody>
      </p:sp>
      <p:sp>
        <p:nvSpPr>
          <p:cNvPr id="9" name="Rectangle 14">
            <a:extLst>
              <a:ext uri="{FF2B5EF4-FFF2-40B4-BE49-F238E27FC236}">
                <a16:creationId xmlns:a16="http://schemas.microsoft.com/office/drawing/2014/main" id="{A4210D0B-E066-491B-A875-85069A39F4A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178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JO"/>
          </a:p>
        </p:txBody>
      </p:sp>
      <p:sp>
        <p:nvSpPr>
          <p:cNvPr id="3" name="Rectangle 2">
            <a:extLst>
              <a:ext uri="{FF2B5EF4-FFF2-40B4-BE49-F238E27FC236}">
                <a16:creationId xmlns:a16="http://schemas.microsoft.com/office/drawing/2014/main" id="{A6E9BE68-BADC-4DAE-AF9F-D470F5A63AE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3">
            <a:extLst>
              <a:ext uri="{FF2B5EF4-FFF2-40B4-BE49-F238E27FC236}">
                <a16:creationId xmlns:a16="http://schemas.microsoft.com/office/drawing/2014/main" id="{4353B1A9-BD85-4549-A3CC-C8E885B73420}"/>
              </a:ext>
            </a:extLst>
          </p:cNvPr>
          <p:cNvSpPr>
            <a:spLocks noGrp="1" noChangeArrowheads="1"/>
          </p:cNvSpPr>
          <p:nvPr>
            <p:ph type="sldNum" sz="quarter" idx="11"/>
          </p:nvPr>
        </p:nvSpPr>
        <p:spPr>
          <a:ln/>
        </p:spPr>
        <p:txBody>
          <a:bodyPr/>
          <a:lstStyle>
            <a:lvl1pPr>
              <a:defRPr/>
            </a:lvl1pPr>
          </a:lstStyle>
          <a:p>
            <a:pPr>
              <a:defRPr/>
            </a:pPr>
            <a:fld id="{A4D96747-BC07-448E-A7BA-BEE464C721CA}" type="slidenum">
              <a:rPr lang="ar-SA" altLang="en-US"/>
              <a:pPr>
                <a:defRPr/>
              </a:pPr>
              <a:t>‹#›</a:t>
            </a:fld>
            <a:endParaRPr lang="en-US" altLang="en-US"/>
          </a:p>
        </p:txBody>
      </p:sp>
      <p:sp>
        <p:nvSpPr>
          <p:cNvPr id="5" name="Rectangle 14">
            <a:extLst>
              <a:ext uri="{FF2B5EF4-FFF2-40B4-BE49-F238E27FC236}">
                <a16:creationId xmlns:a16="http://schemas.microsoft.com/office/drawing/2014/main" id="{80B0137A-2135-48EB-AF20-F13A1680AC16}"/>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2285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E1A06E6-43A4-4D83-A38C-5DD4AE73FE5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3">
            <a:extLst>
              <a:ext uri="{FF2B5EF4-FFF2-40B4-BE49-F238E27FC236}">
                <a16:creationId xmlns:a16="http://schemas.microsoft.com/office/drawing/2014/main" id="{A52F6F33-F511-4A5A-AE45-36857F6D6C8D}"/>
              </a:ext>
            </a:extLst>
          </p:cNvPr>
          <p:cNvSpPr>
            <a:spLocks noGrp="1" noChangeArrowheads="1"/>
          </p:cNvSpPr>
          <p:nvPr>
            <p:ph type="sldNum" sz="quarter" idx="11"/>
          </p:nvPr>
        </p:nvSpPr>
        <p:spPr>
          <a:ln/>
        </p:spPr>
        <p:txBody>
          <a:bodyPr/>
          <a:lstStyle>
            <a:lvl1pPr>
              <a:defRPr/>
            </a:lvl1pPr>
          </a:lstStyle>
          <a:p>
            <a:pPr>
              <a:defRPr/>
            </a:pPr>
            <a:fld id="{E9EE6C78-6FA9-41E3-9776-56A28A3B10E2}" type="slidenum">
              <a:rPr lang="ar-SA" altLang="en-US"/>
              <a:pPr>
                <a:defRPr/>
              </a:pPr>
              <a:t>‹#›</a:t>
            </a:fld>
            <a:endParaRPr lang="en-US" altLang="en-US"/>
          </a:p>
        </p:txBody>
      </p:sp>
      <p:sp>
        <p:nvSpPr>
          <p:cNvPr id="4" name="Rectangle 14">
            <a:extLst>
              <a:ext uri="{FF2B5EF4-FFF2-40B4-BE49-F238E27FC236}">
                <a16:creationId xmlns:a16="http://schemas.microsoft.com/office/drawing/2014/main" id="{2A5E19BB-2ACF-40A9-B378-A287DE94F65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8145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569158CA-ACA4-4D40-90B5-F2F92491F8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908CCDD9-214C-4A3F-96AE-DE0493A94DA2}"/>
              </a:ext>
            </a:extLst>
          </p:cNvPr>
          <p:cNvSpPr>
            <a:spLocks noGrp="1" noChangeArrowheads="1"/>
          </p:cNvSpPr>
          <p:nvPr>
            <p:ph type="sldNum" sz="quarter" idx="11"/>
          </p:nvPr>
        </p:nvSpPr>
        <p:spPr>
          <a:ln/>
        </p:spPr>
        <p:txBody>
          <a:bodyPr/>
          <a:lstStyle>
            <a:lvl1pPr>
              <a:defRPr/>
            </a:lvl1pPr>
          </a:lstStyle>
          <a:p>
            <a:pPr>
              <a:defRPr/>
            </a:pPr>
            <a:fld id="{83606215-1F92-405B-BA13-25A32F877A49}" type="slidenum">
              <a:rPr lang="ar-SA" altLang="en-US"/>
              <a:pPr>
                <a:defRPr/>
              </a:pPr>
              <a:t>‹#›</a:t>
            </a:fld>
            <a:endParaRPr lang="en-US" altLang="en-US"/>
          </a:p>
        </p:txBody>
      </p:sp>
      <p:sp>
        <p:nvSpPr>
          <p:cNvPr id="7" name="Rectangle 14">
            <a:extLst>
              <a:ext uri="{FF2B5EF4-FFF2-40B4-BE49-F238E27FC236}">
                <a16:creationId xmlns:a16="http://schemas.microsoft.com/office/drawing/2014/main" id="{FAA1329E-4224-4855-A2BE-9C25F36157A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513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403976F-E3CF-4F95-B75A-01FD2B7C47B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7CA729B7-3A88-428F-81F7-0345D0427D8D}"/>
              </a:ext>
            </a:extLst>
          </p:cNvPr>
          <p:cNvSpPr>
            <a:spLocks noGrp="1" noChangeArrowheads="1"/>
          </p:cNvSpPr>
          <p:nvPr>
            <p:ph type="sldNum" sz="quarter" idx="11"/>
          </p:nvPr>
        </p:nvSpPr>
        <p:spPr>
          <a:ln/>
        </p:spPr>
        <p:txBody>
          <a:bodyPr/>
          <a:lstStyle>
            <a:lvl1pPr>
              <a:defRPr/>
            </a:lvl1pPr>
          </a:lstStyle>
          <a:p>
            <a:pPr>
              <a:defRPr/>
            </a:pPr>
            <a:fld id="{BF9FAC7E-F400-4ADC-8BD9-A9833CCE3D3E}" type="slidenum">
              <a:rPr lang="ar-SA" altLang="en-US"/>
              <a:pPr>
                <a:defRPr/>
              </a:pPr>
              <a:t>‹#›</a:t>
            </a:fld>
            <a:endParaRPr lang="en-US" altLang="en-US"/>
          </a:p>
        </p:txBody>
      </p:sp>
      <p:sp>
        <p:nvSpPr>
          <p:cNvPr id="7" name="Rectangle 14">
            <a:extLst>
              <a:ext uri="{FF2B5EF4-FFF2-40B4-BE49-F238E27FC236}">
                <a16:creationId xmlns:a16="http://schemas.microsoft.com/office/drawing/2014/main" id="{BCD9C0EF-7C89-41CA-99B2-3F943D27E60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9228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6" Type="http://schemas.openxmlformats.org/officeDocument/2006/relationships/theme" Target="../theme/theme1.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4018" name="Rectangle 2">
            <a:extLst>
              <a:ext uri="{FF2B5EF4-FFF2-40B4-BE49-F238E27FC236}">
                <a16:creationId xmlns:a16="http://schemas.microsoft.com/office/drawing/2014/main" id="{B39C2CC7-D4A9-48FA-8972-694FD8DE783B}"/>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pitchFamily="34" charset="0"/>
                <a:cs typeface="Arial" pitchFamily="34" charset="0"/>
              </a:defRPr>
            </a:lvl1pPr>
          </a:lstStyle>
          <a:p>
            <a:pPr>
              <a:defRPr/>
            </a:pPr>
            <a:endParaRPr lang="en-US"/>
          </a:p>
        </p:txBody>
      </p:sp>
      <p:sp>
        <p:nvSpPr>
          <p:cNvPr id="854019" name="Rectangle 3">
            <a:extLst>
              <a:ext uri="{FF2B5EF4-FFF2-40B4-BE49-F238E27FC236}">
                <a16:creationId xmlns:a16="http://schemas.microsoft.com/office/drawing/2014/main" id="{86C4B378-1393-4C32-B739-38B5C9246DDA}"/>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17D9249C-B880-4682-B6E4-3CB3C7217A1B}" type="slidenum">
              <a:rPr lang="ar-SA" altLang="en-US"/>
              <a:pPr>
                <a:defRPr/>
              </a:pPr>
              <a:t>‹#›</a:t>
            </a:fld>
            <a:endParaRPr lang="en-US" altLang="en-US"/>
          </a:p>
        </p:txBody>
      </p:sp>
      <p:grpSp>
        <p:nvGrpSpPr>
          <p:cNvPr id="1028" name="Group 4">
            <a:extLst>
              <a:ext uri="{FF2B5EF4-FFF2-40B4-BE49-F238E27FC236}">
                <a16:creationId xmlns:a16="http://schemas.microsoft.com/office/drawing/2014/main" id="{4648D374-E989-4869-98C0-5B21C0BB47C2}"/>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31AECFA1-D198-47E0-A5F2-B51F7D2F0A8E}"/>
                </a:ext>
              </a:extLst>
            </p:cNvPr>
            <p:cNvGrpSpPr>
              <a:grpSpLocks/>
            </p:cNvGrpSpPr>
            <p:nvPr userDrawn="1"/>
          </p:nvGrpSpPr>
          <p:grpSpPr bwMode="auto">
            <a:xfrm>
              <a:off x="1728" y="2230"/>
              <a:ext cx="4027" cy="2085"/>
              <a:chOff x="1728" y="2230"/>
              <a:chExt cx="4027" cy="2085"/>
            </a:xfrm>
          </p:grpSpPr>
          <p:sp>
            <p:nvSpPr>
              <p:cNvPr id="854022" name="Freeform 6">
                <a:extLst>
                  <a:ext uri="{FF2B5EF4-FFF2-40B4-BE49-F238E27FC236}">
                    <a16:creationId xmlns:a16="http://schemas.microsoft.com/office/drawing/2014/main" id="{C76D94E5-ADA5-4B20-BE26-2473D7CC05EE}"/>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1" hangingPunct="1">
                  <a:defRPr/>
                </a:pPr>
                <a:endParaRPr lang="ar-JO"/>
              </a:p>
            </p:txBody>
          </p:sp>
          <p:sp>
            <p:nvSpPr>
              <p:cNvPr id="854023" name="Freeform 7">
                <a:extLst>
                  <a:ext uri="{FF2B5EF4-FFF2-40B4-BE49-F238E27FC236}">
                    <a16:creationId xmlns:a16="http://schemas.microsoft.com/office/drawing/2014/main" id="{E4190179-46B7-414C-93FC-3A0811124C79}"/>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1" hangingPunct="1">
                  <a:defRPr/>
                </a:pPr>
                <a:endParaRPr lang="ar-JO"/>
              </a:p>
            </p:txBody>
          </p:sp>
          <p:sp>
            <p:nvSpPr>
              <p:cNvPr id="854024" name="Freeform 8">
                <a:extLst>
                  <a:ext uri="{FF2B5EF4-FFF2-40B4-BE49-F238E27FC236}">
                    <a16:creationId xmlns:a16="http://schemas.microsoft.com/office/drawing/2014/main" id="{E8336148-E812-499A-BF8A-0C7726D95547}"/>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1" hangingPunct="1">
                  <a:defRPr/>
                </a:pPr>
                <a:endParaRPr lang="ar-JO"/>
              </a:p>
            </p:txBody>
          </p:sp>
          <p:sp>
            <p:nvSpPr>
              <p:cNvPr id="1038" name="Freeform 9">
                <a:extLst>
                  <a:ext uri="{FF2B5EF4-FFF2-40B4-BE49-F238E27FC236}">
                    <a16:creationId xmlns:a16="http://schemas.microsoft.com/office/drawing/2014/main" id="{081677EA-104D-411C-B814-E8236E21DE65}"/>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4026" name="Freeform 10">
                <a:extLst>
                  <a:ext uri="{FF2B5EF4-FFF2-40B4-BE49-F238E27FC236}">
                    <a16:creationId xmlns:a16="http://schemas.microsoft.com/office/drawing/2014/main" id="{A722D29E-E329-41F5-8434-35FEE92E242F}"/>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1" hangingPunct="1">
                  <a:defRPr/>
                </a:pPr>
                <a:endParaRPr lang="ar-JO"/>
              </a:p>
            </p:txBody>
          </p:sp>
        </p:grpSp>
        <p:sp>
          <p:nvSpPr>
            <p:cNvPr id="854027" name="Freeform 11">
              <a:extLst>
                <a:ext uri="{FF2B5EF4-FFF2-40B4-BE49-F238E27FC236}">
                  <a16:creationId xmlns:a16="http://schemas.microsoft.com/office/drawing/2014/main" id="{6A83EC3E-FCB6-4C00-BAE1-8088D4CCEF1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1" hangingPunct="1">
                <a:defRPr/>
              </a:pPr>
              <a:endParaRPr lang="ar-JO"/>
            </a:p>
          </p:txBody>
        </p:sp>
        <p:sp>
          <p:nvSpPr>
            <p:cNvPr id="1034" name="Freeform 12">
              <a:extLst>
                <a:ext uri="{FF2B5EF4-FFF2-40B4-BE49-F238E27FC236}">
                  <a16:creationId xmlns:a16="http://schemas.microsoft.com/office/drawing/2014/main" id="{63083C0D-589B-4E4E-9629-B98DBBBBC933}"/>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54029" name="Rectangle 13">
            <a:extLst>
              <a:ext uri="{FF2B5EF4-FFF2-40B4-BE49-F238E27FC236}">
                <a16:creationId xmlns:a16="http://schemas.microsoft.com/office/drawing/2014/main" id="{E041DABA-FFBD-470C-BC61-D9B0B07BB667}"/>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54030" name="Rectangle 14">
            <a:extLst>
              <a:ext uri="{FF2B5EF4-FFF2-40B4-BE49-F238E27FC236}">
                <a16:creationId xmlns:a16="http://schemas.microsoft.com/office/drawing/2014/main" id="{B8A984CC-1F45-41D2-AF9D-77259DF7AE60}"/>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pitchFamily="34" charset="0"/>
                <a:cs typeface="Arial" pitchFamily="34" charset="0"/>
              </a:defRPr>
            </a:lvl1pPr>
          </a:lstStyle>
          <a:p>
            <a:pPr>
              <a:defRPr/>
            </a:pPr>
            <a:endParaRPr lang="en-US"/>
          </a:p>
        </p:txBody>
      </p:sp>
      <p:sp>
        <p:nvSpPr>
          <p:cNvPr id="854031" name="Rectangle 15">
            <a:extLst>
              <a:ext uri="{FF2B5EF4-FFF2-40B4-BE49-F238E27FC236}">
                <a16:creationId xmlns:a16="http://schemas.microsoft.com/office/drawing/2014/main" id="{A583CB92-C321-4694-A823-491A3041394C}"/>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4187"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 id="2147484184" r:id="rId12"/>
    <p:sldLayoutId id="2147484185" r:id="rId13"/>
    <p:sldLayoutId id="2147484186" r:id="rId14"/>
    <p:sldLayoutId id="2147484188" r:id="rId15"/>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2.xml" /><Relationship Id="rId1" Type="http://schemas.openxmlformats.org/officeDocument/2006/relationships/slideLayout" Target="../slideLayouts/slideLayout2.xml" /><Relationship Id="rId4" Type="http://schemas.openxmlformats.org/officeDocument/2006/relationships/image" Target="../media/image4.png" /></Relationships>
</file>

<file path=ppt/slides/_rels/slide21.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notesSlide" Target="../notesSlides/notesSlide5.xml" /><Relationship Id="rId1" Type="http://schemas.openxmlformats.org/officeDocument/2006/relationships/slideLayout" Target="../slideLayouts/slideLayout12.xml" /></Relationships>
</file>

<file path=ppt/slides/_rels/slide24.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12.xml" /></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15.xml" /><Relationship Id="rId1" Type="http://schemas.openxmlformats.org/officeDocument/2006/relationships/vmlDrawing" Target="../drawings/vmlDrawing1.vml" /><Relationship Id="rId4" Type="http://schemas.openxmlformats.org/officeDocument/2006/relationships/image" Target="../media/image9.emf" /></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 /><Relationship Id="rId2" Type="http://schemas.openxmlformats.org/officeDocument/2006/relationships/slideLayout" Target="../slideLayouts/slideLayout12.xml" /><Relationship Id="rId1" Type="http://schemas.openxmlformats.org/officeDocument/2006/relationships/vmlDrawing" Target="../drawings/vmlDrawing2.vml" /><Relationship Id="rId4" Type="http://schemas.openxmlformats.org/officeDocument/2006/relationships/image" Target="../media/image10.emf" /></Relationships>
</file>

<file path=ppt/slides/_rels/slide3.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Relationship Id="rId2" Type="http://schemas.openxmlformats.org/officeDocument/2006/relationships/image" Target="../media/image11.wmf"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9.xml" /><Relationship Id="rId2" Type="http://schemas.openxmlformats.org/officeDocument/2006/relationships/slideLayout" Target="../slideLayouts/slideLayout2.xml" /><Relationship Id="rId1" Type="http://schemas.openxmlformats.org/officeDocument/2006/relationships/vmlDrawing" Target="../drawings/vmlDrawing3.vml" /><Relationship Id="rId5" Type="http://schemas.openxmlformats.org/officeDocument/2006/relationships/image" Target="../media/image12.emf" /><Relationship Id="rId4" Type="http://schemas.openxmlformats.org/officeDocument/2006/relationships/oleObject" Target="../embeddings/oleObject3.bin" /></Relationships>
</file>

<file path=ppt/slides/_rels/slide34.xml.rels><?xml version="1.0" encoding="UTF-8" standalone="yes"?>
<Relationships xmlns="http://schemas.openxmlformats.org/package/2006/relationships"><Relationship Id="rId3" Type="http://schemas.openxmlformats.org/officeDocument/2006/relationships/image" Target="../media/image13.wmf" /><Relationship Id="rId2" Type="http://schemas.openxmlformats.org/officeDocument/2006/relationships/notesSlide" Target="../notesSlides/notesSlide10.xml" /><Relationship Id="rId1" Type="http://schemas.openxmlformats.org/officeDocument/2006/relationships/slideLayout" Target="../slideLayouts/slideLayout2.xml" /><Relationship Id="rId4" Type="http://schemas.openxmlformats.org/officeDocument/2006/relationships/image" Target="../media/image14.wmf" /></Relationships>
</file>

<file path=ppt/slides/_rels/slide35.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2.xml" /><Relationship Id="rId2" Type="http://schemas.openxmlformats.org/officeDocument/2006/relationships/slideLayout" Target="../slideLayouts/slideLayout2.xml" /><Relationship Id="rId1" Type="http://schemas.openxmlformats.org/officeDocument/2006/relationships/vmlDrawing" Target="../drawings/vmlDrawing4.vml" /><Relationship Id="rId5" Type="http://schemas.openxmlformats.org/officeDocument/2006/relationships/image" Target="../media/image16.emf" /><Relationship Id="rId4" Type="http://schemas.openxmlformats.org/officeDocument/2006/relationships/oleObject" Target="../embeddings/oleObject4.bin" /></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3.xml" /><Relationship Id="rId2" Type="http://schemas.openxmlformats.org/officeDocument/2006/relationships/slideLayout" Target="../slideLayouts/slideLayout2.xml" /><Relationship Id="rId1" Type="http://schemas.openxmlformats.org/officeDocument/2006/relationships/vmlDrawing" Target="../drawings/vmlDrawing5.vml" /><Relationship Id="rId5" Type="http://schemas.openxmlformats.org/officeDocument/2006/relationships/image" Target="../media/image17.emf" /><Relationship Id="rId4" Type="http://schemas.openxmlformats.org/officeDocument/2006/relationships/oleObject" Target="../embeddings/oleObject5.bin" /></Relationships>
</file>

<file path=ppt/slides/_rels/slide38.xml.rels><?xml version="1.0" encoding="UTF-8" standalone="yes"?>
<Relationships xmlns="http://schemas.openxmlformats.org/package/2006/relationships"><Relationship Id="rId3" Type="http://schemas.openxmlformats.org/officeDocument/2006/relationships/hyperlink" Target="http://images.google.com/imgres?imgurl=http://www.quit4good.com/no_smoking.gif&amp;imgrefurl=http://www.quit4good.com/&amp;h=160&amp;w=170&amp;sz=6&amp;tbnid=6N2SGq4cduAJ:&amp;tbnh=88&amp;tbnw=94&amp;hl=en&amp;start=129&amp;prev=/images%3Fq%3Dquit%2Bsmoking%26start%3D120%26svnum%3D10%26hl%3Den%26lr%3D%26sa%3DN" TargetMode="External" /><Relationship Id="rId2" Type="http://schemas.openxmlformats.org/officeDocument/2006/relationships/notesSlide" Target="../notesSlides/notesSlide14.xml" /><Relationship Id="rId1" Type="http://schemas.openxmlformats.org/officeDocument/2006/relationships/slideLayout" Target="../slideLayouts/slideLayout2.xml" /><Relationship Id="rId6" Type="http://schemas.openxmlformats.org/officeDocument/2006/relationships/image" Target="../media/image20.jpeg" /><Relationship Id="rId5" Type="http://schemas.openxmlformats.org/officeDocument/2006/relationships/image" Target="../media/image19.jpeg" /><Relationship Id="rId4" Type="http://schemas.openxmlformats.org/officeDocument/2006/relationships/image" Target="../media/image18.jpeg" /></Relationships>
</file>

<file path=ppt/slides/_rels/slide39.xml.rels><?xml version="1.0" encoding="UTF-8" standalone="yes"?>
<Relationships xmlns="http://schemas.openxmlformats.org/package/2006/relationships"><Relationship Id="rId2" Type="http://schemas.openxmlformats.org/officeDocument/2006/relationships/image" Target="../media/image21.pn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3" Type="http://schemas.openxmlformats.org/officeDocument/2006/relationships/image" Target="../media/image22.gif" /><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7890" name="Rectangle 2">
            <a:extLst>
              <a:ext uri="{FF2B5EF4-FFF2-40B4-BE49-F238E27FC236}">
                <a16:creationId xmlns:a16="http://schemas.microsoft.com/office/drawing/2014/main" id="{D88CA4A0-1FF9-4B23-A146-53A205E55126}"/>
              </a:ext>
            </a:extLst>
          </p:cNvPr>
          <p:cNvSpPr>
            <a:spLocks noGrp="1" noChangeArrowheads="1"/>
          </p:cNvSpPr>
          <p:nvPr>
            <p:ph type="ctrTitle"/>
          </p:nvPr>
        </p:nvSpPr>
        <p:spPr>
          <a:xfrm>
            <a:off x="714375" y="1214438"/>
            <a:ext cx="7772400" cy="1512887"/>
          </a:xfrm>
        </p:spPr>
        <p:txBody>
          <a:bodyPr/>
          <a:lstStyle/>
          <a:p>
            <a:pPr eaLnBrk="1" hangingPunct="1">
              <a:defRPr/>
            </a:pPr>
            <a:br>
              <a:rPr lang="en-US" sz="4000" dirty="0">
                <a:solidFill>
                  <a:srgbClr val="FFFF00"/>
                </a:solidFill>
              </a:rPr>
            </a:br>
            <a:endParaRPr lang="en-US" sz="4000" dirty="0">
              <a:solidFill>
                <a:srgbClr val="00FF00"/>
              </a:solidFill>
            </a:endParaRPr>
          </a:p>
        </p:txBody>
      </p:sp>
      <p:sp>
        <p:nvSpPr>
          <p:cNvPr id="3877891" name="Rectangle 3">
            <a:extLst>
              <a:ext uri="{FF2B5EF4-FFF2-40B4-BE49-F238E27FC236}">
                <a16:creationId xmlns:a16="http://schemas.microsoft.com/office/drawing/2014/main" id="{8E54D673-A6D5-4DB4-8B3F-3F9E21D80E55}"/>
              </a:ext>
            </a:extLst>
          </p:cNvPr>
          <p:cNvSpPr>
            <a:spLocks noGrp="1" noChangeArrowheads="1"/>
          </p:cNvSpPr>
          <p:nvPr>
            <p:ph type="subTitle" idx="1"/>
          </p:nvPr>
        </p:nvSpPr>
        <p:spPr>
          <a:xfrm>
            <a:off x="928688" y="2428875"/>
            <a:ext cx="7488237" cy="3522663"/>
          </a:xfrm>
        </p:spPr>
        <p:txBody>
          <a:bodyPr/>
          <a:lstStyle/>
          <a:p>
            <a:pPr eaLnBrk="1" hangingPunct="1">
              <a:lnSpc>
                <a:spcPct val="80000"/>
              </a:lnSpc>
              <a:defRPr/>
            </a:pPr>
            <a:r>
              <a:rPr lang="en-US" dirty="0">
                <a:solidFill>
                  <a:srgbClr val="FFFF00"/>
                </a:solidFill>
                <a:latin typeface="Bodoni MT Black" pitchFamily="18" charset="0"/>
              </a:rPr>
              <a:t>Metabolic Syndrome &amp; Obesity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80228A6-C08A-4D5F-8B0C-4F652EE591EB}"/>
              </a:ext>
            </a:extLst>
          </p:cNvPr>
          <p:cNvSpPr>
            <a:spLocks noGrp="1"/>
          </p:cNvSpPr>
          <p:nvPr>
            <p:ph type="ctrTitle"/>
          </p:nvPr>
        </p:nvSpPr>
        <p:spPr>
          <a:xfrm>
            <a:off x="395288" y="285750"/>
            <a:ext cx="8748712" cy="1470025"/>
          </a:xfrm>
        </p:spPr>
        <p:txBody>
          <a:bodyPr/>
          <a:lstStyle/>
          <a:p>
            <a:pPr eaLnBrk="1" hangingPunct="1">
              <a:defRPr/>
            </a:pPr>
            <a:r>
              <a:rPr lang="en-US" dirty="0"/>
              <a:t>10 facts on obesity/WHO</a:t>
            </a:r>
          </a:p>
        </p:txBody>
      </p:sp>
      <p:sp>
        <p:nvSpPr>
          <p:cNvPr id="3" name="Subtitle 2">
            <a:extLst>
              <a:ext uri="{FF2B5EF4-FFF2-40B4-BE49-F238E27FC236}">
                <a16:creationId xmlns:a16="http://schemas.microsoft.com/office/drawing/2014/main" id="{C8173541-FB18-40EE-B7D9-B2E9643FDC8C}"/>
              </a:ext>
            </a:extLst>
          </p:cNvPr>
          <p:cNvSpPr>
            <a:spLocks noGrp="1"/>
          </p:cNvSpPr>
          <p:nvPr>
            <p:ph type="subTitle" idx="1"/>
          </p:nvPr>
        </p:nvSpPr>
        <p:spPr>
          <a:xfrm>
            <a:off x="323850" y="1844675"/>
            <a:ext cx="8320088" cy="3995738"/>
          </a:xfrm>
        </p:spPr>
        <p:txBody>
          <a:bodyPr rtlCol="0">
            <a:normAutofit/>
          </a:bodyPr>
          <a:lstStyle/>
          <a:p>
            <a:pPr algn="l" eaLnBrk="1" fontAlgn="auto" hangingPunct="1">
              <a:spcAft>
                <a:spcPts val="0"/>
              </a:spcAft>
              <a:defRPr/>
            </a:pPr>
            <a:r>
              <a:rPr lang="en-US" b="1" dirty="0"/>
              <a:t>Overweight and obesity are defined as "abnormal or excessive fat accumulation that may impair health“</a:t>
            </a:r>
          </a:p>
          <a:p>
            <a:pPr algn="l" eaLnBrk="1" fontAlgn="auto" hangingPunct="1">
              <a:spcAft>
                <a:spcPts val="0"/>
              </a:spcAft>
              <a:defRPr/>
            </a:pPr>
            <a:endParaRPr lang="en-US" b="1" dirty="0"/>
          </a:p>
          <a:p>
            <a:pPr algn="l" eaLnBrk="1" fontAlgn="auto" hangingPunct="1">
              <a:spcAft>
                <a:spcPts val="0"/>
              </a:spcAft>
              <a:defRPr/>
            </a:pPr>
            <a:r>
              <a:rPr lang="en-US" dirty="0"/>
              <a:t>WHO defines overweight as a BMI equal to or more than 25, and obesity as a BMI equal to or more than 30.</a:t>
            </a:r>
          </a:p>
          <a:p>
            <a:pPr algn="l" eaLnBrk="1" fontAlgn="auto" hangingPunct="1">
              <a:spcAft>
                <a:spcPts val="0"/>
              </a:spcAft>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85F0B1E0-5A1F-4BF0-9292-31CB8EF63C67}"/>
              </a:ext>
            </a:extLst>
          </p:cNvPr>
          <p:cNvSpPr>
            <a:spLocks noChangeArrowheads="1"/>
          </p:cNvSpPr>
          <p:nvPr/>
        </p:nvSpPr>
        <p:spPr bwMode="auto">
          <a:xfrm>
            <a:off x="500063" y="928688"/>
            <a:ext cx="8072437"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b="1">
                <a:latin typeface="Calibri" panose="020F0502020204030204" pitchFamily="34" charset="0"/>
              </a:rPr>
              <a:t>In 2014, more than 1.9 billion adults, 18 years and older, were overweight. Of these over 600 million were obese. </a:t>
            </a:r>
          </a:p>
          <a:p>
            <a:pPr algn="ctr" eaLnBrk="1" hangingPunct="1">
              <a:spcBef>
                <a:spcPct val="0"/>
              </a:spcBef>
              <a:buClrTx/>
              <a:buSzTx/>
              <a:buFontTx/>
              <a:buNone/>
            </a:pPr>
            <a:endParaRPr lang="en-US" altLang="en-US">
              <a:latin typeface="Calibri" panose="020F0502020204030204" pitchFamily="34" charset="0"/>
            </a:endParaRPr>
          </a:p>
          <a:p>
            <a:pPr algn="ctr" eaLnBrk="1" hangingPunct="1">
              <a:spcBef>
                <a:spcPct val="0"/>
              </a:spcBef>
              <a:buClrTx/>
              <a:buSzTx/>
              <a:buFontTx/>
              <a:buNone/>
            </a:pPr>
            <a:r>
              <a:rPr lang="en-US" altLang="en-US">
                <a:latin typeface="Calibri" panose="020F0502020204030204" pitchFamily="34" charset="0"/>
              </a:rPr>
              <a:t>The prevalence of obesity has nearly doubled between 1980 and 2008. Once associated with high-income countries, obesity is now also prevalent in low- and middle-income countries</a:t>
            </a:r>
            <a:r>
              <a:rPr lang="en-US" altLang="en-US" sz="2800">
                <a:latin typeface="Calibri" panose="020F050202020403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a:extLst>
              <a:ext uri="{FF2B5EF4-FFF2-40B4-BE49-F238E27FC236}">
                <a16:creationId xmlns:a16="http://schemas.microsoft.com/office/drawing/2014/main" id="{0B96CC19-647E-4665-90FB-F469F37DA0A6}"/>
              </a:ext>
            </a:extLst>
          </p:cNvPr>
          <p:cNvSpPr>
            <a:spLocks noChangeArrowheads="1"/>
          </p:cNvSpPr>
          <p:nvPr/>
        </p:nvSpPr>
        <p:spPr bwMode="auto">
          <a:xfrm>
            <a:off x="468313" y="981075"/>
            <a:ext cx="821531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eaLnBrk="1" hangingPunct="1">
              <a:spcBef>
                <a:spcPct val="0"/>
              </a:spcBef>
              <a:buClrTx/>
              <a:buSzTx/>
              <a:buFontTx/>
              <a:buNone/>
            </a:pPr>
            <a:r>
              <a:rPr lang="en-US" altLang="en-US" b="1">
                <a:latin typeface="Calibri" panose="020F0502020204030204" pitchFamily="34" charset="0"/>
              </a:rPr>
              <a:t>Childhood obesity is one of the most serious public health challenges of the 21st century. Overweight children are likely to become obese adults. </a:t>
            </a:r>
          </a:p>
          <a:p>
            <a:pPr eaLnBrk="1" hangingPunct="1">
              <a:spcBef>
                <a:spcPct val="0"/>
              </a:spcBef>
              <a:buClrTx/>
              <a:buSzTx/>
              <a:buFontTx/>
              <a:buNone/>
            </a:pPr>
            <a:endParaRPr lang="en-US" altLang="en-US" b="1">
              <a:latin typeface="Calibri" panose="020F0502020204030204" pitchFamily="34" charset="0"/>
            </a:endParaRPr>
          </a:p>
          <a:p>
            <a:pPr eaLnBrk="1" hangingPunct="1">
              <a:spcBef>
                <a:spcPct val="0"/>
              </a:spcBef>
              <a:buClrTx/>
              <a:buSzTx/>
              <a:buFontTx/>
              <a:buNone/>
            </a:pPr>
            <a:r>
              <a:rPr lang="en-US" altLang="en-US" b="1">
                <a:latin typeface="Calibri" panose="020F0502020204030204" pitchFamily="34" charset="0"/>
              </a:rPr>
              <a:t>They are more likely than non-overweight children to develop diabetes and cardiovascular diseases at a younger age, which in turn are associated with a higher chance of premature death and disability.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E001AC6E-9D95-4E48-A035-DA6E01EED722}"/>
              </a:ext>
            </a:extLst>
          </p:cNvPr>
          <p:cNvSpPr>
            <a:spLocks noChangeArrowheads="1"/>
          </p:cNvSpPr>
          <p:nvPr/>
        </p:nvSpPr>
        <p:spPr bwMode="auto">
          <a:xfrm>
            <a:off x="571500" y="1285875"/>
            <a:ext cx="82867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b="1">
                <a:latin typeface="Calibri" panose="020F0502020204030204" pitchFamily="34" charset="0"/>
              </a:rPr>
              <a:t>Overweight and obesity are linked to more deaths worldwide than underweight</a:t>
            </a:r>
            <a:endParaRPr lang="en-US" altLang="en-US">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a:extLst>
              <a:ext uri="{FF2B5EF4-FFF2-40B4-BE49-F238E27FC236}">
                <a16:creationId xmlns:a16="http://schemas.microsoft.com/office/drawing/2014/main" id="{1DDB00AA-579A-4FB2-8E09-2EA96F053DD6}"/>
              </a:ext>
            </a:extLst>
          </p:cNvPr>
          <p:cNvSpPr>
            <a:spLocks noChangeArrowheads="1"/>
          </p:cNvSpPr>
          <p:nvPr/>
        </p:nvSpPr>
        <p:spPr bwMode="auto">
          <a:xfrm>
            <a:off x="357188" y="1428750"/>
            <a:ext cx="8001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b="1">
                <a:latin typeface="Calibri" panose="020F0502020204030204" pitchFamily="34" charset="0"/>
              </a:rPr>
              <a:t>For an individual, obesity is usually the result of an imbalance between calories consumed and calories expended</a:t>
            </a:r>
            <a:endParaRPr lang="en-US" altLang="en-US">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3F5515A1-7316-494B-A58B-A60F070E33B8}"/>
              </a:ext>
            </a:extLst>
          </p:cNvPr>
          <p:cNvSpPr>
            <a:spLocks noChangeArrowheads="1"/>
          </p:cNvSpPr>
          <p:nvPr/>
        </p:nvSpPr>
        <p:spPr bwMode="auto">
          <a:xfrm>
            <a:off x="571500" y="928688"/>
            <a:ext cx="8001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b="1">
                <a:latin typeface="Calibri" panose="020F0502020204030204" pitchFamily="34" charset="0"/>
              </a:rPr>
              <a:t>Supportive environments and communities are fundamental in shaping people’s choices and preventing obesity</a:t>
            </a:r>
            <a:endParaRPr lang="en-US" altLang="en-US">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a:extLst>
              <a:ext uri="{FF2B5EF4-FFF2-40B4-BE49-F238E27FC236}">
                <a16:creationId xmlns:a16="http://schemas.microsoft.com/office/drawing/2014/main" id="{658C00EE-8C23-4011-9B2F-942F4F91242D}"/>
              </a:ext>
            </a:extLst>
          </p:cNvPr>
          <p:cNvSpPr>
            <a:spLocks noChangeArrowheads="1"/>
          </p:cNvSpPr>
          <p:nvPr/>
        </p:nvSpPr>
        <p:spPr bwMode="auto">
          <a:xfrm>
            <a:off x="285750" y="785813"/>
            <a:ext cx="8678863"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en-US" altLang="en-US" sz="2800">
              <a:latin typeface="Calibri" panose="020F0502020204030204" pitchFamily="34" charset="0"/>
            </a:endParaRPr>
          </a:p>
          <a:p>
            <a:pPr algn="just" eaLnBrk="1" hangingPunct="1">
              <a:spcBef>
                <a:spcPct val="0"/>
              </a:spcBef>
              <a:buClrTx/>
              <a:buSzTx/>
              <a:buFontTx/>
              <a:buNone/>
            </a:pPr>
            <a:r>
              <a:rPr lang="en-US" altLang="en-US" sz="2800" b="1">
                <a:latin typeface="Calibri" panose="020F0502020204030204" pitchFamily="34" charset="0"/>
              </a:rPr>
              <a:t>Children's choices, diet and physical activity habits are influenced by their surrounding environment.</a:t>
            </a:r>
          </a:p>
          <a:p>
            <a:pPr algn="just" eaLnBrk="1" hangingPunct="1">
              <a:spcBef>
                <a:spcPct val="0"/>
              </a:spcBef>
              <a:buClrTx/>
              <a:buSzTx/>
              <a:buFontTx/>
              <a:buNone/>
            </a:pPr>
            <a:r>
              <a:rPr lang="en-US" altLang="en-US" sz="2800">
                <a:latin typeface="Calibri" panose="020F0502020204030204" pitchFamily="34" charset="0"/>
              </a:rPr>
              <a:t>Social and economic development as well as policies in the areas of agriculture, transport, urban planning, environment, education, food processing, distribution and marketing influence children's dietary habits and preferences as well as their physical activity patterns. Increasingly, these influences are promoting unhealthy weight gain leading to a steady rise in the prevalence of childhood obesity.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A9C22EE0-549E-435D-95D7-6701066F6A41}"/>
              </a:ext>
            </a:extLst>
          </p:cNvPr>
          <p:cNvSpPr>
            <a:spLocks noChangeArrowheads="1"/>
          </p:cNvSpPr>
          <p:nvPr/>
        </p:nvSpPr>
        <p:spPr bwMode="auto">
          <a:xfrm>
            <a:off x="357188" y="857250"/>
            <a:ext cx="821531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2800" b="1">
                <a:latin typeface="Calibri" panose="020F0502020204030204" pitchFamily="34" charset="0"/>
              </a:rPr>
              <a:t>Eating a healthy diet can help prevent obesity</a:t>
            </a:r>
          </a:p>
          <a:p>
            <a:pPr algn="ctr" eaLnBrk="1" hangingPunct="1">
              <a:spcBef>
                <a:spcPct val="0"/>
              </a:spcBef>
              <a:buClrTx/>
              <a:buSzTx/>
              <a:buFontTx/>
              <a:buNone/>
            </a:pPr>
            <a:endParaRPr lang="en-US" altLang="en-US" sz="2800" b="1">
              <a:latin typeface="Calibri" panose="020F0502020204030204" pitchFamily="34" charset="0"/>
            </a:endParaRPr>
          </a:p>
          <a:p>
            <a:pPr algn="ctr" eaLnBrk="1" hangingPunct="1">
              <a:spcBef>
                <a:spcPct val="0"/>
              </a:spcBef>
              <a:buClrTx/>
              <a:buSzTx/>
              <a:buFontTx/>
              <a:buNone/>
            </a:pPr>
            <a:r>
              <a:rPr lang="en-US" altLang="en-US" sz="2800" b="1" u="sng">
                <a:latin typeface="Calibri" panose="020F0502020204030204" pitchFamily="34" charset="0"/>
              </a:rPr>
              <a:t>People can:</a:t>
            </a:r>
          </a:p>
          <a:p>
            <a:pPr eaLnBrk="1" hangingPunct="1">
              <a:spcBef>
                <a:spcPct val="0"/>
              </a:spcBef>
              <a:buClrTx/>
              <a:buSzTx/>
              <a:buFontTx/>
              <a:buNone/>
            </a:pPr>
            <a:br>
              <a:rPr lang="en-US" altLang="en-US" sz="2800" b="1">
                <a:latin typeface="Calibri" panose="020F0502020204030204" pitchFamily="34" charset="0"/>
              </a:rPr>
            </a:br>
            <a:r>
              <a:rPr lang="en-US" altLang="en-US" sz="2800" b="1">
                <a:latin typeface="Calibri" panose="020F0502020204030204" pitchFamily="34" charset="0"/>
              </a:rPr>
              <a:t>1) maintain a healthy weight</a:t>
            </a:r>
            <a:br>
              <a:rPr lang="en-US" altLang="en-US" sz="2800" b="1">
                <a:latin typeface="Calibri" panose="020F0502020204030204" pitchFamily="34" charset="0"/>
              </a:rPr>
            </a:br>
            <a:r>
              <a:rPr lang="en-US" altLang="en-US" sz="2800" b="1">
                <a:latin typeface="Calibri" panose="020F0502020204030204" pitchFamily="34" charset="0"/>
              </a:rPr>
              <a:t>2) limit total fat intake and shift fat consumption away from saturated fats to unsaturated fats </a:t>
            </a:r>
            <a:br>
              <a:rPr lang="en-US" altLang="en-US" sz="2800" b="1">
                <a:latin typeface="Calibri" panose="020F0502020204030204" pitchFamily="34" charset="0"/>
              </a:rPr>
            </a:br>
            <a:r>
              <a:rPr lang="en-US" altLang="en-US" sz="2800" b="1">
                <a:latin typeface="Calibri" panose="020F0502020204030204" pitchFamily="34" charset="0"/>
              </a:rPr>
              <a:t>3) increase consumption of fruit, vegetables, pulses, whole grains and nuts</a:t>
            </a:r>
            <a:br>
              <a:rPr lang="en-US" altLang="en-US" sz="2800" b="1">
                <a:latin typeface="Calibri" panose="020F0502020204030204" pitchFamily="34" charset="0"/>
              </a:rPr>
            </a:br>
            <a:r>
              <a:rPr lang="en-US" altLang="en-US" sz="2800" b="1">
                <a:latin typeface="Calibri" panose="020F0502020204030204" pitchFamily="34" charset="0"/>
              </a:rPr>
              <a:t>4) limit the intake of sugar.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9DAD68F0-67F5-43D7-933B-FBAEA3878841}"/>
              </a:ext>
            </a:extLst>
          </p:cNvPr>
          <p:cNvSpPr>
            <a:spLocks noChangeArrowheads="1"/>
          </p:cNvSpPr>
          <p:nvPr/>
        </p:nvSpPr>
        <p:spPr bwMode="auto">
          <a:xfrm>
            <a:off x="285750" y="928688"/>
            <a:ext cx="8501063"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eaLnBrk="1" hangingPunct="1">
              <a:spcBef>
                <a:spcPct val="0"/>
              </a:spcBef>
              <a:buClrTx/>
              <a:buSzTx/>
              <a:buFontTx/>
              <a:buNone/>
            </a:pPr>
            <a:r>
              <a:rPr lang="en-US" altLang="en-US" sz="2800" b="1">
                <a:latin typeface="Calibri" panose="020F0502020204030204" pitchFamily="34" charset="0"/>
              </a:rPr>
              <a:t>Regular physical activity helps maintain a healthy body</a:t>
            </a:r>
          </a:p>
          <a:p>
            <a:pPr eaLnBrk="1" hangingPunct="1">
              <a:spcBef>
                <a:spcPct val="0"/>
              </a:spcBef>
              <a:buClrTx/>
              <a:buSzTx/>
              <a:buFontTx/>
              <a:buNone/>
            </a:pPr>
            <a:endParaRPr lang="en-US" altLang="en-US" sz="2800" b="1">
              <a:latin typeface="Calibri" panose="020F0502020204030204" pitchFamily="34" charset="0"/>
            </a:endParaRPr>
          </a:p>
          <a:p>
            <a:pPr eaLnBrk="1" hangingPunct="1">
              <a:spcBef>
                <a:spcPct val="0"/>
              </a:spcBef>
              <a:buClrTx/>
              <a:buSzTx/>
              <a:buFontTx/>
              <a:buNone/>
            </a:pPr>
            <a:r>
              <a:rPr lang="en-US" altLang="en-US" sz="2800" b="1">
                <a:latin typeface="Calibri" panose="020F0502020204030204" pitchFamily="34" charset="0"/>
              </a:rPr>
              <a:t>People should engage in adequate levels of physical activity throughout their lives. At least 30 minutes of regular, moderate-intensity physical activity on most days reduces the risk of cardiovascular disease, diabetes, colon cancer and breast cancer.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9410E043-A325-4839-918D-CDF3DE0789A3}"/>
              </a:ext>
            </a:extLst>
          </p:cNvPr>
          <p:cNvSpPr>
            <a:spLocks noChangeArrowheads="1"/>
          </p:cNvSpPr>
          <p:nvPr/>
        </p:nvSpPr>
        <p:spPr bwMode="auto">
          <a:xfrm>
            <a:off x="428625" y="1500188"/>
            <a:ext cx="835818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just" eaLnBrk="1" hangingPunct="1">
              <a:spcBef>
                <a:spcPct val="0"/>
              </a:spcBef>
              <a:buClrTx/>
              <a:buSzTx/>
              <a:buFontTx/>
              <a:buNone/>
            </a:pPr>
            <a:r>
              <a:rPr lang="en-US" altLang="en-US" sz="2800" b="1">
                <a:latin typeface="Calibri" panose="020F0502020204030204" pitchFamily="34" charset="0"/>
              </a:rPr>
              <a:t>Curbing the global obesity epidemic requires a population-based multisectoral, multi-disciplinary, and culturally relevant approach</a:t>
            </a:r>
            <a:endParaRPr lang="en-US" altLang="en-US" sz="280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DE6DE-9F07-40AD-BBE3-0DED0CBFA770}"/>
              </a:ext>
            </a:extLst>
          </p:cNvPr>
          <p:cNvSpPr>
            <a:spLocks noGrp="1"/>
          </p:cNvSpPr>
          <p:nvPr>
            <p:ph type="title"/>
          </p:nvPr>
        </p:nvSpPr>
        <p:spPr>
          <a:xfrm>
            <a:off x="428625" y="0"/>
            <a:ext cx="8229600" cy="1143000"/>
          </a:xfrm>
        </p:spPr>
        <p:txBody>
          <a:bodyPr/>
          <a:lstStyle/>
          <a:p>
            <a:pPr>
              <a:defRPr/>
            </a:pPr>
            <a:r>
              <a:rPr lang="en-US" sz="5400" dirty="0">
                <a:solidFill>
                  <a:srgbClr val="FFFF00"/>
                </a:solidFill>
              </a:rPr>
              <a:t>Outline</a:t>
            </a:r>
            <a:endParaRPr lang="ar-JO" sz="5400" dirty="0">
              <a:solidFill>
                <a:srgbClr val="FFFF00"/>
              </a:solidFill>
            </a:endParaRPr>
          </a:p>
        </p:txBody>
      </p:sp>
      <p:sp>
        <p:nvSpPr>
          <p:cNvPr id="3" name="Content Placeholder 2">
            <a:extLst>
              <a:ext uri="{FF2B5EF4-FFF2-40B4-BE49-F238E27FC236}">
                <a16:creationId xmlns:a16="http://schemas.microsoft.com/office/drawing/2014/main" id="{DFB6F009-F556-4563-8118-AFA9AC480A93}"/>
              </a:ext>
            </a:extLst>
          </p:cNvPr>
          <p:cNvSpPr>
            <a:spLocks noGrp="1"/>
          </p:cNvSpPr>
          <p:nvPr>
            <p:ph idx="1"/>
          </p:nvPr>
        </p:nvSpPr>
        <p:spPr>
          <a:xfrm>
            <a:off x="214313" y="1143000"/>
            <a:ext cx="8929687" cy="5165725"/>
          </a:xfrm>
        </p:spPr>
        <p:txBody>
          <a:bodyPr/>
          <a:lstStyle/>
          <a:p>
            <a:pPr>
              <a:buClr>
                <a:srgbClr val="FFFF00"/>
              </a:buClr>
              <a:buFont typeface="Wingdings" panose="05000000000000000000" pitchFamily="2" charset="2"/>
              <a:buChar char="Ø"/>
              <a:defRPr/>
            </a:pPr>
            <a:r>
              <a:rPr lang="en-US" sz="2400" dirty="0">
                <a:solidFill>
                  <a:srgbClr val="FFFFCC"/>
                </a:solidFill>
              </a:rPr>
              <a:t> Definition of Metabolic Syndrome &amp; Obesity</a:t>
            </a:r>
          </a:p>
          <a:p>
            <a:pPr>
              <a:buClr>
                <a:srgbClr val="FFFF00"/>
              </a:buClr>
              <a:buFont typeface="Wingdings" panose="05000000000000000000" pitchFamily="2" charset="2"/>
              <a:buNone/>
              <a:defRPr/>
            </a:pPr>
            <a:endParaRPr lang="en-US" sz="2400" dirty="0">
              <a:solidFill>
                <a:srgbClr val="FFFFCC"/>
              </a:solidFill>
            </a:endParaRPr>
          </a:p>
          <a:p>
            <a:pPr>
              <a:buClr>
                <a:srgbClr val="FFFF00"/>
              </a:buClr>
              <a:buFont typeface="Wingdings" panose="05000000000000000000" pitchFamily="2" charset="2"/>
              <a:buChar char="Ø"/>
              <a:defRPr/>
            </a:pPr>
            <a:r>
              <a:rPr lang="en-US" sz="2400" dirty="0">
                <a:solidFill>
                  <a:srgbClr val="FFFFCC"/>
                </a:solidFill>
              </a:rPr>
              <a:t>Prevalence of Metabolic Syndrome and obesity among adults</a:t>
            </a:r>
          </a:p>
          <a:p>
            <a:pPr>
              <a:buClr>
                <a:srgbClr val="FFFF00"/>
              </a:buClr>
              <a:buFont typeface="Wingdings" panose="05000000000000000000" pitchFamily="2" charset="2"/>
              <a:buChar char="Ø"/>
              <a:defRPr/>
            </a:pPr>
            <a:endParaRPr lang="en-US" sz="2400" dirty="0">
              <a:solidFill>
                <a:srgbClr val="FFFFCC"/>
              </a:solidFill>
            </a:endParaRPr>
          </a:p>
          <a:p>
            <a:pPr>
              <a:buClr>
                <a:srgbClr val="FFFF00"/>
              </a:buClr>
              <a:buFont typeface="Wingdings" panose="05000000000000000000" pitchFamily="2" charset="2"/>
              <a:buChar char="Ø"/>
              <a:defRPr/>
            </a:pPr>
            <a:r>
              <a:rPr lang="en-US" sz="2400" dirty="0">
                <a:solidFill>
                  <a:srgbClr val="FFFFCC"/>
                </a:solidFill>
              </a:rPr>
              <a:t>Prevalence of Metabolic Syndrome among children and adolescents</a:t>
            </a:r>
          </a:p>
          <a:p>
            <a:pPr>
              <a:buClr>
                <a:srgbClr val="FFFF00"/>
              </a:buClr>
              <a:buFont typeface="Wingdings" panose="05000000000000000000" pitchFamily="2" charset="2"/>
              <a:buChar char="Ø"/>
              <a:defRPr/>
            </a:pPr>
            <a:endParaRPr lang="en-US" sz="2400" dirty="0">
              <a:solidFill>
                <a:srgbClr val="FFFFCC"/>
              </a:solidFill>
            </a:endParaRPr>
          </a:p>
          <a:p>
            <a:pPr>
              <a:buClr>
                <a:srgbClr val="FFFF00"/>
              </a:buClr>
              <a:buFont typeface="Wingdings" panose="05000000000000000000" pitchFamily="2" charset="2"/>
              <a:buChar char="Ø"/>
              <a:defRPr/>
            </a:pPr>
            <a:r>
              <a:rPr lang="en-US" sz="2400" dirty="0">
                <a:solidFill>
                  <a:srgbClr val="FFFFCC"/>
                </a:solidFill>
              </a:rPr>
              <a:t>Prevention of Metabolic Syndrome</a:t>
            </a:r>
          </a:p>
          <a:p>
            <a:pPr>
              <a:buClr>
                <a:srgbClr val="FFFF00"/>
              </a:buClr>
              <a:buFont typeface="Wingdings" panose="05000000000000000000" pitchFamily="2" charset="2"/>
              <a:buNone/>
              <a:defRPr/>
            </a:pPr>
            <a:endParaRPr lang="en-US" sz="2400" dirty="0">
              <a:solidFill>
                <a:srgbClr val="FFFFCC"/>
              </a:solidFill>
            </a:endParaRPr>
          </a:p>
          <a:p>
            <a:pPr>
              <a:buClr>
                <a:srgbClr val="FFFF00"/>
              </a:buClr>
              <a:buFont typeface="Wingdings" panose="05000000000000000000" pitchFamily="2" charset="2"/>
              <a:buNone/>
              <a:defRPr/>
            </a:pPr>
            <a:endParaRPr lang="en-US" sz="2400" dirty="0">
              <a:solidFill>
                <a:srgbClr val="FFFFCC"/>
              </a:solidFill>
            </a:endParaRPr>
          </a:p>
          <a:p>
            <a:pPr>
              <a:buClr>
                <a:srgbClr val="FFFF00"/>
              </a:buClr>
              <a:buFont typeface="Wingdings" panose="05000000000000000000" pitchFamily="2" charset="2"/>
              <a:buChar char="Ø"/>
              <a:defRPr/>
            </a:pPr>
            <a:endParaRPr lang="en-US" sz="2400" dirty="0">
              <a:solidFill>
                <a:srgbClr val="FFFFCC"/>
              </a:solidFill>
            </a:endParaRPr>
          </a:p>
          <a:p>
            <a:pPr>
              <a:buClr>
                <a:srgbClr val="FFFF00"/>
              </a:buClr>
              <a:buFont typeface="Wingdings" panose="05000000000000000000" pitchFamily="2" charset="2"/>
              <a:buChar char="Ø"/>
              <a:defRPr/>
            </a:pPr>
            <a:endParaRPr lang="en-US" sz="2400" dirty="0">
              <a:solidFill>
                <a:srgbClr val="FFFFCC"/>
              </a:solidFill>
            </a:endParaRPr>
          </a:p>
          <a:p>
            <a:pPr>
              <a:buClr>
                <a:srgbClr val="FFFF00"/>
              </a:buClr>
              <a:buFont typeface="Wingdings" panose="05000000000000000000" pitchFamily="2" charset="2"/>
              <a:buChar char="Ø"/>
              <a:defRPr/>
            </a:pPr>
            <a:endParaRPr lang="en-US" sz="2400" dirty="0">
              <a:solidFill>
                <a:srgbClr val="FFFFC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2AD7A3AE-6912-415B-B965-DD0443AA3BAD}"/>
              </a:ext>
            </a:extLst>
          </p:cNvPr>
          <p:cNvSpPr>
            <a:spLocks noGrp="1" noChangeArrowheads="1"/>
          </p:cNvSpPr>
          <p:nvPr>
            <p:ph type="title"/>
          </p:nvPr>
        </p:nvSpPr>
        <p:spPr/>
        <p:txBody>
          <a:bodyPr/>
          <a:lstStyle/>
          <a:p>
            <a:pPr>
              <a:defRPr/>
            </a:pPr>
            <a:r>
              <a:rPr lang="en-US" sz="4000" u="sng" dirty="0">
                <a:latin typeface="Tw Cen MT" pitchFamily="34" charset="0"/>
              </a:rPr>
              <a:t>Metabolic Syndrome</a:t>
            </a:r>
            <a:endParaRPr lang="en-US" sz="3200" dirty="0">
              <a:latin typeface="Tw Cen MT" pitchFamily="34" charset="0"/>
            </a:endParaRPr>
          </a:p>
        </p:txBody>
      </p:sp>
      <p:sp>
        <p:nvSpPr>
          <p:cNvPr id="4100" name="Rectangle 3">
            <a:extLst>
              <a:ext uri="{FF2B5EF4-FFF2-40B4-BE49-F238E27FC236}">
                <a16:creationId xmlns:a16="http://schemas.microsoft.com/office/drawing/2014/main" id="{F9B38249-ACE4-49D8-BD59-A3A75A298385}"/>
              </a:ext>
            </a:extLst>
          </p:cNvPr>
          <p:cNvSpPr>
            <a:spLocks noGrp="1" noChangeArrowheads="1"/>
          </p:cNvSpPr>
          <p:nvPr>
            <p:ph type="body" idx="1"/>
          </p:nvPr>
        </p:nvSpPr>
        <p:spPr>
          <a:xfrm>
            <a:off x="0" y="1341438"/>
            <a:ext cx="9144000" cy="5327650"/>
          </a:xfrm>
        </p:spPr>
        <p:txBody>
          <a:bodyPr/>
          <a:lstStyle/>
          <a:p>
            <a:pPr>
              <a:defRPr/>
            </a:pPr>
            <a:endParaRPr lang="en-US" sz="1800" b="1" dirty="0">
              <a:latin typeface="Times New Roman" pitchFamily="18" charset="0"/>
              <a:cs typeface="Times New Roman" pitchFamily="18" charset="0"/>
            </a:endParaRPr>
          </a:p>
          <a:p>
            <a:pPr>
              <a:defRPr/>
            </a:pPr>
            <a:r>
              <a:rPr lang="en-US" sz="2000" b="1" dirty="0">
                <a:latin typeface="Times New Roman" pitchFamily="18" charset="0"/>
                <a:cs typeface="Times New Roman" pitchFamily="18" charset="0"/>
              </a:rPr>
              <a:t>Metabolic Syndrome is not a disease, but rather a cluster of disorders of your body’s metabolism, including:</a:t>
            </a:r>
          </a:p>
          <a:p>
            <a:pPr>
              <a:defRPr/>
            </a:pPr>
            <a:endParaRPr lang="en-US" sz="2000" b="1" dirty="0">
              <a:latin typeface="Times New Roman" pitchFamily="18" charset="0"/>
              <a:cs typeface="Times New Roman" pitchFamily="18" charset="0"/>
            </a:endParaRPr>
          </a:p>
          <a:p>
            <a:pPr lvl="1">
              <a:buFontTx/>
              <a:buChar char="o"/>
              <a:defRPr/>
            </a:pPr>
            <a:r>
              <a:rPr lang="en-US" sz="2000" b="1" dirty="0">
                <a:latin typeface="Times New Roman" pitchFamily="18" charset="0"/>
                <a:cs typeface="Times New Roman" pitchFamily="18" charset="0"/>
              </a:rPr>
              <a:t>High blood pressure</a:t>
            </a:r>
          </a:p>
          <a:p>
            <a:pPr lvl="1">
              <a:buFontTx/>
              <a:buChar char="o"/>
              <a:defRPr/>
            </a:pPr>
            <a:r>
              <a:rPr lang="en-US" sz="2000" b="1" dirty="0">
                <a:latin typeface="Times New Roman" pitchFamily="18" charset="0"/>
                <a:cs typeface="Times New Roman" pitchFamily="18" charset="0"/>
              </a:rPr>
              <a:t>High insulin levels</a:t>
            </a:r>
          </a:p>
          <a:p>
            <a:pPr lvl="1">
              <a:buFontTx/>
              <a:buChar char="o"/>
              <a:defRPr/>
            </a:pPr>
            <a:r>
              <a:rPr lang="en-US" sz="2000" b="1" dirty="0">
                <a:latin typeface="Times New Roman" pitchFamily="18" charset="0"/>
                <a:cs typeface="Times New Roman" pitchFamily="18" charset="0"/>
              </a:rPr>
              <a:t>Excess body weight</a:t>
            </a:r>
          </a:p>
          <a:p>
            <a:pPr lvl="1">
              <a:buFontTx/>
              <a:buChar char="o"/>
              <a:defRPr/>
            </a:pPr>
            <a:r>
              <a:rPr lang="en-US" sz="2000" b="1" dirty="0">
                <a:latin typeface="Times New Roman" pitchFamily="18" charset="0"/>
                <a:cs typeface="Times New Roman" pitchFamily="18" charset="0"/>
              </a:rPr>
              <a:t>Abnormal cholesterol levels</a:t>
            </a:r>
          </a:p>
          <a:p>
            <a:pPr lvl="1">
              <a:defRPr/>
            </a:pPr>
            <a:endParaRPr lang="en-US" sz="2000" b="1" dirty="0">
              <a:latin typeface="Times New Roman" pitchFamily="18" charset="0"/>
              <a:cs typeface="Times New Roman" pitchFamily="18" charset="0"/>
            </a:endParaRPr>
          </a:p>
          <a:p>
            <a:pPr>
              <a:defRPr/>
            </a:pPr>
            <a:r>
              <a:rPr lang="en-US" sz="2000" b="1" dirty="0">
                <a:latin typeface="Times New Roman" pitchFamily="18" charset="0"/>
                <a:cs typeface="Times New Roman" pitchFamily="18" charset="0"/>
              </a:rPr>
              <a:t>Each of these disorders is by itself a risk factor for other diseases.</a:t>
            </a:r>
          </a:p>
          <a:p>
            <a:pPr>
              <a:defRPr/>
            </a:pPr>
            <a:endParaRPr lang="en-US" sz="2000" b="1" dirty="0">
              <a:latin typeface="Times New Roman" pitchFamily="18" charset="0"/>
              <a:cs typeface="Times New Roman" pitchFamily="18" charset="0"/>
            </a:endParaRPr>
          </a:p>
          <a:p>
            <a:pPr>
              <a:defRPr/>
            </a:pPr>
            <a:r>
              <a:rPr lang="en-US" sz="2000" b="1" dirty="0">
                <a:latin typeface="Times New Roman" pitchFamily="18" charset="0"/>
                <a:cs typeface="Times New Roman" pitchFamily="18" charset="0"/>
              </a:rPr>
              <a:t>In combination, however, these disorders dramatically boost the chances                        of developing potentially life-threatening illnesses, such as diabetes,                                       heart disease or stroke.</a:t>
            </a:r>
          </a:p>
          <a:p>
            <a:pPr lvl="1">
              <a:defRPr/>
            </a:pPr>
            <a:endParaRPr lang="en-US" sz="1800" b="1" dirty="0">
              <a:latin typeface="Times New Roman" pitchFamily="18" charset="0"/>
              <a:cs typeface="Times New Roman" pitchFamily="18" charset="0"/>
            </a:endParaRPr>
          </a:p>
          <a:p>
            <a:pPr lvl="1">
              <a:buFont typeface="Wingdings" panose="05000000000000000000" pitchFamily="2" charset="2"/>
              <a:buNone/>
              <a:defRPr/>
            </a:pPr>
            <a:endParaRPr lang="en-US" sz="1800" b="1" dirty="0">
              <a:latin typeface="Times New Roman" pitchFamily="18" charset="0"/>
              <a:cs typeface="Times New Roman" pitchFamily="18" charset="0"/>
            </a:endParaRPr>
          </a:p>
        </p:txBody>
      </p:sp>
      <p:pic>
        <p:nvPicPr>
          <p:cNvPr id="26628" name="Picture 13" descr="stroke_icon">
            <a:extLst>
              <a:ext uri="{FF2B5EF4-FFF2-40B4-BE49-F238E27FC236}">
                <a16:creationId xmlns:a16="http://schemas.microsoft.com/office/drawing/2014/main" id="{9227EA64-9B7F-4897-AE96-0AFD54EB787D}"/>
              </a:ext>
            </a:extLst>
          </p:cNvPr>
          <p:cNvPicPr>
            <a:picLocks noChangeAspect="1" noChangeArrowheads="1"/>
          </p:cNvPicPr>
          <p:nvPr/>
        </p:nvPicPr>
        <p:blipFill>
          <a:blip r:embed="rId3">
            <a:lum bright="-8000"/>
            <a:extLst>
              <a:ext uri="{28A0092B-C50C-407E-A947-70E740481C1C}">
                <a14:useLocalDpi xmlns:a14="http://schemas.microsoft.com/office/drawing/2010/main" val="0"/>
              </a:ext>
            </a:extLst>
          </a:blip>
          <a:srcRect/>
          <a:stretch>
            <a:fillRect/>
          </a:stretch>
        </p:blipFill>
        <p:spPr bwMode="auto">
          <a:xfrm>
            <a:off x="7477125" y="0"/>
            <a:ext cx="1666875" cy="1666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26629" name="Picture 15" descr="heart">
            <a:extLst>
              <a:ext uri="{FF2B5EF4-FFF2-40B4-BE49-F238E27FC236}">
                <a16:creationId xmlns:a16="http://schemas.microsoft.com/office/drawing/2014/main" id="{2CCA3CF6-9050-42B7-8201-2E735470EF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088" y="2708275"/>
            <a:ext cx="1103312" cy="1773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BEB5C41D-80C0-4AE8-A6FB-CD40C19A4C44}"/>
              </a:ext>
            </a:extLst>
          </p:cNvPr>
          <p:cNvSpPr>
            <a:spLocks noGrp="1" noChangeArrowheads="1"/>
          </p:cNvSpPr>
          <p:nvPr>
            <p:ph type="title"/>
          </p:nvPr>
        </p:nvSpPr>
        <p:spPr/>
        <p:txBody>
          <a:bodyPr/>
          <a:lstStyle/>
          <a:p>
            <a:pPr>
              <a:defRPr/>
            </a:pPr>
            <a:r>
              <a:rPr lang="en-US" sz="3400" b="0">
                <a:latin typeface="Tw Cen MT" pitchFamily="34" charset="0"/>
              </a:rPr>
              <a:t>Metabolic Syndrome</a:t>
            </a:r>
          </a:p>
        </p:txBody>
      </p:sp>
      <p:sp>
        <p:nvSpPr>
          <p:cNvPr id="6148" name="Rectangle 3">
            <a:extLst>
              <a:ext uri="{FF2B5EF4-FFF2-40B4-BE49-F238E27FC236}">
                <a16:creationId xmlns:a16="http://schemas.microsoft.com/office/drawing/2014/main" id="{E5D17717-4F88-4887-B5FD-1E46F633897C}"/>
              </a:ext>
            </a:extLst>
          </p:cNvPr>
          <p:cNvSpPr>
            <a:spLocks noGrp="1" noChangeArrowheads="1"/>
          </p:cNvSpPr>
          <p:nvPr>
            <p:ph type="body" idx="1"/>
          </p:nvPr>
        </p:nvSpPr>
        <p:spPr>
          <a:xfrm>
            <a:off x="0" y="2349500"/>
            <a:ext cx="8686800" cy="3886200"/>
          </a:xfrm>
        </p:spPr>
        <p:txBody>
          <a:bodyPr/>
          <a:lstStyle/>
          <a:p>
            <a:pPr>
              <a:defRPr/>
            </a:pPr>
            <a:endParaRPr lang="en-US" sz="1600" dirty="0">
              <a:latin typeface="Comic Sans MS" pitchFamily="66" charset="0"/>
            </a:endParaRPr>
          </a:p>
          <a:p>
            <a:pPr>
              <a:defRPr/>
            </a:pPr>
            <a:r>
              <a:rPr lang="en-US" sz="2400" dirty="0">
                <a:latin typeface="Times New Roman" pitchFamily="18" charset="0"/>
                <a:cs typeface="Times New Roman" pitchFamily="18" charset="0"/>
              </a:rPr>
              <a:t>The syndrome is closely related to a generalized metabolic disorder  called insulin resistance, in which the body can’t use insulin efficiently. </a:t>
            </a:r>
          </a:p>
          <a:p>
            <a:pPr>
              <a:defRPr/>
            </a:pPr>
            <a:endParaRPr lang="en-US" sz="2400" dirty="0">
              <a:latin typeface="Times New Roman" pitchFamily="18" charset="0"/>
              <a:cs typeface="Times New Roman" pitchFamily="18" charset="0"/>
            </a:endParaRPr>
          </a:p>
          <a:p>
            <a:pPr>
              <a:defRPr/>
            </a:pPr>
            <a:r>
              <a:rPr lang="en-US" sz="2400" dirty="0">
                <a:latin typeface="Times New Roman" pitchFamily="18" charset="0"/>
                <a:cs typeface="Times New Roman" pitchFamily="18" charset="0"/>
              </a:rPr>
              <a:t>Metabolic syndrome has been called many names, including:</a:t>
            </a:r>
          </a:p>
          <a:p>
            <a:pPr lvl="1">
              <a:buFontTx/>
              <a:buChar char="o"/>
              <a:defRPr/>
            </a:pPr>
            <a:r>
              <a:rPr lang="en-US" sz="2400" dirty="0">
                <a:latin typeface="Times New Roman" pitchFamily="18" charset="0"/>
                <a:cs typeface="Times New Roman" pitchFamily="18" charset="0"/>
              </a:rPr>
              <a:t>Syndrome X</a:t>
            </a:r>
          </a:p>
          <a:p>
            <a:pPr lvl="1">
              <a:buFontTx/>
              <a:buChar char="o"/>
              <a:defRPr/>
            </a:pPr>
            <a:r>
              <a:rPr lang="en-US" sz="2400" dirty="0">
                <a:latin typeface="Times New Roman" pitchFamily="18" charset="0"/>
                <a:cs typeface="Times New Roman" pitchFamily="18" charset="0"/>
              </a:rPr>
              <a:t>The deadly quartet</a:t>
            </a:r>
          </a:p>
          <a:p>
            <a:pPr lvl="1">
              <a:buFontTx/>
              <a:buChar char="o"/>
              <a:defRPr/>
            </a:pPr>
            <a:r>
              <a:rPr lang="en-US" sz="2400" dirty="0">
                <a:latin typeface="Times New Roman" pitchFamily="18" charset="0"/>
                <a:cs typeface="Times New Roman" pitchFamily="18" charset="0"/>
              </a:rPr>
              <a:t>Insulin Resistance Syndrome</a:t>
            </a:r>
          </a:p>
          <a:p>
            <a:pPr>
              <a:defRPr/>
            </a:pPr>
            <a:endParaRPr lang="en-US" sz="1500" dirty="0">
              <a:latin typeface="Arial Narrow" pitchFamily="34" charset="0"/>
            </a:endParaRPr>
          </a:p>
        </p:txBody>
      </p:sp>
      <p:pic>
        <p:nvPicPr>
          <p:cNvPr id="28676" name="Picture 5" descr="xman">
            <a:extLst>
              <a:ext uri="{FF2B5EF4-FFF2-40B4-BE49-F238E27FC236}">
                <a16:creationId xmlns:a16="http://schemas.microsoft.com/office/drawing/2014/main" id="{E15D7CCA-C8CA-46C5-9E4B-7550D7E2DD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188913"/>
            <a:ext cx="1428750" cy="23145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192DA2A4-9884-4A14-A38E-59EC9551ECBA}"/>
              </a:ext>
            </a:extLst>
          </p:cNvPr>
          <p:cNvSpPr>
            <a:spLocks noGrp="1" noChangeArrowheads="1"/>
          </p:cNvSpPr>
          <p:nvPr>
            <p:ph type="title"/>
          </p:nvPr>
        </p:nvSpPr>
        <p:spPr/>
        <p:txBody>
          <a:bodyPr/>
          <a:lstStyle/>
          <a:p>
            <a:pPr>
              <a:defRPr/>
            </a:pPr>
            <a:r>
              <a:rPr lang="en-US" sz="3400" b="0">
                <a:latin typeface="Tw Cen MT" pitchFamily="34" charset="0"/>
              </a:rPr>
              <a:t>Prevalence</a:t>
            </a:r>
          </a:p>
        </p:txBody>
      </p:sp>
      <p:sp>
        <p:nvSpPr>
          <p:cNvPr id="7172" name="Rectangle 3">
            <a:extLst>
              <a:ext uri="{FF2B5EF4-FFF2-40B4-BE49-F238E27FC236}">
                <a16:creationId xmlns:a16="http://schemas.microsoft.com/office/drawing/2014/main" id="{661374F5-F996-4444-B4A8-49015297AF10}"/>
              </a:ext>
            </a:extLst>
          </p:cNvPr>
          <p:cNvSpPr>
            <a:spLocks noGrp="1" noChangeArrowheads="1"/>
          </p:cNvSpPr>
          <p:nvPr>
            <p:ph type="body" idx="1"/>
          </p:nvPr>
        </p:nvSpPr>
        <p:spPr>
          <a:xfrm>
            <a:off x="228600" y="1676400"/>
            <a:ext cx="8686800" cy="3408363"/>
          </a:xfrm>
        </p:spPr>
        <p:txBody>
          <a:bodyPr/>
          <a:lstStyle/>
          <a:p>
            <a:pPr>
              <a:defRPr/>
            </a:pPr>
            <a:r>
              <a:rPr lang="en-US" sz="2400" b="1" dirty="0">
                <a:latin typeface="Times New Roman" pitchFamily="18" charset="0"/>
                <a:cs typeface="Times New Roman" pitchFamily="18" charset="0"/>
              </a:rPr>
              <a:t>Affects as many as one in four American adults (25%)</a:t>
            </a:r>
          </a:p>
          <a:p>
            <a:pPr>
              <a:defRPr/>
            </a:pPr>
            <a:r>
              <a:rPr lang="en-US" sz="2400" b="1" dirty="0">
                <a:latin typeface="Times New Roman" pitchFamily="18" charset="0"/>
                <a:cs typeface="Times New Roman" pitchFamily="18" charset="0"/>
              </a:rPr>
              <a:t>For adults over the age of 40 years, more than 40% are affected.</a:t>
            </a:r>
          </a:p>
          <a:p>
            <a:pPr>
              <a:defRPr/>
            </a:pPr>
            <a:r>
              <a:rPr lang="en-US" sz="2400" b="1" dirty="0">
                <a:latin typeface="Times New Roman" pitchFamily="18" charset="0"/>
                <a:cs typeface="Times New Roman" pitchFamily="18" charset="0"/>
              </a:rPr>
              <a:t>Metabolic syndrome prevalence has increased by 61% over the past decade. </a:t>
            </a:r>
          </a:p>
          <a:p>
            <a:pPr>
              <a:defRPr/>
            </a:pPr>
            <a:r>
              <a:rPr lang="en-US" sz="2400" b="1" dirty="0">
                <a:latin typeface="Times New Roman" pitchFamily="18" charset="0"/>
                <a:cs typeface="Times New Roman" pitchFamily="18" charset="0"/>
              </a:rPr>
              <a:t>Rates differ among races and genders.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FE453391-9EF3-4D2C-BB41-0585096455DF}"/>
              </a:ext>
            </a:extLst>
          </p:cNvPr>
          <p:cNvSpPr>
            <a:spLocks noGrp="1" noChangeArrowheads="1"/>
          </p:cNvSpPr>
          <p:nvPr>
            <p:ph type="title"/>
          </p:nvPr>
        </p:nvSpPr>
        <p:spPr>
          <a:xfrm>
            <a:off x="228600" y="228600"/>
            <a:ext cx="8686800" cy="914400"/>
          </a:xfrm>
        </p:spPr>
        <p:txBody>
          <a:bodyPr/>
          <a:lstStyle/>
          <a:p>
            <a:pPr>
              <a:defRPr/>
            </a:pPr>
            <a:r>
              <a:rPr lang="en-US" sz="4000" dirty="0">
                <a:latin typeface="Tw Cen MT" pitchFamily="34" charset="0"/>
              </a:rPr>
              <a:t>Risk Factors</a:t>
            </a:r>
          </a:p>
        </p:txBody>
      </p:sp>
      <p:sp>
        <p:nvSpPr>
          <p:cNvPr id="32771" name="Text Box 4">
            <a:extLst>
              <a:ext uri="{FF2B5EF4-FFF2-40B4-BE49-F238E27FC236}">
                <a16:creationId xmlns:a16="http://schemas.microsoft.com/office/drawing/2014/main" id="{5A9D4450-1B7A-47E5-80E4-25B4680F071D}"/>
              </a:ext>
            </a:extLst>
          </p:cNvPr>
          <p:cNvSpPr txBox="1">
            <a:spLocks noChangeArrowheads="1"/>
          </p:cNvSpPr>
          <p:nvPr/>
        </p:nvSpPr>
        <p:spPr bwMode="auto">
          <a:xfrm>
            <a:off x="900113" y="1196975"/>
            <a:ext cx="6934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tx2"/>
                </a:solidFill>
                <a:latin typeface="Tw Cen MT" panose="020B0602020104020603" pitchFamily="34" charset="0"/>
              </a:rPr>
              <a:t>The following factors increase your risk of developing                        Metabolic Syndrome:</a:t>
            </a:r>
          </a:p>
        </p:txBody>
      </p:sp>
      <p:graphicFrame>
        <p:nvGraphicFramePr>
          <p:cNvPr id="149569" name="Group 65">
            <a:extLst>
              <a:ext uri="{FF2B5EF4-FFF2-40B4-BE49-F238E27FC236}">
                <a16:creationId xmlns:a16="http://schemas.microsoft.com/office/drawing/2014/main" id="{20CAA30C-9E4A-4648-9837-014800E66A4E}"/>
              </a:ext>
            </a:extLst>
          </p:cNvPr>
          <p:cNvGraphicFramePr>
            <a:graphicFrameLocks noGrp="1"/>
          </p:cNvGraphicFramePr>
          <p:nvPr>
            <p:ph idx="1"/>
          </p:nvPr>
        </p:nvGraphicFramePr>
        <p:xfrm>
          <a:off x="304800" y="2133600"/>
          <a:ext cx="8610600" cy="4041775"/>
        </p:xfrm>
        <a:graphic>
          <a:graphicData uri="http://schemas.openxmlformats.org/drawingml/2006/table">
            <a:tbl>
              <a:tblPr/>
              <a:tblGrid>
                <a:gridCol w="1295400">
                  <a:extLst>
                    <a:ext uri="{9D8B030D-6E8A-4147-A177-3AD203B41FA5}">
                      <a16:colId xmlns:a16="http://schemas.microsoft.com/office/drawing/2014/main" val="20000"/>
                    </a:ext>
                  </a:extLst>
                </a:gridCol>
                <a:gridCol w="7315200">
                  <a:extLst>
                    <a:ext uri="{9D8B030D-6E8A-4147-A177-3AD203B41FA5}">
                      <a16:colId xmlns:a16="http://schemas.microsoft.com/office/drawing/2014/main" val="20001"/>
                    </a:ext>
                  </a:extLst>
                </a:gridCol>
              </a:tblGrid>
              <a:tr h="685800">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600" b="1" i="0" u="none" strike="noStrike" cap="none" normalizeH="0" baseline="0" dirty="0">
                          <a:ln>
                            <a:noFill/>
                          </a:ln>
                          <a:solidFill>
                            <a:srgbClr val="0000FF"/>
                          </a:solidFill>
                          <a:effectLst/>
                          <a:latin typeface="Comic Sans MS" pitchFamily="66" charset="0"/>
                        </a:rPr>
                        <a:t>Age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Tx/>
                        <a:buNone/>
                        <a:tabLst/>
                      </a:pPr>
                      <a:r>
                        <a:rPr kumimoji="1" lang="en-US" sz="1600" b="1" i="0" u="none" strike="noStrike" cap="none" normalizeH="0" baseline="0" dirty="0">
                          <a:ln>
                            <a:noFill/>
                          </a:ln>
                          <a:solidFill>
                            <a:srgbClr val="0000FF"/>
                          </a:solidFill>
                          <a:effectLst/>
                          <a:latin typeface="Arial Narrow" pitchFamily="34" charset="0"/>
                        </a:rPr>
                        <a:t>The prevalence of metabolic syndrome increases with age, affecting less than 10% of people in their 20s and 40% of people in their 60s.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extLst>
                  <a:ext uri="{0D108BD9-81ED-4DB2-BD59-A6C34878D82A}">
                    <a16:rowId xmlns:a16="http://schemas.microsoft.com/office/drawing/2014/main" val="10000"/>
                  </a:ext>
                </a:extLst>
              </a:tr>
              <a:tr h="609600">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600" b="1" i="0" u="none" strike="noStrike" cap="none" normalizeH="0" baseline="0" dirty="0">
                          <a:ln>
                            <a:noFill/>
                          </a:ln>
                          <a:solidFill>
                            <a:srgbClr val="0000FF"/>
                          </a:solidFill>
                          <a:effectLst/>
                          <a:latin typeface="Comic Sans MS" pitchFamily="66" charset="0"/>
                        </a:rPr>
                        <a:t>Race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Tx/>
                        <a:buNone/>
                        <a:tabLst/>
                      </a:pPr>
                      <a:r>
                        <a:rPr kumimoji="1" lang="en-US" sz="1600" b="1" i="0" u="none" strike="noStrike" cap="none" normalizeH="0" baseline="0" dirty="0">
                          <a:ln>
                            <a:noFill/>
                          </a:ln>
                          <a:solidFill>
                            <a:srgbClr val="0000FF"/>
                          </a:solidFill>
                          <a:effectLst/>
                          <a:latin typeface="Arial Narrow" pitchFamily="34" charset="0"/>
                        </a:rPr>
                        <a:t>Metabolic syndrome is generally more common among blacks and Mexican-Americans than among Caucasians.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extLst>
                  <a:ext uri="{0D108BD9-81ED-4DB2-BD59-A6C34878D82A}">
                    <a16:rowId xmlns:a16="http://schemas.microsoft.com/office/drawing/2014/main" val="10001"/>
                  </a:ext>
                </a:extLst>
              </a:tr>
              <a:tr h="914400">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600" b="1" i="0" u="none" strike="noStrike" cap="none" normalizeH="0" baseline="0" dirty="0">
                          <a:ln>
                            <a:noFill/>
                          </a:ln>
                          <a:solidFill>
                            <a:srgbClr val="0000FF"/>
                          </a:solidFill>
                          <a:effectLst/>
                          <a:latin typeface="Comic Sans MS" pitchFamily="66" charset="0"/>
                        </a:rPr>
                        <a:t>Obesity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Tx/>
                        <a:buNone/>
                        <a:tabLst/>
                      </a:pPr>
                      <a:r>
                        <a:rPr kumimoji="1" lang="en-US" sz="1600" b="1" i="0" u="none" strike="noStrike" cap="none" normalizeH="0" baseline="0" dirty="0">
                          <a:ln>
                            <a:noFill/>
                          </a:ln>
                          <a:solidFill>
                            <a:srgbClr val="0000FF"/>
                          </a:solidFill>
                          <a:effectLst/>
                          <a:latin typeface="Arial Narrow" pitchFamily="34" charset="0"/>
                        </a:rPr>
                        <a:t>A body mass index (BMI) greater than 25 increases your risk of metabolic syndrome and abdominal obesity increase the risk of MS. Abdominal obesity refers to having an apple            shape rather than a pear.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extLst>
                  <a:ext uri="{0D108BD9-81ED-4DB2-BD59-A6C34878D82A}">
                    <a16:rowId xmlns:a16="http://schemas.microsoft.com/office/drawing/2014/main" val="10002"/>
                  </a:ext>
                </a:extLst>
              </a:tr>
              <a:tr h="825500">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600" b="1" i="0" u="none" strike="noStrike" cap="none" normalizeH="0" baseline="0">
                          <a:ln>
                            <a:noFill/>
                          </a:ln>
                          <a:solidFill>
                            <a:srgbClr val="0000FF"/>
                          </a:solidFill>
                          <a:effectLst/>
                          <a:latin typeface="Comic Sans MS" pitchFamily="66" charset="0"/>
                        </a:rPr>
                        <a:t>History of diabetes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Tx/>
                        <a:buNone/>
                        <a:tabLst/>
                      </a:pPr>
                      <a:r>
                        <a:rPr kumimoji="1" lang="en-US" sz="1600" b="1" i="0" u="none" strike="noStrike" cap="none" normalizeH="0" baseline="0" dirty="0">
                          <a:ln>
                            <a:noFill/>
                          </a:ln>
                          <a:solidFill>
                            <a:srgbClr val="0000FF"/>
                          </a:solidFill>
                          <a:effectLst/>
                          <a:latin typeface="Arial Narrow" pitchFamily="34" charset="0"/>
                        </a:rPr>
                        <a:t>Having a family history of type 2 diabetes or diabetes during pregnancy (gestational diabetes) increases the risk for developing metabolic syndrome.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extLst>
                  <a:ext uri="{0D108BD9-81ED-4DB2-BD59-A6C34878D82A}">
                    <a16:rowId xmlns:a16="http://schemas.microsoft.com/office/drawing/2014/main" val="10003"/>
                  </a:ext>
                </a:extLst>
              </a:tr>
              <a:tr h="1006475">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 typeface="Wingdings" pitchFamily="2" charset="2"/>
                        <a:buNone/>
                        <a:tabLst/>
                      </a:pPr>
                      <a:r>
                        <a:rPr kumimoji="1" lang="en-US" sz="1600" b="1" i="0" u="none" strike="noStrike" cap="none" normalizeH="0" baseline="0">
                          <a:ln>
                            <a:noFill/>
                          </a:ln>
                          <a:solidFill>
                            <a:srgbClr val="0000FF"/>
                          </a:solidFill>
                          <a:effectLst/>
                          <a:latin typeface="Comic Sans MS" pitchFamily="66" charset="0"/>
                        </a:rPr>
                        <a:t>Other diseases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tc>
                  <a:txBody>
                    <a:bodyPr/>
                    <a:lstStyle/>
                    <a:p>
                      <a:pPr marL="0" marR="0" lvl="0" indent="0" algn="l" defTabSz="914400" rtl="0" eaLnBrk="0" fontAlgn="base" latinLnBrk="0" hangingPunct="0">
                        <a:lnSpc>
                          <a:spcPct val="100000"/>
                        </a:lnSpc>
                        <a:spcBef>
                          <a:spcPct val="20000"/>
                        </a:spcBef>
                        <a:spcAft>
                          <a:spcPct val="0"/>
                        </a:spcAft>
                        <a:buClr>
                          <a:srgbClr val="3A5047"/>
                        </a:buClr>
                        <a:buSzPct val="75000"/>
                        <a:buFontTx/>
                        <a:buNone/>
                        <a:tabLst/>
                      </a:pPr>
                      <a:r>
                        <a:rPr kumimoji="1" lang="en-US" sz="1600" b="1" i="0" u="none" strike="noStrike" cap="none" normalizeH="0" baseline="0" dirty="0">
                          <a:ln>
                            <a:noFill/>
                          </a:ln>
                          <a:solidFill>
                            <a:srgbClr val="0000FF"/>
                          </a:solidFill>
                          <a:effectLst/>
                          <a:latin typeface="Arial Narrow" pitchFamily="34" charset="0"/>
                        </a:rPr>
                        <a:t>A diagnosis of hypertension, cardiovascular disease (CVD) or polycystic ovary syndrome                (a hormonal disorder in which a woman’s body produces an excess of male hormones) also increases the risk for metabolic syndrome.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tx2">
                        <a:alpha val="50000"/>
                      </a:schemeClr>
                    </a:solidFill>
                  </a:tcPr>
                </a:tc>
                <a:extLst>
                  <a:ext uri="{0D108BD9-81ED-4DB2-BD59-A6C34878D82A}">
                    <a16:rowId xmlns:a16="http://schemas.microsoft.com/office/drawing/2014/main" val="10004"/>
                  </a:ext>
                </a:extLst>
              </a:tr>
            </a:tbl>
          </a:graphicData>
        </a:graphic>
      </p:graphicFrame>
      <p:pic>
        <p:nvPicPr>
          <p:cNvPr id="32792" name="Picture 40" descr="body_shapes">
            <a:extLst>
              <a:ext uri="{FF2B5EF4-FFF2-40B4-BE49-F238E27FC236}">
                <a16:creationId xmlns:a16="http://schemas.microsoft.com/office/drawing/2014/main" id="{9D31D489-6B81-497A-B5F2-42DE02E0ABE2}"/>
              </a:ext>
            </a:extLst>
          </p:cNvPr>
          <p:cNvPicPr>
            <a:picLocks noChangeAspect="1" noChangeArrowheads="1"/>
          </p:cNvPicPr>
          <p:nvPr/>
        </p:nvPicPr>
        <p:blipFill>
          <a:blip r:embed="rId3">
            <a:lum bright="-10000"/>
            <a:extLst>
              <a:ext uri="{28A0092B-C50C-407E-A947-70E740481C1C}">
                <a14:useLocalDpi xmlns:a14="http://schemas.microsoft.com/office/drawing/2010/main" val="0"/>
              </a:ext>
            </a:extLst>
          </a:blip>
          <a:srcRect/>
          <a:stretch>
            <a:fillRect/>
          </a:stretch>
        </p:blipFill>
        <p:spPr bwMode="auto">
          <a:xfrm>
            <a:off x="7391400" y="0"/>
            <a:ext cx="1600200" cy="18335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2793" name="Text Box 46">
            <a:extLst>
              <a:ext uri="{FF2B5EF4-FFF2-40B4-BE49-F238E27FC236}">
                <a16:creationId xmlns:a16="http://schemas.microsoft.com/office/drawing/2014/main" id="{5BCE84AF-83BB-4C3F-89EE-21A1BBC2F50D}"/>
              </a:ext>
            </a:extLst>
          </p:cNvPr>
          <p:cNvSpPr txBox="1">
            <a:spLocks noChangeArrowheads="1"/>
          </p:cNvSpPr>
          <p:nvPr/>
        </p:nvSpPr>
        <p:spPr bwMode="auto">
          <a:xfrm>
            <a:off x="7162800" y="1447800"/>
            <a:ext cx="182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eaLnBrk="1" hangingPunct="1">
              <a:spcBef>
                <a:spcPct val="50000"/>
              </a:spcBef>
              <a:buClrTx/>
              <a:buSzTx/>
              <a:buFontTx/>
              <a:buNone/>
            </a:pPr>
            <a:r>
              <a:rPr lang="en-US" altLang="en-US" sz="1400">
                <a:latin typeface="Comic Sans MS" panose="030F0702030302020204" pitchFamily="66" charset="0"/>
              </a:rPr>
              <a:t>    Apple          Pear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a:extLst>
              <a:ext uri="{FF2B5EF4-FFF2-40B4-BE49-F238E27FC236}">
                <a16:creationId xmlns:a16="http://schemas.microsoft.com/office/drawing/2014/main" id="{AEDEB3F9-57F2-43CB-88A1-4217AB669E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a:extLst>
              <a:ext uri="{FF2B5EF4-FFF2-40B4-BE49-F238E27FC236}">
                <a16:creationId xmlns:a16="http://schemas.microsoft.com/office/drawing/2014/main" id="{D68E0D36-D752-4253-AF46-B3DA385F23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350"/>
            <a:ext cx="9144000" cy="659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012041C-205C-4837-BC15-374481A767A6}"/>
              </a:ext>
            </a:extLst>
          </p:cNvPr>
          <p:cNvSpPr>
            <a:spLocks noChangeArrowheads="1"/>
          </p:cNvSpPr>
          <p:nvPr/>
        </p:nvSpPr>
        <p:spPr bwMode="invGray">
          <a:xfrm>
            <a:off x="1003300" y="1782763"/>
            <a:ext cx="7454900" cy="3932237"/>
          </a:xfrm>
          <a:prstGeom prst="rect">
            <a:avLst/>
          </a:prstGeom>
          <a:gradFill rotWithShape="0">
            <a:gsLst>
              <a:gs pos="0">
                <a:srgbClr val="000066"/>
              </a:gs>
              <a:gs pos="100000">
                <a:srgbClr val="003399"/>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graphicFrame>
        <p:nvGraphicFramePr>
          <p:cNvPr id="4755459" name="Group 3">
            <a:extLst>
              <a:ext uri="{FF2B5EF4-FFF2-40B4-BE49-F238E27FC236}">
                <a16:creationId xmlns:a16="http://schemas.microsoft.com/office/drawing/2014/main" id="{A6CCC8D3-08F5-47BD-8139-E37FA9439E3D}"/>
              </a:ext>
            </a:extLst>
          </p:cNvPr>
          <p:cNvGraphicFramePr>
            <a:graphicFrameLocks noGrp="1"/>
          </p:cNvGraphicFramePr>
          <p:nvPr/>
        </p:nvGraphicFramePr>
        <p:xfrm>
          <a:off x="971550" y="1844675"/>
          <a:ext cx="7459663" cy="4645025"/>
        </p:xfrm>
        <a:graphic>
          <a:graphicData uri="http://schemas.openxmlformats.org/drawingml/2006/table">
            <a:tbl>
              <a:tblPr/>
              <a:tblGrid>
                <a:gridCol w="3730625">
                  <a:extLst>
                    <a:ext uri="{9D8B030D-6E8A-4147-A177-3AD203B41FA5}">
                      <a16:colId xmlns:a16="http://schemas.microsoft.com/office/drawing/2014/main" val="20000"/>
                    </a:ext>
                  </a:extLst>
                </a:gridCol>
                <a:gridCol w="3729038">
                  <a:extLst>
                    <a:ext uri="{9D8B030D-6E8A-4147-A177-3AD203B41FA5}">
                      <a16:colId xmlns:a16="http://schemas.microsoft.com/office/drawing/2014/main" val="20001"/>
                    </a:ext>
                  </a:extLst>
                </a:gridCol>
              </a:tblGrid>
              <a:tr h="561221">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900" b="1" i="0" u="none" strike="noStrike" cap="none" normalizeH="0" baseline="0" dirty="0">
                          <a:ln>
                            <a:noFill/>
                          </a:ln>
                          <a:solidFill>
                            <a:srgbClr val="E9FFDF"/>
                          </a:solidFill>
                          <a:effectLst>
                            <a:outerShdw blurRad="38100" dist="38100" dir="2700000" algn="tl">
                              <a:srgbClr val="000000"/>
                            </a:outerShdw>
                          </a:effectLst>
                          <a:latin typeface="Garamond" pitchFamily="18" charset="0"/>
                          <a:cs typeface="Arial" pitchFamily="34" charset="0"/>
                        </a:rPr>
                        <a:t>Risk Factor</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900" b="1" i="0" u="none" strike="noStrike" cap="none" normalizeH="0" baseline="0">
                          <a:ln>
                            <a:noFill/>
                          </a:ln>
                          <a:solidFill>
                            <a:srgbClr val="E9FFDF"/>
                          </a:solidFill>
                          <a:effectLst>
                            <a:outerShdw blurRad="38100" dist="38100" dir="2700000" algn="tl">
                              <a:srgbClr val="000000"/>
                            </a:outerShdw>
                          </a:effectLst>
                          <a:latin typeface="Garamond" pitchFamily="18" charset="0"/>
                          <a:cs typeface="Arial" pitchFamily="34" charset="0"/>
                        </a:rPr>
                        <a:t>Criterion</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1309312">
                <a:tc>
                  <a:txBody>
                    <a:bodyPr/>
                    <a:lstStyle/>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Abdominal Obesit</a:t>
                      </a:r>
                      <a:r>
                        <a:rPr kumimoji="0" lang="it-IT"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y</a:t>
                      </a:r>
                    </a:p>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Men </a:t>
                      </a:r>
                    </a:p>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Women</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Waist Circumference</a:t>
                      </a:r>
                    </a:p>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	&gt;102 cm (&gt;40 in) </a:t>
                      </a:r>
                    </a:p>
                    <a:p>
                      <a:pPr marL="117475" marR="0" lvl="0" indent="-117475"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	&gt;88 cm (&gt;35 in)</a:t>
                      </a:r>
                      <a:endParaRPr kumimoji="0" lang="en-US" altLang="it-IT" sz="2400" b="0"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1"/>
                  </a:ext>
                </a:extLst>
              </a:tr>
              <a:tr h="488393">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Triglycerides</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sym typeface="Symbol" pitchFamily="18" charset="2"/>
                        </a:rPr>
                        <a:t></a:t>
                      </a: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150 mg/dL</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2"/>
                  </a:ext>
                </a:extLst>
              </a:tr>
              <a:tr h="1309312">
                <a:tc>
                  <a:txBody>
                    <a:bodyPr/>
                    <a:lstStyle/>
                    <a:p>
                      <a:pPr marL="117475" marR="0" lvl="0" indent="-117475"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400" b="1" i="0" u="none" strike="noStrike" cap="none" normalizeH="0" baseline="0" dirty="0">
                          <a:ln>
                            <a:noFill/>
                          </a:ln>
                          <a:solidFill>
                            <a:schemeClr val="tx1"/>
                          </a:solidFill>
                          <a:effectLst>
                            <a:outerShdw blurRad="38100" dist="38100" dir="2700000" algn="tl">
                              <a:srgbClr val="000000"/>
                            </a:outerShdw>
                          </a:effectLst>
                          <a:latin typeface="Garamond" pitchFamily="18" charset="0"/>
                          <a:cs typeface="Arial" pitchFamily="34" charset="0"/>
                        </a:rPr>
                        <a:t>HDL-Cholesterol</a:t>
                      </a:r>
                      <a:br>
                        <a:rPr kumimoji="0" lang="en-US" altLang="it-IT" sz="2400" b="1" i="0" u="none" strike="noStrike" cap="none" normalizeH="0" baseline="0" dirty="0">
                          <a:ln>
                            <a:noFill/>
                          </a:ln>
                          <a:solidFill>
                            <a:schemeClr val="tx1"/>
                          </a:solidFill>
                          <a:effectLst>
                            <a:outerShdw blurRad="38100" dist="38100" dir="2700000" algn="tl">
                              <a:srgbClr val="000000"/>
                            </a:outerShdw>
                          </a:effectLst>
                          <a:latin typeface="Garamond" pitchFamily="18" charset="0"/>
                          <a:cs typeface="Arial" pitchFamily="34" charset="0"/>
                        </a:rPr>
                      </a:br>
                      <a:r>
                        <a:rPr kumimoji="0" lang="en-US" altLang="it-IT" sz="2400" b="1" i="0" u="none" strike="noStrike" cap="none" normalizeH="0" baseline="0" dirty="0">
                          <a:ln>
                            <a:noFill/>
                          </a:ln>
                          <a:solidFill>
                            <a:schemeClr val="tx1"/>
                          </a:solidFill>
                          <a:effectLst>
                            <a:outerShdw blurRad="38100" dist="38100" dir="2700000" algn="tl">
                              <a:srgbClr val="000000"/>
                            </a:outerShdw>
                          </a:effectLst>
                          <a:latin typeface="Garamond" pitchFamily="18" charset="0"/>
                          <a:cs typeface="Arial" pitchFamily="34" charset="0"/>
                        </a:rPr>
                        <a:t>Men</a:t>
                      </a:r>
                      <a:br>
                        <a:rPr kumimoji="0" lang="en-US" altLang="it-IT" sz="2400" b="1" i="0" u="none" strike="noStrike" cap="none" normalizeH="0" baseline="0" dirty="0">
                          <a:ln>
                            <a:noFill/>
                          </a:ln>
                          <a:solidFill>
                            <a:schemeClr val="tx1"/>
                          </a:solidFill>
                          <a:effectLst>
                            <a:outerShdw blurRad="38100" dist="38100" dir="2700000" algn="tl">
                              <a:srgbClr val="000000"/>
                            </a:outerShdw>
                          </a:effectLst>
                          <a:latin typeface="Garamond" pitchFamily="18" charset="0"/>
                          <a:cs typeface="Arial" pitchFamily="34" charset="0"/>
                        </a:rPr>
                      </a:br>
                      <a:r>
                        <a:rPr kumimoji="0" lang="en-US" altLang="it-IT" sz="2400" b="1" i="0" u="none" strike="noStrike" cap="none" normalizeH="0" baseline="0" dirty="0">
                          <a:ln>
                            <a:noFill/>
                          </a:ln>
                          <a:solidFill>
                            <a:schemeClr val="tx1"/>
                          </a:solidFill>
                          <a:effectLst>
                            <a:outerShdw blurRad="38100" dist="38100" dir="2700000" algn="tl">
                              <a:srgbClr val="000000"/>
                            </a:outerShdw>
                          </a:effectLst>
                          <a:latin typeface="Garamond" pitchFamily="18" charset="0"/>
                          <a:cs typeface="Arial" pitchFamily="34" charset="0"/>
                        </a:rPr>
                        <a:t>Women	</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endPar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endParaRPr>
                    </a:p>
                    <a:p>
                      <a:pPr marL="0" marR="0" lvl="0" indent="0"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&lt;40 mg/dL</a:t>
                      </a:r>
                      <a:b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b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&lt;50 mg/dL</a:t>
                      </a:r>
                      <a:endParaRPr kumimoji="0" lang="en-US" altLang="it-IT" sz="2400" b="0"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3"/>
                  </a:ext>
                </a:extLst>
              </a:tr>
              <a:tr h="488393">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Blood Pressure	</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10000"/>
                        </a:lnSpc>
                        <a:spcBef>
                          <a:spcPct val="2000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sym typeface="Symbol" pitchFamily="18" charset="2"/>
                        </a:rPr>
                        <a:t></a:t>
                      </a: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130/</a:t>
                      </a: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sym typeface="Symbol" pitchFamily="18" charset="2"/>
                        </a:rPr>
                        <a:t></a:t>
                      </a: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85 mm Hg</a:t>
                      </a: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4"/>
                  </a:ext>
                </a:extLst>
              </a:tr>
              <a:tr h="488393">
                <a:tc>
                  <a:txBody>
                    <a:bodyPr/>
                    <a:lstStyle/>
                    <a:p>
                      <a:pPr marL="0" marR="0" lvl="0" indent="0"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Fasting Glucose	</a:t>
                      </a:r>
                      <a:endParaRPr kumimoji="0" lang="en-US" altLang="it-IT" sz="2400" b="0"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0" fontAlgn="base" latinLnBrk="0" hangingPunct="0">
                        <a:lnSpc>
                          <a:spcPct val="110000"/>
                        </a:lnSpc>
                        <a:spcBef>
                          <a:spcPct val="0"/>
                        </a:spcBef>
                        <a:spcAft>
                          <a:spcPct val="0"/>
                        </a:spcAft>
                        <a:buClr>
                          <a:schemeClr val="hlink"/>
                        </a:buClr>
                        <a:buSzPct val="70000"/>
                        <a:buFont typeface="Wingdings" pitchFamily="2" charset="2"/>
                        <a:buNone/>
                        <a:tabLst/>
                      </a:pP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sym typeface="Symbol" pitchFamily="18" charset="2"/>
                        </a:rPr>
                        <a:t></a:t>
                      </a:r>
                      <a:r>
                        <a:rPr kumimoji="0" lang="en-US" altLang="it-IT" sz="2400" b="1"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rPr>
                        <a:t>110 mg/dL</a:t>
                      </a:r>
                      <a:endParaRPr kumimoji="0" lang="en-US" altLang="it-IT" sz="2400" b="0" i="0" u="none" strike="noStrike" cap="none" normalizeH="0" baseline="0">
                        <a:ln>
                          <a:noFill/>
                        </a:ln>
                        <a:solidFill>
                          <a:schemeClr val="tx1"/>
                        </a:solidFill>
                        <a:effectLst>
                          <a:outerShdw blurRad="38100" dist="38100" dir="2700000" algn="tl">
                            <a:srgbClr val="000000"/>
                          </a:outerShdw>
                        </a:effectLst>
                        <a:latin typeface="Garamond" pitchFamily="18" charset="0"/>
                        <a:cs typeface="Arial" pitchFamily="34" charset="0"/>
                      </a:endParaRPr>
                    </a:p>
                  </a:txBody>
                  <a:tcPr marT="46643" marB="46643" horzOverflow="overflow">
                    <a:lnL w="12700" cap="flat" cmpd="sng" algn="ctr">
                      <a:solidFill>
                        <a:srgbClr val="38B5E2"/>
                      </a:solidFill>
                      <a:prstDash val="solid"/>
                      <a:round/>
                      <a:headEnd type="none" w="med" len="med"/>
                      <a:tailEnd type="none" w="med" len="med"/>
                    </a:lnL>
                    <a:lnR w="12700" cap="flat" cmpd="sng" algn="ctr">
                      <a:solidFill>
                        <a:srgbClr val="38B5E2"/>
                      </a:solidFill>
                      <a:prstDash val="solid"/>
                      <a:round/>
                      <a:headEnd type="none" w="med" len="med"/>
                      <a:tailEnd type="none" w="med" len="med"/>
                    </a:lnR>
                    <a:lnT w="12700" cap="flat" cmpd="sng" algn="ctr">
                      <a:solidFill>
                        <a:srgbClr val="38B5E2"/>
                      </a:solidFill>
                      <a:prstDash val="solid"/>
                      <a:round/>
                      <a:headEnd type="none" w="med" len="med"/>
                      <a:tailEnd type="none" w="med" len="med"/>
                    </a:lnT>
                    <a:lnB w="12700" cap="flat" cmpd="sng" algn="ctr">
                      <a:solidFill>
                        <a:srgbClr val="38B5E2"/>
                      </a:solidFill>
                      <a:prstDash val="solid"/>
                      <a:round/>
                      <a:headEnd type="none" w="med" len="med"/>
                      <a:tailEnd type="none" w="med" len="med"/>
                    </a:lnB>
                    <a:lnTlToBr>
                      <a:noFill/>
                    </a:lnTlToBr>
                    <a:lnBlToTr>
                      <a:noFill/>
                    </a:lnBlToTr>
                    <a:solidFill>
                      <a:schemeClr val="bg2">
                        <a:alpha val="50000"/>
                      </a:schemeClr>
                    </a:solidFill>
                  </a:tcPr>
                </a:tc>
                <a:extLst>
                  <a:ext uri="{0D108BD9-81ED-4DB2-BD59-A6C34878D82A}">
                    <a16:rowId xmlns:a16="http://schemas.microsoft.com/office/drawing/2014/main" val="10005"/>
                  </a:ext>
                </a:extLst>
              </a:tr>
            </a:tbl>
          </a:graphicData>
        </a:graphic>
      </p:graphicFrame>
      <p:sp>
        <p:nvSpPr>
          <p:cNvPr id="4755483" name="Rectangle 27">
            <a:extLst>
              <a:ext uri="{FF2B5EF4-FFF2-40B4-BE49-F238E27FC236}">
                <a16:creationId xmlns:a16="http://schemas.microsoft.com/office/drawing/2014/main" id="{85982578-836F-4878-A7F5-A8A72DBF77A2}"/>
              </a:ext>
            </a:extLst>
          </p:cNvPr>
          <p:cNvSpPr>
            <a:spLocks noChangeArrowheads="1"/>
          </p:cNvSpPr>
          <p:nvPr/>
        </p:nvSpPr>
        <p:spPr bwMode="auto">
          <a:xfrm>
            <a:off x="1000125" y="357188"/>
            <a:ext cx="7153275" cy="679450"/>
          </a:xfrm>
          <a:prstGeom prst="rect">
            <a:avLst/>
          </a:prstGeom>
          <a:noFill/>
          <a:ln w="9525" algn="ctr">
            <a:noFill/>
            <a:miter lim="800000"/>
            <a:headEnd/>
            <a:tailEnd/>
          </a:ln>
          <a:effectLst/>
        </p:spPr>
        <p:txBody>
          <a:bodyPr anchor="ctr"/>
          <a:lstStyle/>
          <a:p>
            <a:pPr algn="ctr" eaLnBrk="1" hangingPunct="1">
              <a:defRPr/>
            </a:pPr>
            <a:r>
              <a:rPr lang="en-US" altLang="it-IT" sz="3200" b="1" dirty="0">
                <a:solidFill>
                  <a:srgbClr val="FFFF00"/>
                </a:solidFill>
                <a:effectLst>
                  <a:outerShdw blurRad="38100" dist="38100" dir="2700000" algn="tl">
                    <a:srgbClr val="000000"/>
                  </a:outerShdw>
                </a:effectLst>
              </a:rPr>
              <a:t>The Metabolic Syndrome (ATP III</a:t>
            </a:r>
            <a:r>
              <a:rPr lang="it-IT" altLang="it-IT" sz="3200" b="1" dirty="0">
                <a:solidFill>
                  <a:srgbClr val="FFFF00"/>
                </a:solidFill>
                <a:effectLst>
                  <a:outerShdw blurRad="38100" dist="38100" dir="2700000" algn="tl">
                    <a:srgbClr val="000000"/>
                  </a:outerShdw>
                </a:effectLst>
              </a:rPr>
              <a:t>)</a:t>
            </a:r>
            <a:endParaRPr lang="en-US" altLang="it-IT" sz="3200" b="1" dirty="0">
              <a:solidFill>
                <a:srgbClr val="FFFF00"/>
              </a:solidFill>
              <a:effectLst>
                <a:outerShdw blurRad="38100" dist="38100" dir="2700000" algn="tl">
                  <a:srgbClr val="000000"/>
                </a:outerShdw>
              </a:effectLst>
            </a:endParaRPr>
          </a:p>
        </p:txBody>
      </p:sp>
      <p:sp>
        <p:nvSpPr>
          <p:cNvPr id="4755486" name="Rectangle 30">
            <a:extLst>
              <a:ext uri="{FF2B5EF4-FFF2-40B4-BE49-F238E27FC236}">
                <a16:creationId xmlns:a16="http://schemas.microsoft.com/office/drawing/2014/main" id="{D0D9FD36-88D8-4D33-A542-250D13822961}"/>
              </a:ext>
            </a:extLst>
          </p:cNvPr>
          <p:cNvSpPr>
            <a:spLocks noChangeArrowheads="1"/>
          </p:cNvSpPr>
          <p:nvPr/>
        </p:nvSpPr>
        <p:spPr bwMode="auto">
          <a:xfrm>
            <a:off x="571500" y="1143000"/>
            <a:ext cx="2222500" cy="496888"/>
          </a:xfrm>
          <a:prstGeom prst="rect">
            <a:avLst/>
          </a:prstGeom>
          <a:noFill/>
          <a:ln w="9525" algn="ctr">
            <a:noFill/>
            <a:miter lim="800000"/>
            <a:headEnd/>
            <a:tailEnd/>
          </a:ln>
          <a:effectLst/>
        </p:spPr>
        <p:txBody>
          <a:bodyPr wrap="none">
            <a:spAutoFit/>
          </a:bodyPr>
          <a:lstStyle/>
          <a:p>
            <a:pPr algn="ctr" eaLnBrk="1" hangingPunct="1">
              <a:lnSpc>
                <a:spcPct val="80000"/>
              </a:lnSpc>
              <a:spcBef>
                <a:spcPct val="20000"/>
              </a:spcBef>
              <a:buClr>
                <a:schemeClr val="hlink"/>
              </a:buClr>
              <a:buSzPct val="70000"/>
              <a:buFont typeface="Wingdings" pitchFamily="2" charset="2"/>
              <a:buNone/>
              <a:defRPr/>
            </a:pPr>
            <a:r>
              <a:rPr lang="en-US" sz="3200" b="1" i="1" dirty="0">
                <a:solidFill>
                  <a:srgbClr val="FD0F0F"/>
                </a:solidFill>
                <a:effectLst>
                  <a:outerShdw blurRad="38100" dist="38100" dir="2700000" algn="tl">
                    <a:srgbClr val="000000"/>
                  </a:outerShdw>
                </a:effectLst>
              </a:rPr>
              <a:t>Any 3 OF 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050" name="Rectangle 2">
            <a:extLst>
              <a:ext uri="{FF2B5EF4-FFF2-40B4-BE49-F238E27FC236}">
                <a16:creationId xmlns:a16="http://schemas.microsoft.com/office/drawing/2014/main" id="{F79C5CD0-C05D-46A3-B9FD-76EA8026C703}"/>
              </a:ext>
            </a:extLst>
          </p:cNvPr>
          <p:cNvSpPr>
            <a:spLocks noGrp="1" noRot="1" noChangeArrowheads="1"/>
          </p:cNvSpPr>
          <p:nvPr>
            <p:ph type="title"/>
          </p:nvPr>
        </p:nvSpPr>
        <p:spPr>
          <a:xfrm>
            <a:off x="214313" y="0"/>
            <a:ext cx="8642350" cy="900113"/>
          </a:xfrm>
        </p:spPr>
        <p:txBody>
          <a:bodyPr/>
          <a:lstStyle/>
          <a:p>
            <a:pPr eaLnBrk="1" hangingPunct="1">
              <a:defRPr/>
            </a:pPr>
            <a:r>
              <a:rPr lang="en-GB" sz="3600" dirty="0">
                <a:solidFill>
                  <a:srgbClr val="E8FF0D"/>
                </a:solidFill>
              </a:rPr>
              <a:t>IDF (2005)</a:t>
            </a:r>
            <a:endParaRPr lang="en-AU" sz="3600" dirty="0">
              <a:solidFill>
                <a:srgbClr val="E8FF0D"/>
              </a:solidFill>
            </a:endParaRPr>
          </a:p>
        </p:txBody>
      </p:sp>
      <p:sp>
        <p:nvSpPr>
          <p:cNvPr id="37891" name="Line 8">
            <a:extLst>
              <a:ext uri="{FF2B5EF4-FFF2-40B4-BE49-F238E27FC236}">
                <a16:creationId xmlns:a16="http://schemas.microsoft.com/office/drawing/2014/main" id="{41D77205-AA7D-415C-A3D9-3B31ED27D547}"/>
              </a:ext>
            </a:extLst>
          </p:cNvPr>
          <p:cNvSpPr>
            <a:spLocks noChangeShapeType="1"/>
          </p:cNvSpPr>
          <p:nvPr/>
        </p:nvSpPr>
        <p:spPr bwMode="auto">
          <a:xfrm>
            <a:off x="9144000" y="2178050"/>
            <a:ext cx="0" cy="4679950"/>
          </a:xfrm>
          <a:prstGeom prst="line">
            <a:avLst/>
          </a:prstGeom>
          <a:noFill/>
          <a:ln w="19050">
            <a:solidFill>
              <a:schemeClr val="folHlink"/>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122057" name="AutoShape 9">
            <a:extLst>
              <a:ext uri="{FF2B5EF4-FFF2-40B4-BE49-F238E27FC236}">
                <a16:creationId xmlns:a16="http://schemas.microsoft.com/office/drawing/2014/main" id="{CC349405-DC07-4A8B-AEEC-2BC75EA8FEB7}"/>
              </a:ext>
            </a:extLst>
          </p:cNvPr>
          <p:cNvSpPr>
            <a:spLocks noChangeArrowheads="1"/>
          </p:cNvSpPr>
          <p:nvPr/>
        </p:nvSpPr>
        <p:spPr bwMode="auto">
          <a:xfrm>
            <a:off x="642938" y="1143000"/>
            <a:ext cx="7747000" cy="1165225"/>
          </a:xfrm>
          <a:prstGeom prst="flowChartAlternateProcess">
            <a:avLst/>
          </a:prstGeom>
          <a:solidFill>
            <a:schemeClr val="bg2"/>
          </a:solidFill>
          <a:ln w="28575" algn="ctr">
            <a:solidFill>
              <a:srgbClr val="F83514"/>
            </a:solidFill>
            <a:miter lim="800000"/>
            <a:headEnd/>
            <a:tailEnd/>
          </a:ln>
          <a:effectLst>
            <a:outerShdw dist="35921" dir="2700000" algn="ctr" rotWithShape="0">
              <a:srgbClr val="000000"/>
            </a:outerShdw>
          </a:effectLst>
        </p:spPr>
        <p:txBody>
          <a:bodyPr wrap="none" anchor="ctr"/>
          <a:lstStyle/>
          <a:p>
            <a:pPr marL="185738" indent="-185738">
              <a:lnSpc>
                <a:spcPct val="95000"/>
              </a:lnSpc>
              <a:spcBef>
                <a:spcPct val="25000"/>
              </a:spcBef>
              <a:buFontTx/>
              <a:buChar char="•"/>
              <a:defRPr/>
            </a:pPr>
            <a:r>
              <a:rPr lang="en-GB" b="1" dirty="0">
                <a:solidFill>
                  <a:schemeClr val="folHlink"/>
                </a:solidFill>
                <a:effectLst>
                  <a:outerShdw blurRad="38100" dist="38100" dir="2700000" algn="tl">
                    <a:srgbClr val="000000"/>
                  </a:outerShdw>
                </a:effectLst>
                <a:latin typeface="Helvetica" pitchFamily="34" charset="0"/>
              </a:rPr>
              <a:t>Waist circumference :  – ethnicity specific*	</a:t>
            </a:r>
          </a:p>
          <a:p>
            <a:pPr marL="185738" indent="-185738">
              <a:lnSpc>
                <a:spcPct val="95000"/>
              </a:lnSpc>
              <a:spcBef>
                <a:spcPct val="25000"/>
              </a:spcBef>
              <a:defRPr/>
            </a:pPr>
            <a:r>
              <a:rPr lang="en-GB" b="1" dirty="0">
                <a:solidFill>
                  <a:schemeClr val="folHlink"/>
                </a:solidFill>
                <a:effectLst>
                  <a:outerShdw blurRad="38100" dist="38100" dir="2700000" algn="tl">
                    <a:srgbClr val="000000"/>
                  </a:outerShdw>
                </a:effectLst>
                <a:latin typeface="Helvetica" pitchFamily="34" charset="0"/>
              </a:rPr>
              <a:t>                                          – for </a:t>
            </a:r>
            <a:r>
              <a:rPr lang="en-GB" b="1" dirty="0" err="1">
                <a:solidFill>
                  <a:schemeClr val="folHlink"/>
                </a:solidFill>
                <a:effectLst>
                  <a:outerShdw blurRad="38100" dist="38100" dir="2700000" algn="tl">
                    <a:srgbClr val="000000"/>
                  </a:outerShdw>
                </a:effectLst>
                <a:latin typeface="Helvetica" pitchFamily="34" charset="0"/>
              </a:rPr>
              <a:t>Europids</a:t>
            </a:r>
            <a:r>
              <a:rPr lang="en-GB" b="1" dirty="0">
                <a:solidFill>
                  <a:schemeClr val="folHlink"/>
                </a:solidFill>
                <a:effectLst>
                  <a:outerShdw blurRad="38100" dist="38100" dir="2700000" algn="tl">
                    <a:srgbClr val="000000"/>
                  </a:outerShdw>
                </a:effectLst>
                <a:latin typeface="Helvetica" pitchFamily="34" charset="0"/>
              </a:rPr>
              <a:t>:           Male &gt; 94 cm</a:t>
            </a:r>
            <a:endParaRPr lang="en-US" b="1" dirty="0">
              <a:solidFill>
                <a:schemeClr val="folHlink"/>
              </a:solidFill>
              <a:effectLst>
                <a:outerShdw blurRad="38100" dist="38100" dir="2700000" algn="tl">
                  <a:srgbClr val="000000"/>
                </a:outerShdw>
              </a:effectLst>
              <a:latin typeface="Helvetica" pitchFamily="34" charset="0"/>
            </a:endParaRPr>
          </a:p>
          <a:p>
            <a:pPr marL="185738" indent="-185738">
              <a:lnSpc>
                <a:spcPct val="95000"/>
              </a:lnSpc>
              <a:spcBef>
                <a:spcPct val="25000"/>
              </a:spcBef>
              <a:defRPr/>
            </a:pPr>
            <a:r>
              <a:rPr lang="en-GB" b="1" dirty="0">
                <a:solidFill>
                  <a:schemeClr val="folHlink"/>
                </a:solidFill>
                <a:effectLst>
                  <a:outerShdw blurRad="38100" dist="38100" dir="2700000" algn="tl">
                    <a:srgbClr val="000000"/>
                  </a:outerShdw>
                </a:effectLst>
                <a:latin typeface="Helvetica" pitchFamily="34" charset="0"/>
              </a:rPr>
              <a:t>                                           	                                    Female &gt; 80 cm</a:t>
            </a:r>
            <a:endParaRPr lang="en-US" b="1" dirty="0">
              <a:solidFill>
                <a:schemeClr val="folHlink"/>
              </a:solidFill>
              <a:effectLst>
                <a:outerShdw blurRad="38100" dist="38100" dir="2700000" algn="tl">
                  <a:srgbClr val="000000"/>
                </a:outerShdw>
              </a:effectLst>
              <a:latin typeface="Helvetica" pitchFamily="34" charset="0"/>
            </a:endParaRPr>
          </a:p>
        </p:txBody>
      </p:sp>
      <p:sp>
        <p:nvSpPr>
          <p:cNvPr id="5122058" name="Rectangle 10">
            <a:extLst>
              <a:ext uri="{FF2B5EF4-FFF2-40B4-BE49-F238E27FC236}">
                <a16:creationId xmlns:a16="http://schemas.microsoft.com/office/drawing/2014/main" id="{7CA6DE14-F44B-4533-929D-A724C282E208}"/>
              </a:ext>
            </a:extLst>
          </p:cNvPr>
          <p:cNvSpPr>
            <a:spLocks noChangeArrowheads="1"/>
          </p:cNvSpPr>
          <p:nvPr/>
        </p:nvSpPr>
        <p:spPr bwMode="auto">
          <a:xfrm>
            <a:off x="2857500" y="3500438"/>
            <a:ext cx="2663825" cy="366712"/>
          </a:xfrm>
          <a:prstGeom prst="rect">
            <a:avLst/>
          </a:prstGeom>
          <a:solidFill>
            <a:schemeClr val="bg2"/>
          </a:solidFill>
          <a:ln w="19050" algn="ctr">
            <a:solidFill>
              <a:srgbClr val="F83514"/>
            </a:solidFill>
            <a:miter lim="800000"/>
            <a:headEnd/>
            <a:tailEnd/>
          </a:ln>
          <a:effectLst>
            <a:outerShdw dist="35921" dir="2700000" algn="ctr" rotWithShape="0">
              <a:srgbClr val="000000"/>
            </a:outerShdw>
          </a:effectLst>
        </p:spPr>
        <p:txBody>
          <a:bodyPr wrap="none" anchor="ctr"/>
          <a:lstStyle/>
          <a:p>
            <a:pPr marL="185738" indent="-185738">
              <a:lnSpc>
                <a:spcPct val="95000"/>
              </a:lnSpc>
              <a:spcBef>
                <a:spcPct val="25000"/>
              </a:spcBef>
              <a:defRPr/>
            </a:pPr>
            <a:r>
              <a:rPr lang="en-GB" sz="2000" b="1">
                <a:solidFill>
                  <a:schemeClr val="folHlink"/>
                </a:solidFill>
                <a:effectLst>
                  <a:outerShdw blurRad="38100" dist="38100" dir="2700000" algn="tl">
                    <a:srgbClr val="000000"/>
                  </a:outerShdw>
                </a:effectLst>
                <a:latin typeface="Helvetica" pitchFamily="34" charset="0"/>
              </a:rPr>
              <a:t>Raised triglycerides</a:t>
            </a:r>
            <a:endParaRPr lang="en-US" sz="2000" b="1">
              <a:solidFill>
                <a:schemeClr val="folHlink"/>
              </a:solidFill>
              <a:effectLst>
                <a:outerShdw blurRad="38100" dist="38100" dir="2700000" algn="tl">
                  <a:srgbClr val="000000"/>
                </a:outerShdw>
              </a:effectLst>
              <a:latin typeface="Helvetica" pitchFamily="34" charset="0"/>
            </a:endParaRPr>
          </a:p>
        </p:txBody>
      </p:sp>
      <p:sp>
        <p:nvSpPr>
          <p:cNvPr id="5122059" name="Rectangle 11">
            <a:extLst>
              <a:ext uri="{FF2B5EF4-FFF2-40B4-BE49-F238E27FC236}">
                <a16:creationId xmlns:a16="http://schemas.microsoft.com/office/drawing/2014/main" id="{BFA17102-2744-4A05-A7DD-E6A6CE740AE0}"/>
              </a:ext>
            </a:extLst>
          </p:cNvPr>
          <p:cNvSpPr>
            <a:spLocks noChangeArrowheads="1"/>
          </p:cNvSpPr>
          <p:nvPr/>
        </p:nvSpPr>
        <p:spPr bwMode="auto">
          <a:xfrm>
            <a:off x="2643188" y="4143375"/>
            <a:ext cx="3241675" cy="366713"/>
          </a:xfrm>
          <a:prstGeom prst="rect">
            <a:avLst/>
          </a:prstGeom>
          <a:solidFill>
            <a:schemeClr val="bg2"/>
          </a:solidFill>
          <a:ln w="19050" algn="ctr">
            <a:solidFill>
              <a:srgbClr val="F83514"/>
            </a:solidFill>
            <a:miter lim="800000"/>
            <a:headEnd/>
            <a:tailEnd/>
          </a:ln>
          <a:effectLst>
            <a:outerShdw dist="35921" dir="2700000" algn="ctr" rotWithShape="0">
              <a:srgbClr val="000000"/>
            </a:outerShdw>
          </a:effectLst>
        </p:spPr>
        <p:txBody>
          <a:bodyPr wrap="none" anchor="ctr"/>
          <a:lstStyle/>
          <a:p>
            <a:pPr marL="185738" indent="-185738">
              <a:lnSpc>
                <a:spcPct val="95000"/>
              </a:lnSpc>
              <a:spcBef>
                <a:spcPct val="25000"/>
              </a:spcBef>
              <a:defRPr/>
            </a:pPr>
            <a:r>
              <a:rPr lang="en-GB" sz="2000" b="1">
                <a:solidFill>
                  <a:schemeClr val="folHlink"/>
                </a:solidFill>
                <a:effectLst>
                  <a:outerShdw blurRad="38100" dist="38100" dir="2700000" algn="tl">
                    <a:srgbClr val="000000"/>
                  </a:outerShdw>
                </a:effectLst>
                <a:latin typeface="Helvetica" pitchFamily="34" charset="0"/>
              </a:rPr>
              <a:t>Reduced HDL cholesterol</a:t>
            </a:r>
            <a:endParaRPr lang="en-US" sz="2000" b="1">
              <a:solidFill>
                <a:schemeClr val="folHlink"/>
              </a:solidFill>
              <a:effectLst>
                <a:outerShdw blurRad="38100" dist="38100" dir="2700000" algn="tl">
                  <a:srgbClr val="000000"/>
                </a:outerShdw>
              </a:effectLst>
              <a:latin typeface="Helvetica" pitchFamily="34" charset="0"/>
            </a:endParaRPr>
          </a:p>
        </p:txBody>
      </p:sp>
      <p:sp>
        <p:nvSpPr>
          <p:cNvPr id="5122060" name="Rectangle 12">
            <a:extLst>
              <a:ext uri="{FF2B5EF4-FFF2-40B4-BE49-F238E27FC236}">
                <a16:creationId xmlns:a16="http://schemas.microsoft.com/office/drawing/2014/main" id="{75BDD58A-1AAE-421E-9E1C-E33BF1A1F0F8}"/>
              </a:ext>
            </a:extLst>
          </p:cNvPr>
          <p:cNvSpPr>
            <a:spLocks noChangeArrowheads="1"/>
          </p:cNvSpPr>
          <p:nvPr/>
        </p:nvSpPr>
        <p:spPr bwMode="auto">
          <a:xfrm>
            <a:off x="1714500" y="5643563"/>
            <a:ext cx="5143500" cy="357187"/>
          </a:xfrm>
          <a:prstGeom prst="rect">
            <a:avLst/>
          </a:prstGeom>
          <a:solidFill>
            <a:schemeClr val="bg2"/>
          </a:solidFill>
          <a:ln w="19050" algn="ctr">
            <a:solidFill>
              <a:srgbClr val="F83514"/>
            </a:solidFill>
            <a:miter lim="800000"/>
            <a:headEnd/>
            <a:tailEnd/>
          </a:ln>
          <a:effectLst>
            <a:outerShdw dist="35921" dir="2700000" algn="ctr" rotWithShape="0">
              <a:srgbClr val="000000"/>
            </a:outerShdw>
          </a:effectLst>
        </p:spPr>
        <p:txBody>
          <a:bodyPr wrap="none" anchor="ctr"/>
          <a:lstStyle/>
          <a:p>
            <a:pPr marL="185738" indent="-185738" algn="ctr">
              <a:lnSpc>
                <a:spcPct val="95000"/>
              </a:lnSpc>
              <a:spcBef>
                <a:spcPct val="25000"/>
              </a:spcBef>
              <a:defRPr/>
            </a:pPr>
            <a:r>
              <a:rPr lang="en-GB" sz="2000" b="1" dirty="0">
                <a:solidFill>
                  <a:schemeClr val="folHlink"/>
                </a:solidFill>
                <a:effectLst>
                  <a:outerShdw blurRad="38100" dist="38100" dir="2700000" algn="tl">
                    <a:srgbClr val="000000"/>
                  </a:outerShdw>
                </a:effectLst>
                <a:latin typeface="Helvetica" pitchFamily="34" charset="0"/>
              </a:rPr>
              <a:t>Raised blood pressure</a:t>
            </a:r>
            <a:endParaRPr lang="en-US" sz="2000" b="1" dirty="0">
              <a:solidFill>
                <a:schemeClr val="folHlink"/>
              </a:solidFill>
              <a:effectLst>
                <a:outerShdw blurRad="38100" dist="38100" dir="2700000" algn="tl">
                  <a:srgbClr val="000000"/>
                </a:outerShdw>
              </a:effectLst>
              <a:latin typeface="Helvetica" pitchFamily="34" charset="0"/>
            </a:endParaRPr>
          </a:p>
        </p:txBody>
      </p:sp>
      <p:sp>
        <p:nvSpPr>
          <p:cNvPr id="5122061" name="Rectangle 13">
            <a:extLst>
              <a:ext uri="{FF2B5EF4-FFF2-40B4-BE49-F238E27FC236}">
                <a16:creationId xmlns:a16="http://schemas.microsoft.com/office/drawing/2014/main" id="{D97ED8E6-0B26-425B-A46F-B55A5A5E2845}"/>
              </a:ext>
            </a:extLst>
          </p:cNvPr>
          <p:cNvSpPr>
            <a:spLocks noChangeArrowheads="1"/>
          </p:cNvSpPr>
          <p:nvPr/>
        </p:nvSpPr>
        <p:spPr bwMode="auto">
          <a:xfrm>
            <a:off x="2286000" y="4857750"/>
            <a:ext cx="3929063" cy="428625"/>
          </a:xfrm>
          <a:prstGeom prst="rect">
            <a:avLst/>
          </a:prstGeom>
          <a:solidFill>
            <a:schemeClr val="bg2"/>
          </a:solidFill>
          <a:ln w="19050" algn="ctr">
            <a:solidFill>
              <a:srgbClr val="F83514"/>
            </a:solidFill>
            <a:miter lim="800000"/>
            <a:headEnd/>
            <a:tailEnd/>
          </a:ln>
          <a:effectLst>
            <a:outerShdw dist="35921" dir="2700000" algn="ctr" rotWithShape="0">
              <a:srgbClr val="000000"/>
            </a:outerShdw>
          </a:effectLst>
        </p:spPr>
        <p:txBody>
          <a:bodyPr wrap="none" anchor="ctr"/>
          <a:lstStyle/>
          <a:p>
            <a:pPr marL="185738" indent="-185738">
              <a:lnSpc>
                <a:spcPct val="95000"/>
              </a:lnSpc>
              <a:spcBef>
                <a:spcPct val="25000"/>
              </a:spcBef>
              <a:defRPr/>
            </a:pPr>
            <a:r>
              <a:rPr lang="en-GB" sz="2000" b="1">
                <a:solidFill>
                  <a:schemeClr val="folHlink"/>
                </a:solidFill>
                <a:effectLst>
                  <a:outerShdw blurRad="38100" dist="38100" dir="2700000" algn="tl">
                    <a:srgbClr val="000000"/>
                  </a:outerShdw>
                </a:effectLst>
                <a:latin typeface="Helvetica" pitchFamily="34" charset="0"/>
              </a:rPr>
              <a:t>Raised fasting plasma glucose</a:t>
            </a:r>
            <a:endParaRPr lang="en-US" sz="2000" b="1">
              <a:solidFill>
                <a:schemeClr val="folHlink"/>
              </a:solidFill>
              <a:effectLst>
                <a:outerShdw blurRad="38100" dist="38100" dir="2700000" algn="tl">
                  <a:srgbClr val="000000"/>
                </a:outerShdw>
              </a:effectLst>
              <a:latin typeface="Helvetica" pitchFamily="34" charset="0"/>
            </a:endParaRPr>
          </a:p>
        </p:txBody>
      </p:sp>
      <p:sp>
        <p:nvSpPr>
          <p:cNvPr id="37897" name="Rectangle 15">
            <a:extLst>
              <a:ext uri="{FF2B5EF4-FFF2-40B4-BE49-F238E27FC236}">
                <a16:creationId xmlns:a16="http://schemas.microsoft.com/office/drawing/2014/main" id="{7254E3CB-81C2-4212-8959-C8001AC72699}"/>
              </a:ext>
            </a:extLst>
          </p:cNvPr>
          <p:cNvSpPr>
            <a:spLocks noChangeArrowheads="1"/>
          </p:cNvSpPr>
          <p:nvPr/>
        </p:nvSpPr>
        <p:spPr bwMode="auto">
          <a:xfrm>
            <a:off x="2000250" y="2500313"/>
            <a:ext cx="47148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GB" altLang="en-US" sz="2400" b="1" i="1">
                <a:solidFill>
                  <a:srgbClr val="00FF00"/>
                </a:solidFill>
                <a:latin typeface="Arial" panose="020B0604020202020204" pitchFamily="34" charset="0"/>
                <a:cs typeface="Times New Roman" panose="02020603050405020304" pitchFamily="18" charset="0"/>
              </a:rPr>
              <a:t>plus any two of the following</a:t>
            </a:r>
            <a:endParaRPr lang="ar-JO" altLang="en-US" sz="2800" b="1" i="1">
              <a:solidFill>
                <a:srgbClr val="00FF00"/>
              </a:solidFill>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BC485-C7D5-4B90-AE28-1EF546BC4173}"/>
              </a:ext>
            </a:extLst>
          </p:cNvPr>
          <p:cNvSpPr>
            <a:spLocks noGrp="1"/>
          </p:cNvSpPr>
          <p:nvPr>
            <p:ph type="title"/>
          </p:nvPr>
        </p:nvSpPr>
        <p:spPr>
          <a:xfrm>
            <a:off x="428625" y="357188"/>
            <a:ext cx="8358188" cy="1323975"/>
          </a:xfrm>
        </p:spPr>
        <p:txBody>
          <a:bodyPr/>
          <a:lstStyle/>
          <a:p>
            <a:pPr>
              <a:defRPr/>
            </a:pPr>
            <a:r>
              <a:rPr lang="en-US" sz="2800" dirty="0">
                <a:solidFill>
                  <a:srgbClr val="FFFF00"/>
                </a:solidFill>
              </a:rPr>
              <a:t>Cardiovascular Diseases Mortality increases with the increased number of Metabolic Syndrome components </a:t>
            </a:r>
            <a:endParaRPr lang="ar-JO" sz="2800" dirty="0">
              <a:solidFill>
                <a:srgbClr val="FFFF00"/>
              </a:solidFill>
            </a:endParaRPr>
          </a:p>
        </p:txBody>
      </p:sp>
      <p:graphicFrame>
        <p:nvGraphicFramePr>
          <p:cNvPr id="39939" name="Object 3">
            <a:extLst>
              <a:ext uri="{FF2B5EF4-FFF2-40B4-BE49-F238E27FC236}">
                <a16:creationId xmlns:a16="http://schemas.microsoft.com/office/drawing/2014/main" id="{6FD6AA68-EF1B-45B5-A153-E8FF828C2DBF}"/>
              </a:ext>
            </a:extLst>
          </p:cNvPr>
          <p:cNvGraphicFramePr>
            <a:graphicFrameLocks noChangeAspect="1"/>
          </p:cNvGraphicFramePr>
          <p:nvPr/>
        </p:nvGraphicFramePr>
        <p:xfrm>
          <a:off x="0" y="2214563"/>
          <a:ext cx="9144000" cy="4292600"/>
        </p:xfrm>
        <a:graphic>
          <a:graphicData uri="http://schemas.openxmlformats.org/presentationml/2006/ole">
            <mc:AlternateContent xmlns:mc="http://schemas.openxmlformats.org/markup-compatibility/2006">
              <mc:Choice xmlns:v="urn:schemas-microsoft-com:vml" Requires="v">
                <p:oleObj spid="_x0000_s1025" name="Chart" r:id="rId3" imgW="4372051" imgH="1714500" progId="Excel.Chart.8">
                  <p:embed/>
                </p:oleObj>
              </mc:Choice>
              <mc:Fallback>
                <p:oleObj name="Chart" r:id="rId3" imgW="4372051" imgH="1714500" progId="Excel.Chart.8">
                  <p:embed/>
                  <p:pic>
                    <p:nvPicPr>
                      <p:cNvPr id="39939" name="Object 3">
                        <a:extLst>
                          <a:ext uri="{FF2B5EF4-FFF2-40B4-BE49-F238E27FC236}">
                            <a16:creationId xmlns:a16="http://schemas.microsoft.com/office/drawing/2014/main" id="{6FD6AA68-EF1B-45B5-A153-E8FF828C2DB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14563"/>
                        <a:ext cx="9144000" cy="429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CD24D6F4-C403-4CC7-A67B-FCBB7F156C67}"/>
              </a:ext>
            </a:extLst>
          </p:cNvPr>
          <p:cNvSpPr>
            <a:spLocks noGrp="1" noChangeArrowheads="1"/>
          </p:cNvSpPr>
          <p:nvPr>
            <p:ph type="title"/>
          </p:nvPr>
        </p:nvSpPr>
        <p:spPr>
          <a:xfrm>
            <a:off x="928688" y="0"/>
            <a:ext cx="7283450" cy="609600"/>
          </a:xfrm>
        </p:spPr>
        <p:txBody>
          <a:bodyPr/>
          <a:lstStyle/>
          <a:p>
            <a:pPr eaLnBrk="1" hangingPunct="1">
              <a:defRPr/>
            </a:pPr>
            <a:r>
              <a:rPr lang="en-US" sz="2800" dirty="0">
                <a:solidFill>
                  <a:srgbClr val="E8FF0D"/>
                </a:solidFill>
              </a:rPr>
              <a:t>Prevalence of </a:t>
            </a:r>
            <a:r>
              <a:rPr lang="en-US" sz="2800" dirty="0" err="1">
                <a:solidFill>
                  <a:srgbClr val="E8FF0D"/>
                </a:solidFill>
              </a:rPr>
              <a:t>MeS</a:t>
            </a:r>
            <a:r>
              <a:rPr lang="en-US" sz="2800" dirty="0">
                <a:solidFill>
                  <a:srgbClr val="E8FF0D"/>
                </a:solidFill>
              </a:rPr>
              <a:t> in the region</a:t>
            </a:r>
          </a:p>
        </p:txBody>
      </p:sp>
      <p:graphicFrame>
        <p:nvGraphicFramePr>
          <p:cNvPr id="40963" name="Object 6">
            <a:extLst>
              <a:ext uri="{FF2B5EF4-FFF2-40B4-BE49-F238E27FC236}">
                <a16:creationId xmlns:a16="http://schemas.microsoft.com/office/drawing/2014/main" id="{3C6A99A1-0AD2-4A2A-9F6D-44FD01B0246C}"/>
              </a:ext>
            </a:extLst>
          </p:cNvPr>
          <p:cNvGraphicFramePr>
            <a:graphicFrameLocks noChangeAspect="1"/>
          </p:cNvGraphicFramePr>
          <p:nvPr/>
        </p:nvGraphicFramePr>
        <p:xfrm>
          <a:off x="468313" y="765175"/>
          <a:ext cx="8172450" cy="5919788"/>
        </p:xfrm>
        <a:graphic>
          <a:graphicData uri="http://schemas.openxmlformats.org/presentationml/2006/ole">
            <mc:AlternateContent xmlns:mc="http://schemas.openxmlformats.org/markup-compatibility/2006">
              <mc:Choice xmlns:v="urn:schemas-microsoft-com:vml" Requires="v">
                <p:oleObj spid="_x0000_s2049" name="Chart" r:id="rId3" imgW="3695700" imgH="2676449" progId="Excel.Chart.8">
                  <p:embed/>
                </p:oleObj>
              </mc:Choice>
              <mc:Fallback>
                <p:oleObj name="Chart" r:id="rId3" imgW="3695700" imgH="2676449" progId="Excel.Chart.8">
                  <p:embed/>
                  <p:pic>
                    <p:nvPicPr>
                      <p:cNvPr id="40963" name="Object 6">
                        <a:extLst>
                          <a:ext uri="{FF2B5EF4-FFF2-40B4-BE49-F238E27FC236}">
                            <a16:creationId xmlns:a16="http://schemas.microsoft.com/office/drawing/2014/main" id="{3C6A99A1-0AD2-4A2A-9F6D-44FD01B024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765175"/>
                        <a:ext cx="8172450" cy="591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41EA388-BED0-4805-923D-5414096041FE}"/>
              </a:ext>
            </a:extLst>
          </p:cNvPr>
          <p:cNvSpPr>
            <a:spLocks noGrp="1" noChangeArrowheads="1"/>
          </p:cNvSpPr>
          <p:nvPr>
            <p:ph type="ctrTitle"/>
          </p:nvPr>
        </p:nvSpPr>
        <p:spPr/>
        <p:txBody>
          <a:bodyPr/>
          <a:lstStyle/>
          <a:p>
            <a:pPr eaLnBrk="1" hangingPunct="1">
              <a:defRPr/>
            </a:pPr>
            <a:endParaRPr lang="en-US"/>
          </a:p>
        </p:txBody>
      </p:sp>
      <p:sp>
        <p:nvSpPr>
          <p:cNvPr id="2051" name="Rectangle 3">
            <a:extLst>
              <a:ext uri="{FF2B5EF4-FFF2-40B4-BE49-F238E27FC236}">
                <a16:creationId xmlns:a16="http://schemas.microsoft.com/office/drawing/2014/main" id="{AA24A848-7B49-441D-B905-B8F82E94EF38}"/>
              </a:ext>
            </a:extLst>
          </p:cNvPr>
          <p:cNvSpPr>
            <a:spLocks noGrp="1" noChangeArrowheads="1"/>
          </p:cNvSpPr>
          <p:nvPr>
            <p:ph type="subTitle" idx="1"/>
          </p:nvPr>
        </p:nvSpPr>
        <p:spPr/>
        <p:txBody>
          <a:bodyPr rtlCol="0">
            <a:normAutofit/>
          </a:bodyPr>
          <a:lstStyle/>
          <a:p>
            <a:pPr eaLnBrk="1" fontAlgn="auto" hangingPunct="1">
              <a:spcAft>
                <a:spcPts val="0"/>
              </a:spcAft>
              <a:defRPr/>
            </a:pPr>
            <a:endParaRPr lang="en-US"/>
          </a:p>
        </p:txBody>
      </p:sp>
      <p:pic>
        <p:nvPicPr>
          <p:cNvPr id="9220" name="Picture 5" descr="fat-man-food">
            <a:extLst>
              <a:ext uri="{FF2B5EF4-FFF2-40B4-BE49-F238E27FC236}">
                <a16:creationId xmlns:a16="http://schemas.microsoft.com/office/drawing/2014/main" id="{DE82CB55-505B-4E77-A4CF-2C3BB5424E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1625" y="1524000"/>
            <a:ext cx="5643563" cy="416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6">
            <a:extLst>
              <a:ext uri="{FF2B5EF4-FFF2-40B4-BE49-F238E27FC236}">
                <a16:creationId xmlns:a16="http://schemas.microsoft.com/office/drawing/2014/main" id="{96B5D85F-2C57-4AEA-80A3-49BA246047CF}"/>
              </a:ext>
            </a:extLst>
          </p:cNvPr>
          <p:cNvSpPr>
            <a:spLocks noChangeArrowheads="1"/>
          </p:cNvSpPr>
          <p:nvPr/>
        </p:nvSpPr>
        <p:spPr bwMode="auto">
          <a:xfrm>
            <a:off x="2819400" y="457200"/>
            <a:ext cx="283845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4700" b="1">
                <a:latin typeface="Times New Roman" panose="02020603050405020304" pitchFamily="18" charset="0"/>
              </a:rPr>
              <a:t>OBESITY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3">
            <a:extLst>
              <a:ext uri="{FF2B5EF4-FFF2-40B4-BE49-F238E27FC236}">
                <a16:creationId xmlns:a16="http://schemas.microsoft.com/office/drawing/2014/main" id="{29E97F8A-6345-4E14-81A3-2857EDC124AB}"/>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1130300"/>
            <a:ext cx="8062912" cy="5727700"/>
          </a:xfrm>
          <a:noFill/>
          <a:extLst>
            <a:ext uri="{909E8E84-426E-40DD-AFC4-6F175D3DCCD1}">
              <a14:hiddenFill xmlns:a14="http://schemas.microsoft.com/office/drawing/2010/main">
                <a:solidFill>
                  <a:srgbClr val="FFFFFF"/>
                </a:solidFill>
              </a14:hiddenFill>
            </a:ext>
          </a:extLst>
        </p:spPr>
      </p:pic>
      <p:sp>
        <p:nvSpPr>
          <p:cNvPr id="5229572" name="Rectangle 4">
            <a:extLst>
              <a:ext uri="{FF2B5EF4-FFF2-40B4-BE49-F238E27FC236}">
                <a16:creationId xmlns:a16="http://schemas.microsoft.com/office/drawing/2014/main" id="{E402C64C-1BF7-4CF5-A2C6-2E3ABFCD5070}"/>
              </a:ext>
            </a:extLst>
          </p:cNvPr>
          <p:cNvSpPr>
            <a:spLocks noGrp="1" noRot="1" noChangeArrowheads="1"/>
          </p:cNvSpPr>
          <p:nvPr>
            <p:ph type="title"/>
          </p:nvPr>
        </p:nvSpPr>
        <p:spPr>
          <a:solidFill>
            <a:schemeClr val="bg2"/>
          </a:solidFill>
        </p:spPr>
        <p:txBody>
          <a:bodyPr/>
          <a:lstStyle/>
          <a:p>
            <a:pPr eaLnBrk="1" hangingPunct="1">
              <a:defRPr/>
            </a:pPr>
            <a:r>
              <a:rPr lang="en-US" sz="3600" dirty="0">
                <a:solidFill>
                  <a:srgbClr val="E8FF0D"/>
                </a:solidFill>
              </a:rPr>
              <a:t>Metabolic syndrome in Jordan</a:t>
            </a:r>
          </a:p>
        </p:txBody>
      </p:sp>
      <p:sp>
        <p:nvSpPr>
          <p:cNvPr id="5229573" name="Oval 5">
            <a:extLst>
              <a:ext uri="{FF2B5EF4-FFF2-40B4-BE49-F238E27FC236}">
                <a16:creationId xmlns:a16="http://schemas.microsoft.com/office/drawing/2014/main" id="{3762A8F8-3B21-4006-85AC-E3A94042BEFF}"/>
              </a:ext>
            </a:extLst>
          </p:cNvPr>
          <p:cNvSpPr>
            <a:spLocks noChangeArrowheads="1"/>
          </p:cNvSpPr>
          <p:nvPr/>
        </p:nvSpPr>
        <p:spPr bwMode="auto">
          <a:xfrm>
            <a:off x="7019925" y="2133600"/>
            <a:ext cx="1295400" cy="792163"/>
          </a:xfrm>
          <a:prstGeom prst="ellipse">
            <a:avLst/>
          </a:prstGeom>
          <a:noFill/>
          <a:ln w="762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9573"/>
                                        </p:tgtEl>
                                        <p:attrNameLst>
                                          <p:attrName>style.visibility</p:attrName>
                                        </p:attrNameLst>
                                      </p:cBhvr>
                                      <p:to>
                                        <p:strVal val="visible"/>
                                      </p:to>
                                    </p:set>
                                    <p:animEffect transition="in" filter="blinds(horizontal)">
                                      <p:cBhvr>
                                        <p:cTn id="7" dur="500"/>
                                        <p:tgtEl>
                                          <p:spTgt spid="5229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957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593C40E9-CBAC-43FF-B10A-6A45C86A8EBD}"/>
              </a:ext>
            </a:extLst>
          </p:cNvPr>
          <p:cNvSpPr>
            <a:spLocks noGrp="1" noRot="1" noChangeArrowheads="1"/>
          </p:cNvSpPr>
          <p:nvPr>
            <p:ph type="title"/>
          </p:nvPr>
        </p:nvSpPr>
        <p:spPr>
          <a:xfrm>
            <a:off x="468313" y="2708275"/>
            <a:ext cx="8229600" cy="1944688"/>
          </a:xfrm>
        </p:spPr>
        <p:txBody>
          <a:bodyPr/>
          <a:lstStyle/>
          <a:p>
            <a:pPr eaLnBrk="1" hangingPunct="1"/>
            <a:r>
              <a:rPr lang="en-US" altLang="en-US" sz="4000">
                <a:solidFill>
                  <a:srgbClr val="FFFF00"/>
                </a:solidFill>
                <a:effectLst/>
              </a:rPr>
              <a:t>Metabolic syndrome and its components among Jordanian children and adolescents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59" name="Group 35">
            <a:extLst>
              <a:ext uri="{FF2B5EF4-FFF2-40B4-BE49-F238E27FC236}">
                <a16:creationId xmlns:a16="http://schemas.microsoft.com/office/drawing/2014/main" id="{A48F499C-CAFD-4E64-8E65-0E13FE111AC8}"/>
              </a:ext>
            </a:extLst>
          </p:cNvPr>
          <p:cNvGraphicFramePr>
            <a:graphicFrameLocks noGrp="1"/>
          </p:cNvGraphicFramePr>
          <p:nvPr/>
        </p:nvGraphicFramePr>
        <p:xfrm>
          <a:off x="685800" y="1905000"/>
          <a:ext cx="8077200" cy="3608388"/>
        </p:xfrm>
        <a:graphic>
          <a:graphicData uri="http://schemas.openxmlformats.org/drawingml/2006/table">
            <a:tbl>
              <a:tblPr/>
              <a:tblGrid>
                <a:gridCol w="2566988">
                  <a:extLst>
                    <a:ext uri="{9D8B030D-6E8A-4147-A177-3AD203B41FA5}">
                      <a16:colId xmlns:a16="http://schemas.microsoft.com/office/drawing/2014/main" val="20000"/>
                    </a:ext>
                  </a:extLst>
                </a:gridCol>
                <a:gridCol w="3024187">
                  <a:extLst>
                    <a:ext uri="{9D8B030D-6E8A-4147-A177-3AD203B41FA5}">
                      <a16:colId xmlns:a16="http://schemas.microsoft.com/office/drawing/2014/main" val="20001"/>
                    </a:ext>
                  </a:extLst>
                </a:gridCol>
                <a:gridCol w="2486025">
                  <a:extLst>
                    <a:ext uri="{9D8B030D-6E8A-4147-A177-3AD203B41FA5}">
                      <a16:colId xmlns:a16="http://schemas.microsoft.com/office/drawing/2014/main" val="20002"/>
                    </a:ext>
                  </a:extLst>
                </a:gridCol>
              </a:tblGrid>
              <a:tr h="723900">
                <a:tc>
                  <a:txBody>
                    <a:bodyPr/>
                    <a:lstStyle/>
                    <a:p>
                      <a:pPr marL="0" marR="0" lvl="0" indent="0" algn="l" defTabSz="914400" rtl="0" eaLnBrk="1" fontAlgn="base" latinLnBrk="0" hangingPunct="1">
                        <a:lnSpc>
                          <a:spcPct val="115000"/>
                        </a:lnSpc>
                        <a:spcBef>
                          <a:spcPct val="0"/>
                        </a:spcBef>
                        <a:spcAft>
                          <a:spcPct val="0"/>
                        </a:spcAft>
                        <a:buClrTx/>
                        <a:buSzTx/>
                        <a:buFontTx/>
                        <a:buNone/>
                        <a:tabLst>
                          <a:tab pos="1889125" algn="r"/>
                        </a:tabLst>
                      </a:pPr>
                      <a:r>
                        <a:rPr kumimoji="0" lang="en-US" sz="3200" b="0" i="0" u="none" strike="noStrike" cap="none" normalizeH="0" baseline="0" dirty="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Country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 Overweight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 Obesity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39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600" b="1" i="0" u="none" strike="noStrike" cap="none" normalizeH="0" baseline="0">
                          <a:ln>
                            <a:noFill/>
                          </a:ln>
                          <a:solidFill>
                            <a:srgbClr val="FFFF99"/>
                          </a:solidFill>
                          <a:effectLst>
                            <a:outerShdw blurRad="38100" dist="38100" dir="2700000" algn="tl">
                              <a:srgbClr val="000000"/>
                            </a:outerShdw>
                          </a:effectLst>
                          <a:latin typeface="Times New Roman" pitchFamily="18" charset="0"/>
                          <a:ea typeface="Calibri" pitchFamily="34" charset="0"/>
                          <a:cs typeface="Times New Roman" pitchFamily="18" charset="0"/>
                        </a:rPr>
                        <a:t>Jordan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600" b="1" i="0" u="none" strike="noStrike" cap="none" normalizeH="0" baseline="0" dirty="0">
                          <a:ln>
                            <a:noFill/>
                          </a:ln>
                          <a:solidFill>
                            <a:srgbClr val="FFFF99"/>
                          </a:solidFill>
                          <a:effectLst>
                            <a:outerShdw blurRad="38100" dist="38100" dir="2700000" algn="tl">
                              <a:srgbClr val="000000"/>
                            </a:outerShdw>
                          </a:effectLst>
                          <a:latin typeface="Times New Roman" pitchFamily="18" charset="0"/>
                          <a:ea typeface="Calibri" pitchFamily="34" charset="0"/>
                          <a:cs typeface="Times New Roman" pitchFamily="18" charset="0"/>
                        </a:rPr>
                        <a:t>17</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600" b="1" i="0" u="none" strike="noStrike" cap="none" normalizeH="0" baseline="0" dirty="0">
                          <a:ln>
                            <a:noFill/>
                          </a:ln>
                          <a:solidFill>
                            <a:srgbClr val="FFFF99"/>
                          </a:solidFill>
                          <a:effectLst>
                            <a:outerShdw blurRad="38100" dist="38100" dir="2700000" algn="tl">
                              <a:srgbClr val="000000"/>
                            </a:outerShdw>
                          </a:effectLst>
                          <a:latin typeface="Times New Roman" pitchFamily="18" charset="0"/>
                          <a:ea typeface="Calibri" pitchFamily="34" charset="0"/>
                          <a:cs typeface="Times New Roman" pitchFamily="18" charset="0"/>
                        </a:rPr>
                        <a:t>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39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Oman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19</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10</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390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Syria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17</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11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12788">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Sudan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12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Calibri" pitchFamily="34" charset="0"/>
                          <a:ea typeface="Calibri" pitchFamily="34" charset="0"/>
                          <a:cs typeface="Times New Roman" pitchFamily="18" charset="0"/>
                        </a:rPr>
                        <a:t>8</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a:extLst>
              <a:ext uri="{FF2B5EF4-FFF2-40B4-BE49-F238E27FC236}">
                <a16:creationId xmlns:a16="http://schemas.microsoft.com/office/drawing/2014/main" id="{E0C4BE92-14F7-4DDF-BC8B-D74E05D0B701}"/>
              </a:ext>
            </a:extLst>
          </p:cNvPr>
          <p:cNvSpPr txBox="1"/>
          <p:nvPr/>
        </p:nvSpPr>
        <p:spPr>
          <a:xfrm>
            <a:off x="900113" y="476250"/>
            <a:ext cx="7391400" cy="822325"/>
          </a:xfrm>
          <a:prstGeom prst="rect">
            <a:avLst/>
          </a:prstGeom>
          <a:noFill/>
        </p:spPr>
        <p:txBody>
          <a:bodyPr>
            <a:spAutoFit/>
          </a:bodyPr>
          <a:lstStyle/>
          <a:p>
            <a:pPr eaLnBrk="1" hangingPunct="1">
              <a:defRPr/>
            </a:pPr>
            <a:r>
              <a:rPr lang="en-US" sz="2400" b="1" dirty="0">
                <a:solidFill>
                  <a:srgbClr val="FFFF99"/>
                </a:solidFill>
                <a:effectLst>
                  <a:outerShdw blurRad="38100" dist="38100" dir="2700000" algn="tl">
                    <a:srgbClr val="000000"/>
                  </a:outerShdw>
                </a:effectLst>
                <a:latin typeface="Albertus Medium" pitchFamily="34" charset="0"/>
              </a:rPr>
              <a:t>Prevalence of Childhood Obesity in the Region</a:t>
            </a:r>
          </a:p>
          <a:p>
            <a:pPr algn="ctr" eaLnBrk="1" hangingPunct="1">
              <a:defRPr/>
            </a:pPr>
            <a:r>
              <a:rPr lang="en-US" sz="2400" b="1" dirty="0">
                <a:solidFill>
                  <a:srgbClr val="FFFF99"/>
                </a:solidFill>
                <a:effectLst>
                  <a:outerShdw blurRad="38100" dist="38100" dir="2700000" algn="tl">
                    <a:srgbClr val="000000"/>
                  </a:outerShdw>
                </a:effectLst>
                <a:latin typeface="Albertus Medium" pitchFamily="34" charset="0"/>
              </a:rPr>
              <a:t>(9-18 yrs)</a:t>
            </a:r>
          </a:p>
        </p:txBody>
      </p:sp>
      <p:sp>
        <p:nvSpPr>
          <p:cNvPr id="5534753" name="Oval 33">
            <a:extLst>
              <a:ext uri="{FF2B5EF4-FFF2-40B4-BE49-F238E27FC236}">
                <a16:creationId xmlns:a16="http://schemas.microsoft.com/office/drawing/2014/main" id="{4303CFBB-9E81-42FC-9EB7-2546AB73A38C}"/>
              </a:ext>
            </a:extLst>
          </p:cNvPr>
          <p:cNvSpPr>
            <a:spLocks noChangeArrowheads="1"/>
          </p:cNvSpPr>
          <p:nvPr/>
        </p:nvSpPr>
        <p:spPr bwMode="auto">
          <a:xfrm>
            <a:off x="250825" y="2492375"/>
            <a:ext cx="7921625" cy="936625"/>
          </a:xfrm>
          <a:prstGeom prst="ellipse">
            <a:avLst/>
          </a:prstGeom>
          <a:noFill/>
          <a:ln w="762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34753"/>
                                        </p:tgtEl>
                                        <p:attrNameLst>
                                          <p:attrName>style.visibility</p:attrName>
                                        </p:attrNameLst>
                                      </p:cBhvr>
                                      <p:to>
                                        <p:strVal val="visible"/>
                                      </p:to>
                                    </p:set>
                                    <p:animEffect transition="in" filter="box(in)">
                                      <p:cBhvr>
                                        <p:cTn id="7" dur="500"/>
                                        <p:tgtEl>
                                          <p:spTgt spid="5534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475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8340" name="Rectangle 4">
            <a:extLst>
              <a:ext uri="{FF2B5EF4-FFF2-40B4-BE49-F238E27FC236}">
                <a16:creationId xmlns:a16="http://schemas.microsoft.com/office/drawing/2014/main" id="{9C0EAEF0-FA41-4584-87A7-93C70E8DF422}"/>
              </a:ext>
            </a:extLst>
          </p:cNvPr>
          <p:cNvSpPr>
            <a:spLocks noGrp="1" noRot="1" noChangeArrowheads="1"/>
          </p:cNvSpPr>
          <p:nvPr>
            <p:ph type="title"/>
          </p:nvPr>
        </p:nvSpPr>
        <p:spPr>
          <a:xfrm>
            <a:off x="395288" y="188913"/>
            <a:ext cx="8229600" cy="1143000"/>
          </a:xfrm>
        </p:spPr>
        <p:txBody>
          <a:bodyPr/>
          <a:lstStyle/>
          <a:p>
            <a:pPr eaLnBrk="1" hangingPunct="1">
              <a:defRPr/>
            </a:pPr>
            <a:r>
              <a:rPr lang="en-US">
                <a:solidFill>
                  <a:srgbClr val="E8FF0D"/>
                </a:solidFill>
              </a:rPr>
              <a:t>Overweight and obesity</a:t>
            </a:r>
          </a:p>
        </p:txBody>
      </p:sp>
      <p:graphicFrame>
        <p:nvGraphicFramePr>
          <p:cNvPr id="47107" name="Object 3">
            <a:extLst>
              <a:ext uri="{FF2B5EF4-FFF2-40B4-BE49-F238E27FC236}">
                <a16:creationId xmlns:a16="http://schemas.microsoft.com/office/drawing/2014/main" id="{BE07A782-F2C1-4633-BE42-EC0759B3612D}"/>
              </a:ext>
            </a:extLst>
          </p:cNvPr>
          <p:cNvGraphicFramePr>
            <a:graphicFrameLocks noGrp="1" noChangeAspect="1"/>
          </p:cNvGraphicFramePr>
          <p:nvPr>
            <p:ph idx="1"/>
          </p:nvPr>
        </p:nvGraphicFramePr>
        <p:xfrm>
          <a:off x="250825" y="1633538"/>
          <a:ext cx="8675688" cy="4781550"/>
        </p:xfrm>
        <a:graphic>
          <a:graphicData uri="http://schemas.openxmlformats.org/presentationml/2006/ole">
            <mc:AlternateContent xmlns:mc="http://schemas.openxmlformats.org/markup-compatibility/2006">
              <mc:Choice xmlns:v="urn:schemas-microsoft-com:vml" Requires="v">
                <p:oleObj spid="_x0000_s3073" name="Chart" r:id="rId4" imgW="4562551" imgH="2514600" progId="Excel.Chart.8">
                  <p:embed/>
                </p:oleObj>
              </mc:Choice>
              <mc:Fallback>
                <p:oleObj name="Chart" r:id="rId4" imgW="4562551" imgH="2514600" progId="Excel.Chart.8">
                  <p:embed/>
                  <p:pic>
                    <p:nvPicPr>
                      <p:cNvPr id="47107" name="Object 3">
                        <a:extLst>
                          <a:ext uri="{FF2B5EF4-FFF2-40B4-BE49-F238E27FC236}">
                            <a16:creationId xmlns:a16="http://schemas.microsoft.com/office/drawing/2014/main" id="{BE07A782-F2C1-4633-BE42-EC0759B361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825" y="1633538"/>
                        <a:ext cx="8675688" cy="478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08" name="AutoShape 6">
            <a:extLst>
              <a:ext uri="{FF2B5EF4-FFF2-40B4-BE49-F238E27FC236}">
                <a16:creationId xmlns:a16="http://schemas.microsoft.com/office/drawing/2014/main" id="{7842E290-33B0-4CB2-BA43-527A4D4F9ED3}"/>
              </a:ext>
            </a:extLst>
          </p:cNvPr>
          <p:cNvSpPr>
            <a:spLocks noChangeArrowheads="1"/>
          </p:cNvSpPr>
          <p:nvPr/>
        </p:nvSpPr>
        <p:spPr bwMode="auto">
          <a:xfrm>
            <a:off x="1979613" y="3213100"/>
            <a:ext cx="1008062" cy="4318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3600" b="1">
                <a:solidFill>
                  <a:srgbClr val="0000FF"/>
                </a:solidFill>
              </a:rPr>
              <a:t>9%</a:t>
            </a:r>
          </a:p>
        </p:txBody>
      </p:sp>
      <p:sp>
        <p:nvSpPr>
          <p:cNvPr id="47109" name="AutoShape 7">
            <a:extLst>
              <a:ext uri="{FF2B5EF4-FFF2-40B4-BE49-F238E27FC236}">
                <a16:creationId xmlns:a16="http://schemas.microsoft.com/office/drawing/2014/main" id="{40C635B0-BBD8-40CA-9523-F3327DDD2781}"/>
              </a:ext>
            </a:extLst>
          </p:cNvPr>
          <p:cNvSpPr>
            <a:spLocks noChangeArrowheads="1"/>
          </p:cNvSpPr>
          <p:nvPr/>
        </p:nvSpPr>
        <p:spPr bwMode="auto">
          <a:xfrm>
            <a:off x="7235825" y="2060575"/>
            <a:ext cx="1008063" cy="4318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3600" b="1">
                <a:solidFill>
                  <a:srgbClr val="0000FF"/>
                </a:solidFill>
              </a:rPr>
              <a:t>24%</a:t>
            </a:r>
          </a:p>
        </p:txBody>
      </p:sp>
      <p:sp>
        <p:nvSpPr>
          <p:cNvPr id="47110" name="AutoShape 8">
            <a:extLst>
              <a:ext uri="{FF2B5EF4-FFF2-40B4-BE49-F238E27FC236}">
                <a16:creationId xmlns:a16="http://schemas.microsoft.com/office/drawing/2014/main" id="{D996FBDC-2FF7-4BB2-A851-B022D356DE4E}"/>
              </a:ext>
            </a:extLst>
          </p:cNvPr>
          <p:cNvSpPr>
            <a:spLocks noChangeArrowheads="1"/>
          </p:cNvSpPr>
          <p:nvPr/>
        </p:nvSpPr>
        <p:spPr bwMode="auto">
          <a:xfrm>
            <a:off x="5435600" y="2420938"/>
            <a:ext cx="1008063" cy="4318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3600" b="1">
                <a:solidFill>
                  <a:srgbClr val="0000FF"/>
                </a:solidFill>
              </a:rPr>
              <a:t>24%</a:t>
            </a:r>
          </a:p>
        </p:txBody>
      </p:sp>
      <p:sp>
        <p:nvSpPr>
          <p:cNvPr id="47111" name="AutoShape 9">
            <a:extLst>
              <a:ext uri="{FF2B5EF4-FFF2-40B4-BE49-F238E27FC236}">
                <a16:creationId xmlns:a16="http://schemas.microsoft.com/office/drawing/2014/main" id="{0449137C-8CC8-4941-B5F8-F3A0A1DF9CCA}"/>
              </a:ext>
            </a:extLst>
          </p:cNvPr>
          <p:cNvSpPr>
            <a:spLocks noChangeArrowheads="1"/>
          </p:cNvSpPr>
          <p:nvPr/>
        </p:nvSpPr>
        <p:spPr bwMode="auto">
          <a:xfrm>
            <a:off x="3708400" y="2924175"/>
            <a:ext cx="1008063" cy="431800"/>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3600" b="1">
                <a:solidFill>
                  <a:srgbClr val="0000FF"/>
                </a:solidFill>
              </a:rPr>
              <a:t>14%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3506" name="Rectangle 2">
            <a:extLst>
              <a:ext uri="{FF2B5EF4-FFF2-40B4-BE49-F238E27FC236}">
                <a16:creationId xmlns:a16="http://schemas.microsoft.com/office/drawing/2014/main" id="{47881416-2979-4D7F-BBAC-5F86541FDEB4}"/>
              </a:ext>
            </a:extLst>
          </p:cNvPr>
          <p:cNvSpPr>
            <a:spLocks noGrp="1" noRot="1" noChangeArrowheads="1"/>
          </p:cNvSpPr>
          <p:nvPr>
            <p:ph type="title"/>
          </p:nvPr>
        </p:nvSpPr>
        <p:spPr/>
        <p:txBody>
          <a:bodyPr/>
          <a:lstStyle/>
          <a:p>
            <a:pPr eaLnBrk="1" hangingPunct="1">
              <a:defRPr/>
            </a:pPr>
            <a:endParaRPr lang="ar-JO"/>
          </a:p>
        </p:txBody>
      </p:sp>
      <p:pic>
        <p:nvPicPr>
          <p:cNvPr id="49155" name="Picture 4">
            <a:extLst>
              <a:ext uri="{FF2B5EF4-FFF2-40B4-BE49-F238E27FC236}">
                <a16:creationId xmlns:a16="http://schemas.microsoft.com/office/drawing/2014/main" id="{C7FC4B04-8D45-4949-814E-EBE60247CEC2}"/>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0"/>
            <a:ext cx="9144000" cy="2257425"/>
          </a:xfrm>
          <a:noFill/>
          <a:extLst>
            <a:ext uri="{909E8E84-426E-40DD-AFC4-6F175D3DCCD1}">
              <a14:hiddenFill xmlns:a14="http://schemas.microsoft.com/office/drawing/2010/main">
                <a:solidFill>
                  <a:srgbClr val="FFFFFF"/>
                </a:solidFill>
              </a14:hiddenFill>
            </a:ext>
          </a:extLst>
        </p:spPr>
      </p:pic>
      <p:pic>
        <p:nvPicPr>
          <p:cNvPr id="49156" name="Picture 7">
            <a:extLst>
              <a:ext uri="{FF2B5EF4-FFF2-40B4-BE49-F238E27FC236}">
                <a16:creationId xmlns:a16="http://schemas.microsoft.com/office/drawing/2014/main" id="{372BC718-C417-4175-A908-7B963C18BB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3375025"/>
            <a:ext cx="4572000" cy="348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7" name="Rectangle 9">
            <a:extLst>
              <a:ext uri="{FF2B5EF4-FFF2-40B4-BE49-F238E27FC236}">
                <a16:creationId xmlns:a16="http://schemas.microsoft.com/office/drawing/2014/main" id="{B99E971D-D64A-4F8B-9A6F-5398A80EA1EB}"/>
              </a:ext>
            </a:extLst>
          </p:cNvPr>
          <p:cNvSpPr>
            <a:spLocks noChangeArrowheads="1"/>
          </p:cNvSpPr>
          <p:nvPr/>
        </p:nvSpPr>
        <p:spPr bwMode="auto">
          <a:xfrm>
            <a:off x="0" y="2420938"/>
            <a:ext cx="71278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b="1">
                <a:solidFill>
                  <a:srgbClr val="E8FF0D"/>
                </a:solidFill>
                <a:latin typeface="Franklin Gothic Medium Cond" panose="020B0606030402020204" pitchFamily="34" charset="0"/>
              </a:rPr>
              <a:t>2,131</a:t>
            </a:r>
            <a:r>
              <a:rPr lang="en-US" altLang="en-US" sz="3600" b="1">
                <a:solidFill>
                  <a:srgbClr val="E8FF0D"/>
                </a:solidFill>
              </a:rPr>
              <a:t> children aged 6 and 12 year</a:t>
            </a:r>
          </a:p>
        </p:txBody>
      </p:sp>
      <p:sp>
        <p:nvSpPr>
          <p:cNvPr id="5653514" name="Rectangle 10">
            <a:extLst>
              <a:ext uri="{FF2B5EF4-FFF2-40B4-BE49-F238E27FC236}">
                <a16:creationId xmlns:a16="http://schemas.microsoft.com/office/drawing/2014/main" id="{9D9C809F-9751-4437-BBC9-CFFE793742BC}"/>
              </a:ext>
            </a:extLst>
          </p:cNvPr>
          <p:cNvSpPr>
            <a:spLocks noChangeArrowheads="1"/>
          </p:cNvSpPr>
          <p:nvPr/>
        </p:nvSpPr>
        <p:spPr bwMode="auto">
          <a:xfrm>
            <a:off x="5292725" y="3284538"/>
            <a:ext cx="35274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4400" b="1">
                <a:solidFill>
                  <a:srgbClr val="FD0F0F"/>
                </a:solidFill>
              </a:rPr>
              <a:t>Overweight </a:t>
            </a:r>
            <a:r>
              <a:rPr lang="en-US" altLang="en-US" sz="4400" b="1">
                <a:solidFill>
                  <a:srgbClr val="E8FF0D"/>
                </a:solidFill>
                <a:latin typeface="Franklin Gothic Medium Cond" panose="020B0606030402020204" pitchFamily="34" charset="0"/>
              </a:rPr>
              <a:t>20%</a:t>
            </a:r>
          </a:p>
        </p:txBody>
      </p:sp>
      <p:sp>
        <p:nvSpPr>
          <p:cNvPr id="5653515" name="Rectangle 11">
            <a:extLst>
              <a:ext uri="{FF2B5EF4-FFF2-40B4-BE49-F238E27FC236}">
                <a16:creationId xmlns:a16="http://schemas.microsoft.com/office/drawing/2014/main" id="{52D42E50-ABFD-45C5-ACF7-45BF3EBE7DA2}"/>
              </a:ext>
            </a:extLst>
          </p:cNvPr>
          <p:cNvSpPr>
            <a:spLocks noChangeArrowheads="1"/>
          </p:cNvSpPr>
          <p:nvPr/>
        </p:nvSpPr>
        <p:spPr bwMode="auto">
          <a:xfrm>
            <a:off x="5292725" y="5157788"/>
            <a:ext cx="35274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4400" b="1">
                <a:solidFill>
                  <a:srgbClr val="FD0F0F"/>
                </a:solidFill>
              </a:rPr>
              <a:t>Obesity </a:t>
            </a:r>
          </a:p>
          <a:p>
            <a:pPr algn="ctr" eaLnBrk="1" hangingPunct="1">
              <a:spcBef>
                <a:spcPct val="0"/>
              </a:spcBef>
              <a:buClrTx/>
              <a:buSzTx/>
              <a:buFontTx/>
              <a:buNone/>
            </a:pPr>
            <a:r>
              <a:rPr lang="en-US" altLang="en-US" sz="4400" b="1">
                <a:solidFill>
                  <a:srgbClr val="E8FF0D"/>
                </a:solidFill>
                <a:latin typeface="Franklin Gothic Medium Cond" panose="020B0606030402020204" pitchFamily="34" charset="0"/>
              </a:rPr>
              <a:t>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653514"/>
                                        </p:tgtEl>
                                        <p:attrNameLst>
                                          <p:attrName>style.visibility</p:attrName>
                                        </p:attrNameLst>
                                      </p:cBhvr>
                                      <p:to>
                                        <p:strVal val="visible"/>
                                      </p:to>
                                    </p:set>
                                    <p:animEffect transition="in" filter="diamond(in)">
                                      <p:cBhvr>
                                        <p:cTn id="7" dur="500"/>
                                        <p:tgtEl>
                                          <p:spTgt spid="56535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653515"/>
                                        </p:tgtEl>
                                        <p:attrNameLst>
                                          <p:attrName>style.visibility</p:attrName>
                                        </p:attrNameLst>
                                      </p:cBhvr>
                                      <p:to>
                                        <p:strVal val="visible"/>
                                      </p:to>
                                    </p:set>
                                    <p:animEffect transition="in" filter="diamond(in)">
                                      <p:cBhvr>
                                        <p:cTn id="12" dur="500"/>
                                        <p:tgtEl>
                                          <p:spTgt spid="5653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3514" grpId="0"/>
      <p:bldP spid="56535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a:extLst>
              <a:ext uri="{FF2B5EF4-FFF2-40B4-BE49-F238E27FC236}">
                <a16:creationId xmlns:a16="http://schemas.microsoft.com/office/drawing/2014/main" id="{5A6BA4ED-5691-44ED-AACE-F63DCE373CD2}"/>
              </a:ext>
            </a:extLst>
          </p:cNvPr>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23850" y="0"/>
            <a:ext cx="4679950" cy="6858000"/>
          </a:xfrm>
          <a:noFill/>
          <a:extLst>
            <a:ext uri="{909E8E84-426E-40DD-AFC4-6F175D3DCCD1}">
              <a14:hiddenFill xmlns:a14="http://schemas.microsoft.com/office/drawing/2010/main">
                <a:solidFill>
                  <a:srgbClr val="FFFFFF"/>
                </a:solidFill>
              </a14:hiddenFill>
            </a:ext>
          </a:extLst>
        </p:spPr>
      </p:pic>
      <p:sp>
        <p:nvSpPr>
          <p:cNvPr id="5673988" name="AutoShape 4">
            <a:extLst>
              <a:ext uri="{FF2B5EF4-FFF2-40B4-BE49-F238E27FC236}">
                <a16:creationId xmlns:a16="http://schemas.microsoft.com/office/drawing/2014/main" id="{752FE16C-4B57-444B-8261-21B001E74F16}"/>
              </a:ext>
            </a:extLst>
          </p:cNvPr>
          <p:cNvSpPr>
            <a:spLocks noChangeArrowheads="1"/>
          </p:cNvSpPr>
          <p:nvPr/>
        </p:nvSpPr>
        <p:spPr bwMode="auto">
          <a:xfrm>
            <a:off x="1331913" y="1844675"/>
            <a:ext cx="792162" cy="217488"/>
          </a:xfrm>
          <a:prstGeom prst="rightArrow">
            <a:avLst>
              <a:gd name="adj1" fmla="val 50000"/>
              <a:gd name="adj2" fmla="val 91058"/>
            </a:avLst>
          </a:prstGeom>
          <a:solidFill>
            <a:srgbClr val="FF0000"/>
          </a:solidFill>
          <a:ln w="9525" algn="ctr">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
        <p:nvSpPr>
          <p:cNvPr id="5673989" name="AutoShape 5">
            <a:extLst>
              <a:ext uri="{FF2B5EF4-FFF2-40B4-BE49-F238E27FC236}">
                <a16:creationId xmlns:a16="http://schemas.microsoft.com/office/drawing/2014/main" id="{9AD38094-DEA1-4506-B738-01FD5CC06FDD}"/>
              </a:ext>
            </a:extLst>
          </p:cNvPr>
          <p:cNvSpPr>
            <a:spLocks noChangeArrowheads="1"/>
          </p:cNvSpPr>
          <p:nvPr/>
        </p:nvSpPr>
        <p:spPr bwMode="auto">
          <a:xfrm>
            <a:off x="1331913" y="2781300"/>
            <a:ext cx="792162" cy="217488"/>
          </a:xfrm>
          <a:prstGeom prst="rightArrow">
            <a:avLst>
              <a:gd name="adj1" fmla="val 50000"/>
              <a:gd name="adj2" fmla="val 91058"/>
            </a:avLst>
          </a:prstGeom>
          <a:solidFill>
            <a:srgbClr val="FF0000"/>
          </a:solidFill>
          <a:ln w="9525" algn="ctr">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
        <p:nvSpPr>
          <p:cNvPr id="5673990" name="AutoShape 6">
            <a:extLst>
              <a:ext uri="{FF2B5EF4-FFF2-40B4-BE49-F238E27FC236}">
                <a16:creationId xmlns:a16="http://schemas.microsoft.com/office/drawing/2014/main" id="{21F8CBA0-9826-415F-A282-3051293CA287}"/>
              </a:ext>
            </a:extLst>
          </p:cNvPr>
          <p:cNvSpPr>
            <a:spLocks noChangeArrowheads="1"/>
          </p:cNvSpPr>
          <p:nvPr/>
        </p:nvSpPr>
        <p:spPr bwMode="auto">
          <a:xfrm>
            <a:off x="1331913" y="3716338"/>
            <a:ext cx="792162" cy="217487"/>
          </a:xfrm>
          <a:prstGeom prst="rightArrow">
            <a:avLst>
              <a:gd name="adj1" fmla="val 50000"/>
              <a:gd name="adj2" fmla="val 91059"/>
            </a:avLst>
          </a:prstGeom>
          <a:solidFill>
            <a:srgbClr val="FF0000"/>
          </a:solidFill>
          <a:ln w="9525" algn="ctr">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
        <p:nvSpPr>
          <p:cNvPr id="5673991" name="AutoShape 7">
            <a:extLst>
              <a:ext uri="{FF2B5EF4-FFF2-40B4-BE49-F238E27FC236}">
                <a16:creationId xmlns:a16="http://schemas.microsoft.com/office/drawing/2014/main" id="{29720ED6-B79C-43D6-B31B-0C8428F5BC01}"/>
              </a:ext>
            </a:extLst>
          </p:cNvPr>
          <p:cNvSpPr>
            <a:spLocks/>
          </p:cNvSpPr>
          <p:nvPr/>
        </p:nvSpPr>
        <p:spPr bwMode="auto">
          <a:xfrm>
            <a:off x="1763713" y="4652963"/>
            <a:ext cx="217487" cy="649287"/>
          </a:xfrm>
          <a:prstGeom prst="rightBrace">
            <a:avLst>
              <a:gd name="adj1" fmla="val 24878"/>
              <a:gd name="adj2" fmla="val 50000"/>
            </a:avLst>
          </a:prstGeom>
          <a:solidFill>
            <a:srgbClr val="FD0F0F"/>
          </a:solidFill>
          <a:ln w="31750">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
        <p:nvSpPr>
          <p:cNvPr id="5673992" name="AutoShape 8">
            <a:extLst>
              <a:ext uri="{FF2B5EF4-FFF2-40B4-BE49-F238E27FC236}">
                <a16:creationId xmlns:a16="http://schemas.microsoft.com/office/drawing/2014/main" id="{0AAA9F6A-6C61-4826-BB79-7AF8A71EDD0D}"/>
              </a:ext>
            </a:extLst>
          </p:cNvPr>
          <p:cNvSpPr>
            <a:spLocks/>
          </p:cNvSpPr>
          <p:nvPr/>
        </p:nvSpPr>
        <p:spPr bwMode="auto">
          <a:xfrm>
            <a:off x="1763713" y="5876925"/>
            <a:ext cx="217487" cy="649288"/>
          </a:xfrm>
          <a:prstGeom prst="rightBrace">
            <a:avLst>
              <a:gd name="adj1" fmla="val 24878"/>
              <a:gd name="adj2" fmla="val 50000"/>
            </a:avLst>
          </a:prstGeom>
          <a:solidFill>
            <a:srgbClr val="FD0F0F"/>
          </a:solidFill>
          <a:ln w="31750">
            <a:solidFill>
              <a:schemeClr val="tx1"/>
            </a:solidFill>
            <a:round/>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
        <p:nvSpPr>
          <p:cNvPr id="51208" name="Rectangle 9">
            <a:extLst>
              <a:ext uri="{FF2B5EF4-FFF2-40B4-BE49-F238E27FC236}">
                <a16:creationId xmlns:a16="http://schemas.microsoft.com/office/drawing/2014/main" id="{54A8EBB8-6E1A-4330-8BCC-2E2AC8274DED}"/>
              </a:ext>
            </a:extLst>
          </p:cNvPr>
          <p:cNvSpPr>
            <a:spLocks noChangeArrowheads="1"/>
          </p:cNvSpPr>
          <p:nvPr/>
        </p:nvSpPr>
        <p:spPr bwMode="auto">
          <a:xfrm>
            <a:off x="323850" y="0"/>
            <a:ext cx="4679950" cy="641350"/>
          </a:xfrm>
          <a:prstGeom prst="rect">
            <a:avLst/>
          </a:prstGeom>
          <a:gradFill rotWithShape="1">
            <a:gsLst>
              <a:gs pos="0">
                <a:schemeClr val="bg2"/>
              </a:gs>
              <a:gs pos="100000">
                <a:srgbClr val="3366FF"/>
              </a:gs>
            </a:gsLst>
            <a:lin ang="189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1800" b="1">
                <a:solidFill>
                  <a:srgbClr val="FFFF00"/>
                </a:solidFill>
              </a:rPr>
              <a:t>Predictors of obesity among Jordanian children</a:t>
            </a:r>
            <a:endParaRPr lang="en-US" altLang="en-US" sz="1800" b="1">
              <a:solidFill>
                <a:srgbClr val="FFFF00"/>
              </a:solidFill>
              <a:latin typeface="Franklin Gothic Medium Cond" panose="020B0606030402020204" pitchFamily="34" charset="0"/>
            </a:endParaRPr>
          </a:p>
        </p:txBody>
      </p:sp>
      <p:sp>
        <p:nvSpPr>
          <p:cNvPr id="5673994" name="Oval 10">
            <a:extLst>
              <a:ext uri="{FF2B5EF4-FFF2-40B4-BE49-F238E27FC236}">
                <a16:creationId xmlns:a16="http://schemas.microsoft.com/office/drawing/2014/main" id="{EF9B37D4-EA1C-456A-82B0-74FC5D698373}"/>
              </a:ext>
            </a:extLst>
          </p:cNvPr>
          <p:cNvSpPr>
            <a:spLocks noChangeArrowheads="1"/>
          </p:cNvSpPr>
          <p:nvPr/>
        </p:nvSpPr>
        <p:spPr bwMode="auto">
          <a:xfrm>
            <a:off x="2771775" y="6165850"/>
            <a:ext cx="431800" cy="503238"/>
          </a:xfrm>
          <a:prstGeom prst="ellipse">
            <a:avLst/>
          </a:prstGeom>
          <a:noFill/>
          <a:ln w="762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endParaRPr lang="ar-JO"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673988"/>
                                        </p:tgtEl>
                                        <p:attrNameLst>
                                          <p:attrName>style.visibility</p:attrName>
                                        </p:attrNameLst>
                                      </p:cBhvr>
                                      <p:to>
                                        <p:strVal val="visible"/>
                                      </p:to>
                                    </p:set>
                                    <p:animEffect transition="in" filter="box(in)">
                                      <p:cBhvr>
                                        <p:cTn id="7" dur="500"/>
                                        <p:tgtEl>
                                          <p:spTgt spid="56739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673989"/>
                                        </p:tgtEl>
                                        <p:attrNameLst>
                                          <p:attrName>style.visibility</p:attrName>
                                        </p:attrNameLst>
                                      </p:cBhvr>
                                      <p:to>
                                        <p:strVal val="visible"/>
                                      </p:to>
                                    </p:set>
                                    <p:animEffect transition="in" filter="box(in)">
                                      <p:cBhvr>
                                        <p:cTn id="12" dur="500"/>
                                        <p:tgtEl>
                                          <p:spTgt spid="5673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673990"/>
                                        </p:tgtEl>
                                        <p:attrNameLst>
                                          <p:attrName>style.visibility</p:attrName>
                                        </p:attrNameLst>
                                      </p:cBhvr>
                                      <p:to>
                                        <p:strVal val="visible"/>
                                      </p:to>
                                    </p:set>
                                    <p:animEffect transition="in" filter="box(in)">
                                      <p:cBhvr>
                                        <p:cTn id="17" dur="500"/>
                                        <p:tgtEl>
                                          <p:spTgt spid="5673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673991"/>
                                        </p:tgtEl>
                                        <p:attrNameLst>
                                          <p:attrName>style.visibility</p:attrName>
                                        </p:attrNameLst>
                                      </p:cBhvr>
                                      <p:to>
                                        <p:strVal val="visible"/>
                                      </p:to>
                                    </p:set>
                                    <p:animEffect transition="in" filter="box(in)">
                                      <p:cBhvr>
                                        <p:cTn id="22" dur="500"/>
                                        <p:tgtEl>
                                          <p:spTgt spid="567399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673992"/>
                                        </p:tgtEl>
                                        <p:attrNameLst>
                                          <p:attrName>style.visibility</p:attrName>
                                        </p:attrNameLst>
                                      </p:cBhvr>
                                      <p:to>
                                        <p:strVal val="visible"/>
                                      </p:to>
                                    </p:set>
                                    <p:animEffect transition="in" filter="box(in)">
                                      <p:cBhvr>
                                        <p:cTn id="27" dur="500"/>
                                        <p:tgtEl>
                                          <p:spTgt spid="56739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673994"/>
                                        </p:tgtEl>
                                        <p:attrNameLst>
                                          <p:attrName>style.visibility</p:attrName>
                                        </p:attrNameLst>
                                      </p:cBhvr>
                                      <p:to>
                                        <p:strVal val="visible"/>
                                      </p:to>
                                    </p:set>
                                    <p:animEffect transition="in" filter="blinds(horizontal)">
                                      <p:cBhvr>
                                        <p:cTn id="32" dur="500"/>
                                        <p:tgtEl>
                                          <p:spTgt spid="56739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73988" grpId="0" animBg="1"/>
      <p:bldP spid="5673989" grpId="0" animBg="1"/>
      <p:bldP spid="5673990" grpId="0" animBg="1"/>
      <p:bldP spid="5673991" grpId="0" animBg="1"/>
      <p:bldP spid="5673992" grpId="0" animBg="1"/>
      <p:bldP spid="567399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3282" name="Rectangle 2">
            <a:extLst>
              <a:ext uri="{FF2B5EF4-FFF2-40B4-BE49-F238E27FC236}">
                <a16:creationId xmlns:a16="http://schemas.microsoft.com/office/drawing/2014/main" id="{748F6AE1-67E2-4671-B4CA-72794215AADB}"/>
              </a:ext>
            </a:extLst>
          </p:cNvPr>
          <p:cNvSpPr>
            <a:spLocks noGrp="1" noRot="1" noChangeArrowheads="1"/>
          </p:cNvSpPr>
          <p:nvPr>
            <p:ph type="title"/>
          </p:nvPr>
        </p:nvSpPr>
        <p:spPr>
          <a:xfrm>
            <a:off x="1187450" y="333375"/>
            <a:ext cx="7056438" cy="1143000"/>
          </a:xfrm>
        </p:spPr>
        <p:txBody>
          <a:bodyPr/>
          <a:lstStyle/>
          <a:p>
            <a:pPr eaLnBrk="1" hangingPunct="1">
              <a:defRPr/>
            </a:pPr>
            <a:r>
              <a:rPr lang="en-US" altLang="ko-KR" sz="3200" dirty="0">
                <a:solidFill>
                  <a:srgbClr val="E8FF0D"/>
                </a:solidFill>
                <a:latin typeface="Times New Roman" pitchFamily="18" charset="0"/>
                <a:ea typeface="Batang" charset="-127"/>
                <a:cs typeface="Times New Roman" pitchFamily="18" charset="0"/>
              </a:rPr>
              <a:t>Individual metabolic abnormalities in </a:t>
            </a:r>
            <a:br>
              <a:rPr lang="en-US" altLang="ko-KR" sz="2400" dirty="0">
                <a:solidFill>
                  <a:srgbClr val="E8FF0D"/>
                </a:solidFill>
                <a:latin typeface="Times New Roman" pitchFamily="18" charset="0"/>
                <a:ea typeface="Batang" charset="-127"/>
                <a:cs typeface="Times New Roman" pitchFamily="18" charset="0"/>
              </a:rPr>
            </a:br>
            <a:r>
              <a:rPr lang="en-US" altLang="ko-KR" sz="3200" dirty="0">
                <a:solidFill>
                  <a:srgbClr val="FD0F0F"/>
                </a:solidFill>
                <a:latin typeface="Times New Roman" pitchFamily="18" charset="0"/>
                <a:ea typeface="Batang" charset="-127"/>
                <a:cs typeface="Times New Roman" pitchFamily="18" charset="0"/>
              </a:rPr>
              <a:t>children</a:t>
            </a:r>
            <a:endParaRPr lang="en-US" sz="2800" dirty="0">
              <a:solidFill>
                <a:srgbClr val="FD0F0F"/>
              </a:solidFill>
              <a:latin typeface="Times New Roman" pitchFamily="18" charset="0"/>
              <a:ea typeface="Batang" charset="-127"/>
              <a:cs typeface="Times New Roman" pitchFamily="18" charset="0"/>
            </a:endParaRPr>
          </a:p>
        </p:txBody>
      </p:sp>
      <p:graphicFrame>
        <p:nvGraphicFramePr>
          <p:cNvPr id="5473283" name="Object 3">
            <a:extLst>
              <a:ext uri="{FF2B5EF4-FFF2-40B4-BE49-F238E27FC236}">
                <a16:creationId xmlns:a16="http://schemas.microsoft.com/office/drawing/2014/main" id="{2DB32FA6-71D2-4BF1-A04F-5315E595D4D2}"/>
              </a:ext>
            </a:extLst>
          </p:cNvPr>
          <p:cNvGraphicFramePr>
            <a:graphicFrameLocks noGrp="1" noChangeAspect="1"/>
          </p:cNvGraphicFramePr>
          <p:nvPr>
            <p:ph idx="1"/>
          </p:nvPr>
        </p:nvGraphicFramePr>
        <p:xfrm>
          <a:off x="0" y="1571625"/>
          <a:ext cx="9072563" cy="4946650"/>
        </p:xfrm>
        <a:graphic>
          <a:graphicData uri="http://schemas.openxmlformats.org/presentationml/2006/ole">
            <mc:AlternateContent xmlns:mc="http://schemas.openxmlformats.org/markup-compatibility/2006">
              <mc:Choice xmlns:v="urn:schemas-microsoft-com:vml" Requires="v">
                <p:oleObj spid="_x0000_s4097" name="Chart" r:id="rId4" imgW="4733849" imgH="2581351" progId="Excel.Chart.8">
                  <p:embed/>
                </p:oleObj>
              </mc:Choice>
              <mc:Fallback>
                <p:oleObj name="Chart" r:id="rId4" imgW="4733849" imgH="2581351" progId="Excel.Chart.8">
                  <p:embed/>
                  <p:pic>
                    <p:nvPicPr>
                      <p:cNvPr id="5473283" name="Object 3">
                        <a:extLst>
                          <a:ext uri="{FF2B5EF4-FFF2-40B4-BE49-F238E27FC236}">
                            <a16:creationId xmlns:a16="http://schemas.microsoft.com/office/drawing/2014/main" id="{2DB32FA6-71D2-4BF1-A04F-5315E595D4D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571625"/>
                        <a:ext cx="9072563"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73283"/>
                                        </p:tgtEl>
                                        <p:attrNameLst>
                                          <p:attrName>style.visibility</p:attrName>
                                        </p:attrNameLst>
                                      </p:cBhvr>
                                      <p:to>
                                        <p:strVal val="visible"/>
                                      </p:to>
                                    </p:set>
                                    <p:animEffect transition="in" filter="blinds(horizontal)">
                                      <p:cBhvr>
                                        <p:cTn id="7" dur="500"/>
                                        <p:tgtEl>
                                          <p:spTgt spid="54732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73283"/>
                                        </p:tgtEl>
                                        <p:attrNameLst>
                                          <p:attrName>style.visibility</p:attrName>
                                        </p:attrNameLst>
                                      </p:cBhvr>
                                      <p:to>
                                        <p:strVal val="visible"/>
                                      </p:to>
                                    </p:set>
                                    <p:animEffect transition="in" filter="blinds(horizontal)">
                                      <p:cBhvr>
                                        <p:cTn id="12" dur="500"/>
                                        <p:tgtEl>
                                          <p:spTgt spid="54732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73283"/>
                                        </p:tgtEl>
                                        <p:attrNameLst>
                                          <p:attrName>style.visibility</p:attrName>
                                        </p:attrNameLst>
                                      </p:cBhvr>
                                      <p:to>
                                        <p:strVal val="visible"/>
                                      </p:to>
                                    </p:set>
                                    <p:animEffect transition="in" filter="blinds(horizontal)">
                                      <p:cBhvr>
                                        <p:cTn id="17" dur="500"/>
                                        <p:tgtEl>
                                          <p:spTgt spid="5473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473283" grpId="0" bld="series"/>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5330" name="Rectangle 2">
            <a:extLst>
              <a:ext uri="{FF2B5EF4-FFF2-40B4-BE49-F238E27FC236}">
                <a16:creationId xmlns:a16="http://schemas.microsoft.com/office/drawing/2014/main" id="{1790EAF3-84E6-494A-8D2A-75F2D83AFE9D}"/>
              </a:ext>
            </a:extLst>
          </p:cNvPr>
          <p:cNvSpPr>
            <a:spLocks noGrp="1" noRot="1" noChangeArrowheads="1"/>
          </p:cNvSpPr>
          <p:nvPr>
            <p:ph type="title"/>
          </p:nvPr>
        </p:nvSpPr>
        <p:spPr>
          <a:xfrm>
            <a:off x="179388" y="274638"/>
            <a:ext cx="8713787" cy="1143000"/>
          </a:xfrm>
        </p:spPr>
        <p:txBody>
          <a:bodyPr/>
          <a:lstStyle/>
          <a:p>
            <a:pPr eaLnBrk="1" hangingPunct="1">
              <a:defRPr/>
            </a:pPr>
            <a:r>
              <a:rPr lang="en-US" altLang="ko-KR" sz="3200" dirty="0">
                <a:solidFill>
                  <a:srgbClr val="E8FF0D"/>
                </a:solidFill>
                <a:latin typeface="Times New Roman" pitchFamily="18" charset="0"/>
                <a:ea typeface="Batang" charset="-127"/>
                <a:cs typeface="Times New Roman" pitchFamily="18" charset="0"/>
              </a:rPr>
              <a:t>Individual metabolic abnormalities in</a:t>
            </a:r>
            <a:r>
              <a:rPr lang="en-US" altLang="ko-KR" sz="3600" dirty="0">
                <a:solidFill>
                  <a:srgbClr val="E8FF0D"/>
                </a:solidFill>
                <a:latin typeface="Times New Roman" pitchFamily="18" charset="0"/>
                <a:ea typeface="Batang" charset="-127"/>
                <a:cs typeface="Times New Roman" pitchFamily="18" charset="0"/>
              </a:rPr>
              <a:t> </a:t>
            </a:r>
            <a:br>
              <a:rPr lang="en-US" altLang="ko-KR" sz="2800" dirty="0">
                <a:solidFill>
                  <a:srgbClr val="E8FF0D"/>
                </a:solidFill>
                <a:latin typeface="Times New Roman" pitchFamily="18" charset="0"/>
                <a:ea typeface="Batang" charset="-127"/>
                <a:cs typeface="Times New Roman" pitchFamily="18" charset="0"/>
              </a:rPr>
            </a:br>
            <a:r>
              <a:rPr lang="en-US" altLang="ko-KR" sz="3600" dirty="0">
                <a:solidFill>
                  <a:srgbClr val="FD0F0F"/>
                </a:solidFill>
                <a:latin typeface="Times New Roman" pitchFamily="18" charset="0"/>
                <a:ea typeface="Batang" charset="-127"/>
                <a:cs typeface="Times New Roman" pitchFamily="18" charset="0"/>
              </a:rPr>
              <a:t>adolescents</a:t>
            </a:r>
            <a:endParaRPr lang="en-US" sz="3600" dirty="0">
              <a:solidFill>
                <a:srgbClr val="FD0F0F"/>
              </a:solidFill>
              <a:latin typeface="Times New Roman" pitchFamily="18" charset="0"/>
              <a:ea typeface="Batang" charset="-127"/>
              <a:cs typeface="Times New Roman" pitchFamily="18" charset="0"/>
            </a:endParaRPr>
          </a:p>
        </p:txBody>
      </p:sp>
      <p:graphicFrame>
        <p:nvGraphicFramePr>
          <p:cNvPr id="5475331" name="Object 3">
            <a:extLst>
              <a:ext uri="{FF2B5EF4-FFF2-40B4-BE49-F238E27FC236}">
                <a16:creationId xmlns:a16="http://schemas.microsoft.com/office/drawing/2014/main" id="{F1FE7E32-FC23-4958-A780-DA3B9B32FC1F}"/>
              </a:ext>
            </a:extLst>
          </p:cNvPr>
          <p:cNvGraphicFramePr>
            <a:graphicFrameLocks noGrp="1" noChangeAspect="1"/>
          </p:cNvGraphicFramePr>
          <p:nvPr>
            <p:ph idx="1"/>
          </p:nvPr>
        </p:nvGraphicFramePr>
        <p:xfrm>
          <a:off x="0" y="1412875"/>
          <a:ext cx="9144000" cy="4995863"/>
        </p:xfrm>
        <a:graphic>
          <a:graphicData uri="http://schemas.openxmlformats.org/presentationml/2006/ole">
            <mc:AlternateContent xmlns:mc="http://schemas.openxmlformats.org/markup-compatibility/2006">
              <mc:Choice xmlns:v="urn:schemas-microsoft-com:vml" Requires="v">
                <p:oleObj spid="_x0000_s5121" name="Chart" r:id="rId4" imgW="4743602" imgH="2590800" progId="Excel.Chart.8">
                  <p:embed/>
                </p:oleObj>
              </mc:Choice>
              <mc:Fallback>
                <p:oleObj name="Chart" r:id="rId4" imgW="4743602" imgH="2590800" progId="Excel.Chart.8">
                  <p:embed/>
                  <p:pic>
                    <p:nvPicPr>
                      <p:cNvPr id="5475331" name="Object 3">
                        <a:extLst>
                          <a:ext uri="{FF2B5EF4-FFF2-40B4-BE49-F238E27FC236}">
                            <a16:creationId xmlns:a16="http://schemas.microsoft.com/office/drawing/2014/main" id="{F1FE7E32-FC23-4958-A780-DA3B9B32FC1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412875"/>
                        <a:ext cx="9144000"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75331"/>
                                        </p:tgtEl>
                                        <p:attrNameLst>
                                          <p:attrName>style.visibility</p:attrName>
                                        </p:attrNameLst>
                                      </p:cBhvr>
                                      <p:to>
                                        <p:strVal val="visible"/>
                                      </p:to>
                                    </p:set>
                                    <p:animEffect transition="in" filter="box(in)">
                                      <p:cBhvr>
                                        <p:cTn id="7" dur="500"/>
                                        <p:tgtEl>
                                          <p:spTgt spid="54753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475331"/>
                                        </p:tgtEl>
                                        <p:attrNameLst>
                                          <p:attrName>style.visibility</p:attrName>
                                        </p:attrNameLst>
                                      </p:cBhvr>
                                      <p:to>
                                        <p:strVal val="visible"/>
                                      </p:to>
                                    </p:set>
                                    <p:animEffect transition="in" filter="box(in)">
                                      <p:cBhvr>
                                        <p:cTn id="12" dur="500"/>
                                        <p:tgtEl>
                                          <p:spTgt spid="54753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475331"/>
                                        </p:tgtEl>
                                        <p:attrNameLst>
                                          <p:attrName>style.visibility</p:attrName>
                                        </p:attrNameLst>
                                      </p:cBhvr>
                                      <p:to>
                                        <p:strVal val="visible"/>
                                      </p:to>
                                    </p:set>
                                    <p:animEffect transition="in" filter="box(in)">
                                      <p:cBhvr>
                                        <p:cTn id="17" dur="500"/>
                                        <p:tgtEl>
                                          <p:spTgt spid="54753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475331" grpId="0" bld="series"/>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E5AD217F-ADB6-400D-91B4-888751912D7C}"/>
              </a:ext>
            </a:extLst>
          </p:cNvPr>
          <p:cNvSpPr>
            <a:spLocks noGrp="1" noChangeArrowheads="1"/>
          </p:cNvSpPr>
          <p:nvPr>
            <p:ph type="title"/>
          </p:nvPr>
        </p:nvSpPr>
        <p:spPr/>
        <p:txBody>
          <a:bodyPr/>
          <a:lstStyle/>
          <a:p>
            <a:pPr>
              <a:defRPr/>
            </a:pPr>
            <a:r>
              <a:rPr lang="en-US" sz="3400" b="0">
                <a:latin typeface="Tw Cen MT" pitchFamily="34" charset="0"/>
              </a:rPr>
              <a:t>Self-care</a:t>
            </a:r>
          </a:p>
        </p:txBody>
      </p:sp>
      <p:sp>
        <p:nvSpPr>
          <p:cNvPr id="14340" name="Rectangle 3">
            <a:extLst>
              <a:ext uri="{FF2B5EF4-FFF2-40B4-BE49-F238E27FC236}">
                <a16:creationId xmlns:a16="http://schemas.microsoft.com/office/drawing/2014/main" id="{3290F65F-4EE5-4A10-BB8B-1B9C5767A19F}"/>
              </a:ext>
            </a:extLst>
          </p:cNvPr>
          <p:cNvSpPr>
            <a:spLocks noGrp="1" noChangeArrowheads="1"/>
          </p:cNvSpPr>
          <p:nvPr>
            <p:ph type="body" idx="1"/>
          </p:nvPr>
        </p:nvSpPr>
        <p:spPr>
          <a:xfrm>
            <a:off x="1143000" y="2209800"/>
            <a:ext cx="6934200" cy="3886200"/>
          </a:xfrm>
          <a:solidFill>
            <a:schemeClr val="accent1">
              <a:alpha val="50195"/>
            </a:schemeClr>
          </a:solidFill>
          <a:ln>
            <a:solidFill>
              <a:schemeClr val="tx1"/>
            </a:solidFill>
          </a:ln>
        </p:spPr>
        <p:txBody>
          <a:bodyPr/>
          <a:lstStyle/>
          <a:p>
            <a:pPr>
              <a:defRPr/>
            </a:pPr>
            <a:r>
              <a:rPr lang="en-US" sz="1600">
                <a:latin typeface="Comic Sans MS" pitchFamily="66" charset="0"/>
              </a:rPr>
              <a:t>Lose weight</a:t>
            </a:r>
          </a:p>
          <a:p>
            <a:pPr lvl="1">
              <a:buFontTx/>
              <a:buChar char="o"/>
              <a:defRPr/>
            </a:pPr>
            <a:r>
              <a:rPr lang="en-US" sz="1600">
                <a:latin typeface="Arial Narrow" pitchFamily="34" charset="0"/>
              </a:rPr>
              <a:t>Losing as little as 5 to 10% of your body weight can reduce insulin levels and high blood pressure, thus reducing your risk of diabetes.</a:t>
            </a:r>
            <a:endParaRPr lang="en-US" sz="1400">
              <a:latin typeface="Arial Narrow" pitchFamily="34" charset="0"/>
            </a:endParaRPr>
          </a:p>
          <a:p>
            <a:pPr>
              <a:defRPr/>
            </a:pPr>
            <a:r>
              <a:rPr lang="en-US" sz="1600">
                <a:latin typeface="Comic Sans MS" pitchFamily="66" charset="0"/>
              </a:rPr>
              <a:t>Exercise</a:t>
            </a:r>
          </a:p>
          <a:p>
            <a:pPr lvl="1">
              <a:buFontTx/>
              <a:buChar char="o"/>
              <a:defRPr/>
            </a:pPr>
            <a:r>
              <a:rPr lang="en-US" sz="1600">
                <a:latin typeface="Arial Narrow" pitchFamily="34" charset="0"/>
              </a:rPr>
              <a:t>Walking just 30 minutes a day or engaging in other aerobic activities can help prevent the serious diseases associated with MS.</a:t>
            </a:r>
            <a:endParaRPr lang="en-US" sz="1400">
              <a:latin typeface="Arial Narrow" pitchFamily="34" charset="0"/>
            </a:endParaRPr>
          </a:p>
          <a:p>
            <a:pPr>
              <a:defRPr/>
            </a:pPr>
            <a:r>
              <a:rPr lang="en-US" sz="1600">
                <a:latin typeface="Comic Sans MS" pitchFamily="66" charset="0"/>
              </a:rPr>
              <a:t>Stop smoking</a:t>
            </a:r>
          </a:p>
          <a:p>
            <a:pPr lvl="1">
              <a:buFontTx/>
              <a:buChar char="o"/>
              <a:defRPr/>
            </a:pPr>
            <a:r>
              <a:rPr lang="en-US" sz="1600">
                <a:latin typeface="Arial Narrow" pitchFamily="34" charset="0"/>
              </a:rPr>
              <a:t>Smoking cigarettes increases insulin resistance and worsens health consequences associated with MS.</a:t>
            </a:r>
            <a:endParaRPr lang="en-US" sz="1400">
              <a:latin typeface="Arial Narrow" pitchFamily="34" charset="0"/>
            </a:endParaRPr>
          </a:p>
          <a:p>
            <a:pPr>
              <a:defRPr/>
            </a:pPr>
            <a:r>
              <a:rPr lang="en-US" sz="1600">
                <a:latin typeface="Comic Sans MS" pitchFamily="66" charset="0"/>
              </a:rPr>
              <a:t>Eat fiber-rich foods</a:t>
            </a:r>
          </a:p>
          <a:p>
            <a:pPr lvl="1">
              <a:buFontTx/>
              <a:buChar char="o"/>
              <a:defRPr/>
            </a:pPr>
            <a:r>
              <a:rPr lang="en-US" sz="1600">
                <a:latin typeface="Arial Narrow" pitchFamily="34" charset="0"/>
              </a:rPr>
              <a:t>Whole grains, beans, fruits and vegetables are high in dietary fiber.                     These are important foods to eat since dietary fiber is known to                             lower insulin levels.</a:t>
            </a:r>
          </a:p>
        </p:txBody>
      </p:sp>
      <p:sp>
        <p:nvSpPr>
          <p:cNvPr id="57348" name="Text Box 4">
            <a:extLst>
              <a:ext uri="{FF2B5EF4-FFF2-40B4-BE49-F238E27FC236}">
                <a16:creationId xmlns:a16="http://schemas.microsoft.com/office/drawing/2014/main" id="{7E86FC37-08ED-449F-9CE5-6536CEEEB826}"/>
              </a:ext>
            </a:extLst>
          </p:cNvPr>
          <p:cNvSpPr txBox="1">
            <a:spLocks noChangeArrowheads="1"/>
          </p:cNvSpPr>
          <p:nvPr/>
        </p:nvSpPr>
        <p:spPr bwMode="auto">
          <a:xfrm>
            <a:off x="152400" y="1219200"/>
            <a:ext cx="8839200" cy="638175"/>
          </a:xfrm>
          <a:prstGeom prst="rect">
            <a:avLst/>
          </a:prstGeom>
          <a:solidFill>
            <a:schemeClr val="tx2">
              <a:alpha val="76862"/>
            </a:schemeClr>
          </a:solidFill>
          <a:ln w="12700" cap="sq">
            <a:solidFill>
              <a:schemeClr val="tx1"/>
            </a:solidFill>
            <a:miter lim="800000"/>
            <a:headEnd type="none" w="sm" len="sm"/>
            <a:tailEnd type="none" w="sm" len="sm"/>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50000"/>
              </a:spcBef>
              <a:buClrTx/>
              <a:buSzTx/>
              <a:buFontTx/>
              <a:buNone/>
            </a:pPr>
            <a:r>
              <a:rPr lang="en-US" altLang="en-US" sz="1700">
                <a:solidFill>
                  <a:srgbClr val="FF0000"/>
                </a:solidFill>
                <a:latin typeface="Tw Cen MT" panose="020B0602020104020603" pitchFamily="34" charset="0"/>
              </a:rPr>
              <a:t>Although metabolic syndrome creates a real risk for developing diabetes, stroke or heart disease, these conditions can be prevented. Insulin resistance can be controlled by the following</a:t>
            </a:r>
            <a:r>
              <a:rPr lang="en-US" altLang="en-US" sz="1800">
                <a:solidFill>
                  <a:srgbClr val="FF0000"/>
                </a:solidFill>
                <a:latin typeface="Tw Cen MT" panose="020B0602020104020603" pitchFamily="34" charset="0"/>
              </a:rPr>
              <a:t>:</a:t>
            </a:r>
          </a:p>
        </p:txBody>
      </p:sp>
      <p:pic>
        <p:nvPicPr>
          <p:cNvPr id="57349" name="Picture 20" descr="no_smoking">
            <a:hlinkClick r:id="rId3"/>
            <a:extLst>
              <a:ext uri="{FF2B5EF4-FFF2-40B4-BE49-F238E27FC236}">
                <a16:creationId xmlns:a16="http://schemas.microsoft.com/office/drawing/2014/main" id="{8B10842A-CFB7-4851-9E0A-227F2381A2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275" y="46038"/>
            <a:ext cx="89535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24" descr="High_Fiber_Diet">
            <a:extLst>
              <a:ext uri="{FF2B5EF4-FFF2-40B4-BE49-F238E27FC236}">
                <a16:creationId xmlns:a16="http://schemas.microsoft.com/office/drawing/2014/main" id="{6BD43B47-60FE-4653-931E-8C20607752E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5029200"/>
            <a:ext cx="1828800" cy="182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7351" name="Picture 26" descr="scales">
            <a:extLst>
              <a:ext uri="{FF2B5EF4-FFF2-40B4-BE49-F238E27FC236}">
                <a16:creationId xmlns:a16="http://schemas.microsoft.com/office/drawing/2014/main" id="{EEC80218-BC88-4D6F-A5C6-82561DEE51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133600"/>
            <a:ext cx="850900" cy="12763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a:extLst>
              <a:ext uri="{FF2B5EF4-FFF2-40B4-BE49-F238E27FC236}">
                <a16:creationId xmlns:a16="http://schemas.microsoft.com/office/drawing/2014/main" id="{FC004CCD-1412-4813-811B-1168082121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70B84C7-DFF9-4C41-A4DA-4C2BB20C8AD0}"/>
              </a:ext>
            </a:extLst>
          </p:cNvPr>
          <p:cNvSpPr>
            <a:spLocks noGrp="1" noChangeArrowheads="1"/>
          </p:cNvSpPr>
          <p:nvPr>
            <p:ph type="title"/>
          </p:nvPr>
        </p:nvSpPr>
        <p:spPr/>
        <p:txBody>
          <a:bodyPr/>
          <a:lstStyle/>
          <a:p>
            <a:pPr eaLnBrk="1" hangingPunct="1">
              <a:defRPr/>
            </a:pPr>
            <a:r>
              <a:rPr lang="en-US" dirty="0">
                <a:solidFill>
                  <a:srgbClr val="FF0000"/>
                </a:solidFill>
              </a:rPr>
              <a:t>THE ISSUE:</a:t>
            </a:r>
          </a:p>
        </p:txBody>
      </p:sp>
      <p:sp>
        <p:nvSpPr>
          <p:cNvPr id="3075" name="Rectangle 3">
            <a:extLst>
              <a:ext uri="{FF2B5EF4-FFF2-40B4-BE49-F238E27FC236}">
                <a16:creationId xmlns:a16="http://schemas.microsoft.com/office/drawing/2014/main" id="{9F0638A5-36EB-41D8-AC45-8FFABAD25A5C}"/>
              </a:ext>
            </a:extLst>
          </p:cNvPr>
          <p:cNvSpPr>
            <a:spLocks noGrp="1" noChangeArrowheads="1"/>
          </p:cNvSpPr>
          <p:nvPr>
            <p:ph type="body" idx="1"/>
          </p:nvPr>
        </p:nvSpPr>
        <p:spPr>
          <a:xfrm>
            <a:off x="214313" y="1143000"/>
            <a:ext cx="8715375" cy="5500688"/>
          </a:xfrm>
        </p:spPr>
        <p:txBody>
          <a:bodyPr/>
          <a:lstStyle/>
          <a:p>
            <a:pPr eaLnBrk="1" hangingPunct="1">
              <a:buFontTx/>
              <a:buNone/>
              <a:defRPr/>
            </a:pPr>
            <a:r>
              <a:rPr lang="en-US" b="1" dirty="0"/>
              <a:t>The problem of obesity is a major dilemma that the World must confront.</a:t>
            </a:r>
          </a:p>
          <a:p>
            <a:pPr eaLnBrk="1" hangingPunct="1">
              <a:buFontTx/>
              <a:buNone/>
              <a:defRPr/>
            </a:pPr>
            <a:endParaRPr lang="en-US" b="1" dirty="0"/>
          </a:p>
          <a:p>
            <a:pPr eaLnBrk="1" hangingPunct="1">
              <a:defRPr/>
            </a:pPr>
            <a:r>
              <a:rPr lang="en-US" b="1" dirty="0"/>
              <a:t>What is obesity and how does it relate to standards of health?</a:t>
            </a:r>
          </a:p>
          <a:p>
            <a:pPr eaLnBrk="1" hangingPunct="1">
              <a:defRPr/>
            </a:pPr>
            <a:r>
              <a:rPr lang="en-US" b="1" dirty="0"/>
              <a:t>What are the economic costs and implications associated with obesity?</a:t>
            </a:r>
          </a:p>
          <a:p>
            <a:pPr eaLnBrk="1" hangingPunct="1">
              <a:defRPr/>
            </a:pPr>
            <a:r>
              <a:rPr lang="en-US" b="1" dirty="0"/>
              <a:t>What are the broader implications of obesity, particularly on the global level?</a:t>
            </a:r>
          </a:p>
          <a:p>
            <a:pPr eaLnBrk="1" hangingPunct="1">
              <a:defRPr/>
            </a:pPr>
            <a:r>
              <a:rPr lang="en-US" b="1" dirty="0"/>
              <a:t>What are solutions to the problem of obesity?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62" name="Rectangle 2">
            <a:extLst>
              <a:ext uri="{FF2B5EF4-FFF2-40B4-BE49-F238E27FC236}">
                <a16:creationId xmlns:a16="http://schemas.microsoft.com/office/drawing/2014/main" id="{0B99A887-E28F-4FED-8A99-ACB195597CD4}"/>
              </a:ext>
            </a:extLst>
          </p:cNvPr>
          <p:cNvSpPr>
            <a:spLocks noGrp="1" noChangeArrowheads="1"/>
          </p:cNvSpPr>
          <p:nvPr>
            <p:ph type="body" idx="1"/>
          </p:nvPr>
        </p:nvSpPr>
        <p:spPr>
          <a:xfrm>
            <a:off x="323850" y="1844675"/>
            <a:ext cx="7993063" cy="4525963"/>
          </a:xfrm>
        </p:spPr>
        <p:txBody>
          <a:bodyPr/>
          <a:lstStyle/>
          <a:p>
            <a:pPr eaLnBrk="1" hangingPunct="1">
              <a:buFont typeface="Wingdings" panose="05000000000000000000" pitchFamily="2" charset="2"/>
              <a:buNone/>
              <a:defRPr/>
            </a:pPr>
            <a:r>
              <a:rPr lang="en-US" sz="15600" b="1" dirty="0">
                <a:solidFill>
                  <a:srgbClr val="FB11DF"/>
                </a:solidFill>
                <a:latin typeface="Freestyle Script" pitchFamily="66" charset="0"/>
              </a:rPr>
              <a:t>Thank you</a:t>
            </a:r>
          </a:p>
        </p:txBody>
      </p:sp>
      <p:pic>
        <p:nvPicPr>
          <p:cNvPr id="60419" name="Picture 3" descr="Thank You">
            <a:extLst>
              <a:ext uri="{FF2B5EF4-FFF2-40B4-BE49-F238E27FC236}">
                <a16:creationId xmlns:a16="http://schemas.microsoft.com/office/drawing/2014/main" id="{82AC9DF5-37C9-44A7-8FC4-B30246C44F1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4508500"/>
            <a:ext cx="3529012"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a:extLst>
              <a:ext uri="{FF2B5EF4-FFF2-40B4-BE49-F238E27FC236}">
                <a16:creationId xmlns:a16="http://schemas.microsoft.com/office/drawing/2014/main" id="{ED374364-C08D-4CA6-97E6-EF365A5986D2}"/>
              </a:ext>
            </a:extLst>
          </p:cNvPr>
          <p:cNvSpPr>
            <a:spLocks noChangeArrowheads="1" noChangeShapeType="1" noTextEdit="1"/>
          </p:cNvSpPr>
          <p:nvPr/>
        </p:nvSpPr>
        <p:spPr bwMode="auto">
          <a:xfrm>
            <a:off x="1295400" y="457200"/>
            <a:ext cx="65532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Defining Obesity</a:t>
            </a:r>
          </a:p>
        </p:txBody>
      </p:sp>
      <p:sp>
        <p:nvSpPr>
          <p:cNvPr id="11267" name="WordArt 3">
            <a:extLst>
              <a:ext uri="{FF2B5EF4-FFF2-40B4-BE49-F238E27FC236}">
                <a16:creationId xmlns:a16="http://schemas.microsoft.com/office/drawing/2014/main" id="{0DC9E77E-9F86-4BB2-B925-EDEABA771AE5}"/>
              </a:ext>
            </a:extLst>
          </p:cNvPr>
          <p:cNvSpPr>
            <a:spLocks noChangeArrowheads="1" noChangeShapeType="1" noTextEdit="1"/>
          </p:cNvSpPr>
          <p:nvPr/>
        </p:nvSpPr>
        <p:spPr bwMode="auto">
          <a:xfrm>
            <a:off x="1295400" y="1524000"/>
            <a:ext cx="6705600" cy="762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latin typeface="Arial Black" panose="020B0A04020102020204" pitchFamily="34" charset="0"/>
              </a:rPr>
              <a:t>What constitutes obesity?</a:t>
            </a:r>
          </a:p>
        </p:txBody>
      </p:sp>
      <p:sp>
        <p:nvSpPr>
          <p:cNvPr id="4100" name="Rectangle 4">
            <a:extLst>
              <a:ext uri="{FF2B5EF4-FFF2-40B4-BE49-F238E27FC236}">
                <a16:creationId xmlns:a16="http://schemas.microsoft.com/office/drawing/2014/main" id="{83538B02-7CCF-46A7-A125-658AE0ACA3B0}"/>
              </a:ext>
            </a:extLst>
          </p:cNvPr>
          <p:cNvSpPr>
            <a:spLocks noGrp="1" noChangeArrowheads="1"/>
          </p:cNvSpPr>
          <p:nvPr>
            <p:ph type="body" idx="1"/>
          </p:nvPr>
        </p:nvSpPr>
        <p:spPr>
          <a:xfrm>
            <a:off x="457200" y="2362200"/>
            <a:ext cx="8229600" cy="4210050"/>
          </a:xfrm>
        </p:spPr>
        <p:txBody>
          <a:bodyPr/>
          <a:lstStyle/>
          <a:p>
            <a:pPr eaLnBrk="1" hangingPunct="1">
              <a:lnSpc>
                <a:spcPct val="90000"/>
              </a:lnSpc>
              <a:defRPr/>
            </a:pPr>
            <a:r>
              <a:rPr lang="en-US" sz="2800" b="1" dirty="0"/>
              <a:t>"a condition characterized by the excessive accumulation and storage of fat in the body” </a:t>
            </a:r>
          </a:p>
          <a:p>
            <a:pPr eaLnBrk="1" hangingPunct="1">
              <a:lnSpc>
                <a:spcPct val="90000"/>
              </a:lnSpc>
              <a:defRPr/>
            </a:pPr>
            <a:r>
              <a:rPr lang="en-US" sz="2800" b="1" dirty="0"/>
              <a:t>(Body Mass Index)</a:t>
            </a:r>
          </a:p>
          <a:p>
            <a:pPr lvl="1" eaLnBrk="1" hangingPunct="1">
              <a:lnSpc>
                <a:spcPct val="90000"/>
              </a:lnSpc>
              <a:defRPr/>
            </a:pPr>
            <a:r>
              <a:rPr lang="en-US" b="1" dirty="0"/>
              <a:t>BMI is calculated by taking a person’s weight (kg.) and dividing by their height squared (meter). </a:t>
            </a:r>
          </a:p>
          <a:p>
            <a:pPr lvl="1" eaLnBrk="1" hangingPunct="1">
              <a:lnSpc>
                <a:spcPct val="90000"/>
              </a:lnSpc>
              <a:buFont typeface="Wingdings" panose="05000000000000000000" pitchFamily="2" charset="2"/>
              <a:buNone/>
              <a:defRPr/>
            </a:pPr>
            <a:r>
              <a:rPr lang="en-US" b="1" dirty="0">
                <a:solidFill>
                  <a:srgbClr val="FFFF00"/>
                </a:solidFill>
              </a:rPr>
              <a:t>BMI= Wt </a:t>
            </a:r>
            <a:r>
              <a:rPr lang="en-US" sz="1800" b="1" dirty="0">
                <a:solidFill>
                  <a:srgbClr val="FFFF00"/>
                </a:solidFill>
              </a:rPr>
              <a:t>(kg)/</a:t>
            </a:r>
            <a:r>
              <a:rPr lang="en-US" b="1" dirty="0">
                <a:solidFill>
                  <a:srgbClr val="FFFF00"/>
                </a:solidFill>
              </a:rPr>
              <a:t>Ht </a:t>
            </a:r>
            <a:r>
              <a:rPr lang="en-US" sz="1800" b="1" dirty="0">
                <a:solidFill>
                  <a:srgbClr val="FFFF00"/>
                </a:solidFill>
              </a:rPr>
              <a:t>(m) </a:t>
            </a:r>
            <a:r>
              <a:rPr lang="en-US" b="1" baseline="30000" dirty="0">
                <a:solidFill>
                  <a:srgbClr val="FFFF00"/>
                </a:solidFill>
              </a:rPr>
              <a:t>2</a:t>
            </a:r>
          </a:p>
          <a:p>
            <a:pPr eaLnBrk="1" hangingPunct="1">
              <a:lnSpc>
                <a:spcPct val="90000"/>
              </a:lnSpc>
              <a:defRPr/>
            </a:pPr>
            <a:r>
              <a:rPr lang="en-US" sz="2800" b="1" dirty="0"/>
              <a:t>In Adults: Overweight is defined as a BMI of 25-29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hart displaying BMI classification">
            <a:extLst>
              <a:ext uri="{FF2B5EF4-FFF2-40B4-BE49-F238E27FC236}">
                <a16:creationId xmlns:a16="http://schemas.microsoft.com/office/drawing/2014/main" id="{0359A240-4424-432D-A780-5C9D2B6C28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357188"/>
            <a:ext cx="7286625" cy="607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a:extLst>
              <a:ext uri="{FF2B5EF4-FFF2-40B4-BE49-F238E27FC236}">
                <a16:creationId xmlns:a16="http://schemas.microsoft.com/office/drawing/2014/main" id="{67A5E1A4-1D22-4F91-B4CC-926A6301B094}"/>
              </a:ext>
            </a:extLst>
          </p:cNvPr>
          <p:cNvSpPr>
            <a:spLocks noChangeArrowheads="1" noChangeShapeType="1" noTextEdit="1"/>
          </p:cNvSpPr>
          <p:nvPr/>
        </p:nvSpPr>
        <p:spPr bwMode="auto">
          <a:xfrm>
            <a:off x="3200400" y="457200"/>
            <a:ext cx="2157413" cy="6699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0000"/>
                </a:solidFill>
                <a:effectLst>
                  <a:outerShdw dist="35921" dir="2700000" algn="ctr" rotWithShape="0">
                    <a:srgbClr val="C0C0C0">
                      <a:alpha val="79999"/>
                    </a:srgbClr>
                  </a:outerShdw>
                </a:effectLst>
                <a:latin typeface="Impact" panose="020B0806030902050204" pitchFamily="34" charset="0"/>
              </a:rPr>
              <a:t>Risks</a:t>
            </a:r>
          </a:p>
        </p:txBody>
      </p:sp>
      <p:sp>
        <p:nvSpPr>
          <p:cNvPr id="6147" name="Rectangle 3">
            <a:extLst>
              <a:ext uri="{FF2B5EF4-FFF2-40B4-BE49-F238E27FC236}">
                <a16:creationId xmlns:a16="http://schemas.microsoft.com/office/drawing/2014/main" id="{61C62ED0-CC08-45D8-8EC6-137C9269E91F}"/>
              </a:ext>
            </a:extLst>
          </p:cNvPr>
          <p:cNvSpPr>
            <a:spLocks noGrp="1" noChangeArrowheads="1"/>
          </p:cNvSpPr>
          <p:nvPr>
            <p:ph type="body" idx="1"/>
          </p:nvPr>
        </p:nvSpPr>
        <p:spPr>
          <a:xfrm>
            <a:off x="0" y="1357313"/>
            <a:ext cx="9144000" cy="5500687"/>
          </a:xfrm>
        </p:spPr>
        <p:txBody>
          <a:bodyPr/>
          <a:lstStyle/>
          <a:p>
            <a:pPr eaLnBrk="1" hangingPunct="1">
              <a:buFont typeface="Arial" pitchFamily="34" charset="0"/>
              <a:buNone/>
              <a:defRPr/>
            </a:pPr>
            <a:r>
              <a:rPr lang="en-US" sz="2800" b="1" dirty="0"/>
              <a:t>Raised BMI is a major risk factor for non-communicable diseases such as:</a:t>
            </a:r>
          </a:p>
          <a:p>
            <a:pPr eaLnBrk="1" hangingPunct="1">
              <a:defRPr/>
            </a:pPr>
            <a:r>
              <a:rPr lang="en-US" sz="2800" b="1" dirty="0"/>
              <a:t>cardiovascular diseases (mainly heart disease and stroke), which were the leading cause of death in 2012;</a:t>
            </a:r>
          </a:p>
          <a:p>
            <a:pPr eaLnBrk="1" hangingPunct="1">
              <a:defRPr/>
            </a:pPr>
            <a:r>
              <a:rPr lang="en-US" sz="2800" b="1" dirty="0"/>
              <a:t>diabetes; </a:t>
            </a:r>
          </a:p>
          <a:p>
            <a:pPr eaLnBrk="1" hangingPunct="1">
              <a:defRPr/>
            </a:pPr>
            <a:r>
              <a:rPr lang="en-US" sz="2800" b="1" dirty="0"/>
              <a:t>musculoskeletal disorders (especially osteoarthritis - a highly disabling degenerative disease of the joints); </a:t>
            </a:r>
          </a:p>
          <a:p>
            <a:pPr eaLnBrk="1" hangingPunct="1">
              <a:defRPr/>
            </a:pPr>
            <a:r>
              <a:rPr lang="en-US" sz="2800" b="1" dirty="0"/>
              <a:t>some cancers (endometrial, breast, and colon).</a:t>
            </a:r>
          </a:p>
          <a:p>
            <a:pPr eaLnBrk="1" hangingPunct="1">
              <a:buFont typeface="Arial" pitchFamily="34" charset="0"/>
              <a:buNone/>
              <a:defRPr/>
            </a:pPr>
            <a:r>
              <a:rPr lang="en-US" sz="2800" b="1" dirty="0">
                <a:solidFill>
                  <a:srgbClr val="FF0000"/>
                </a:solidFill>
              </a:rPr>
              <a:t>The risk for these non-communicable diseases increases, with an increase in BMI.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a:extLst>
              <a:ext uri="{FF2B5EF4-FFF2-40B4-BE49-F238E27FC236}">
                <a16:creationId xmlns:a16="http://schemas.microsoft.com/office/drawing/2014/main" id="{7C5FB0FA-1182-46FC-91F0-8B7637FCADD9}"/>
              </a:ext>
            </a:extLst>
          </p:cNvPr>
          <p:cNvSpPr>
            <a:spLocks noChangeArrowheads="1"/>
          </p:cNvSpPr>
          <p:nvPr/>
        </p:nvSpPr>
        <p:spPr bwMode="auto">
          <a:xfrm>
            <a:off x="539750" y="765175"/>
            <a:ext cx="860425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eaLnBrk="1" hangingPunct="1">
              <a:spcBef>
                <a:spcPct val="0"/>
              </a:spcBef>
              <a:buClrTx/>
              <a:buSzTx/>
              <a:buFontTx/>
              <a:buNone/>
            </a:pPr>
            <a:r>
              <a:rPr lang="en-US" altLang="en-US" sz="3600" b="1"/>
              <a:t>Reasons created an “obesogenic environment” around the Arabic countries</a:t>
            </a:r>
          </a:p>
          <a:p>
            <a:pPr algn="ctr" eaLnBrk="1" hangingPunct="1">
              <a:spcBef>
                <a:spcPct val="0"/>
              </a:spcBef>
              <a:buClrTx/>
              <a:buSzTx/>
              <a:buFontTx/>
              <a:buNone/>
            </a:pPr>
            <a:endParaRPr lang="en-US" altLang="en-US" sz="3600" b="1">
              <a:solidFill>
                <a:srgbClr val="FF0000"/>
              </a:solidFill>
            </a:endParaRPr>
          </a:p>
          <a:p>
            <a:pPr eaLnBrk="1" hangingPunct="1">
              <a:spcBef>
                <a:spcPct val="0"/>
              </a:spcBef>
              <a:buClrTx/>
              <a:buSzTx/>
              <a:buFontTx/>
              <a:buChar char="-"/>
            </a:pPr>
            <a:r>
              <a:rPr lang="en-US" altLang="en-US" sz="3600" b="1">
                <a:solidFill>
                  <a:srgbClr val="FF0000"/>
                </a:solidFill>
              </a:rPr>
              <a:t>Easy transportation</a:t>
            </a:r>
          </a:p>
          <a:p>
            <a:pPr eaLnBrk="1" hangingPunct="1">
              <a:spcBef>
                <a:spcPct val="0"/>
              </a:spcBef>
              <a:buClrTx/>
              <a:buSzTx/>
              <a:buFontTx/>
              <a:buChar char="-"/>
            </a:pPr>
            <a:r>
              <a:rPr lang="en-US" altLang="en-US" sz="3600" b="1">
                <a:solidFill>
                  <a:srgbClr val="FF0000"/>
                </a:solidFill>
              </a:rPr>
              <a:t> Sedentary lifestyles</a:t>
            </a:r>
          </a:p>
          <a:p>
            <a:pPr eaLnBrk="1" hangingPunct="1">
              <a:spcBef>
                <a:spcPct val="0"/>
              </a:spcBef>
              <a:buClrTx/>
              <a:buSzTx/>
              <a:buFontTx/>
              <a:buChar char="-"/>
            </a:pPr>
            <a:r>
              <a:rPr lang="en-US" altLang="en-US" sz="3600" b="1">
                <a:solidFill>
                  <a:srgbClr val="FF0000"/>
                </a:solidFill>
              </a:rPr>
              <a:t>Adopting Western style fast food</a:t>
            </a:r>
          </a:p>
          <a:p>
            <a:pPr eaLnBrk="1" hangingPunct="1">
              <a:spcBef>
                <a:spcPct val="0"/>
              </a:spcBef>
              <a:buClrTx/>
              <a:buSzTx/>
              <a:buFontTx/>
              <a:buChar char="-"/>
            </a:pPr>
            <a:r>
              <a:rPr lang="en-US" altLang="en-US" sz="3600" b="1">
                <a:solidFill>
                  <a:srgbClr val="FF0000"/>
                </a:solidFill>
              </a:rPr>
              <a:t>Easier life styles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9C5ABF7-71A7-4B1E-A918-1292CA6A8D74}"/>
              </a:ext>
            </a:extLst>
          </p:cNvPr>
          <p:cNvSpPr>
            <a:spLocks noGrp="1"/>
          </p:cNvSpPr>
          <p:nvPr>
            <p:ph type="ctrTitle"/>
          </p:nvPr>
        </p:nvSpPr>
        <p:spPr>
          <a:xfrm>
            <a:off x="395288" y="3429000"/>
            <a:ext cx="8020050" cy="3000375"/>
          </a:xfrm>
        </p:spPr>
        <p:txBody>
          <a:bodyPr/>
          <a:lstStyle/>
          <a:p>
            <a:pPr algn="l" eaLnBrk="1" hangingPunct="1">
              <a:defRPr/>
            </a:pPr>
            <a:r>
              <a:rPr lang="en-US" sz="2400" dirty="0"/>
              <a:t>For any given degree of overweight, younger adults generally had greater YLL than did older adults. </a:t>
            </a:r>
            <a:br>
              <a:rPr lang="en-US" sz="2400" dirty="0"/>
            </a:br>
            <a:br>
              <a:rPr lang="en-US" sz="2400" dirty="0"/>
            </a:br>
            <a:r>
              <a:rPr lang="en-US" sz="2400" dirty="0"/>
              <a:t>The maximum YLL for white men aged 20 to 30 years with a severe level of obesity (BMI &gt;45) is 13 and is 8 for white women.</a:t>
            </a:r>
          </a:p>
        </p:txBody>
      </p:sp>
      <p:sp>
        <p:nvSpPr>
          <p:cNvPr id="7171" name="Subtitle 2">
            <a:extLst>
              <a:ext uri="{FF2B5EF4-FFF2-40B4-BE49-F238E27FC236}">
                <a16:creationId xmlns:a16="http://schemas.microsoft.com/office/drawing/2014/main" id="{3D2A8497-37F0-4E30-ADB8-62CFDC845ABC}"/>
              </a:ext>
            </a:extLst>
          </p:cNvPr>
          <p:cNvSpPr>
            <a:spLocks noGrp="1"/>
          </p:cNvSpPr>
          <p:nvPr>
            <p:ph type="subTitle" idx="1"/>
          </p:nvPr>
        </p:nvSpPr>
        <p:spPr>
          <a:xfrm>
            <a:off x="571500" y="714375"/>
            <a:ext cx="7929563" cy="3001963"/>
          </a:xfrm>
        </p:spPr>
        <p:txBody>
          <a:bodyPr/>
          <a:lstStyle/>
          <a:p>
            <a:pPr algn="l" eaLnBrk="1" hangingPunct="1">
              <a:defRPr/>
            </a:pPr>
            <a:r>
              <a:rPr lang="en-US" sz="2800" b="1" dirty="0">
                <a:solidFill>
                  <a:srgbClr val="FFFF00"/>
                </a:solidFill>
              </a:rPr>
              <a:t>One way to quantify the individual effect is in terms of the expected number of years of life lost (YLL). The </a:t>
            </a:r>
            <a:r>
              <a:rPr lang="en-US" sz="2800" b="1" i="1" dirty="0">
                <a:solidFill>
                  <a:srgbClr val="FFFF00"/>
                </a:solidFill>
              </a:rPr>
              <a:t>YLL</a:t>
            </a:r>
            <a:r>
              <a:rPr lang="en-US" sz="2800" b="1" dirty="0">
                <a:solidFill>
                  <a:srgbClr val="FFFF00"/>
                </a:solidFill>
              </a:rPr>
              <a:t> is defined as the difference between the number of years a person would be expected to live if he/she was not obese and the number of years expected to live if the person is obese.</a:t>
            </a: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pitchFamily="34"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6492</TotalTime>
  <Words>1526</Words>
  <Application>Microsoft Office PowerPoint</Application>
  <PresentationFormat>On-screen Show (4:3)</PresentationFormat>
  <Paragraphs>194</Paragraphs>
  <Slides>40</Slides>
  <Notes>15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Stream</vt:lpstr>
      <vt:lpstr> </vt:lpstr>
      <vt:lpstr>Outline</vt:lpstr>
      <vt:lpstr>PowerPoint Presentation</vt:lpstr>
      <vt:lpstr>THE ISSUE:</vt:lpstr>
      <vt:lpstr>PowerPoint Presentation</vt:lpstr>
      <vt:lpstr>PowerPoint Presentation</vt:lpstr>
      <vt:lpstr>PowerPoint Presentation</vt:lpstr>
      <vt:lpstr>PowerPoint Presentation</vt:lpstr>
      <vt:lpstr>For any given degree of overweight, younger adults generally had greater YLL than did older adults.   The maximum YLL for white men aged 20 to 30 years with a severe level of obesity (BMI &gt;45) is 13 and is 8 for white women.</vt:lpstr>
      <vt:lpstr>10 facts on obesity/WHO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Metabolic Syndrome</vt:lpstr>
      <vt:lpstr>Metabolic Syndrome</vt:lpstr>
      <vt:lpstr>Prevalence</vt:lpstr>
      <vt:lpstr>Risk Factors</vt:lpstr>
      <vt:lpstr>PowerPoint Presentation</vt:lpstr>
      <vt:lpstr>PowerPoint Presentation</vt:lpstr>
      <vt:lpstr>PowerPoint Presentation</vt:lpstr>
      <vt:lpstr>IDF (2005)</vt:lpstr>
      <vt:lpstr>Cardiovascular Diseases Mortality increases with the increased number of Metabolic Syndrome components </vt:lpstr>
      <vt:lpstr>Prevalence of MeS in the region</vt:lpstr>
      <vt:lpstr>Metabolic syndrome in Jordan</vt:lpstr>
      <vt:lpstr>Metabolic syndrome and its components among Jordanian children and adolescents</vt:lpstr>
      <vt:lpstr>PowerPoint Presentation</vt:lpstr>
      <vt:lpstr>Overweight and obesity</vt:lpstr>
      <vt:lpstr>PowerPoint Presentation</vt:lpstr>
      <vt:lpstr>PowerPoint Presentation</vt:lpstr>
      <vt:lpstr>Individual metabolic abnormalities in  children</vt:lpstr>
      <vt:lpstr>Individual metabolic abnormalities in  adolescents</vt:lpstr>
      <vt:lpstr>Self-care</vt:lpstr>
      <vt:lpstr>PowerPoint Presentation</vt:lpstr>
      <vt:lpstr>PowerPoint Presentation</vt:lpstr>
    </vt:vector>
  </TitlesOfParts>
  <Company>rsph emory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 in the State of the Art</dc:title>
  <dc:creator>david g kleinbaum</dc:creator>
  <cp:lastModifiedBy>hamzeh otoom</cp:lastModifiedBy>
  <cp:revision>354</cp:revision>
  <dcterms:created xsi:type="dcterms:W3CDTF">2001-04-30T13:39:54Z</dcterms:created>
  <dcterms:modified xsi:type="dcterms:W3CDTF">2020-12-02T00:48:15Z</dcterms:modified>
</cp:coreProperties>
</file>