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4" r:id="rId3"/>
    <p:sldId id="257" r:id="rId4"/>
    <p:sldId id="275" r:id="rId5"/>
    <p:sldId id="276" r:id="rId6"/>
    <p:sldId id="258" r:id="rId7"/>
    <p:sldId id="260" r:id="rId8"/>
    <p:sldId id="277" r:id="rId9"/>
    <p:sldId id="278" r:id="rId10"/>
    <p:sldId id="279" r:id="rId11"/>
    <p:sldId id="280" r:id="rId12"/>
    <p:sldId id="262" r:id="rId13"/>
    <p:sldId id="282" r:id="rId14"/>
    <p:sldId id="283" r:id="rId15"/>
    <p:sldId id="284" r:id="rId16"/>
    <p:sldId id="285" r:id="rId17"/>
    <p:sldId id="293" r:id="rId18"/>
    <p:sldId id="287" r:id="rId19"/>
    <p:sldId id="288" r:id="rId20"/>
    <p:sldId id="289" r:id="rId21"/>
    <p:sldId id="290" r:id="rId22"/>
    <p:sldId id="265" r:id="rId23"/>
    <p:sldId id="291" r:id="rId24"/>
    <p:sldId id="266" r:id="rId25"/>
    <p:sldId id="294" r:id="rId26"/>
    <p:sldId id="295" r:id="rId27"/>
    <p:sldId id="296" r:id="rId28"/>
    <p:sldId id="297" r:id="rId29"/>
    <p:sldId id="298" r:id="rId30"/>
    <p:sldId id="268" r:id="rId31"/>
    <p:sldId id="299" r:id="rId32"/>
    <p:sldId id="271" r:id="rId33"/>
    <p:sldId id="30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333333"/>
    <a:srgbClr val="31A2E7"/>
    <a:srgbClr val="FFCC66"/>
    <a:srgbClr val="003399"/>
    <a:srgbClr val="6699FF"/>
    <a:srgbClr val="EA75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1" autoAdjust="0"/>
    <p:restoredTop sz="94728" autoAdjust="0"/>
  </p:normalViewPr>
  <p:slideViewPr>
    <p:cSldViewPr>
      <p:cViewPr varScale="1">
        <p:scale>
          <a:sx n="101" d="100"/>
          <a:sy n="101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3DFFEA-B8D5-4BD5-AAB6-39F3432DA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2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7FE45D-0600-43FD-B101-79084FD2B52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A5337-E7D6-4203-A9C2-512F5E23FD3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20676-3FBD-45AE-99B5-C71414D453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A5D969-963B-4ABA-A947-F5B63AF0BA4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CAC4B-620C-4F25-BA15-03885D523C2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8EFAF-5303-4297-9EEA-F8FACFA2A18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DCEE8-551C-477C-B6FF-98C93EA630F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901D9A-E62F-4990-A7C8-AB69D605E9E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5399D-9CB8-41C1-8AAA-2578AFF6802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38E1D-969D-4A7A-91D1-95C9EEF4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E5B2A-0B08-40DA-82F2-74D94550C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BC72-49DF-454A-B35F-D5CC36458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2BA4A-5406-4DAE-AC61-9D869352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25791-3274-41F3-96F8-E4D58FF0D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D51BD-C0E3-4191-A7EA-B5428C80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BBC72-B26A-44B9-B5AC-E863269FC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1143-6678-43E3-8177-1EFC9495A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4051F-5083-4291-A54F-FB61604B8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18D0-4D1E-4D5E-8611-9E865F763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FD234-9A2D-4F66-927F-56465A75E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1AEFB5-C3DA-4656-BC8F-2A2E7094E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.wmf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3" Type="http://schemas.openxmlformats.org/officeDocument/2006/relationships/image" Target="../media/image1.wmf" /><Relationship Id="rId7" Type="http://schemas.openxmlformats.org/officeDocument/2006/relationships/image" Target="../media/image1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4.png" /><Relationship Id="rId5" Type="http://schemas.openxmlformats.org/officeDocument/2006/relationships/image" Target="../media/image13.png" /><Relationship Id="rId10" Type="http://schemas.openxmlformats.org/officeDocument/2006/relationships/image" Target="../media/image18.png" /><Relationship Id="rId4" Type="http://schemas.openxmlformats.org/officeDocument/2006/relationships/image" Target="../media/image4.png" /><Relationship Id="rId9" Type="http://schemas.openxmlformats.org/officeDocument/2006/relationships/image" Target="../media/image17.png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2.png" /><Relationship Id="rId4" Type="http://schemas.openxmlformats.org/officeDocument/2006/relationships/image" Target="../media/image4.pn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4.png" /><Relationship Id="rId4" Type="http://schemas.openxmlformats.org/officeDocument/2006/relationships/image" Target="../media/image4.png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25.png" /><Relationship Id="rId4" Type="http://schemas.openxmlformats.org/officeDocument/2006/relationships/image" Target="../media/image4.png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6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4.png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4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6.xml" /><Relationship Id="rId5" Type="http://schemas.openxmlformats.org/officeDocument/2006/relationships/image" Target="../media/image9.png" /><Relationship Id="rId4" Type="http://schemas.openxmlformats.org/officeDocument/2006/relationships/image" Target="../media/image4.pn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1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 l="3999" t="8000"/>
            <a:stretch>
              <a:fillRect/>
            </a:stretch>
          </p:blipFill>
          <p:spPr bwMode="auto">
            <a:xfrm>
              <a:off x="0" y="0"/>
              <a:ext cx="91440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6324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t="37894" r="77522" b="51756"/>
            <a:stretch>
              <a:fillRect/>
            </a:stretch>
          </p:blipFill>
          <p:spPr bwMode="auto">
            <a:xfrm>
              <a:off x="6248400" y="0"/>
              <a:ext cx="28956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110"/>
            <p:cNvPicPr>
              <a:picLocks noChangeAspect="1" noChangeArrowheads="1"/>
            </p:cNvPicPr>
            <p:nvPr/>
          </p:nvPicPr>
          <p:blipFill>
            <a:blip r:embed="rId5" cstate="print"/>
            <a:srcRect t="32652" r="44415"/>
            <a:stretch>
              <a:fillRect/>
            </a:stretch>
          </p:blipFill>
          <p:spPr bwMode="auto">
            <a:xfrm>
              <a:off x="6324600" y="2971800"/>
              <a:ext cx="2819400" cy="1981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055" name="Picture 110"/>
            <p:cNvPicPr>
              <a:picLocks noChangeAspect="1" noChangeArrowheads="1"/>
            </p:cNvPicPr>
            <p:nvPr/>
          </p:nvPicPr>
          <p:blipFill>
            <a:blip r:embed="rId5" cstate="print"/>
            <a:srcRect l="76311" t="8163"/>
            <a:stretch>
              <a:fillRect/>
            </a:stretch>
          </p:blipFill>
          <p:spPr bwMode="auto">
            <a:xfrm>
              <a:off x="7086600" y="5029200"/>
              <a:ext cx="1916113" cy="17145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0668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cAMP</a:t>
            </a:r>
            <a:r>
              <a:rPr lang="en-US" b="1"/>
              <a:t> Is the Intracellular Signal for Many Responses</a:t>
            </a:r>
            <a:endParaRPr 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675" y="1524000"/>
            <a:ext cx="64103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81000" y="22860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Adenylyl Cyclase</a:t>
            </a:r>
            <a:endParaRPr lang="en-US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81000" y="29718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Protein Kinase</a:t>
            </a:r>
            <a:endParaRPr lang="en-US"/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81000" y="38100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Phosphoproteins</a:t>
            </a:r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81000" y="4572000"/>
            <a:ext cx="244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Phosphodiesterases</a:t>
            </a:r>
            <a:endParaRPr lang="en-US"/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381000" y="51054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Phosphoprotein Phosphatases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3999" t="800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943600" y="64912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00FF"/>
                </a:solidFill>
              </a:rPr>
              <a:t> ©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  <a:latin typeface="McGrawHill-BlackItalic" pitchFamily="2" charset="0"/>
              </a:rPr>
              <a:t>The McGraw-Hill Companies, Inc, 2011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487363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Georgia" pitchFamily="18" charset="0"/>
              </a:rPr>
              <a:t>Chapter 42</a:t>
            </a:r>
            <a:endParaRPr lang="en-US" sz="2200" b="1">
              <a:solidFill>
                <a:srgbClr val="006699"/>
              </a:solidFill>
              <a:latin typeface="Georgia" pitchFamily="18" charset="0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1524000" y="228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447800" y="30480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8738" indent="-58738" defTabSz="174625"/>
            <a:r>
              <a:rPr lang="en-US" sz="1900" b="1">
                <a:solidFill>
                  <a:srgbClr val="EA7500"/>
                </a:solidFill>
                <a:latin typeface="Georgia" pitchFamily="18" charset="0"/>
              </a:rPr>
              <a:t>  Hormone Action &amp; Signal Transduction </a:t>
            </a: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5" cstate="print"/>
          <a:srcRect b="2649"/>
          <a:stretch>
            <a:fillRect/>
          </a:stretch>
        </p:blipFill>
        <p:spPr bwMode="auto">
          <a:xfrm>
            <a:off x="0" y="1104900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rot="5400000">
            <a:off x="990600" y="3352800"/>
            <a:ext cx="22098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1143000" y="48768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Bind CRP in prokaryots </a:t>
            </a:r>
          </a:p>
        </p:txBody>
      </p:sp>
      <p:pic>
        <p:nvPicPr>
          <p:cNvPr id="1537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165350"/>
            <a:ext cx="20574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160838"/>
            <a:ext cx="14478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4572000"/>
            <a:ext cx="13049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6172200"/>
            <a:ext cx="523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3200400"/>
            <a:ext cx="15716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cGMP Is also an Intracellular Signal</a:t>
            </a:r>
            <a:endParaRPr lang="en-US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609600" y="1828800"/>
            <a:ext cx="800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Cyclic GMP is made from GTP by the enzyme guanylyl cyclase, which exists in soluble and membrane-bound forms.</a:t>
            </a:r>
          </a:p>
          <a:p>
            <a:endParaRPr lang="en-US" sz="2000"/>
          </a:p>
          <a:p>
            <a:r>
              <a:rPr lang="en-US" sz="2000"/>
              <a:t>Formed by:</a:t>
            </a:r>
          </a:p>
          <a:p>
            <a:endParaRPr lang="en-US" sz="2000"/>
          </a:p>
          <a:p>
            <a:r>
              <a:rPr lang="en-US" sz="2000"/>
              <a:t>The atriopeptins, a family of peptides produced in cardiac atrial tissues, cause natriuresis, diuresis, vasodilation, and inhibition of aldosterone secretion.</a:t>
            </a:r>
          </a:p>
          <a:p>
            <a:endParaRPr lang="en-US" sz="2000"/>
          </a:p>
          <a:p>
            <a:r>
              <a:rPr lang="en-US" sz="2000"/>
              <a:t>Other stimulators: nitroprusside, nitroglycerin, nitric oxide, sodium nitrite, and sodium azide, all cause smooth muscle relaxation and are</a:t>
            </a:r>
          </a:p>
          <a:p>
            <a:r>
              <a:rPr lang="en-US" sz="2000"/>
              <a:t>potent vasodilators.</a:t>
            </a:r>
          </a:p>
          <a:p>
            <a:endParaRPr lang="en-US" sz="2000"/>
          </a:p>
          <a:p>
            <a:r>
              <a:rPr lang="en-US" sz="2000"/>
              <a:t>Inhibitors: phosphodiesterase (the drug sildenafil [Viagra])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sz="4000" b="1"/>
              <a:t>Several hormones act Through Calcium or phosphatidylinositols</a:t>
            </a:r>
            <a:endParaRPr lang="en-US"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Calcium Metabolism</a:t>
            </a:r>
            <a:endParaRPr lang="en-US" sz="3600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81000" y="1524000"/>
            <a:ext cx="8077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Intracellular = 0.05 to 10 </a:t>
            </a:r>
            <a:r>
              <a:rPr lang="el-GR" dirty="0"/>
              <a:t>μ</a:t>
            </a:r>
            <a:r>
              <a:rPr lang="en-US" dirty="0" err="1"/>
              <a:t>mol</a:t>
            </a:r>
            <a:r>
              <a:rPr lang="en-US" dirty="0"/>
              <a:t>/L.</a:t>
            </a:r>
          </a:p>
          <a:p>
            <a:endParaRPr lang="en-US" dirty="0"/>
          </a:p>
          <a:p>
            <a:r>
              <a:rPr lang="en-US" dirty="0"/>
              <a:t>There are three ways of changing cytosolic Ca</a:t>
            </a:r>
            <a:r>
              <a:rPr lang="en-US" baseline="30000" dirty="0"/>
              <a:t>2+</a:t>
            </a:r>
            <a:r>
              <a:rPr lang="en-US" dirty="0"/>
              <a:t> levels: </a:t>
            </a:r>
          </a:p>
          <a:p>
            <a:endParaRPr lang="en-US" dirty="0"/>
          </a:p>
          <a:p>
            <a:r>
              <a:rPr lang="en-US" dirty="0"/>
              <a:t>(1) Certain hormones by binding to receptors that are themselves Ca</a:t>
            </a:r>
            <a:r>
              <a:rPr lang="en-US" baseline="30000" dirty="0"/>
              <a:t>2+</a:t>
            </a:r>
          </a:p>
          <a:p>
            <a:r>
              <a:rPr lang="en-US" dirty="0"/>
              <a:t> channels, enhance membrane permeability to Ca</a:t>
            </a:r>
            <a:r>
              <a:rPr lang="en-US" baseline="30000" dirty="0"/>
              <a:t>2+</a:t>
            </a:r>
            <a:r>
              <a:rPr lang="en-US" dirty="0"/>
              <a:t>, and thereby increase Ca</a:t>
            </a:r>
            <a:r>
              <a:rPr lang="en-US" baseline="30000" dirty="0"/>
              <a:t>2+</a:t>
            </a:r>
            <a:r>
              <a:rPr lang="en-US" dirty="0"/>
              <a:t> influx. </a:t>
            </a:r>
          </a:p>
          <a:p>
            <a:endParaRPr lang="en-US" dirty="0"/>
          </a:p>
          <a:p>
            <a:r>
              <a:rPr lang="en-US" dirty="0"/>
              <a:t>(2) Hormones also indirectly promote Ca</a:t>
            </a:r>
            <a:r>
              <a:rPr lang="en-US" baseline="30000" dirty="0"/>
              <a:t>2+ </a:t>
            </a:r>
            <a:r>
              <a:rPr lang="en-US" dirty="0"/>
              <a:t>influx by modulating the membrane potential at the plasma membrane. Membrane depolarization opens voltage-gated Ca</a:t>
            </a:r>
            <a:r>
              <a:rPr lang="en-US" baseline="30000" dirty="0"/>
              <a:t>2+</a:t>
            </a:r>
            <a:r>
              <a:rPr lang="en-US" dirty="0"/>
              <a:t> channels and allows for Ca</a:t>
            </a:r>
            <a:r>
              <a:rPr lang="en-US" baseline="30000" dirty="0"/>
              <a:t>2+</a:t>
            </a:r>
            <a:r>
              <a:rPr lang="en-US" dirty="0"/>
              <a:t> influx. </a:t>
            </a:r>
          </a:p>
          <a:p>
            <a:endParaRPr lang="en-US" dirty="0"/>
          </a:p>
          <a:p>
            <a:r>
              <a:rPr lang="en-US" dirty="0"/>
              <a:t>(3) Ca</a:t>
            </a:r>
            <a:r>
              <a:rPr lang="en-US" baseline="30000" dirty="0"/>
              <a:t>2+</a:t>
            </a:r>
            <a:r>
              <a:rPr lang="en-US" dirty="0"/>
              <a:t> can be mobilized from the endoplasmic reticulum, and possibly</a:t>
            </a:r>
          </a:p>
          <a:p>
            <a:r>
              <a:rPr lang="en-US" dirty="0"/>
              <a:t>from mitochondrial pools.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b="1" dirty="0" err="1"/>
              <a:t>Calmodulin</a:t>
            </a:r>
            <a:endParaRPr lang="en-US" dirty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228600" y="1214021"/>
            <a:ext cx="8686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Is homologous to the muscle protein troponin C in structure and function. </a:t>
            </a:r>
          </a:p>
          <a:p>
            <a:endParaRPr lang="en-US" sz="2400" dirty="0"/>
          </a:p>
          <a:p>
            <a:r>
              <a:rPr lang="en-US" sz="2400" dirty="0"/>
              <a:t>Binding of 4 Ca will lead to activate enzymes and ion channels.</a:t>
            </a:r>
          </a:p>
          <a:p>
            <a:endParaRPr lang="en-US" sz="2400" dirty="0"/>
          </a:p>
          <a:p>
            <a:r>
              <a:rPr lang="en-US" sz="2400" dirty="0"/>
              <a:t>Regulates the activity of many structural elements in cells:</a:t>
            </a:r>
          </a:p>
          <a:p>
            <a:endParaRPr lang="en-US" sz="2400" dirty="0"/>
          </a:p>
          <a:p>
            <a:r>
              <a:rPr lang="en-US" sz="2400" dirty="0"/>
              <a:t>Actin-myosin complex of smooth muscle.</a:t>
            </a:r>
          </a:p>
          <a:p>
            <a:endParaRPr lang="en-US" sz="2400" dirty="0"/>
          </a:p>
          <a:p>
            <a:r>
              <a:rPr lang="en-US" sz="2400" dirty="0"/>
              <a:t>Various microfilament-mediated processes in </a:t>
            </a:r>
            <a:r>
              <a:rPr lang="en-US" sz="2400" dirty="0" err="1"/>
              <a:t>noncontractile</a:t>
            </a:r>
            <a:endParaRPr lang="en-US" sz="2400" dirty="0"/>
          </a:p>
          <a:p>
            <a:r>
              <a:rPr lang="en-US" sz="2400" dirty="0"/>
              <a:t>Cells.</a:t>
            </a:r>
          </a:p>
          <a:p>
            <a:endParaRPr lang="en-US" sz="2400" dirty="0"/>
          </a:p>
          <a:p>
            <a:r>
              <a:rPr lang="en-US" sz="2400" dirty="0"/>
              <a:t>Cell motility, cell conformation changes, mitosis, granule release, and endocytosis.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un.ca/biology/desmid/brian/BIOL2060/BIOL2060-14/14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458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66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Calcium Is a Mediator of Hormone Action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7924800" cy="24519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/>
              <a:t>How they found this:</a:t>
            </a:r>
          </a:p>
          <a:p>
            <a:pPr>
              <a:defRPr/>
            </a:pPr>
            <a:endParaRPr lang="en-US" sz="2000" dirty="0"/>
          </a:p>
          <a:p>
            <a:pPr marL="342900" indent="-342900">
              <a:buFontTx/>
              <a:buAutoNum type="arabicParenBoth"/>
              <a:defRPr/>
            </a:pPr>
            <a:r>
              <a:rPr lang="en-US" sz="2000" dirty="0"/>
              <a:t>Blunted by Ca</a:t>
            </a:r>
            <a:r>
              <a:rPr lang="en-US" sz="2000" baseline="30000" dirty="0"/>
              <a:t>2+</a:t>
            </a:r>
            <a:r>
              <a:rPr lang="en-US" sz="2000" dirty="0"/>
              <a:t>-free media or when intracellular calcium is depleted.</a:t>
            </a:r>
          </a:p>
          <a:p>
            <a:pPr marL="342900" indent="-342900">
              <a:buFontTx/>
              <a:buAutoNum type="arabicParenBoth"/>
              <a:defRPr/>
            </a:pPr>
            <a:endParaRPr lang="en-US" sz="2000" dirty="0"/>
          </a:p>
          <a:p>
            <a:pPr marL="342900" indent="-342900">
              <a:buFontTx/>
              <a:buAutoNum type="arabicParenBoth"/>
              <a:defRPr/>
            </a:pPr>
            <a:r>
              <a:rPr lang="en-US" sz="2000" dirty="0"/>
              <a:t>Can be mimicked by agents that increase cytosolic Ca</a:t>
            </a:r>
            <a:r>
              <a:rPr lang="en-US" sz="2000" baseline="30000" dirty="0"/>
              <a:t>2+</a:t>
            </a:r>
          </a:p>
          <a:p>
            <a:pPr marL="342900" indent="-342900">
              <a:buFontTx/>
              <a:buAutoNum type="arabicParenBoth"/>
              <a:defRPr/>
            </a:pPr>
            <a:endParaRPr lang="en-US" sz="2000" baseline="30000" dirty="0"/>
          </a:p>
          <a:p>
            <a:pPr marL="342900" indent="-342900">
              <a:buFontTx/>
              <a:buAutoNum type="arabicParenBoth"/>
              <a:defRPr/>
            </a:pPr>
            <a:r>
              <a:rPr lang="en-US" sz="2000" dirty="0"/>
              <a:t>Influences cellular calcium flux.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81000" y="39624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Number of critical metabolic enzymes are regulated by </a:t>
            </a:r>
            <a:r>
              <a:rPr lang="en-US" sz="2000" dirty="0" err="1"/>
              <a:t>Ca</a:t>
            </a:r>
            <a:r>
              <a:rPr lang="en-US" sz="2000" dirty="0"/>
              <a:t>, phosphorylation, or both. </a:t>
            </a:r>
          </a:p>
          <a:p>
            <a:endParaRPr lang="en-US" sz="2000" dirty="0"/>
          </a:p>
          <a:p>
            <a:r>
              <a:rPr lang="en-US" sz="2000" dirty="0"/>
              <a:t>These include </a:t>
            </a:r>
            <a:r>
              <a:rPr lang="en-US" sz="2000" dirty="0">
                <a:solidFill>
                  <a:srgbClr val="FF0000"/>
                </a:solidFill>
              </a:rPr>
              <a:t>glycogen synthase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pyruvate kinase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pyruvate carboxylase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FF0000"/>
                </a:solidFill>
              </a:rPr>
              <a:t>glycerol3-phosphate dehydrogenase</a:t>
            </a:r>
            <a:r>
              <a:rPr lang="en-US" sz="2000" dirty="0"/>
              <a:t>, and </a:t>
            </a:r>
            <a:r>
              <a:rPr lang="en-US" sz="2000" dirty="0">
                <a:solidFill>
                  <a:srgbClr val="FF0000"/>
                </a:solidFill>
              </a:rPr>
              <a:t>pyruvate dehydrogenase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2800" b="1"/>
              <a:t>Phosphatidylinositide Metabolism Affects</a:t>
            </a:r>
            <a:br>
              <a:rPr lang="en-US" sz="2800" b="1"/>
            </a:br>
            <a:r>
              <a:rPr lang="en-US" sz="2800" b="1"/>
              <a:t>Ca</a:t>
            </a:r>
            <a:r>
              <a:rPr lang="en-US" sz="2800" b="1" baseline="30000"/>
              <a:t>2+</a:t>
            </a:r>
            <a:r>
              <a:rPr lang="en-US" sz="2800" b="1"/>
              <a:t>-Dependent Hormone Action</a:t>
            </a:r>
            <a:endParaRPr lang="en-US" sz="280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1153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19200"/>
            <a:ext cx="266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457200" y="3048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HORMONES </a:t>
            </a:r>
            <a:r>
              <a:rPr lang="en-US" sz="2000" b="1">
                <a:solidFill>
                  <a:srgbClr val="FF0000"/>
                </a:solidFill>
              </a:rPr>
              <a:t>TRANSDUCE SIGNALS </a:t>
            </a:r>
            <a:r>
              <a:rPr lang="en-US" sz="2000" b="1"/>
              <a:t>TO AFFECT HOMEOSTATIC MECHANISMS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676400"/>
            <a:ext cx="73914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The stimulus can be a challenge or a threat to:</a:t>
            </a:r>
          </a:p>
          <a:p>
            <a:pPr>
              <a:defRPr/>
            </a:pPr>
            <a:endParaRPr lang="en-US" sz="2400" dirty="0"/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/>
              <a:t>Organism.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/>
              <a:t>Organ.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/>
              <a:t>Integrity of a single cell within that organism.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Some hormones act Through a protein Kinase Cascade</a:t>
            </a:r>
            <a:endParaRPr lang="en-US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304800" y="2667000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The discovery that the EGF receptor contains an intrinsic tyrosine kinase activity that is activated by the binding of the ligand EGF was an important breakthrough.</a:t>
            </a:r>
          </a:p>
          <a:p>
            <a:endParaRPr lang="en-US" sz="2400" dirty="0"/>
          </a:p>
          <a:p>
            <a:r>
              <a:rPr lang="en-US" sz="2400" dirty="0"/>
              <a:t>The insulin and IGF-I receptors also contain intrinsic ligand-activated tyrosine kinase activity.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solidFill>
                  <a:srgbClr val="FF0000"/>
                </a:solidFill>
              </a:rPr>
              <a:t>Insulin</a:t>
            </a:r>
            <a:r>
              <a:rPr lang="en-US" sz="3200" b="1"/>
              <a:t> Transmits Signals by Several Kinase Cascades</a:t>
            </a:r>
            <a:endParaRPr lang="en-US" sz="320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57200" y="1600200"/>
            <a:ext cx="807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The insulin, epidermal growth factor </a:t>
            </a:r>
            <a:r>
              <a:rPr lang="en-US" sz="3200" b="1" dirty="0"/>
              <a:t>(EGF), and IGF-I receptors </a:t>
            </a:r>
            <a:r>
              <a:rPr lang="en-US" sz="3200" dirty="0"/>
              <a:t>have intrinsic protein tyrosine kinase activities located in their cytoplasmic domains.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3999" t="800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943600" y="64912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00FF"/>
                </a:solidFill>
              </a:rPr>
              <a:t> ©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  <a:latin typeface="McGrawHill-BlackItalic" pitchFamily="2" charset="0"/>
              </a:rPr>
              <a:t>The McGraw-Hill Companies, Inc, 2011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487363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Georgia" pitchFamily="18" charset="0"/>
              </a:rPr>
              <a:t>Chapter 42</a:t>
            </a:r>
            <a:endParaRPr lang="en-US" sz="2200" b="1">
              <a:solidFill>
                <a:srgbClr val="006699"/>
              </a:solidFill>
              <a:latin typeface="Georgia" pitchFamily="18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524000" y="228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447800" y="30480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8738" indent="-58738" defTabSz="174625"/>
            <a:r>
              <a:rPr lang="en-US" sz="1900" b="1">
                <a:solidFill>
                  <a:srgbClr val="EA7500"/>
                </a:solidFill>
                <a:latin typeface="Georgia" pitchFamily="18" charset="0"/>
              </a:rPr>
              <a:t>  Hormone Action &amp; Signal Transduction </a:t>
            </a:r>
          </a:p>
        </p:txBody>
      </p:sp>
      <p:pic>
        <p:nvPicPr>
          <p:cNvPr id="27656" name="Picture 10"/>
          <p:cNvPicPr>
            <a:picLocks noChangeAspect="1" noChangeArrowheads="1"/>
          </p:cNvPicPr>
          <p:nvPr/>
        </p:nvPicPr>
        <p:blipFill>
          <a:blip r:embed="rId5" cstate="print"/>
          <a:srcRect b="47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914099" y="3277737"/>
            <a:ext cx="228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phosphoinositide</a:t>
            </a:r>
            <a:r>
              <a:rPr lang="en-US" sz="1400" dirty="0"/>
              <a:t>-dependent</a:t>
            </a:r>
          </a:p>
          <a:p>
            <a:r>
              <a:rPr lang="en-US" sz="1400" dirty="0"/>
              <a:t>kinase-1</a:t>
            </a:r>
            <a:endParaRPr lang="ar-JO" sz="1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8" y="80963"/>
            <a:ext cx="7934325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3999" t="800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943600" y="64912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00FF"/>
                </a:solidFill>
              </a:rPr>
              <a:t> ©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  <a:latin typeface="McGrawHill-BlackItalic" pitchFamily="2" charset="0"/>
              </a:rPr>
              <a:t>The McGraw-Hill Companies, Inc, 2011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487363"/>
          </a:xfrm>
        </p:spPr>
        <p:txBody>
          <a:bodyPr/>
          <a:lstStyle/>
          <a:p>
            <a:pPr algn="l" eaLnBrk="1" hangingPunct="1"/>
            <a:r>
              <a:rPr lang="en-US" sz="2200" dirty="0">
                <a:latin typeface="Georgia" pitchFamily="18" charset="0"/>
              </a:rPr>
              <a:t>Chapter 42</a:t>
            </a:r>
            <a:endParaRPr lang="en-US" sz="2200" b="1" dirty="0">
              <a:solidFill>
                <a:srgbClr val="006699"/>
              </a:solidFill>
              <a:latin typeface="Georgia" pitchFamily="18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524000" y="228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447800" y="304800"/>
            <a:ext cx="7696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 dirty="0">
                <a:solidFill>
                  <a:srgbClr val="EA7500"/>
                </a:solidFill>
                <a:latin typeface="Georgia" pitchFamily="18" charset="0"/>
              </a:rPr>
              <a:t> </a:t>
            </a:r>
            <a:r>
              <a:rPr lang="en-US" sz="2000" b="1" i="1" dirty="0"/>
              <a:t>The </a:t>
            </a:r>
            <a:r>
              <a:rPr lang="en-US" sz="2000" b="1" i="1" dirty="0" err="1"/>
              <a:t>Jak</a:t>
            </a:r>
            <a:r>
              <a:rPr lang="en-US" sz="2000" b="1" i="1" dirty="0"/>
              <a:t>/STAT  Pathway Is Used by Hormones and Cytokines</a:t>
            </a:r>
            <a:r>
              <a:rPr lang="en-US" sz="1900" b="1" dirty="0">
                <a:solidFill>
                  <a:srgbClr val="EA750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66825"/>
            <a:ext cx="91440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29000" y="9906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GH, PL, IP and </a:t>
            </a:r>
            <a:r>
              <a:rPr lang="en-US" b="1" dirty="0" err="1">
                <a:solidFill>
                  <a:srgbClr val="FF0000"/>
                </a:solidFill>
              </a:rPr>
              <a:t>CKine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20153866">
            <a:off x="4716533" y="4191000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1960975">
            <a:off x="8087383" y="4122662"/>
            <a:ext cx="533400" cy="152400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/>
          <a:lstStyle/>
          <a:p>
            <a:r>
              <a:rPr lang="en-US" b="1" dirty="0"/>
              <a:t>HORMONES CAN INFLUENCE</a:t>
            </a:r>
            <a:br>
              <a:rPr lang="en-US" b="1" dirty="0"/>
            </a:br>
            <a:r>
              <a:rPr lang="en-US" b="1" dirty="0"/>
              <a:t>SPECIFIC BIOLOGIC EFFECTS BY MODULATING TRANSCRIPTION</a:t>
            </a:r>
            <a:endParaRPr lang="ar-JO" b="1" dirty="0"/>
          </a:p>
        </p:txBody>
      </p:sp>
    </p:spTree>
    <p:extLst>
      <p:ext uri="{BB962C8B-B14F-4D97-AF65-F5344CB8AC3E}">
        <p14:creationId xmlns:p14="http://schemas.microsoft.com/office/powerpoint/2010/main" val="175944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hormones affect transcription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arenBoth"/>
            </a:pPr>
            <a:r>
              <a:rPr lang="en-US" dirty="0"/>
              <a:t> Actively transcribed genes are in regions of “open” chromatin (experimentally defined as relative susceptibility to the enzyme </a:t>
            </a:r>
            <a:r>
              <a:rPr lang="en-US" dirty="0" err="1"/>
              <a:t>DNase</a:t>
            </a:r>
            <a:r>
              <a:rPr lang="en-US" dirty="0"/>
              <a:t> I), which allows for the access of transcription factors to DNA.</a:t>
            </a:r>
          </a:p>
          <a:p>
            <a:pPr marL="514350" indent="-514350" algn="just">
              <a:buAutoNum type="arabicParenBoth"/>
            </a:pPr>
            <a:r>
              <a:rPr lang="en-US" dirty="0"/>
              <a:t> Genes have regulatory regions, and transcription factors bind to these to modulate the frequency of transcription initiation.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983568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(3) The </a:t>
            </a:r>
            <a:r>
              <a:rPr lang="en-US" dirty="0" err="1"/>
              <a:t>hormonereceptor</a:t>
            </a:r>
            <a:r>
              <a:rPr lang="en-US" dirty="0"/>
              <a:t> complex can be one of these transcription factors. The DNA sequence to which this binds is called a HRE.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(4) Alternatively, other hormone generated signals can modify the location, amount, or activity of transcription factors and thereby influence binding to the regulatory or response element.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47861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(5) Members of a large superfamily of nuclear receptors act with—or in a manner analogous to—the hormone receptors.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(6) These nuclear receptors interact with another large group of </a:t>
            </a:r>
            <a:r>
              <a:rPr lang="en-US" dirty="0" err="1"/>
              <a:t>coregulatory</a:t>
            </a:r>
            <a:r>
              <a:rPr lang="en-US" dirty="0"/>
              <a:t> molecules to effect changes in the transcription of specific genes.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817997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Several HREs Have Been Defined</a:t>
            </a:r>
            <a:endParaRPr lang="ar-JO" dirty="0"/>
          </a:p>
        </p:txBody>
      </p:sp>
      <p:sp>
        <p:nvSpPr>
          <p:cNvPr id="3" name="Rectangle 2"/>
          <p:cNvSpPr/>
          <p:nvPr/>
        </p:nvSpPr>
        <p:spPr>
          <a:xfrm>
            <a:off x="533400" y="1600200"/>
            <a:ext cx="8153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They generally are found within a few hundred nucleotides upstream (5′) of the transcription initiation site, but they may be located within the coding region of the gene, in introns.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769845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/>
          <p:cNvPicPr>
            <a:picLocks noChangeAspect="1" noChangeArrowheads="1"/>
          </p:cNvPicPr>
          <p:nvPr/>
        </p:nvPicPr>
        <p:blipFill>
          <a:blip r:embed="rId3" cstate="print"/>
          <a:srcRect l="3999" t="800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943600" y="64912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00FF"/>
                </a:solidFill>
              </a:rPr>
              <a:t> ©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  <a:latin typeface="McGrawHill-BlackItalic" pitchFamily="2" charset="0"/>
              </a:rPr>
              <a:t>The McGraw-Hill Companies, Inc, 2011</a:t>
            </a:r>
          </a:p>
        </p:txBody>
      </p:sp>
      <p:sp>
        <p:nvSpPr>
          <p:cNvPr id="512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487363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Georgia" pitchFamily="18" charset="0"/>
              </a:rPr>
              <a:t>Chapter 42</a:t>
            </a:r>
            <a:endParaRPr lang="en-US" sz="2200" b="1">
              <a:solidFill>
                <a:srgbClr val="006699"/>
              </a:solidFill>
              <a:latin typeface="Georgia" pitchFamily="18" charset="0"/>
            </a:endParaRPr>
          </a:p>
        </p:txBody>
      </p:sp>
      <p:sp>
        <p:nvSpPr>
          <p:cNvPr id="5126" name="Line 14"/>
          <p:cNvSpPr>
            <a:spLocks noChangeShapeType="1"/>
          </p:cNvSpPr>
          <p:nvPr/>
        </p:nvSpPr>
        <p:spPr bwMode="auto">
          <a:xfrm>
            <a:off x="1524000" y="228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Rectangle 71"/>
          <p:cNvSpPr>
            <a:spLocks noChangeArrowheads="1"/>
          </p:cNvSpPr>
          <p:nvPr/>
        </p:nvSpPr>
        <p:spPr bwMode="auto">
          <a:xfrm>
            <a:off x="1447800" y="30480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8738" indent="-58738" defTabSz="174625"/>
            <a:r>
              <a:rPr lang="en-US" sz="1900" b="1">
                <a:solidFill>
                  <a:srgbClr val="EA7500"/>
                </a:solidFill>
                <a:latin typeface="Georgia" pitchFamily="18" charset="0"/>
              </a:rPr>
              <a:t>  Hormone Action &amp; Signal Transduction </a:t>
            </a:r>
          </a:p>
        </p:txBody>
      </p:sp>
      <p:pic>
        <p:nvPicPr>
          <p:cNvPr id="512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990600"/>
            <a:ext cx="88392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3999" t="800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943600" y="64912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00FF"/>
                </a:solidFill>
              </a:rPr>
              <a:t> ©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  <a:latin typeface="McGrawHill-BlackItalic" pitchFamily="2" charset="0"/>
              </a:rPr>
              <a:t>The McGraw-Hill Companies, Inc, 2011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487363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Georgia" pitchFamily="18" charset="0"/>
              </a:rPr>
              <a:t>Chapter 42</a:t>
            </a:r>
            <a:endParaRPr lang="en-US" sz="2200" b="1">
              <a:solidFill>
                <a:srgbClr val="006699"/>
              </a:solidFill>
              <a:latin typeface="Georgia" pitchFamily="18" charset="0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524000" y="228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447800" y="30480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8738" indent="-58738" defTabSz="174625"/>
            <a:r>
              <a:rPr lang="en-US" sz="1900" b="1">
                <a:solidFill>
                  <a:srgbClr val="EA7500"/>
                </a:solidFill>
                <a:latin typeface="Georgia" pitchFamily="18" charset="0"/>
              </a:rPr>
              <a:t>  Hormone Action &amp; Signal Transduction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3" y="1028700"/>
            <a:ext cx="8400107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There Is a Large Family of Nuclear Receptor Proteins</a:t>
            </a:r>
            <a:endParaRPr lang="ar-JO" dirty="0"/>
          </a:p>
        </p:txBody>
      </p:sp>
      <p:sp>
        <p:nvSpPr>
          <p:cNvPr id="3" name="Rectangle 2"/>
          <p:cNvSpPr/>
          <p:nvPr/>
        </p:nvSpPr>
        <p:spPr>
          <a:xfrm>
            <a:off x="685800" y="18288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Diverse set of transcription factors, &gt;50 members</a:t>
            </a:r>
            <a:endParaRPr lang="ar-J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90465"/>
            <a:ext cx="8629650" cy="439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899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 l="3999" t="800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943600" y="64912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00FF"/>
                </a:solidFill>
              </a:rPr>
              <a:t> ©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  <a:latin typeface="McGrawHill-BlackItalic" pitchFamily="2" charset="0"/>
              </a:rPr>
              <a:t>The McGraw-Hill Companies, Inc, 2011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487363"/>
          </a:xfrm>
        </p:spPr>
        <p:txBody>
          <a:bodyPr/>
          <a:lstStyle/>
          <a:p>
            <a:pPr algn="l" eaLnBrk="1" hangingPunct="1"/>
            <a:r>
              <a:rPr lang="en-US" sz="2200" dirty="0">
                <a:latin typeface="Georgia" pitchFamily="18" charset="0"/>
              </a:rPr>
              <a:t>Chapter 42</a:t>
            </a:r>
            <a:endParaRPr lang="en-US" sz="2200" b="1" dirty="0">
              <a:solidFill>
                <a:srgbClr val="006699"/>
              </a:solidFill>
              <a:latin typeface="Georgia" pitchFamily="18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524000" y="228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447800" y="304800"/>
            <a:ext cx="7696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/>
              <a:t>A Large Number of Nuclear Receptor </a:t>
            </a:r>
            <a:r>
              <a:rPr lang="en-US" sz="2800" b="1" dirty="0" err="1">
                <a:solidFill>
                  <a:srgbClr val="FF0000"/>
                </a:solidFill>
              </a:rPr>
              <a:t>Coregulators</a:t>
            </a:r>
            <a:r>
              <a:rPr lang="en-US" sz="2800" b="1" dirty="0"/>
              <a:t> Also Participate in Regulating Transcription</a:t>
            </a:r>
            <a:endParaRPr lang="en-US" sz="2400" b="1" dirty="0">
              <a:solidFill>
                <a:srgbClr val="EA7500"/>
              </a:solidFill>
              <a:latin typeface="Georg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0016" y="2133600"/>
            <a:ext cx="8291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first of these to be described was the </a:t>
            </a:r>
            <a:r>
              <a:rPr lang="en-US" sz="2400" b="1" dirty="0"/>
              <a:t>CREB-binding protein, CBP.</a:t>
            </a:r>
            <a:endParaRPr lang="ar-JO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67738" cy="653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43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67865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609600" y="304800"/>
            <a:ext cx="739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The Ligand-receptor Complex Is the</a:t>
            </a:r>
          </a:p>
          <a:p>
            <a:pPr algn="ctr"/>
            <a:r>
              <a:rPr lang="en-US" sz="2400" b="1"/>
              <a:t>Signal for Group I hormones</a:t>
            </a:r>
            <a:endParaRPr lang="en-US" sz="240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04800" y="1447800"/>
            <a:ext cx="8153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</a:rPr>
              <a:t>Lipophilic group I hormones </a:t>
            </a:r>
            <a:r>
              <a:rPr lang="en-US" sz="2400"/>
              <a:t>diffuse through the plasma</a:t>
            </a:r>
          </a:p>
          <a:p>
            <a:pPr algn="just"/>
            <a:r>
              <a:rPr lang="en-US" sz="2400"/>
              <a:t>membrane of all cells but only encounter their specific, high affinity </a:t>
            </a:r>
            <a:r>
              <a:rPr lang="en-US" sz="2400" b="1">
                <a:solidFill>
                  <a:srgbClr val="FF0000"/>
                </a:solidFill>
              </a:rPr>
              <a:t>intracellular receptors </a:t>
            </a:r>
            <a:r>
              <a:rPr lang="en-US" sz="2400"/>
              <a:t>in target cells.</a:t>
            </a:r>
          </a:p>
          <a:p>
            <a:pPr algn="just"/>
            <a:endParaRPr lang="en-US" sz="2400"/>
          </a:p>
          <a:p>
            <a:r>
              <a:rPr lang="en-US" sz="2400"/>
              <a:t>A given hormone directly affects &lt;1% of the genes, mRNA, or proteins in a target cell.</a:t>
            </a:r>
          </a:p>
          <a:p>
            <a:endParaRPr lang="en-US" sz="2400"/>
          </a:p>
          <a:p>
            <a:r>
              <a:rPr lang="en-US" sz="2400"/>
              <a:t>microRNAs have been implicated in mediating some of the diverse actions of hormones.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3999" t="800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943600" y="64912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00FF"/>
                </a:solidFill>
              </a:rPr>
              <a:t> ©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  <a:latin typeface="McGrawHill-BlackItalic" pitchFamily="2" charset="0"/>
              </a:rPr>
              <a:t>The McGraw-Hill Companies, Inc, 2011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487363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Georgia" pitchFamily="18" charset="0"/>
              </a:rPr>
              <a:t>Chapter 42</a:t>
            </a:r>
            <a:endParaRPr lang="en-US" sz="2200" b="1">
              <a:solidFill>
                <a:srgbClr val="006699"/>
              </a:solidFill>
              <a:latin typeface="Georgia" pitchFamily="18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524000" y="228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447800" y="30480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8738" indent="-58738" defTabSz="174625"/>
            <a:r>
              <a:rPr lang="en-US" sz="1900" b="1">
                <a:solidFill>
                  <a:srgbClr val="EA7500"/>
                </a:solidFill>
                <a:latin typeface="Georgia" pitchFamily="18" charset="0"/>
              </a:rPr>
              <a:t>  Hormone Action &amp; Signal Transduction </a:t>
            </a:r>
          </a:p>
        </p:txBody>
      </p:sp>
      <p:grpSp>
        <p:nvGrpSpPr>
          <p:cNvPr id="8200" name="Group 13"/>
          <p:cNvGrpSpPr>
            <a:grpSpLocks/>
          </p:cNvGrpSpPr>
          <p:nvPr/>
        </p:nvGrpSpPr>
        <p:grpSpPr bwMode="auto">
          <a:xfrm>
            <a:off x="0" y="838200"/>
            <a:ext cx="9144000" cy="5691188"/>
            <a:chOff x="0" y="838200"/>
            <a:chExt cx="9144000" cy="5691188"/>
          </a:xfrm>
        </p:grpSpPr>
        <p:pic>
          <p:nvPicPr>
            <p:cNvPr id="8201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1143000"/>
              <a:ext cx="9144000" cy="538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1676400" y="838200"/>
              <a:ext cx="3048000" cy="2619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b="1" dirty="0">
                  <a:solidFill>
                    <a:schemeClr val="accent2">
                      <a:lumMod val="50000"/>
                    </a:schemeClr>
                  </a:solidFill>
                </a:rPr>
                <a:t>Thyroid hormones and retinoic acid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1000" y="3352800"/>
              <a:ext cx="2060575" cy="2762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 dirty="0" err="1">
                  <a:solidFill>
                    <a:schemeClr val="accent2">
                      <a:lumMod val="50000"/>
                    </a:schemeClr>
                  </a:solidFill>
                </a:rPr>
                <a:t>Glucocorticoid</a:t>
              </a:r>
              <a:r>
                <a:rPr lang="en-US" sz="1200" b="1" dirty="0">
                  <a:solidFill>
                    <a:schemeClr val="accent2">
                      <a:lumMod val="50000"/>
                    </a:schemeClr>
                  </a:solidFill>
                </a:rPr>
                <a:t> hormones</a:t>
              </a:r>
            </a:p>
          </p:txBody>
        </p:sp>
        <p:pic>
          <p:nvPicPr>
            <p:cNvPr id="8204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48700" y="6172200"/>
              <a:ext cx="4953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999" t="8000"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943600" y="649128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00FF"/>
                </a:solidFill>
              </a:rPr>
              <a:t> ©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</a:rPr>
              <a:t> </a:t>
            </a:r>
            <a:r>
              <a:rPr lang="en-US" sz="1200" i="1">
                <a:solidFill>
                  <a:srgbClr val="0000FF"/>
                </a:solidFill>
                <a:latin typeface="McGrawHill-BlackItalic" pitchFamily="2" charset="0"/>
              </a:rPr>
              <a:t>The McGraw-Hill Companies, Inc, 2011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487363"/>
          </a:xfrm>
        </p:spPr>
        <p:txBody>
          <a:bodyPr/>
          <a:lstStyle/>
          <a:p>
            <a:pPr algn="l" eaLnBrk="1" hangingPunct="1"/>
            <a:r>
              <a:rPr lang="en-US" sz="2200">
                <a:latin typeface="Georgia" pitchFamily="18" charset="0"/>
              </a:rPr>
              <a:t>Chapter 42</a:t>
            </a:r>
            <a:endParaRPr lang="en-US" sz="2200" b="1">
              <a:solidFill>
                <a:srgbClr val="006699"/>
              </a:solidFill>
              <a:latin typeface="Georgia" pitchFamily="18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1524000" y="228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447800" y="30480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8738" indent="-58738" defTabSz="174625"/>
            <a:r>
              <a:rPr lang="en-US" sz="1900" b="1">
                <a:solidFill>
                  <a:srgbClr val="EA7500"/>
                </a:solidFill>
                <a:latin typeface="Georgia" pitchFamily="18" charset="0"/>
              </a:rPr>
              <a:t>  Hormone Action &amp; Signal Transduction </a:t>
            </a:r>
          </a:p>
        </p:txBody>
      </p:sp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838200"/>
            <a:ext cx="6781800" cy="568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0" y="1752600"/>
            <a:ext cx="2362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Hormones</a:t>
            </a:r>
          </a:p>
          <a:p>
            <a:r>
              <a:rPr lang="en-US" sz="2400"/>
              <a:t>can affect any of the steps involved and can affect the rates of processing,</a:t>
            </a:r>
          </a:p>
          <a:p>
            <a:r>
              <a:rPr lang="en-US" sz="2400"/>
              <a:t>degradation or modification of the various products.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en-US" sz="3600" b="1">
                <a:solidFill>
                  <a:srgbClr val="FF0000"/>
                </a:solidFill>
              </a:rPr>
              <a:t>GROUP II </a:t>
            </a:r>
            <a:br>
              <a:rPr lang="en-US" sz="3600" b="1">
                <a:solidFill>
                  <a:srgbClr val="002060"/>
                </a:solidFill>
              </a:rPr>
            </a:br>
            <a:r>
              <a:rPr lang="en-US" sz="3600" b="1">
                <a:solidFill>
                  <a:srgbClr val="002060"/>
                </a:solidFill>
              </a:rPr>
              <a:t>(PEPTIDE &amp; CATECHOLAMINE) HORMONES HAVE MEMBRANE RECEPTORS &amp; USE INTRACELLULAR MESSENGERS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895600" y="5257800"/>
            <a:ext cx="307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have a short plasma half-life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 protein–Coupled receptors</a:t>
            </a:r>
            <a:endParaRPr lang="en-US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381000" y="15240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These receptors typically have seven hydrophobic plasma membrane-spanning domains.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9144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8212</TotalTime>
  <Words>997</Words>
  <Application>Microsoft Office PowerPoint</Application>
  <PresentationFormat>On-screen Show (4:3)</PresentationFormat>
  <Paragraphs>136</Paragraphs>
  <Slides>33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PowerPoint Presentation</vt:lpstr>
      <vt:lpstr>PowerPoint Presentation</vt:lpstr>
      <vt:lpstr>Chapter 42</vt:lpstr>
      <vt:lpstr>PowerPoint Presentation</vt:lpstr>
      <vt:lpstr>PowerPoint Presentation</vt:lpstr>
      <vt:lpstr>Chapter 42</vt:lpstr>
      <vt:lpstr>Chapter 42</vt:lpstr>
      <vt:lpstr>GROUP II  (PEPTIDE &amp; CATECHOLAMINE) HORMONES HAVE MEMBRANE RECEPTORS &amp; USE INTRACELLULAR MESSENGERS</vt:lpstr>
      <vt:lpstr>G protein–Coupled receptors</vt:lpstr>
      <vt:lpstr>cAMP Is the Intracellular Signal for Many Responses</vt:lpstr>
      <vt:lpstr>PowerPoint Presentation</vt:lpstr>
      <vt:lpstr>Chapter 42</vt:lpstr>
      <vt:lpstr>cGMP Is also an Intracellular Signal</vt:lpstr>
      <vt:lpstr>Several hormones act Through Calcium or phosphatidylinositols</vt:lpstr>
      <vt:lpstr>Calcium Metabolism</vt:lpstr>
      <vt:lpstr>Calmodulin</vt:lpstr>
      <vt:lpstr>PowerPoint Presentation</vt:lpstr>
      <vt:lpstr>Calcium Is a Mediator of Hormone Action</vt:lpstr>
      <vt:lpstr>Phosphatidylinositide Metabolism Affects Ca2+-Dependent Hormone Action</vt:lpstr>
      <vt:lpstr>Some hormones act Through a protein Kinase Cascade</vt:lpstr>
      <vt:lpstr>Insulin Transmits Signals by Several Kinase Cascades</vt:lpstr>
      <vt:lpstr>Chapter 42</vt:lpstr>
      <vt:lpstr>PowerPoint Presentation</vt:lpstr>
      <vt:lpstr>Chapter 42</vt:lpstr>
      <vt:lpstr>HORMONES CAN INFLUENCE SPECIFIC BIOLOGIC EFFECTS BY MODULATING TRANSCRIPTION</vt:lpstr>
      <vt:lpstr>How hormones affect transcription</vt:lpstr>
      <vt:lpstr>PowerPoint Presentation</vt:lpstr>
      <vt:lpstr>PowerPoint Presentation</vt:lpstr>
      <vt:lpstr>Several HREs Have Been Defined</vt:lpstr>
      <vt:lpstr>Chapter 42</vt:lpstr>
      <vt:lpstr>There Is a Large Family of Nuclear Receptor Proteins</vt:lpstr>
      <vt:lpstr>Chapter 42</vt:lpstr>
      <vt:lpstr>PowerPoint Presentation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MHE</dc:creator>
  <cp:lastModifiedBy>hamzeh otoom</cp:lastModifiedBy>
  <cp:revision>179</cp:revision>
  <dcterms:created xsi:type="dcterms:W3CDTF">2011-04-20T19:03:50Z</dcterms:created>
  <dcterms:modified xsi:type="dcterms:W3CDTF">2020-11-17T09:34:58Z</dcterms:modified>
</cp:coreProperties>
</file>