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8" r:id="rId3"/>
    <p:sldId id="283" r:id="rId4"/>
    <p:sldId id="284" r:id="rId5"/>
    <p:sldId id="286" r:id="rId6"/>
    <p:sldId id="285" r:id="rId7"/>
    <p:sldId id="287" r:id="rId8"/>
    <p:sldId id="257" r:id="rId9"/>
    <p:sldId id="277" r:id="rId10"/>
    <p:sldId id="276" r:id="rId11"/>
    <p:sldId id="275" r:id="rId12"/>
    <p:sldId id="274" r:id="rId13"/>
    <p:sldId id="273" r:id="rId14"/>
    <p:sldId id="271" r:id="rId15"/>
    <p:sldId id="270" r:id="rId16"/>
    <p:sldId id="268" r:id="rId17"/>
    <p:sldId id="269" r:id="rId18"/>
    <p:sldId id="282" r:id="rId19"/>
    <p:sldId id="278" r:id="rId20"/>
    <p:sldId id="289" r:id="rId21"/>
    <p:sldId id="281" r:id="rId22"/>
    <p:sldId id="280" r:id="rId23"/>
    <p:sldId id="279" r:id="rId24"/>
    <p:sldId id="265" r:id="rId25"/>
    <p:sldId id="296" r:id="rId26"/>
    <p:sldId id="295" r:id="rId27"/>
    <p:sldId id="294" r:id="rId28"/>
    <p:sldId id="297" r:id="rId29"/>
    <p:sldId id="298" r:id="rId30"/>
    <p:sldId id="293" r:id="rId31"/>
    <p:sldId id="292" r:id="rId32"/>
    <p:sldId id="291" r:id="rId33"/>
    <p:sldId id="290" r:id="rId34"/>
    <p:sldId id="299" r:id="rId35"/>
    <p:sldId id="300" r:id="rId36"/>
    <p:sldId id="267" r:id="rId37"/>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256CB-A84D-4DCE-A29E-9BA643D84006}" type="datetimeFigureOut">
              <a:rPr lang="ar-JO" smtClean="0"/>
              <a:pPr/>
              <a:t>16/04/1442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D9861EE-C6CD-4A9B-B56E-054BE6555EC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A2256CB-A84D-4DCE-A29E-9BA643D84006}" type="datetimeFigureOut">
              <a:rPr lang="ar-JO" smtClean="0"/>
              <a:pPr/>
              <a:t>16/04/1442</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D9861EE-C6CD-4A9B-B56E-054BE6555EC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Endocrine system lab </a:t>
            </a:r>
            <a:endParaRPr lang="ar-JO" dirty="0"/>
          </a:p>
        </p:txBody>
      </p:sp>
      <p:sp>
        <p:nvSpPr>
          <p:cNvPr id="3" name="Subtitle 2"/>
          <p:cNvSpPr>
            <a:spLocks noGrp="1"/>
          </p:cNvSpPr>
          <p:nvPr>
            <p:ph type="subTitle" idx="1"/>
          </p:nvPr>
        </p:nvSpPr>
        <p:spPr/>
        <p:txBody>
          <a:bodyPr/>
          <a:lstStyle/>
          <a:p>
            <a:endParaRPr lang="ar-J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Hashimoto's </a:t>
            </a:r>
            <a:r>
              <a:rPr lang="en-US" dirty="0" err="1" smtClean="0"/>
              <a:t>thyroiditis</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571604" y="5429264"/>
            <a:ext cx="5843590" cy="857256"/>
          </a:xfrm>
        </p:spPr>
        <p:txBody>
          <a:bodyPr>
            <a:normAutofit/>
          </a:bodyPr>
          <a:lstStyle/>
          <a:p>
            <a:pPr algn="l" rtl="0"/>
            <a:r>
              <a:rPr lang="en-US" dirty="0" smtClean="0"/>
              <a:t> </a:t>
            </a:r>
            <a:r>
              <a:rPr lang="en-US" dirty="0"/>
              <a:t>Note the lymphoid follicle at the right center. This is an autoimmune disease and often </a:t>
            </a:r>
            <a:r>
              <a:rPr lang="en-US" dirty="0" err="1"/>
              <a:t>antithyroglobulin</a:t>
            </a:r>
            <a:r>
              <a:rPr lang="en-US" dirty="0"/>
              <a:t> and </a:t>
            </a:r>
            <a:r>
              <a:rPr lang="en-US" dirty="0" err="1"/>
              <a:t>antimicrosomal</a:t>
            </a:r>
            <a:r>
              <a:rPr lang="en-US" dirty="0"/>
              <a:t> antibodies can be detected</a:t>
            </a:r>
            <a:r>
              <a:rPr lang="en-US" dirty="0" smtClean="0"/>
              <a:t>.</a:t>
            </a:r>
            <a:endParaRPr lang="ar-JO" dirty="0"/>
          </a:p>
        </p:txBody>
      </p:sp>
      <p:pic>
        <p:nvPicPr>
          <p:cNvPr id="3074" name="Picture 2" descr="C:\Users\yu\Desktop\MEDICAL COLLECTION\JPEG6\ENDO017.JPG"/>
          <p:cNvPicPr>
            <a:picLocks noChangeAspect="1" noChangeArrowheads="1"/>
          </p:cNvPicPr>
          <p:nvPr/>
        </p:nvPicPr>
        <p:blipFill>
          <a:blip r:embed="rId2"/>
          <a:srcRect/>
          <a:stretch>
            <a:fillRect/>
          </a:stretch>
        </p:blipFill>
        <p:spPr bwMode="auto">
          <a:xfrm>
            <a:off x="1643042" y="383814"/>
            <a:ext cx="5857916" cy="447394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Hashimoto's </a:t>
            </a:r>
            <a:r>
              <a:rPr lang="en-US" dirty="0" err="1" smtClean="0"/>
              <a:t>thyroiditis</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92500" lnSpcReduction="10000"/>
          </a:bodyPr>
          <a:lstStyle/>
          <a:p>
            <a:pPr algn="l"/>
            <a:r>
              <a:rPr lang="en-US" dirty="0"/>
              <a:t>This high power microscopic view of the thyroid with Hashimoto's </a:t>
            </a:r>
            <a:r>
              <a:rPr lang="en-US" dirty="0" err="1"/>
              <a:t>thyroiditis</a:t>
            </a:r>
            <a:r>
              <a:rPr lang="en-US" dirty="0"/>
              <a:t> demonstrates the pink </a:t>
            </a:r>
            <a:r>
              <a:rPr lang="en-US" dirty="0" err="1"/>
              <a:t>Hurthle</a:t>
            </a:r>
            <a:r>
              <a:rPr lang="en-US" dirty="0"/>
              <a:t> cells at the center and right. The lymphoid follicle is at the left. Hashimoto's </a:t>
            </a:r>
            <a:r>
              <a:rPr lang="en-US" dirty="0" err="1"/>
              <a:t>thyroiditis</a:t>
            </a:r>
            <a:r>
              <a:rPr lang="en-US" dirty="0"/>
              <a:t> initially leads to painless enlargement of the thyroid, followed by atrophy years later.</a:t>
            </a:r>
            <a:endParaRPr lang="ar-JO" dirty="0"/>
          </a:p>
        </p:txBody>
      </p:sp>
      <p:pic>
        <p:nvPicPr>
          <p:cNvPr id="4098" name="Picture 2" descr="C:\Users\yu\Desktop\MEDICAL COLLECTION\JPEG6\ENDO018.JPG"/>
          <p:cNvPicPr>
            <a:picLocks noChangeAspect="1" noChangeArrowheads="1"/>
          </p:cNvPicPr>
          <p:nvPr/>
        </p:nvPicPr>
        <p:blipFill>
          <a:blip r:embed="rId2"/>
          <a:srcRect/>
          <a:stretch>
            <a:fillRect/>
          </a:stretch>
        </p:blipFill>
        <p:spPr bwMode="auto">
          <a:xfrm>
            <a:off x="1714480" y="642918"/>
            <a:ext cx="6200214" cy="407196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4786322"/>
            <a:ext cx="5486400" cy="566738"/>
          </a:xfrm>
        </p:spPr>
        <p:txBody>
          <a:bodyPr>
            <a:normAutofit fontScale="90000"/>
          </a:bodyPr>
          <a:lstStyle/>
          <a:p>
            <a:pPr algn="l"/>
            <a:r>
              <a:rPr lang="en-US" dirty="0" err="1" smtClean="0"/>
              <a:t>S</a:t>
            </a:r>
            <a:r>
              <a:rPr lang="en-US" dirty="0" err="1" smtClean="0"/>
              <a:t>ubacute</a:t>
            </a:r>
            <a:r>
              <a:rPr lang="en-US" dirty="0" smtClean="0"/>
              <a:t> </a:t>
            </a:r>
            <a:r>
              <a:rPr lang="en-US" dirty="0" err="1" smtClean="0"/>
              <a:t>granulomatous</a:t>
            </a:r>
            <a:r>
              <a:rPr lang="en-US" dirty="0" smtClean="0"/>
              <a:t> </a:t>
            </a:r>
            <a:r>
              <a:rPr lang="en-US" dirty="0" err="1" smtClean="0"/>
              <a:t>thyroiditis</a:t>
            </a:r>
            <a:r>
              <a:rPr lang="en-US" dirty="0" smtClean="0"/>
              <a:t> (</a:t>
            </a:r>
            <a:r>
              <a:rPr lang="en-US" dirty="0" err="1" smtClean="0"/>
              <a:t>DeQuervain's</a:t>
            </a:r>
            <a:r>
              <a:rPr lang="en-US" dirty="0" smtClean="0"/>
              <a:t> disease),</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357290" y="5367338"/>
            <a:ext cx="5921398" cy="1204934"/>
          </a:xfrm>
        </p:spPr>
        <p:txBody>
          <a:bodyPr>
            <a:normAutofit/>
          </a:bodyPr>
          <a:lstStyle/>
          <a:p>
            <a:pPr algn="l" rtl="0"/>
            <a:r>
              <a:rPr lang="en-US" dirty="0"/>
              <a:t>This is </a:t>
            </a:r>
            <a:r>
              <a:rPr lang="en-US" dirty="0" err="1"/>
              <a:t>subacute</a:t>
            </a:r>
            <a:r>
              <a:rPr lang="en-US" dirty="0"/>
              <a:t> </a:t>
            </a:r>
            <a:r>
              <a:rPr lang="en-US" dirty="0" err="1"/>
              <a:t>granulomatous</a:t>
            </a:r>
            <a:r>
              <a:rPr lang="en-US" dirty="0"/>
              <a:t> </a:t>
            </a:r>
            <a:r>
              <a:rPr lang="en-US" dirty="0" err="1"/>
              <a:t>thyroiditis</a:t>
            </a:r>
            <a:r>
              <a:rPr lang="en-US" dirty="0"/>
              <a:t> (</a:t>
            </a:r>
            <a:r>
              <a:rPr lang="en-US" dirty="0" err="1"/>
              <a:t>DeQuervain's</a:t>
            </a:r>
            <a:r>
              <a:rPr lang="en-US" dirty="0"/>
              <a:t> disease), which probably follows a viral infection and leads to a painful enlarged thyroid. This disease is usually self-limited over weeks to months and the patients return to </a:t>
            </a:r>
            <a:r>
              <a:rPr lang="en-US" dirty="0" smtClean="0"/>
              <a:t> </a:t>
            </a:r>
            <a:r>
              <a:rPr lang="en-US" dirty="0" err="1"/>
              <a:t>euthyroid</a:t>
            </a:r>
            <a:r>
              <a:rPr lang="en-US" dirty="0"/>
              <a:t> state. Note the foreign body giant cells with destruction of thyroid follicles.</a:t>
            </a:r>
            <a:endParaRPr lang="ar-JO" dirty="0"/>
          </a:p>
        </p:txBody>
      </p:sp>
      <p:pic>
        <p:nvPicPr>
          <p:cNvPr id="5122" name="Picture 2" descr="C:\Users\yu\Desktop\MEDICAL COLLECTION\JPEG6\ENDO019.JPG"/>
          <p:cNvPicPr>
            <a:picLocks noChangeAspect="1" noChangeArrowheads="1"/>
          </p:cNvPicPr>
          <p:nvPr/>
        </p:nvPicPr>
        <p:blipFill>
          <a:blip r:embed="rId2"/>
          <a:srcRect/>
          <a:stretch>
            <a:fillRect/>
          </a:stretch>
        </p:blipFill>
        <p:spPr bwMode="auto">
          <a:xfrm>
            <a:off x="1285852" y="500042"/>
            <a:ext cx="6417765" cy="42148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4643446"/>
            <a:ext cx="5486400" cy="566738"/>
          </a:xfrm>
        </p:spPr>
        <p:txBody>
          <a:bodyPr/>
          <a:lstStyle/>
          <a:p>
            <a:pPr algn="l" rtl="0"/>
            <a:r>
              <a:rPr lang="en-US" dirty="0" smtClean="0"/>
              <a:t>Grave's disease</a:t>
            </a:r>
            <a:endParaRPr lang="ar-JO" dirty="0"/>
          </a:p>
        </p:txBody>
      </p:sp>
      <p:sp>
        <p:nvSpPr>
          <p:cNvPr id="4" name="Text Placeholder 3"/>
          <p:cNvSpPr>
            <a:spLocks noGrp="1"/>
          </p:cNvSpPr>
          <p:nvPr>
            <p:ph type="body" sz="half" idx="2"/>
          </p:nvPr>
        </p:nvSpPr>
        <p:spPr>
          <a:xfrm>
            <a:off x="785786" y="5214950"/>
            <a:ext cx="7715304" cy="1428760"/>
          </a:xfrm>
        </p:spPr>
        <p:txBody>
          <a:bodyPr>
            <a:normAutofit/>
          </a:bodyPr>
          <a:lstStyle/>
          <a:p>
            <a:pPr algn="l" rtl="0"/>
            <a:r>
              <a:rPr lang="en-US" dirty="0" smtClean="0"/>
              <a:t>A diffusely enlarged thyroid gland associated with hyperthyroidism is known as Grave's disease. At low power here, note the prominent </a:t>
            </a:r>
            <a:r>
              <a:rPr lang="en-US" dirty="0" err="1" smtClean="0"/>
              <a:t>infoldings</a:t>
            </a:r>
            <a:r>
              <a:rPr lang="en-US" dirty="0" smtClean="0"/>
              <a:t> of the </a:t>
            </a:r>
            <a:r>
              <a:rPr lang="en-US" dirty="0" err="1" smtClean="0"/>
              <a:t>hyperplastic</a:t>
            </a:r>
            <a:r>
              <a:rPr lang="en-US" dirty="0" smtClean="0"/>
              <a:t> epithelium. In this autoimmune disease the action of TSI's predominates over that of TGI's</a:t>
            </a:r>
            <a:r>
              <a:rPr lang="en-US" dirty="0" smtClean="0"/>
              <a:t>. At high power, the tall columnar thyroid epithelium with Grave's disease lines the </a:t>
            </a:r>
            <a:r>
              <a:rPr lang="en-US" dirty="0" err="1" smtClean="0"/>
              <a:t>hyperplastic</a:t>
            </a:r>
            <a:r>
              <a:rPr lang="en-US" dirty="0" smtClean="0"/>
              <a:t> </a:t>
            </a:r>
            <a:r>
              <a:rPr lang="en-US" dirty="0" err="1" smtClean="0"/>
              <a:t>infoldings</a:t>
            </a:r>
            <a:r>
              <a:rPr lang="en-US" dirty="0" smtClean="0"/>
              <a:t> into the colloid. Note the clear vacuoles in the colloid next to the epithelium where the increased activity of the epithelium to produce increased thyroid hormone has led to scalloping out of the colloid.</a:t>
            </a:r>
            <a:endParaRPr lang="ar-JO" dirty="0" smtClean="0"/>
          </a:p>
          <a:p>
            <a:pPr algn="l" rtl="0"/>
            <a:endParaRPr lang="ar-JO" dirty="0"/>
          </a:p>
        </p:txBody>
      </p:sp>
      <p:pic>
        <p:nvPicPr>
          <p:cNvPr id="16386" name="Picture 2" descr="C:\Users\yu\Desktop\MEDICAL COLLECTION\JPEG6\ENDO022.JPG"/>
          <p:cNvPicPr>
            <a:picLocks noChangeAspect="1" noChangeArrowheads="1"/>
          </p:cNvPicPr>
          <p:nvPr/>
        </p:nvPicPr>
        <p:blipFill>
          <a:blip r:embed="rId2"/>
          <a:srcRect/>
          <a:stretch>
            <a:fillRect/>
          </a:stretch>
        </p:blipFill>
        <p:spPr bwMode="auto">
          <a:xfrm>
            <a:off x="214282" y="285728"/>
            <a:ext cx="4800600" cy="3152775"/>
          </a:xfrm>
          <a:prstGeom prst="rect">
            <a:avLst/>
          </a:prstGeom>
          <a:noFill/>
        </p:spPr>
      </p:pic>
      <p:pic>
        <p:nvPicPr>
          <p:cNvPr id="6" name="Picture 2" descr="C:\Users\yu\Desktop\MEDICAL COLLECTION\JPEG6\ENDO023.JPG"/>
          <p:cNvPicPr>
            <a:picLocks noGrp="1" noChangeAspect="1" noChangeArrowheads="1"/>
          </p:cNvPicPr>
          <p:nvPr>
            <p:ph type="pic" idx="1"/>
          </p:nvPr>
        </p:nvPicPr>
        <p:blipFill>
          <a:blip r:embed="rId3"/>
          <a:srcRect l="6217" r="6217"/>
          <a:stretch>
            <a:fillRect/>
          </a:stretch>
        </p:blipFill>
        <p:spPr bwMode="auto">
          <a:xfrm>
            <a:off x="4143372" y="1357298"/>
            <a:ext cx="4357718" cy="326828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A </a:t>
            </a:r>
            <a:r>
              <a:rPr lang="en-US" dirty="0" smtClean="0"/>
              <a:t>follicular adenoma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285852" y="5367338"/>
            <a:ext cx="5992836" cy="1204934"/>
          </a:xfrm>
        </p:spPr>
        <p:txBody>
          <a:bodyPr>
            <a:normAutofit/>
          </a:bodyPr>
          <a:lstStyle/>
          <a:p>
            <a:pPr algn="l" rtl="0"/>
            <a:r>
              <a:rPr lang="en-US" dirty="0" smtClean="0"/>
              <a:t>F</a:t>
            </a:r>
            <a:r>
              <a:rPr lang="en-US" dirty="0" smtClean="0"/>
              <a:t>ollicular </a:t>
            </a:r>
            <a:r>
              <a:rPr lang="en-US" dirty="0" smtClean="0"/>
              <a:t>adenoma </a:t>
            </a:r>
            <a:r>
              <a:rPr lang="en-US" dirty="0" smtClean="0"/>
              <a:t>surrounded </a:t>
            </a:r>
            <a:r>
              <a:rPr lang="en-US" dirty="0" smtClean="0"/>
              <a:t>by a thin white capsule. It is sometimes difficult to tell a well-differentiated follicular carcinoma from a follicular adenoma. Thus, patients with follicular </a:t>
            </a:r>
            <a:r>
              <a:rPr lang="en-US" dirty="0" err="1" smtClean="0"/>
              <a:t>neoplasms</a:t>
            </a:r>
            <a:r>
              <a:rPr lang="en-US" dirty="0" smtClean="0"/>
              <a:t> are treated with subtotal </a:t>
            </a:r>
            <a:r>
              <a:rPr lang="en-US" dirty="0" err="1" smtClean="0"/>
              <a:t>thyroidectomy</a:t>
            </a:r>
            <a:r>
              <a:rPr lang="en-US" dirty="0" smtClean="0"/>
              <a:t> just to be on the safe side.</a:t>
            </a:r>
            <a:endParaRPr lang="ar-JO" dirty="0"/>
          </a:p>
        </p:txBody>
      </p:sp>
      <p:pic>
        <p:nvPicPr>
          <p:cNvPr id="14338" name="Picture 2" descr="C:\Users\yu\Desktop\MEDICAL COLLECTION\JPEG6\ENDO024.JPG"/>
          <p:cNvPicPr>
            <a:picLocks noChangeAspect="1" noChangeArrowheads="1"/>
          </p:cNvPicPr>
          <p:nvPr/>
        </p:nvPicPr>
        <p:blipFill>
          <a:blip r:embed="rId2"/>
          <a:srcRect/>
          <a:stretch>
            <a:fillRect/>
          </a:stretch>
        </p:blipFill>
        <p:spPr bwMode="auto">
          <a:xfrm>
            <a:off x="1280898" y="571480"/>
            <a:ext cx="6091438" cy="400052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4786322"/>
            <a:ext cx="5486400" cy="566738"/>
          </a:xfrm>
        </p:spPr>
        <p:txBody>
          <a:bodyPr/>
          <a:lstStyle/>
          <a:p>
            <a:pPr algn="l" rtl="0"/>
            <a:r>
              <a:rPr lang="en-US" dirty="0" smtClean="0"/>
              <a:t>A follicular adenoma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285852" y="5367338"/>
            <a:ext cx="5992836" cy="990620"/>
          </a:xfrm>
        </p:spPr>
        <p:txBody>
          <a:bodyPr>
            <a:normAutofit/>
          </a:bodyPr>
          <a:lstStyle/>
          <a:p>
            <a:pPr algn="l" rtl="0"/>
            <a:r>
              <a:rPr lang="en-US" dirty="0" smtClean="0"/>
              <a:t>Normal thyroid follicles appear at the lower right. The follicular adenoma is at the center to upper left. This adenoma is a well- differentiated neoplasm because it closely resemble normal tissue. The follicles of the adenoma contain colloid, but there is greater variability in size than normal.</a:t>
            </a:r>
            <a:endParaRPr lang="ar-JO" dirty="0"/>
          </a:p>
        </p:txBody>
      </p:sp>
      <p:pic>
        <p:nvPicPr>
          <p:cNvPr id="13314" name="Picture 2" descr="C:\Users\yu\Desktop\MEDICAL COLLECTION\JPEG6\ENDO025.JPG"/>
          <p:cNvPicPr>
            <a:picLocks noChangeAspect="1" noChangeArrowheads="1"/>
          </p:cNvPicPr>
          <p:nvPr/>
        </p:nvPicPr>
        <p:blipFill>
          <a:blip r:embed="rId2"/>
          <a:srcRect/>
          <a:stretch>
            <a:fillRect/>
          </a:stretch>
        </p:blipFill>
        <p:spPr bwMode="auto">
          <a:xfrm>
            <a:off x="1214414" y="285728"/>
            <a:ext cx="6861944" cy="449293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4786322"/>
            <a:ext cx="5486400" cy="566738"/>
          </a:xfrm>
        </p:spPr>
        <p:txBody>
          <a:bodyPr/>
          <a:lstStyle/>
          <a:p>
            <a:pPr algn="l" rtl="0"/>
            <a:r>
              <a:rPr lang="en-US" dirty="0" smtClean="0"/>
              <a:t>Papillary </a:t>
            </a:r>
            <a:r>
              <a:rPr lang="en-US" dirty="0" smtClean="0"/>
              <a:t>carcinoma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071538" y="5357826"/>
            <a:ext cx="6207150" cy="1204934"/>
          </a:xfrm>
        </p:spPr>
        <p:txBody>
          <a:bodyPr>
            <a:normAutofit/>
          </a:bodyPr>
          <a:lstStyle/>
          <a:p>
            <a:pPr algn="l" rtl="0"/>
            <a:r>
              <a:rPr lang="en-US" dirty="0" smtClean="0"/>
              <a:t>Sectioning through a lobe of excised thyroid gland reveals papillary carcinoma. This neoplasm can be multifocal, as seen here, because of the propensity to invade </a:t>
            </a:r>
            <a:r>
              <a:rPr lang="en-US" dirty="0" err="1" smtClean="0"/>
              <a:t>lymphatics</a:t>
            </a:r>
            <a:r>
              <a:rPr lang="en-US" dirty="0" smtClean="0"/>
              <a:t> within thyroid, and lymph node metastases are common. The larger mass is cystic and contains papillary </a:t>
            </a:r>
            <a:r>
              <a:rPr lang="en-US" dirty="0" smtClean="0"/>
              <a:t>excrescences. </a:t>
            </a:r>
            <a:r>
              <a:rPr lang="en-US" dirty="0" smtClean="0"/>
              <a:t>These tumors most often arise in middle-aged females.</a:t>
            </a:r>
            <a:endParaRPr lang="ar-JO" dirty="0"/>
          </a:p>
        </p:txBody>
      </p:sp>
      <p:pic>
        <p:nvPicPr>
          <p:cNvPr id="12290" name="Picture 2" descr="C:\Users\yu\Desktop\MEDICAL COLLECTION\JPEG6\ENDO063.JPG"/>
          <p:cNvPicPr>
            <a:picLocks noChangeAspect="1" noChangeArrowheads="1"/>
          </p:cNvPicPr>
          <p:nvPr/>
        </p:nvPicPr>
        <p:blipFill>
          <a:blip r:embed="rId2"/>
          <a:srcRect/>
          <a:stretch>
            <a:fillRect/>
          </a:stretch>
        </p:blipFill>
        <p:spPr bwMode="auto">
          <a:xfrm>
            <a:off x="1178597" y="714356"/>
            <a:ext cx="6322361" cy="415218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Papillary carcinoma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428728" y="5357826"/>
            <a:ext cx="6572296" cy="1285884"/>
          </a:xfrm>
        </p:spPr>
        <p:txBody>
          <a:bodyPr>
            <a:normAutofit/>
          </a:bodyPr>
          <a:lstStyle/>
          <a:p>
            <a:pPr algn="l"/>
            <a:r>
              <a:rPr lang="en-US" dirty="0" smtClean="0"/>
              <a:t>Note </a:t>
            </a:r>
            <a:r>
              <a:rPr lang="en-US" dirty="0" smtClean="0"/>
              <a:t>the small </a:t>
            </a:r>
            <a:r>
              <a:rPr lang="en-US" dirty="0" err="1" smtClean="0"/>
              <a:t>psammoma</a:t>
            </a:r>
            <a:r>
              <a:rPr lang="en-US" dirty="0" smtClean="0"/>
              <a:t> body in the center. The cells of the neoplasm have clear nuclei. Papillary carcinomas are indolent tumors that have a long </a:t>
            </a:r>
            <a:r>
              <a:rPr lang="en-US" dirty="0" smtClean="0"/>
              <a:t>survival.</a:t>
            </a:r>
            <a:endParaRPr lang="ar-JO" dirty="0"/>
          </a:p>
        </p:txBody>
      </p:sp>
      <p:pic>
        <p:nvPicPr>
          <p:cNvPr id="11266" name="Picture 2" descr="C:\Users\yu\Desktop\MEDICAL COLLECTION\JPEG6\ENDO027.JPG"/>
          <p:cNvPicPr>
            <a:picLocks noChangeAspect="1" noChangeArrowheads="1"/>
          </p:cNvPicPr>
          <p:nvPr/>
        </p:nvPicPr>
        <p:blipFill>
          <a:blip r:embed="rId2"/>
          <a:srcRect/>
          <a:stretch>
            <a:fillRect/>
          </a:stretch>
        </p:blipFill>
        <p:spPr bwMode="auto">
          <a:xfrm>
            <a:off x="1714480" y="714356"/>
            <a:ext cx="6091438" cy="400052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n-US" dirty="0" err="1" smtClean="0"/>
              <a:t>Medullary</a:t>
            </a:r>
            <a:r>
              <a:rPr lang="en-US" dirty="0" smtClean="0"/>
              <a:t> carcinoma</a:t>
            </a:r>
            <a:endParaRPr lang="ar-JO"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1285852" y="5367338"/>
            <a:ext cx="6643734" cy="1062058"/>
          </a:xfrm>
        </p:spPr>
        <p:txBody>
          <a:bodyPr>
            <a:noAutofit/>
          </a:bodyPr>
          <a:lstStyle/>
          <a:p>
            <a:pPr algn="l"/>
            <a:r>
              <a:rPr lang="en-US" sz="1600" dirty="0" smtClean="0"/>
              <a:t>At the center and to the right is a </a:t>
            </a:r>
            <a:r>
              <a:rPr lang="en-US" sz="1600" dirty="0" err="1" smtClean="0"/>
              <a:t>medullary</a:t>
            </a:r>
            <a:r>
              <a:rPr lang="en-US" sz="1600" dirty="0" smtClean="0"/>
              <a:t> carcinoma of thyroid. At the far right is pink hyaline material with the appearance of </a:t>
            </a:r>
            <a:r>
              <a:rPr lang="en-US" sz="1600" dirty="0" err="1" smtClean="0"/>
              <a:t>amyloid</a:t>
            </a:r>
            <a:r>
              <a:rPr lang="en-US" sz="1600" dirty="0" smtClean="0"/>
              <a:t>. These </a:t>
            </a:r>
            <a:r>
              <a:rPr lang="en-US" sz="1600" dirty="0" err="1" smtClean="0"/>
              <a:t>neoplasms</a:t>
            </a:r>
            <a:r>
              <a:rPr lang="en-US" sz="1600" dirty="0" smtClean="0"/>
              <a:t> are derived from the thyroid "C" cells and, therefore, have </a:t>
            </a:r>
            <a:r>
              <a:rPr lang="en-US" sz="1600" dirty="0" err="1" smtClean="0"/>
              <a:t>neuroendocrine</a:t>
            </a:r>
            <a:r>
              <a:rPr lang="en-US" sz="1600" dirty="0" smtClean="0"/>
              <a:t> features such as secretion of </a:t>
            </a:r>
            <a:r>
              <a:rPr lang="en-US" sz="1600" dirty="0" err="1" smtClean="0"/>
              <a:t>calcitonin</a:t>
            </a:r>
            <a:r>
              <a:rPr lang="en-US" sz="1600" dirty="0" smtClean="0"/>
              <a:t>.</a:t>
            </a:r>
            <a:br>
              <a:rPr lang="en-US" sz="1600" dirty="0" smtClean="0"/>
            </a:br>
            <a:endParaRPr lang="ar-JO" sz="1600" dirty="0"/>
          </a:p>
        </p:txBody>
      </p:sp>
      <p:pic>
        <p:nvPicPr>
          <p:cNvPr id="10242" name="Picture 2" descr="C:\Users\yu\Desktop\MEDICAL COLLECTION\JPEG6\ENDO028.JPG"/>
          <p:cNvPicPr>
            <a:picLocks noChangeAspect="1" noChangeArrowheads="1"/>
          </p:cNvPicPr>
          <p:nvPr/>
        </p:nvPicPr>
        <p:blipFill>
          <a:blip r:embed="rId2"/>
          <a:srcRect/>
          <a:stretch>
            <a:fillRect/>
          </a:stretch>
        </p:blipFill>
        <p:spPr bwMode="auto">
          <a:xfrm>
            <a:off x="1643042" y="357166"/>
            <a:ext cx="6546318" cy="42862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Parathyroid Glands </a:t>
            </a:r>
            <a:endParaRPr lang="ar-JO" dirty="0"/>
          </a:p>
        </p:txBody>
      </p:sp>
      <p:sp>
        <p:nvSpPr>
          <p:cNvPr id="6" name="Subtitle 5"/>
          <p:cNvSpPr>
            <a:spLocks noGrp="1"/>
          </p:cNvSpPr>
          <p:nvPr>
            <p:ph type="subTitle" idx="1"/>
          </p:nvPr>
        </p:nvSpPr>
        <p:spPr/>
        <p:txBody>
          <a:bodyPr/>
          <a:lstStyle/>
          <a:p>
            <a:endParaRPr lang="ar-J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Pituitary gland </a:t>
            </a:r>
            <a:endParaRPr lang="ar-JO"/>
          </a:p>
        </p:txBody>
      </p:sp>
      <p:sp>
        <p:nvSpPr>
          <p:cNvPr id="5" name="Subtitle 4"/>
          <p:cNvSpPr>
            <a:spLocks noGrp="1"/>
          </p:cNvSpPr>
          <p:nvPr>
            <p:ph type="subTitle" idx="1"/>
          </p:nvPr>
        </p:nvSpPr>
        <p:spPr/>
        <p:txBody>
          <a:bodyPr/>
          <a:lstStyle/>
          <a:p>
            <a:endParaRPr lang="ar-JO"/>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4786322"/>
            <a:ext cx="5486400" cy="566738"/>
          </a:xfrm>
        </p:spPr>
        <p:txBody>
          <a:bodyPr/>
          <a:lstStyle/>
          <a:p>
            <a:pPr algn="l"/>
            <a:r>
              <a:rPr lang="en-US" dirty="0" smtClean="0"/>
              <a:t>A </a:t>
            </a:r>
            <a:r>
              <a:rPr lang="en-US" dirty="0" smtClean="0"/>
              <a:t>normal parathyroid gland</a:t>
            </a:r>
            <a:endParaRPr lang="ar-JO" dirty="0"/>
          </a:p>
        </p:txBody>
      </p:sp>
      <p:sp>
        <p:nvSpPr>
          <p:cNvPr id="4" name="Text Placeholder 3"/>
          <p:cNvSpPr>
            <a:spLocks noGrp="1"/>
          </p:cNvSpPr>
          <p:nvPr>
            <p:ph type="body" sz="half" idx="2"/>
          </p:nvPr>
        </p:nvSpPr>
        <p:spPr>
          <a:xfrm>
            <a:off x="1142976" y="5357826"/>
            <a:ext cx="6000792" cy="1071570"/>
          </a:xfrm>
        </p:spPr>
        <p:txBody>
          <a:bodyPr>
            <a:normAutofit/>
          </a:bodyPr>
          <a:lstStyle/>
          <a:p>
            <a:pPr algn="l"/>
            <a:r>
              <a:rPr lang="en-US" dirty="0" smtClean="0"/>
              <a:t>Here is a normal parathyroid gland. Variable numbers of </a:t>
            </a:r>
            <a:r>
              <a:rPr lang="en-US" dirty="0" err="1" smtClean="0"/>
              <a:t>steatocytes</a:t>
            </a:r>
            <a:r>
              <a:rPr lang="en-US" dirty="0" smtClean="0"/>
              <a:t> are mixed with the parathyroid tissue. There is a rich vascular supply, as with all endocrine tissues that secrete their hormonal products directly into the bloodstream.</a:t>
            </a:r>
            <a:endParaRPr lang="ar-JO" dirty="0"/>
          </a:p>
        </p:txBody>
      </p:sp>
      <p:pic>
        <p:nvPicPr>
          <p:cNvPr id="46082" name="Picture 2" descr="C:\Users\yu\Desktop\MEDICAL COLLECTION\JPEG6\ENDO031.JPG"/>
          <p:cNvPicPr>
            <a:picLocks noGrp="1" noChangeAspect="1" noChangeArrowheads="1"/>
          </p:cNvPicPr>
          <p:nvPr>
            <p:ph type="pic" idx="1"/>
          </p:nvPr>
        </p:nvPicPr>
        <p:blipFill>
          <a:blip r:embed="rId2"/>
          <a:srcRect l="6349" r="6349"/>
          <a:stretch>
            <a:fillRect/>
          </a:stretch>
        </p:blipFill>
        <p:spPr bwMode="auto">
          <a:xfrm>
            <a:off x="1214414" y="642918"/>
            <a:ext cx="6000792" cy="4114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P</a:t>
            </a:r>
            <a:r>
              <a:rPr lang="en-US" dirty="0" smtClean="0"/>
              <a:t>arathyroid </a:t>
            </a:r>
            <a:r>
              <a:rPr lang="en-US" dirty="0" smtClean="0"/>
              <a:t>hyperplasia</a:t>
            </a:r>
            <a:endParaRPr lang="ar-JO" dirty="0"/>
          </a:p>
        </p:txBody>
      </p:sp>
      <p:sp>
        <p:nvSpPr>
          <p:cNvPr id="4" name="Text Placeholder 3"/>
          <p:cNvSpPr>
            <a:spLocks noGrp="1"/>
          </p:cNvSpPr>
          <p:nvPr>
            <p:ph type="body" sz="half" idx="2"/>
          </p:nvPr>
        </p:nvSpPr>
        <p:spPr>
          <a:xfrm>
            <a:off x="1792288" y="5367338"/>
            <a:ext cx="5708670" cy="1347810"/>
          </a:xfrm>
        </p:spPr>
        <p:txBody>
          <a:bodyPr>
            <a:normAutofit lnSpcReduction="10000"/>
          </a:bodyPr>
          <a:lstStyle/>
          <a:p>
            <a:pPr algn="l"/>
            <a:r>
              <a:rPr lang="en-US" dirty="0" smtClean="0"/>
              <a:t>In parathyroid hyperplasia, there is little or no adipose tissue, but any or all cell types normally found in parathyroid are present. Note the pink </a:t>
            </a:r>
            <a:r>
              <a:rPr lang="en-US" dirty="0" err="1" smtClean="0"/>
              <a:t>oxyphil</a:t>
            </a:r>
            <a:r>
              <a:rPr lang="en-US" dirty="0" smtClean="0"/>
              <a:t> cells here. This is actually "secondary hyperparathyroidism" with enlarged glands as a consequence of chronic renal failure with impaired phosphate </a:t>
            </a:r>
            <a:r>
              <a:rPr lang="en-US" dirty="0" smtClean="0"/>
              <a:t>excretion. </a:t>
            </a:r>
            <a:r>
              <a:rPr lang="en-US" dirty="0" smtClean="0"/>
              <a:t/>
            </a:r>
            <a:br>
              <a:rPr lang="en-US" dirty="0" smtClean="0"/>
            </a:br>
            <a:endParaRPr lang="ar-JO" dirty="0"/>
          </a:p>
        </p:txBody>
      </p:sp>
      <p:pic>
        <p:nvPicPr>
          <p:cNvPr id="12290" name="Picture 2" descr="C:\Users\yu\Desktop\MEDICAL COLLECTION\JPEG6\ENDO086.JPG"/>
          <p:cNvPicPr>
            <a:picLocks noGrp="1" noChangeAspect="1" noChangeArrowheads="1"/>
          </p:cNvPicPr>
          <p:nvPr>
            <p:ph type="pic" idx="1"/>
          </p:nvPr>
        </p:nvPicPr>
        <p:blipFill>
          <a:blip r:embed="rId2"/>
          <a:srcRect l="6217" r="6217"/>
          <a:stretch>
            <a:fillRect/>
          </a:stretch>
        </p:blipFill>
        <p:spPr bwMode="auto">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857760"/>
            <a:ext cx="5486400" cy="566738"/>
          </a:xfrm>
        </p:spPr>
        <p:txBody>
          <a:bodyPr/>
          <a:lstStyle/>
          <a:p>
            <a:pPr algn="l" rtl="0"/>
            <a:r>
              <a:rPr lang="en-US" dirty="0" smtClean="0"/>
              <a:t>A parathyroid </a:t>
            </a:r>
            <a:r>
              <a:rPr lang="en-US" dirty="0" smtClean="0"/>
              <a:t>adenoma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357290" y="5367338"/>
            <a:ext cx="5921398" cy="1133496"/>
          </a:xfrm>
        </p:spPr>
        <p:txBody>
          <a:bodyPr>
            <a:normAutofit/>
          </a:bodyPr>
          <a:lstStyle/>
          <a:p>
            <a:pPr algn="l"/>
            <a:r>
              <a:rPr lang="en-US" dirty="0" smtClean="0"/>
              <a:t>Here is a parathyroid adenoma, which is the most common cause for primary hyperparathyroidism. A rim of normal parathyroid tissue admixed with adipose tissue cells is seen compressed to the right and lower edge of the adenoma.</a:t>
            </a:r>
            <a:endParaRPr lang="ar-JO" dirty="0"/>
          </a:p>
        </p:txBody>
      </p:sp>
      <p:pic>
        <p:nvPicPr>
          <p:cNvPr id="11266" name="Picture 2" descr="C:\Users\yu\Desktop\MEDICAL COLLECTION\JPEG6\ENDO044.JPG"/>
          <p:cNvPicPr>
            <a:picLocks noChangeAspect="1" noChangeArrowheads="1"/>
          </p:cNvPicPr>
          <p:nvPr/>
        </p:nvPicPr>
        <p:blipFill>
          <a:blip r:embed="rId2"/>
          <a:srcRect/>
          <a:stretch>
            <a:fillRect/>
          </a:stretch>
        </p:blipFill>
        <p:spPr bwMode="auto">
          <a:xfrm>
            <a:off x="1467586" y="1000107"/>
            <a:ext cx="5819058" cy="382164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Islets of </a:t>
            </a:r>
            <a:r>
              <a:rPr lang="en-US" dirty="0" err="1" smtClean="0"/>
              <a:t>Langerhans</a:t>
            </a:r>
            <a:endParaRPr lang="ar-JO" dirty="0"/>
          </a:p>
        </p:txBody>
      </p:sp>
      <p:sp>
        <p:nvSpPr>
          <p:cNvPr id="6" name="Subtitle 5"/>
          <p:cNvSpPr>
            <a:spLocks noGrp="1"/>
          </p:cNvSpPr>
          <p:nvPr>
            <p:ph type="subTitle" idx="1"/>
          </p:nvPr>
        </p:nvSpPr>
        <p:spPr/>
        <p:txBody>
          <a:bodyPr/>
          <a:lstStyle/>
          <a:p>
            <a:endParaRPr lang="ar-JO"/>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7290" y="4714884"/>
            <a:ext cx="5486400" cy="566738"/>
          </a:xfrm>
        </p:spPr>
        <p:txBody>
          <a:bodyPr/>
          <a:lstStyle/>
          <a:p>
            <a:pPr algn="l" rtl="0"/>
            <a:r>
              <a:rPr lang="en-GB" dirty="0" smtClean="0"/>
              <a:t>A </a:t>
            </a:r>
            <a:r>
              <a:rPr lang="en-GB" dirty="0" smtClean="0"/>
              <a:t>normal pancreatic islet of </a:t>
            </a:r>
            <a:r>
              <a:rPr lang="en-GB" dirty="0" err="1" smtClean="0"/>
              <a:t>Langerhans</a:t>
            </a:r>
            <a:endParaRPr lang="ar-JO"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1214414" y="5286388"/>
            <a:ext cx="6143668" cy="1143008"/>
          </a:xfrm>
        </p:spPr>
        <p:txBody>
          <a:bodyPr>
            <a:normAutofit/>
          </a:bodyPr>
          <a:lstStyle/>
          <a:p>
            <a:pPr algn="l" rtl="0"/>
            <a:r>
              <a:rPr lang="en-GB" dirty="0" smtClean="0"/>
              <a:t>Here is a normal pancreatic islet of </a:t>
            </a:r>
            <a:r>
              <a:rPr lang="en-GB" dirty="0" err="1" smtClean="0"/>
              <a:t>Langerhans</a:t>
            </a:r>
            <a:r>
              <a:rPr lang="en-GB" dirty="0" smtClean="0"/>
              <a:t> surrounded by normal exocrine pancreatic </a:t>
            </a:r>
            <a:r>
              <a:rPr lang="en-GB" dirty="0" err="1" smtClean="0"/>
              <a:t>acinar</a:t>
            </a:r>
            <a:r>
              <a:rPr lang="en-GB" dirty="0" smtClean="0"/>
              <a:t> tissue. </a:t>
            </a:r>
            <a:endParaRPr lang="ar-JO" dirty="0"/>
          </a:p>
        </p:txBody>
      </p:sp>
      <p:pic>
        <p:nvPicPr>
          <p:cNvPr id="9218" name="Picture 2" descr="C:\Users\yu\Desktop\MEDICAL COLLECTION\JPEG6\ENDO032.JPG"/>
          <p:cNvPicPr>
            <a:picLocks noChangeAspect="1" noChangeArrowheads="1"/>
          </p:cNvPicPr>
          <p:nvPr/>
        </p:nvPicPr>
        <p:blipFill>
          <a:blip r:embed="rId2"/>
          <a:srcRect/>
          <a:stretch>
            <a:fillRect/>
          </a:stretch>
        </p:blipFill>
        <p:spPr bwMode="auto">
          <a:xfrm>
            <a:off x="1279377" y="642918"/>
            <a:ext cx="6091439" cy="400052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Insulinitis</a:t>
            </a:r>
            <a:endParaRPr lang="ar-JO" dirty="0"/>
          </a:p>
        </p:txBody>
      </p:sp>
      <p:sp>
        <p:nvSpPr>
          <p:cNvPr id="4" name="Text Placeholder 3"/>
          <p:cNvSpPr>
            <a:spLocks noGrp="1"/>
          </p:cNvSpPr>
          <p:nvPr>
            <p:ph type="body" sz="half" idx="2"/>
          </p:nvPr>
        </p:nvSpPr>
        <p:spPr>
          <a:xfrm>
            <a:off x="1792288" y="5367338"/>
            <a:ext cx="5486400" cy="1062058"/>
          </a:xfrm>
        </p:spPr>
        <p:txBody>
          <a:bodyPr>
            <a:normAutofit fontScale="92500" lnSpcReduction="10000"/>
          </a:bodyPr>
          <a:lstStyle/>
          <a:p>
            <a:pPr algn="l"/>
            <a:r>
              <a:rPr lang="en-US" dirty="0" smtClean="0"/>
              <a:t>This is an </a:t>
            </a:r>
            <a:r>
              <a:rPr lang="en-US" dirty="0" err="1" smtClean="0"/>
              <a:t>insulinitis</a:t>
            </a:r>
            <a:r>
              <a:rPr lang="en-US" dirty="0" smtClean="0"/>
              <a:t> </a:t>
            </a:r>
            <a:r>
              <a:rPr lang="en-US" dirty="0" smtClean="0"/>
              <a:t>of an islet of </a:t>
            </a:r>
            <a:r>
              <a:rPr lang="en-US" dirty="0" err="1" smtClean="0"/>
              <a:t>Langerhans</a:t>
            </a:r>
            <a:r>
              <a:rPr lang="en-US" dirty="0" smtClean="0"/>
              <a:t> in a patient who will eventually develop type I diabetes mellitus. The presence of the lymphocytic infiltrates in this edematous islet suggests an autoimmune mechanism for this process. The destruction of the islets leads to an absolute lack of insulin that characterizes type I diabetes mellitus.</a:t>
            </a:r>
            <a:endParaRPr lang="ar-JO" dirty="0"/>
          </a:p>
        </p:txBody>
      </p:sp>
      <p:pic>
        <p:nvPicPr>
          <p:cNvPr id="47106" name="Picture 2" descr="C:\Users\yu\Desktop\MEDICAL COLLECTION\JPEG6\ENDO040.JPG"/>
          <p:cNvPicPr>
            <a:picLocks noGrp="1" noChangeAspect="1" noChangeArrowheads="1"/>
          </p:cNvPicPr>
          <p:nvPr>
            <p:ph type="pic" idx="1"/>
          </p:nvPr>
        </p:nvPicPr>
        <p:blipFill>
          <a:blip r:embed="rId2"/>
          <a:srcRect l="6217" r="6217"/>
          <a:stretch>
            <a:fillRect/>
          </a:stretch>
        </p:blipFill>
        <p:spPr bwMode="auto">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smtClean="0"/>
              <a:t>Amyloid</a:t>
            </a:r>
            <a:r>
              <a:rPr lang="en-US" dirty="0" smtClean="0"/>
              <a:t> </a:t>
            </a:r>
            <a:endParaRPr lang="ar-JO" dirty="0"/>
          </a:p>
        </p:txBody>
      </p:sp>
      <p:sp>
        <p:nvSpPr>
          <p:cNvPr id="4" name="Text Placeholder 3"/>
          <p:cNvSpPr>
            <a:spLocks noGrp="1"/>
          </p:cNvSpPr>
          <p:nvPr>
            <p:ph type="body" sz="half" idx="2"/>
          </p:nvPr>
        </p:nvSpPr>
        <p:spPr/>
        <p:txBody>
          <a:bodyPr/>
          <a:lstStyle/>
          <a:p>
            <a:pPr algn="l"/>
            <a:r>
              <a:rPr lang="en-US" dirty="0" smtClean="0"/>
              <a:t>This islet of </a:t>
            </a:r>
            <a:r>
              <a:rPr lang="en-US" dirty="0" err="1" smtClean="0"/>
              <a:t>Langerhans</a:t>
            </a:r>
            <a:r>
              <a:rPr lang="en-US" dirty="0" smtClean="0"/>
              <a:t> demonstrates pink hyalinization (with deposition of </a:t>
            </a:r>
            <a:r>
              <a:rPr lang="en-US" dirty="0" err="1" smtClean="0"/>
              <a:t>amyloid</a:t>
            </a:r>
            <a:r>
              <a:rPr lang="en-US" dirty="0" smtClean="0"/>
              <a:t>) in many of the islet cells. This change is common in the islets of patients with type II diabetes mellitus.</a:t>
            </a:r>
            <a:endParaRPr lang="ar-JO" dirty="0"/>
          </a:p>
        </p:txBody>
      </p:sp>
      <p:pic>
        <p:nvPicPr>
          <p:cNvPr id="48130" name="Picture 2" descr="C:\Users\yu\Desktop\MEDICAL COLLECTION\JPEG6\ENDO033.JPG"/>
          <p:cNvPicPr>
            <a:picLocks noGrp="1" noChangeAspect="1" noChangeArrowheads="1"/>
          </p:cNvPicPr>
          <p:nvPr>
            <p:ph type="pic" idx="1"/>
          </p:nvPr>
        </p:nvPicPr>
        <p:blipFill>
          <a:blip r:embed="rId2"/>
          <a:srcRect l="6349" r="6349"/>
          <a:stretch>
            <a:fillRect/>
          </a:stretch>
        </p:blipFill>
        <p:spPr bwMode="auto">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The islet cell adenoma</a:t>
            </a:r>
            <a:endParaRPr lang="ar-JO" dirty="0"/>
          </a:p>
        </p:txBody>
      </p:sp>
      <p:sp>
        <p:nvSpPr>
          <p:cNvPr id="4" name="Text Placeholder 3"/>
          <p:cNvSpPr>
            <a:spLocks noGrp="1"/>
          </p:cNvSpPr>
          <p:nvPr>
            <p:ph type="body" sz="half" idx="2"/>
          </p:nvPr>
        </p:nvSpPr>
        <p:spPr>
          <a:xfrm>
            <a:off x="1500166" y="5367338"/>
            <a:ext cx="6143668" cy="1133496"/>
          </a:xfrm>
        </p:spPr>
        <p:txBody>
          <a:bodyPr>
            <a:normAutofit/>
          </a:bodyPr>
          <a:lstStyle/>
          <a:p>
            <a:pPr algn="l"/>
            <a:r>
              <a:rPr lang="en-US" dirty="0" smtClean="0"/>
              <a:t>The islet cell adenoma at the left contrasts with the normal pancreas with islets at the right. Some of these adenomas function. Those that produce insulin may lead to hypoglycemia. Those that produce </a:t>
            </a:r>
            <a:r>
              <a:rPr lang="en-US" dirty="0" err="1" smtClean="0"/>
              <a:t>gastrin</a:t>
            </a:r>
            <a:r>
              <a:rPr lang="en-US" dirty="0" smtClean="0"/>
              <a:t> may lead to multiple gastric and duodenal ulcerations (</a:t>
            </a:r>
            <a:r>
              <a:rPr lang="en-US" dirty="0" err="1" smtClean="0"/>
              <a:t>Zollinger</a:t>
            </a:r>
            <a:r>
              <a:rPr lang="en-US" dirty="0" smtClean="0"/>
              <a:t>-Ellison syndrome).</a:t>
            </a:r>
            <a:endParaRPr lang="ar-JO" dirty="0"/>
          </a:p>
        </p:txBody>
      </p:sp>
      <p:pic>
        <p:nvPicPr>
          <p:cNvPr id="49154" name="Picture 2" descr="C:\Users\yu\Desktop\MEDICAL COLLECTION\JPEG4\GI141.JPG"/>
          <p:cNvPicPr>
            <a:picLocks noGrp="1" noChangeAspect="1" noChangeArrowheads="1"/>
          </p:cNvPicPr>
          <p:nvPr>
            <p:ph type="pic" idx="1"/>
          </p:nvPr>
        </p:nvPicPr>
        <p:blipFill>
          <a:blip r:embed="rId2"/>
          <a:srcRect l="6217" r="6217"/>
          <a:stretch>
            <a:fillRect/>
          </a:stretch>
        </p:blipFill>
        <p:spPr bwMode="auto">
          <a:xfrm>
            <a:off x="1618708" y="612774"/>
            <a:ext cx="5659980" cy="424498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Adrenal gland</a:t>
            </a:r>
            <a:endParaRPr lang="ar-JO" dirty="0"/>
          </a:p>
        </p:txBody>
      </p:sp>
      <p:sp>
        <p:nvSpPr>
          <p:cNvPr id="6" name="Subtitle 5"/>
          <p:cNvSpPr>
            <a:spLocks noGrp="1"/>
          </p:cNvSpPr>
          <p:nvPr>
            <p:ph type="subTitle" idx="1"/>
          </p:nvPr>
        </p:nvSpPr>
        <p:spPr/>
        <p:txBody>
          <a:bodyPr/>
          <a:lstStyle/>
          <a:p>
            <a:endParaRPr lang="ar-JO"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4929198"/>
            <a:ext cx="5486400" cy="1643074"/>
          </a:xfrm>
        </p:spPr>
        <p:txBody>
          <a:bodyPr>
            <a:normAutofit/>
          </a:bodyPr>
          <a:lstStyle/>
          <a:p>
            <a:pPr algn="l"/>
            <a:r>
              <a:rPr lang="en-US" dirty="0" smtClean="0"/>
              <a:t>The pair of adrenals in the center are normal. Those at the top come from a patient with adrenal atrophy (with either Addison's disease or long-term corticosteroid therapy). The adrenals at the bottom represent bilateral cortical hyperplasia. This could be due to a pituitary adenoma secreting ACTH (Cushing's disease), or Cushing's syndrome from ectopic ACTH production, or idiopathic adrenal hyperplasia.</a:t>
            </a:r>
            <a:endParaRPr lang="ar-JO" dirty="0"/>
          </a:p>
        </p:txBody>
      </p:sp>
      <p:pic>
        <p:nvPicPr>
          <p:cNvPr id="54274" name="Picture 2" descr="C:\Users\yu\Desktop\MEDICAL COLLECTION\JPEG6\ENDO003.JPG"/>
          <p:cNvPicPr>
            <a:picLocks noGrp="1" noChangeAspect="1" noChangeArrowheads="1"/>
          </p:cNvPicPr>
          <p:nvPr>
            <p:ph type="pic" idx="1"/>
          </p:nvPr>
        </p:nvPicPr>
        <p:blipFill>
          <a:blip r:embed="rId2"/>
          <a:srcRect l="6349" r="6349"/>
          <a:stretch>
            <a:fillRect/>
          </a:stretch>
        </p:blipFill>
        <p:spPr bwMode="auto">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rtl="0"/>
            <a:r>
              <a:rPr lang="en-US" dirty="0" smtClean="0"/>
              <a:t>Normal </a:t>
            </a:r>
            <a:r>
              <a:rPr lang="en-US" dirty="0" smtClean="0"/>
              <a:t>microscopic appearance of the pituitary gland</a:t>
            </a:r>
            <a:endParaRPr lang="ar-JO"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pPr algn="l" rtl="0"/>
            <a:r>
              <a:rPr lang="en-US" dirty="0" smtClean="0"/>
              <a:t>The normal microscopic appearance of the pituitary gland is shown here. The </a:t>
            </a:r>
            <a:r>
              <a:rPr lang="en-US" dirty="0" err="1" smtClean="0"/>
              <a:t>adenohypophysis</a:t>
            </a:r>
            <a:r>
              <a:rPr lang="en-US" dirty="0" smtClean="0"/>
              <a:t> is at the right and the </a:t>
            </a:r>
            <a:r>
              <a:rPr lang="en-US" dirty="0" err="1" smtClean="0"/>
              <a:t>neurohypophysis</a:t>
            </a:r>
            <a:r>
              <a:rPr lang="en-US" dirty="0" smtClean="0"/>
              <a:t> is at the left.</a:t>
            </a:r>
            <a:endParaRPr lang="ar-JO" dirty="0"/>
          </a:p>
        </p:txBody>
      </p:sp>
      <p:pic>
        <p:nvPicPr>
          <p:cNvPr id="39938" name="Picture 2" descr="C:\Users\yu\Desktop\MEDICAL COLLECTION\JPEG6\ENDO092.JPG"/>
          <p:cNvPicPr>
            <a:picLocks noChangeAspect="1" noChangeArrowheads="1"/>
          </p:cNvPicPr>
          <p:nvPr/>
        </p:nvPicPr>
        <p:blipFill>
          <a:blip r:embed="rId2"/>
          <a:srcRect/>
          <a:stretch>
            <a:fillRect/>
          </a:stretch>
        </p:blipFill>
        <p:spPr bwMode="auto">
          <a:xfrm>
            <a:off x="1643042" y="571480"/>
            <a:ext cx="6143668" cy="404702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Waterhouse-</a:t>
            </a:r>
            <a:r>
              <a:rPr lang="en-US" dirty="0" err="1" smtClean="0"/>
              <a:t>Friderichsen</a:t>
            </a:r>
            <a:r>
              <a:rPr lang="en-US" dirty="0" smtClean="0"/>
              <a:t> syndrome.</a:t>
            </a:r>
            <a:endParaRPr lang="ar-JO" dirty="0"/>
          </a:p>
        </p:txBody>
      </p:sp>
      <p:sp>
        <p:nvSpPr>
          <p:cNvPr id="4" name="Text Placeholder 3"/>
          <p:cNvSpPr>
            <a:spLocks noGrp="1"/>
          </p:cNvSpPr>
          <p:nvPr>
            <p:ph type="body" sz="half" idx="2"/>
          </p:nvPr>
        </p:nvSpPr>
        <p:spPr>
          <a:xfrm>
            <a:off x="1792288" y="5367338"/>
            <a:ext cx="5486400" cy="1276372"/>
          </a:xfrm>
        </p:spPr>
        <p:txBody>
          <a:bodyPr/>
          <a:lstStyle/>
          <a:p>
            <a:pPr algn="l"/>
            <a:r>
              <a:rPr lang="en-US" dirty="0" smtClean="0"/>
              <a:t>These adrenals are black-red from extensive hemorrhage in a patient with meningococcemia. This produces the Waterhouse-</a:t>
            </a:r>
            <a:r>
              <a:rPr lang="en-US" dirty="0" err="1" smtClean="0"/>
              <a:t>Friderichsen</a:t>
            </a:r>
            <a:r>
              <a:rPr lang="en-US" dirty="0" smtClean="0"/>
              <a:t> syndrome.</a:t>
            </a:r>
            <a:endParaRPr lang="ar-JO" dirty="0"/>
          </a:p>
        </p:txBody>
      </p:sp>
      <p:pic>
        <p:nvPicPr>
          <p:cNvPr id="50178" name="Picture 2" descr="C:\Users\yu\Desktop\MEDICAL COLLECTION\JPEG6\ENDO004.JPG"/>
          <p:cNvPicPr>
            <a:picLocks noGrp="1" noChangeAspect="1" noChangeArrowheads="1"/>
          </p:cNvPicPr>
          <p:nvPr>
            <p:ph type="pic" idx="1"/>
          </p:nvPr>
        </p:nvPicPr>
        <p:blipFill>
          <a:blip r:embed="rId2"/>
          <a:srcRect l="6349" r="6349"/>
          <a:stretch>
            <a:fillRect/>
          </a:stretch>
        </p:blipFill>
        <p:spPr bwMode="auto">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4" name="Text Placeholder 3"/>
          <p:cNvSpPr>
            <a:spLocks noGrp="1"/>
          </p:cNvSpPr>
          <p:nvPr>
            <p:ph type="body" sz="half" idx="2"/>
          </p:nvPr>
        </p:nvSpPr>
        <p:spPr/>
        <p:txBody>
          <a:bodyPr/>
          <a:lstStyle/>
          <a:p>
            <a:pPr algn="l"/>
            <a:r>
              <a:rPr lang="en-US" dirty="0" smtClean="0"/>
              <a:t>There </a:t>
            </a:r>
            <a:r>
              <a:rPr lang="en-US" dirty="0" smtClean="0"/>
              <a:t>is marked hemorrhagic necrosis with acute adrenal insufficiency.</a:t>
            </a:r>
            <a:endParaRPr lang="ar-JO" dirty="0"/>
          </a:p>
        </p:txBody>
      </p:sp>
      <p:pic>
        <p:nvPicPr>
          <p:cNvPr id="51202" name="Picture 2" descr="C:\Users\yu\Desktop\MEDICAL COLLECTION\JPEG6\ENDO005.JPG"/>
          <p:cNvPicPr>
            <a:picLocks noGrp="1" noChangeAspect="1" noChangeArrowheads="1"/>
          </p:cNvPicPr>
          <p:nvPr>
            <p:ph type="pic" idx="1"/>
          </p:nvPr>
        </p:nvPicPr>
        <p:blipFill>
          <a:blip r:embed="rId2"/>
          <a:srcRect l="6217" r="6217"/>
          <a:stretch>
            <a:fillRect/>
          </a:stretch>
        </p:blipFill>
        <p:spPr bwMode="auto">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4857760"/>
            <a:ext cx="5486400" cy="566738"/>
          </a:xfrm>
        </p:spPr>
        <p:txBody>
          <a:bodyPr/>
          <a:lstStyle/>
          <a:p>
            <a:pPr algn="l" rtl="0"/>
            <a:r>
              <a:rPr lang="en-US" dirty="0" smtClean="0"/>
              <a:t>Left </a:t>
            </a:r>
            <a:r>
              <a:rPr lang="en-US" dirty="0" smtClean="0"/>
              <a:t>adrenal adenoma</a:t>
            </a:r>
            <a:endParaRPr lang="ar-JO" dirty="0"/>
          </a:p>
        </p:txBody>
      </p:sp>
      <p:sp>
        <p:nvSpPr>
          <p:cNvPr id="4" name="Text Placeholder 3"/>
          <p:cNvSpPr>
            <a:spLocks noGrp="1"/>
          </p:cNvSpPr>
          <p:nvPr>
            <p:ph type="body" sz="half" idx="2"/>
          </p:nvPr>
        </p:nvSpPr>
        <p:spPr>
          <a:xfrm>
            <a:off x="928662" y="5429264"/>
            <a:ext cx="5486400" cy="1276372"/>
          </a:xfrm>
        </p:spPr>
        <p:txBody>
          <a:bodyPr>
            <a:normAutofit/>
          </a:bodyPr>
          <a:lstStyle/>
          <a:p>
            <a:pPr algn="l" rtl="0"/>
            <a:r>
              <a:rPr lang="en-US" dirty="0" smtClean="0"/>
              <a:t>Here is a 1.3 cm left adrenal adenoma found in a patient with hypertension. She had </a:t>
            </a:r>
            <a:r>
              <a:rPr lang="en-US" dirty="0" err="1" smtClean="0"/>
              <a:t>hypokalemia</a:t>
            </a:r>
            <a:r>
              <a:rPr lang="en-US" dirty="0" smtClean="0"/>
              <a:t> on a routine chemistry panel. Further workup revealed a high serum </a:t>
            </a:r>
            <a:r>
              <a:rPr lang="en-US" dirty="0" err="1" smtClean="0"/>
              <a:t>aldosterone</a:t>
            </a:r>
            <a:r>
              <a:rPr lang="en-US" dirty="0" smtClean="0"/>
              <a:t> and a low serum </a:t>
            </a:r>
            <a:r>
              <a:rPr lang="en-US" dirty="0" err="1" smtClean="0"/>
              <a:t>renin</a:t>
            </a:r>
            <a:r>
              <a:rPr lang="en-US" dirty="0" smtClean="0"/>
              <a:t>, findings consistent with an </a:t>
            </a:r>
            <a:r>
              <a:rPr lang="en-US" dirty="0" err="1" smtClean="0"/>
              <a:t>aldosterone</a:t>
            </a:r>
            <a:r>
              <a:rPr lang="en-US" dirty="0" smtClean="0"/>
              <a:t> secreting adrenal adenoma (Conn's syndrome</a:t>
            </a:r>
            <a:r>
              <a:rPr lang="en-US" dirty="0" smtClean="0"/>
              <a:t>).</a:t>
            </a:r>
            <a:endParaRPr lang="ar-JO" dirty="0"/>
          </a:p>
        </p:txBody>
      </p:sp>
      <p:pic>
        <p:nvPicPr>
          <p:cNvPr id="52226" name="Picture 2" descr="C:\Users\yu\Desktop\MEDICAL COLLECTION\JPEG6\ENDO078.JPG"/>
          <p:cNvPicPr>
            <a:picLocks noGrp="1" noChangeAspect="1" noChangeArrowheads="1"/>
          </p:cNvPicPr>
          <p:nvPr>
            <p:ph type="pic" idx="1"/>
          </p:nvPr>
        </p:nvPicPr>
        <p:blipFill>
          <a:blip r:embed="rId2"/>
          <a:srcRect l="6217" r="6217"/>
          <a:stretch>
            <a:fillRect/>
          </a:stretch>
        </p:blipFill>
        <p:spPr bwMode="auto">
          <a:xfrm>
            <a:off x="857224" y="214290"/>
            <a:ext cx="6286544" cy="471490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adrenal cortical carcinoma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l"/>
            <a:r>
              <a:rPr lang="en-US" dirty="0" smtClean="0"/>
              <a:t>This is a large adrenal cortical carcinoma which is displacing the left kidney downward. Such </a:t>
            </a:r>
            <a:r>
              <a:rPr lang="en-US" dirty="0" err="1" smtClean="0"/>
              <a:t>neoplasms</a:t>
            </a:r>
            <a:r>
              <a:rPr lang="en-US" dirty="0" smtClean="0"/>
              <a:t> are usually functional (secreting corticosteroids or sex steroids). They have a poor prognosis.</a:t>
            </a:r>
            <a:endParaRPr lang="ar-JO" dirty="0"/>
          </a:p>
        </p:txBody>
      </p:sp>
      <p:pic>
        <p:nvPicPr>
          <p:cNvPr id="53250" name="Picture 2" descr="C:\Users\yu\Desktop\MEDICAL COLLECTION\JPEG6\ENDO047.JPG"/>
          <p:cNvPicPr>
            <a:picLocks noChangeAspect="1" noChangeArrowheads="1"/>
          </p:cNvPicPr>
          <p:nvPr/>
        </p:nvPicPr>
        <p:blipFill>
          <a:blip r:embed="rId2"/>
          <a:srcRect/>
          <a:stretch>
            <a:fillRect/>
          </a:stretch>
        </p:blipFill>
        <p:spPr bwMode="auto">
          <a:xfrm>
            <a:off x="3000364" y="357166"/>
            <a:ext cx="3000375" cy="45339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4857760"/>
            <a:ext cx="5486400" cy="566738"/>
          </a:xfrm>
        </p:spPr>
        <p:txBody>
          <a:bodyPr/>
          <a:lstStyle/>
          <a:p>
            <a:pPr algn="l" rtl="0"/>
            <a:r>
              <a:rPr lang="en-US" dirty="0" smtClean="0"/>
              <a:t>A </a:t>
            </a:r>
            <a:r>
              <a:rPr lang="en-US" dirty="0" err="1" smtClean="0"/>
              <a:t>pheochromocytoma</a:t>
            </a:r>
            <a:endParaRPr lang="ar-JO" dirty="0"/>
          </a:p>
        </p:txBody>
      </p:sp>
      <p:sp>
        <p:nvSpPr>
          <p:cNvPr id="4" name="Text Placeholder 3"/>
          <p:cNvSpPr>
            <a:spLocks noGrp="1"/>
          </p:cNvSpPr>
          <p:nvPr>
            <p:ph type="body" sz="half" idx="2"/>
          </p:nvPr>
        </p:nvSpPr>
        <p:spPr>
          <a:xfrm>
            <a:off x="1000100" y="5367338"/>
            <a:ext cx="6278588" cy="1204934"/>
          </a:xfrm>
        </p:spPr>
        <p:txBody>
          <a:bodyPr>
            <a:normAutofit/>
          </a:bodyPr>
          <a:lstStyle/>
          <a:p>
            <a:pPr algn="l"/>
            <a:r>
              <a:rPr lang="en-US" dirty="0" smtClean="0"/>
              <a:t>This large adrenal neoplasm has been sectioned in half. Note the grey-tan color of the tumor compared to the yellow cortex stretched around it and a small remnant of remaining adrenal at the lower right. This patient had episodic hypertension. This is a tumor arising in the adrenal medulla--a </a:t>
            </a:r>
            <a:r>
              <a:rPr lang="en-US" dirty="0" err="1" smtClean="0"/>
              <a:t>pheochromocytoma</a:t>
            </a:r>
            <a:r>
              <a:rPr lang="en-US" dirty="0" smtClean="0"/>
              <a:t>.</a:t>
            </a:r>
            <a:endParaRPr lang="ar-JO" dirty="0"/>
          </a:p>
        </p:txBody>
      </p:sp>
      <p:pic>
        <p:nvPicPr>
          <p:cNvPr id="57346" name="Picture 2" descr="C:\Users\yu\Desktop\MEDICAL COLLECTION\JPEG6\ENDO076.JPG"/>
          <p:cNvPicPr>
            <a:picLocks noGrp="1" noChangeAspect="1" noChangeArrowheads="1"/>
          </p:cNvPicPr>
          <p:nvPr>
            <p:ph type="pic" idx="1"/>
          </p:nvPr>
        </p:nvPicPr>
        <p:blipFill>
          <a:blip r:embed="rId2"/>
          <a:srcRect l="6217" r="6217"/>
          <a:stretch>
            <a:fillRect/>
          </a:stretch>
        </p:blipFill>
        <p:spPr bwMode="auto">
          <a:xfrm>
            <a:off x="857224" y="285728"/>
            <a:ext cx="6286544" cy="471490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A </a:t>
            </a:r>
            <a:r>
              <a:rPr lang="en-US" dirty="0" err="1" smtClean="0"/>
              <a:t>pheochromocytoma</a:t>
            </a:r>
            <a:endParaRPr lang="ar-JO" dirty="0"/>
          </a:p>
        </p:txBody>
      </p:sp>
      <p:sp>
        <p:nvSpPr>
          <p:cNvPr id="4" name="Text Placeholder 3"/>
          <p:cNvSpPr>
            <a:spLocks noGrp="1"/>
          </p:cNvSpPr>
          <p:nvPr>
            <p:ph type="body" sz="half" idx="2"/>
          </p:nvPr>
        </p:nvSpPr>
        <p:spPr>
          <a:xfrm>
            <a:off x="1792288" y="5367338"/>
            <a:ext cx="5486400" cy="1133496"/>
          </a:xfrm>
        </p:spPr>
        <p:txBody>
          <a:bodyPr>
            <a:normAutofit/>
          </a:bodyPr>
          <a:lstStyle/>
          <a:p>
            <a:pPr algn="l" rtl="0"/>
            <a:r>
              <a:rPr lang="en-US" dirty="0" smtClean="0"/>
              <a:t>Microscopically, a </a:t>
            </a:r>
            <a:r>
              <a:rPr lang="en-US" dirty="0" err="1" smtClean="0"/>
              <a:t>pheochromocytoma</a:t>
            </a:r>
            <a:r>
              <a:rPr lang="en-US" dirty="0" smtClean="0"/>
              <a:t> is composed of large cells </a:t>
            </a:r>
            <a:r>
              <a:rPr lang="en-US" dirty="0" smtClean="0"/>
              <a:t>arranged </a:t>
            </a:r>
            <a:r>
              <a:rPr lang="en-US" dirty="0" smtClean="0"/>
              <a:t>in nests with capillaries in between. Remember 10% when you think of a </a:t>
            </a:r>
            <a:r>
              <a:rPr lang="en-US" dirty="0" err="1" smtClean="0"/>
              <a:t>pheochromocytoma</a:t>
            </a:r>
            <a:r>
              <a:rPr lang="en-US" dirty="0" smtClean="0"/>
              <a:t>: 10% are bilateral, 10% are in children, 10% are malignant.</a:t>
            </a:r>
            <a:endParaRPr lang="ar-JO" dirty="0"/>
          </a:p>
        </p:txBody>
      </p:sp>
      <p:pic>
        <p:nvPicPr>
          <p:cNvPr id="56322" name="Picture 2" descr="C:\Users\yu\Desktop\MEDICAL COLLECTION\JPEG6\ENDO050.JPG"/>
          <p:cNvPicPr>
            <a:picLocks noGrp="1" noChangeAspect="1" noChangeArrowheads="1"/>
          </p:cNvPicPr>
          <p:nvPr>
            <p:ph type="pic" idx="1"/>
          </p:nvPr>
        </p:nvPicPr>
        <p:blipFill>
          <a:blip r:embed="rId2"/>
          <a:srcRect l="6349" r="6349"/>
          <a:stretch>
            <a:fillRect/>
          </a:stretch>
        </p:blipFill>
        <p:spPr bwMode="auto">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smtClean="0"/>
              <a:t>The normal microscopic appearance of the </a:t>
            </a:r>
            <a:r>
              <a:rPr lang="en-US" dirty="0" err="1" smtClean="0"/>
              <a:t>adenohypophysis</a:t>
            </a:r>
            <a:endParaRPr lang="ar-JO" dirty="0"/>
          </a:p>
        </p:txBody>
      </p:sp>
      <p:sp>
        <p:nvSpPr>
          <p:cNvPr id="4" name="Text Placeholder 3"/>
          <p:cNvSpPr>
            <a:spLocks noGrp="1"/>
          </p:cNvSpPr>
          <p:nvPr>
            <p:ph type="body" sz="half" idx="2"/>
          </p:nvPr>
        </p:nvSpPr>
        <p:spPr>
          <a:xfrm>
            <a:off x="1071538" y="5367338"/>
            <a:ext cx="7286676" cy="1204934"/>
          </a:xfrm>
        </p:spPr>
        <p:txBody>
          <a:bodyPr>
            <a:normAutofit lnSpcReduction="10000"/>
          </a:bodyPr>
          <a:lstStyle/>
          <a:p>
            <a:pPr algn="l" rtl="0"/>
            <a:r>
              <a:rPr lang="en-US" sz="2000" dirty="0" smtClean="0"/>
              <a:t>The </a:t>
            </a:r>
            <a:r>
              <a:rPr lang="en-US" sz="2000" dirty="0" err="1" smtClean="0"/>
              <a:t>adenohypophysis</a:t>
            </a:r>
            <a:r>
              <a:rPr lang="en-US" sz="2000" dirty="0" smtClean="0"/>
              <a:t> contains three major cell types: </a:t>
            </a:r>
            <a:r>
              <a:rPr lang="en-US" sz="2000" dirty="0" err="1" smtClean="0"/>
              <a:t>acidophils</a:t>
            </a:r>
            <a:r>
              <a:rPr lang="en-US" sz="2000" dirty="0" smtClean="0"/>
              <a:t>, </a:t>
            </a:r>
            <a:r>
              <a:rPr lang="en-US" sz="2000" dirty="0" err="1" smtClean="0"/>
              <a:t>basophils</a:t>
            </a:r>
            <a:r>
              <a:rPr lang="en-US" sz="2000" dirty="0" smtClean="0"/>
              <a:t>, and </a:t>
            </a:r>
            <a:r>
              <a:rPr lang="en-US" sz="2000" dirty="0" err="1" smtClean="0"/>
              <a:t>chromophobes</a:t>
            </a:r>
            <a:r>
              <a:rPr lang="en-US" sz="2000" dirty="0" smtClean="0"/>
              <a:t>. The staining is variable, and to properly identify specific hormone secretion, </a:t>
            </a:r>
            <a:r>
              <a:rPr lang="en-US" sz="2000" dirty="0" err="1" smtClean="0"/>
              <a:t>immunohistochemical</a:t>
            </a:r>
            <a:r>
              <a:rPr lang="en-US" sz="2000" dirty="0" smtClean="0"/>
              <a:t> staining is necessary. </a:t>
            </a:r>
          </a:p>
          <a:p>
            <a:endParaRPr lang="ar-JO" dirty="0"/>
          </a:p>
        </p:txBody>
      </p:sp>
      <p:pic>
        <p:nvPicPr>
          <p:cNvPr id="38914" name="Picture 2" descr="C:\Users\yu\Desktop\MEDICAL COLLECTION\JPEG6\ENDO093.JPG"/>
          <p:cNvPicPr>
            <a:picLocks noGrp="1" noChangeAspect="1" noChangeArrowheads="1"/>
          </p:cNvPicPr>
          <p:nvPr>
            <p:ph type="pic" idx="1"/>
          </p:nvPr>
        </p:nvPicPr>
        <p:blipFill>
          <a:blip r:embed="rId2"/>
          <a:srcRect l="6217" r="6217"/>
          <a:stretch>
            <a:fillRect/>
          </a:stretch>
        </p:blipFill>
        <p:spPr bwMode="auto">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Pituitary adenoma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85000" lnSpcReduction="20000"/>
          </a:bodyPr>
          <a:lstStyle/>
          <a:p>
            <a:pPr algn="l" rtl="0"/>
            <a:r>
              <a:rPr lang="en-US" sz="1700" dirty="0" smtClean="0"/>
              <a:t>Here is a high power microscopic view of an </a:t>
            </a:r>
            <a:r>
              <a:rPr lang="en-US" sz="1700" dirty="0" err="1" smtClean="0"/>
              <a:t>adenohypophyseal</a:t>
            </a:r>
            <a:r>
              <a:rPr lang="en-US" sz="1700" dirty="0" smtClean="0"/>
              <a:t> adenoma. Endocrine </a:t>
            </a:r>
            <a:r>
              <a:rPr lang="en-US" sz="1700" dirty="0" err="1" smtClean="0"/>
              <a:t>neoplasms</a:t>
            </a:r>
            <a:r>
              <a:rPr lang="en-US" sz="1700" dirty="0" smtClean="0"/>
              <a:t> are composed of small round cells with small round nuclei and pink to blue cytoplasm. The cells may be arranged in nests or cords and endocrine tumors also have prominent </a:t>
            </a:r>
            <a:r>
              <a:rPr lang="en-US" sz="1700" dirty="0" err="1" smtClean="0"/>
              <a:t>vascularity</a:t>
            </a:r>
            <a:r>
              <a:rPr lang="en-US" dirty="0" smtClean="0"/>
              <a:t>.</a:t>
            </a:r>
            <a:endParaRPr lang="ar-JO" dirty="0"/>
          </a:p>
        </p:txBody>
      </p:sp>
      <p:pic>
        <p:nvPicPr>
          <p:cNvPr id="36866" name="Picture 2" descr="C:\Users\yu\Desktop\MEDICAL COLLECTION\JPEG6\ENDO042.JPG"/>
          <p:cNvPicPr>
            <a:picLocks noChangeAspect="1" noChangeArrowheads="1"/>
          </p:cNvPicPr>
          <p:nvPr/>
        </p:nvPicPr>
        <p:blipFill>
          <a:blip r:embed="rId2"/>
          <a:srcRect/>
          <a:stretch>
            <a:fillRect/>
          </a:stretch>
        </p:blipFill>
        <p:spPr bwMode="auto">
          <a:xfrm>
            <a:off x="1732631" y="785794"/>
            <a:ext cx="5782581" cy="407196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A </a:t>
            </a:r>
            <a:r>
              <a:rPr lang="en-US" dirty="0" err="1" smtClean="0"/>
              <a:t>craniopharyngioma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8" y="5367338"/>
            <a:ext cx="5486400" cy="1062058"/>
          </a:xfrm>
        </p:spPr>
        <p:txBody>
          <a:bodyPr>
            <a:normAutofit fontScale="92500" lnSpcReduction="10000"/>
          </a:bodyPr>
          <a:lstStyle/>
          <a:p>
            <a:pPr algn="l" rtl="0"/>
            <a:r>
              <a:rPr lang="en-US" dirty="0" smtClean="0"/>
              <a:t>It </a:t>
            </a:r>
            <a:r>
              <a:rPr lang="en-US" dirty="0" smtClean="0"/>
              <a:t>is derived from remnants of </a:t>
            </a:r>
            <a:r>
              <a:rPr lang="en-US" dirty="0" err="1" smtClean="0"/>
              <a:t>Rathke's</a:t>
            </a:r>
            <a:r>
              <a:rPr lang="en-US" dirty="0" smtClean="0"/>
              <a:t> pouch and forms an expanding mass arising in the </a:t>
            </a:r>
            <a:r>
              <a:rPr lang="en-US" dirty="0" err="1" smtClean="0"/>
              <a:t>sella</a:t>
            </a:r>
            <a:r>
              <a:rPr lang="en-US" dirty="0" smtClean="0"/>
              <a:t> </a:t>
            </a:r>
            <a:r>
              <a:rPr lang="en-US" dirty="0" err="1" smtClean="0"/>
              <a:t>turcica</a:t>
            </a:r>
            <a:r>
              <a:rPr lang="en-US" dirty="0" smtClean="0"/>
              <a:t> that erodes bone and infiltrates into surrounding structures. They are difficult to eradicate, even though they are composed of </a:t>
            </a:r>
            <a:r>
              <a:rPr lang="en-US" dirty="0" err="1" smtClean="0"/>
              <a:t>histologically</a:t>
            </a:r>
            <a:r>
              <a:rPr lang="en-US" dirty="0" smtClean="0"/>
              <a:t> appearing </a:t>
            </a:r>
            <a:r>
              <a:rPr lang="en-US" dirty="0" err="1" smtClean="0"/>
              <a:t>squamoid</a:t>
            </a:r>
            <a:r>
              <a:rPr lang="en-US" dirty="0" smtClean="0"/>
              <a:t> and columnar epithelium lining cystic spaces filled with oily fluid.</a:t>
            </a:r>
            <a:endParaRPr lang="ar-JO" dirty="0"/>
          </a:p>
        </p:txBody>
      </p:sp>
      <p:pic>
        <p:nvPicPr>
          <p:cNvPr id="37890" name="Picture 2" descr="C:\Users\yu\Desktop\MEDICAL COLLECTION\JPEG6\ENDO115.JPG"/>
          <p:cNvPicPr>
            <a:picLocks noChangeAspect="1" noChangeArrowheads="1"/>
          </p:cNvPicPr>
          <p:nvPr/>
        </p:nvPicPr>
        <p:blipFill>
          <a:blip r:embed="rId2"/>
          <a:srcRect/>
          <a:stretch>
            <a:fillRect/>
          </a:stretch>
        </p:blipFill>
        <p:spPr bwMode="auto">
          <a:xfrm>
            <a:off x="1357290" y="785794"/>
            <a:ext cx="6086484" cy="39972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Thyroid Gland </a:t>
            </a:r>
            <a:endParaRPr lang="ar-JO" dirty="0"/>
          </a:p>
        </p:txBody>
      </p:sp>
      <p:sp>
        <p:nvSpPr>
          <p:cNvPr id="6" name="Subtitle 5"/>
          <p:cNvSpPr>
            <a:spLocks noGrp="1"/>
          </p:cNvSpPr>
          <p:nvPr>
            <p:ph type="subTitle" idx="1"/>
          </p:nvPr>
        </p:nvSpPr>
        <p:spPr/>
        <p:txBody>
          <a:bodyPr/>
          <a:lstStyle/>
          <a:p>
            <a:endParaRPr lang="ar-J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rtl="0"/>
            <a:r>
              <a:rPr lang="en-US" dirty="0" smtClean="0"/>
              <a:t>This is the normal appearance of the thyroid gland</a:t>
            </a:r>
            <a:endParaRPr lang="ar-JO"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1500166" y="5367338"/>
            <a:ext cx="5778522" cy="1204934"/>
          </a:xfrm>
        </p:spPr>
        <p:txBody>
          <a:bodyPr>
            <a:normAutofit/>
          </a:bodyPr>
          <a:lstStyle/>
          <a:p>
            <a:pPr algn="l" rtl="0"/>
            <a:r>
              <a:rPr lang="en-US" dirty="0"/>
              <a:t>This is the normal appearance of the thyroid gland on the anterior trachea of the neck. The thyroid gland has a right lobe and a left lobe connected by a narrow isthmus. The normal weight of the thyroid is 10 to 30 grams. It cannot easily be palpated on physical examination.</a:t>
            </a:r>
            <a:endParaRPr lang="ar-JO" dirty="0"/>
          </a:p>
        </p:txBody>
      </p:sp>
      <p:pic>
        <p:nvPicPr>
          <p:cNvPr id="22530" name="Picture 2" descr="C:\Users\yu\Desktop\MEDICAL COLLECTION\JPEG6\ENDO015.JPG"/>
          <p:cNvPicPr>
            <a:picLocks noChangeAspect="1" noChangeArrowheads="1"/>
          </p:cNvPicPr>
          <p:nvPr/>
        </p:nvPicPr>
        <p:blipFill>
          <a:blip r:embed="rId2"/>
          <a:srcRect/>
          <a:stretch>
            <a:fillRect/>
          </a:stretch>
        </p:blipFill>
        <p:spPr bwMode="auto">
          <a:xfrm>
            <a:off x="3071802" y="285728"/>
            <a:ext cx="3000375" cy="45339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dirty="0" smtClean="0"/>
              <a:t>N</a:t>
            </a:r>
            <a:r>
              <a:rPr lang="en-US" dirty="0" smtClean="0"/>
              <a:t>ormal </a:t>
            </a:r>
            <a:r>
              <a:rPr lang="en-US" dirty="0" smtClean="0"/>
              <a:t>appearance of the thyroid gland</a:t>
            </a:r>
            <a:endParaRPr lang="ar-JO" dirty="0"/>
          </a:p>
        </p:txBody>
      </p:sp>
      <p:sp>
        <p:nvSpPr>
          <p:cNvPr id="4" name="Text Placeholder 3"/>
          <p:cNvSpPr>
            <a:spLocks noGrp="1"/>
          </p:cNvSpPr>
          <p:nvPr>
            <p:ph type="body" sz="half" idx="2"/>
          </p:nvPr>
        </p:nvSpPr>
        <p:spPr/>
        <p:txBody>
          <a:bodyPr>
            <a:normAutofit fontScale="85000" lnSpcReduction="10000"/>
          </a:bodyPr>
          <a:lstStyle/>
          <a:p>
            <a:pPr algn="l" rtl="0"/>
            <a:r>
              <a:rPr lang="en-US" dirty="0"/>
              <a:t>This normal thyroid follicle is lined by a </a:t>
            </a:r>
            <a:r>
              <a:rPr lang="en-US" dirty="0" err="1"/>
              <a:t>cuboidal</a:t>
            </a:r>
            <a:r>
              <a:rPr lang="en-US" dirty="0"/>
              <a:t> follicular epithelium with cells that can add or subtract colloid depending upon the degree of stimulation from TSH (thyroid stimulating hormone) released by the pituitary gland. As in all endocrine glands, the </a:t>
            </a:r>
            <a:r>
              <a:rPr lang="en-US" dirty="0" err="1"/>
              <a:t>interstitium</a:t>
            </a:r>
            <a:r>
              <a:rPr lang="en-US" dirty="0"/>
              <a:t> has a rich vascular supply into which hormone is secreted.</a:t>
            </a:r>
            <a:endParaRPr lang="ar-JO" dirty="0"/>
          </a:p>
        </p:txBody>
      </p:sp>
      <p:pic>
        <p:nvPicPr>
          <p:cNvPr id="2050" name="Picture 2" descr="C:\Users\yu\Desktop\MEDICAL COLLECTION\JPEG6\ENDO082.JPG"/>
          <p:cNvPicPr>
            <a:picLocks noGrp="1" noChangeAspect="1" noChangeArrowheads="1"/>
          </p:cNvPicPr>
          <p:nvPr>
            <p:ph type="pic" idx="1"/>
          </p:nvPr>
        </p:nvPicPr>
        <p:blipFill>
          <a:blip r:embed="rId2"/>
          <a:srcRect l="6217" r="6217"/>
          <a:stretch>
            <a:fillRect/>
          </a:stretch>
        </p:blipFill>
        <p:spPr bwMode="auto">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1376</Words>
  <Application>Microsoft Office PowerPoint</Application>
  <PresentationFormat>On-screen Show (4:3)</PresentationFormat>
  <Paragraphs>62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Endocrine system lab </vt:lpstr>
      <vt:lpstr>Pituitary gland </vt:lpstr>
      <vt:lpstr>Normal microscopic appearance of the pituitary gland</vt:lpstr>
      <vt:lpstr>The normal microscopic appearance of the adenohypophysis</vt:lpstr>
      <vt:lpstr>Pituitary adenoma</vt:lpstr>
      <vt:lpstr>A craniopharyngioma</vt:lpstr>
      <vt:lpstr>Thyroid Gland </vt:lpstr>
      <vt:lpstr>This is the normal appearance of the thyroid gland</vt:lpstr>
      <vt:lpstr>Normal appearance of the thyroid gland</vt:lpstr>
      <vt:lpstr>Hashimoto's thyroiditis</vt:lpstr>
      <vt:lpstr>Hashimoto's thyroiditis</vt:lpstr>
      <vt:lpstr>Subacute granulomatous thyroiditis (DeQuervain's disease),</vt:lpstr>
      <vt:lpstr>Grave's disease</vt:lpstr>
      <vt:lpstr>A follicular adenoma</vt:lpstr>
      <vt:lpstr>A follicular adenoma</vt:lpstr>
      <vt:lpstr>Papillary carcinoma</vt:lpstr>
      <vt:lpstr>Papillary carcinoma</vt:lpstr>
      <vt:lpstr>Medullary carcinoma</vt:lpstr>
      <vt:lpstr>Parathyroid Glands </vt:lpstr>
      <vt:lpstr>A normal parathyroid gland</vt:lpstr>
      <vt:lpstr>Parathyroid hyperplasia</vt:lpstr>
      <vt:lpstr>A parathyroid adenoma</vt:lpstr>
      <vt:lpstr>Islets of Langerhans</vt:lpstr>
      <vt:lpstr>A normal pancreatic islet of Langerhans</vt:lpstr>
      <vt:lpstr>Insulinitis</vt:lpstr>
      <vt:lpstr>Amyloid </vt:lpstr>
      <vt:lpstr>The islet cell adenoma</vt:lpstr>
      <vt:lpstr>Adrenal gland</vt:lpstr>
      <vt:lpstr>Slide 29</vt:lpstr>
      <vt:lpstr>Waterhouse-Friderichsen syndrome.</vt:lpstr>
      <vt:lpstr>Slide 31</vt:lpstr>
      <vt:lpstr>Left adrenal adenoma</vt:lpstr>
      <vt:lpstr>adrenal cortical carcinoma</vt:lpstr>
      <vt:lpstr>A pheochromocytoma</vt:lpstr>
      <vt:lpstr>A pheochromocytoma</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 lab</dc:title>
  <dc:creator>yu</dc:creator>
  <cp:lastModifiedBy>yu</cp:lastModifiedBy>
  <cp:revision>90</cp:revision>
  <dcterms:created xsi:type="dcterms:W3CDTF">2020-11-22T11:28:37Z</dcterms:created>
  <dcterms:modified xsi:type="dcterms:W3CDTF">2020-12-01T11:57:07Z</dcterms:modified>
</cp:coreProperties>
</file>