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  <p:sldId id="256" r:id="rId3"/>
    <p:sldId id="258" r:id="rId4"/>
    <p:sldId id="259" r:id="rId5"/>
    <p:sldId id="260" r:id="rId6"/>
    <p:sldId id="261" r:id="rId7"/>
    <p:sldId id="263" r:id="rId8"/>
    <p:sldId id="272" r:id="rId9"/>
    <p:sldId id="273" r:id="rId10"/>
    <p:sldId id="274" r:id="rId11"/>
    <p:sldId id="265" r:id="rId12"/>
    <p:sldId id="264" r:id="rId13"/>
    <p:sldId id="266" r:id="rId14"/>
    <p:sldId id="267" r:id="rId15"/>
    <p:sldId id="268" r:id="rId16"/>
    <p:sldId id="269" r:id="rId17"/>
    <p:sldId id="270" r:id="rId18"/>
    <p:sldId id="278" r:id="rId19"/>
    <p:sldId id="271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2A59-3B1C-4EAB-8376-FB25E5CCAD48}" type="datetimeFigureOut">
              <a:rPr lang="ar-JO" smtClean="0"/>
              <a:pPr/>
              <a:t>18/04/1442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FFEE-12A7-4915-AA0F-3A111A609C8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2A59-3B1C-4EAB-8376-FB25E5CCAD48}" type="datetimeFigureOut">
              <a:rPr lang="ar-JO" smtClean="0"/>
              <a:pPr/>
              <a:t>18/04/1442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FFEE-12A7-4915-AA0F-3A111A609C8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2A59-3B1C-4EAB-8376-FB25E5CCAD48}" type="datetimeFigureOut">
              <a:rPr lang="ar-JO" smtClean="0"/>
              <a:pPr/>
              <a:t>18/04/1442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FFEE-12A7-4915-AA0F-3A111A609C8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2A59-3B1C-4EAB-8376-FB25E5CCAD48}" type="datetimeFigureOut">
              <a:rPr lang="ar-JO" smtClean="0"/>
              <a:pPr/>
              <a:t>18/04/1442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FFEE-12A7-4915-AA0F-3A111A609C8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2A59-3B1C-4EAB-8376-FB25E5CCAD48}" type="datetimeFigureOut">
              <a:rPr lang="ar-JO" smtClean="0"/>
              <a:pPr/>
              <a:t>18/04/1442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FFEE-12A7-4915-AA0F-3A111A609C8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2A59-3B1C-4EAB-8376-FB25E5CCAD48}" type="datetimeFigureOut">
              <a:rPr lang="ar-JO" smtClean="0"/>
              <a:pPr/>
              <a:t>18/04/1442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FFEE-12A7-4915-AA0F-3A111A609C8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2A59-3B1C-4EAB-8376-FB25E5CCAD48}" type="datetimeFigureOut">
              <a:rPr lang="ar-JO" smtClean="0"/>
              <a:pPr/>
              <a:t>18/04/1442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FFEE-12A7-4915-AA0F-3A111A609C8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2A59-3B1C-4EAB-8376-FB25E5CCAD48}" type="datetimeFigureOut">
              <a:rPr lang="ar-JO" smtClean="0"/>
              <a:pPr/>
              <a:t>18/04/1442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FFEE-12A7-4915-AA0F-3A111A609C8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2A59-3B1C-4EAB-8376-FB25E5CCAD48}" type="datetimeFigureOut">
              <a:rPr lang="ar-JO" smtClean="0"/>
              <a:pPr/>
              <a:t>18/04/1442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FFEE-12A7-4915-AA0F-3A111A609C8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2A59-3B1C-4EAB-8376-FB25E5CCAD48}" type="datetimeFigureOut">
              <a:rPr lang="ar-JO" smtClean="0"/>
              <a:pPr/>
              <a:t>18/04/1442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FFEE-12A7-4915-AA0F-3A111A609C8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2A59-3B1C-4EAB-8376-FB25E5CCAD48}" type="datetimeFigureOut">
              <a:rPr lang="ar-JO" smtClean="0"/>
              <a:pPr/>
              <a:t>18/04/1442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2FFEE-12A7-4915-AA0F-3A111A609C8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62A59-3B1C-4EAB-8376-FB25E5CCAD48}" type="datetimeFigureOut">
              <a:rPr lang="ar-JO" smtClean="0"/>
              <a:pPr/>
              <a:t>18/04/1442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2FFEE-12A7-4915-AA0F-3A111A609C89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Small Group Discussion </a:t>
            </a:r>
            <a:endParaRPr lang="ar-JO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primary differential diagnosis during the hyperthyroid phase is Grave's disease</a:t>
            </a:r>
          </a:p>
          <a:p>
            <a:pPr algn="l" rtl="0"/>
            <a:r>
              <a:rPr lang="en-US" dirty="0" smtClean="0"/>
              <a:t>Differentiation may be possible on clinical grounds or by the absence of thyroid-stimulating </a:t>
            </a:r>
            <a:r>
              <a:rPr lang="en-US" dirty="0" err="1" smtClean="0"/>
              <a:t>immunoglobulins</a:t>
            </a:r>
            <a:r>
              <a:rPr lang="en-US" dirty="0" smtClean="0"/>
              <a:t> in the hyperthyroid phase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>Small group seminars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b="1" u="sng" dirty="0" smtClean="0"/>
              <a:t> Clinical case 2- Diabetes Mellitus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Case history</a:t>
            </a:r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    The patient is a 23-year-old woman who was referred in December for evaluation of suspected glucose intolerance.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The patient initially presented the previous April with onset of headache. Her blood glucose (BG)  was 112 mg. In September, a 2-hour OGTT was done: FBG= 125mg</a:t>
            </a:r>
          </a:p>
          <a:p>
            <a:pPr algn="l" rtl="0"/>
            <a:r>
              <a:rPr lang="en-US" dirty="0" smtClean="0"/>
              <a:t>1/2-hour BG= 188 mg</a:t>
            </a:r>
          </a:p>
          <a:p>
            <a:pPr algn="l" rtl="0"/>
            <a:r>
              <a:rPr lang="en-US" dirty="0" smtClean="0"/>
              <a:t>1 –hour BG= 243 mg</a:t>
            </a:r>
          </a:p>
          <a:p>
            <a:pPr algn="l" rtl="0"/>
            <a:r>
              <a:rPr lang="en-US" dirty="0" smtClean="0"/>
              <a:t>1 1/2-hour BG=251 mg</a:t>
            </a:r>
          </a:p>
          <a:p>
            <a:pPr algn="l" rtl="0"/>
            <a:r>
              <a:rPr lang="en-US" dirty="0" smtClean="0"/>
              <a:t>2-hourBG= 223 mg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The patient has experienced occasional thirst and hunger, with mild fluctuations in weight. In September, she was treated with a meal plane eliminating concentrated sweets.</a:t>
            </a:r>
          </a:p>
          <a:p>
            <a:pPr algn="l" rtl="0"/>
            <a:r>
              <a:rPr lang="en-US" dirty="0" smtClean="0"/>
              <a:t>The patient has no specific symptoms of hypoglycemia.</a:t>
            </a:r>
          </a:p>
          <a:p>
            <a:pPr algn="l" rtl="0"/>
            <a:r>
              <a:rPr lang="en-US" dirty="0" smtClean="0"/>
              <a:t>There is no history of DKA, diabetic retinopathy, nephropathy, neuropathy or hypertension. 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Family history</a:t>
            </a:r>
            <a:r>
              <a:rPr lang="en-US" dirty="0" smtClean="0"/>
              <a:t>: Father, deceased age 58 due to myocardial infarct; history of diabetes mellitus 2 years prior to death. Mother, age 55, is alive and well. One brother and one step- brother is alive and well. There is a history in paternal grandmother and great-grandmother of diabetes mellitus.</a:t>
            </a:r>
          </a:p>
          <a:p>
            <a:pPr algn="l"/>
            <a:endParaRPr lang="ar-JO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Physical examination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dirty="0" smtClean="0"/>
              <a:t>Height 156 cm, Weight 50kg. BP 130/70 right arm supine, 120/76 right arm sitting. Pulse 80/min and regular. Respirations 16/min. Patient is a febrile.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HEENT:  PERRLAEOM intact. </a:t>
            </a:r>
            <a:r>
              <a:rPr lang="en-US" dirty="0" err="1" smtClean="0"/>
              <a:t>Fundi</a:t>
            </a:r>
            <a:r>
              <a:rPr lang="en-US" dirty="0" smtClean="0"/>
              <a:t> normal.ENT clear.</a:t>
            </a:r>
          </a:p>
          <a:p>
            <a:pPr algn="l" rtl="0"/>
            <a:r>
              <a:rPr lang="en-US" dirty="0" smtClean="0"/>
              <a:t>Cardiovascular: Regular rate, with no murmurs or gallops. Peripheral pulses are 2+and equal bilaterally, without bruits.</a:t>
            </a:r>
          </a:p>
          <a:p>
            <a:pPr algn="l" rtl="0"/>
            <a:r>
              <a:rPr lang="en-US" dirty="0" smtClean="0"/>
              <a:t>Neurological: Cranial nervesII-X11 are normal. Motor and sensory exam is intact.  DTR 2+ and equal bilaterally.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Objectives of the seminar:</a:t>
            </a:r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l" rtl="0"/>
            <a:r>
              <a:rPr lang="en-US" dirty="0" smtClean="0"/>
              <a:t>Do the glucose tolerance tests results meet the criteria to establish the diagnosis of diabetes mellitus?</a:t>
            </a:r>
          </a:p>
          <a:p>
            <a:pPr lvl="0" algn="l" rtl="0"/>
            <a:r>
              <a:rPr lang="en-US" dirty="0" smtClean="0"/>
              <a:t>If this is diabetes mellitus, please indicate what type of diabetes that it is and the reasons that you would believe that it fits that classification?</a:t>
            </a:r>
          </a:p>
          <a:p>
            <a:pPr lvl="0" algn="l" rtl="0"/>
            <a:r>
              <a:rPr lang="en-US" dirty="0" smtClean="0"/>
              <a:t>What further diagnostic tests would help you in establishing the type of diabetes that is present?</a:t>
            </a:r>
          </a:p>
          <a:p>
            <a:pPr lvl="0" algn="l" rtl="0"/>
            <a:r>
              <a:rPr lang="en-US" dirty="0" smtClean="0"/>
              <a:t>What therapeutic intervention would you recommend at the current time?</a:t>
            </a:r>
          </a:p>
          <a:p>
            <a:pPr lvl="0" algn="l" rtl="0"/>
            <a:r>
              <a:rPr lang="en-US" dirty="0" smtClean="0"/>
              <a:t>Explain how normal or even elevated plasma insulin levels can be accompanied by hyperglycemia and discuss common mechanisms for this phenomenon.</a:t>
            </a:r>
          </a:p>
          <a:p>
            <a:pPr lvl="0" algn="l" rtl="0"/>
            <a:r>
              <a:rPr lang="en-US" dirty="0" smtClean="0"/>
              <a:t>In the absence of insulin treatment can Type2 diabetic patients eventually develop spontaneous DKA? Explain.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Maturity-onset diabetes of the young (MODY) is a group of monogenic disorders characterized by </a:t>
            </a:r>
            <a:r>
              <a:rPr lang="en-US" dirty="0" err="1" smtClean="0"/>
              <a:t>autosomal</a:t>
            </a:r>
            <a:r>
              <a:rPr lang="en-US" dirty="0" smtClean="0"/>
              <a:t> dominantly inherited non-insulin dependent form of diabetes classically presenting in adolescence or young adults before the age of 25 years.</a:t>
            </a:r>
            <a:endParaRPr lang="ar-JO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key features of MODY are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US" b="1" dirty="0" smtClean="0"/>
          </a:p>
          <a:p>
            <a:pPr algn="l" rtl="0"/>
            <a:r>
              <a:rPr lang="en-US" dirty="0" smtClean="0"/>
              <a:t>Being diagnosed with diabetes under the age of 25.</a:t>
            </a:r>
          </a:p>
          <a:p>
            <a:pPr algn="l" rtl="0"/>
            <a:r>
              <a:rPr lang="en-US" dirty="0" smtClean="0"/>
              <a:t>Having a parent with diabetes, with diabetes in two or more generations.</a:t>
            </a:r>
          </a:p>
          <a:p>
            <a:pPr algn="l" rtl="0"/>
            <a:r>
              <a:rPr lang="en-US" dirty="0" smtClean="0"/>
              <a:t>Not necessarily needing insulin.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>Small group seminars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b="1" u="sng" dirty="0" smtClean="0"/>
              <a:t>Clinical case 1 - </a:t>
            </a:r>
            <a:r>
              <a:rPr lang="en-US" b="1" u="sng" dirty="0" err="1" smtClean="0"/>
              <a:t>Thyrotoxicosis</a:t>
            </a:r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 precise molecular diagnosis is essential because it leads to optimal treatment of the patients and allows early diagnosis for their asymptomatic family members.</a:t>
            </a:r>
            <a:endParaRPr lang="ar-JO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Mutations in the </a:t>
            </a:r>
            <a:r>
              <a:rPr lang="en-US" dirty="0" err="1" smtClean="0"/>
              <a:t>glucokinase</a:t>
            </a:r>
            <a:r>
              <a:rPr lang="en-US" dirty="0" smtClean="0"/>
              <a:t> (GCK) (MODY 2) and </a:t>
            </a:r>
            <a:r>
              <a:rPr lang="en-US" dirty="0" err="1" smtClean="0"/>
              <a:t>hepatocyte</a:t>
            </a:r>
            <a:r>
              <a:rPr lang="en-US" dirty="0" smtClean="0"/>
              <a:t> nuclear factor (HNF)1A/4A (MODY 3 and MODY 1) genes are the most common causes of MODY. </a:t>
            </a:r>
          </a:p>
          <a:p>
            <a:pPr algn="l" rtl="0"/>
            <a:r>
              <a:rPr lang="en-GB" dirty="0" smtClean="0"/>
              <a:t>GCK mutations cause a mild, asymptomatic, and stable fasting </a:t>
            </a:r>
            <a:r>
              <a:rPr lang="en-GB" dirty="0" err="1" smtClean="0"/>
              <a:t>hyperglycemia</a:t>
            </a:r>
            <a:r>
              <a:rPr lang="en-GB" dirty="0" smtClean="0"/>
              <a:t> usually requiring no specific treatment. However, mutations in the HNF1A and HNF4A cause a progressive pancreatic </a:t>
            </a:r>
            <a:r>
              <a:rPr lang="el-GR" dirty="0" smtClean="0"/>
              <a:t>β-</a:t>
            </a:r>
            <a:r>
              <a:rPr lang="en-GB" dirty="0" smtClean="0"/>
              <a:t>cell dysfunction and </a:t>
            </a:r>
            <a:r>
              <a:rPr lang="en-GB" dirty="0" err="1" smtClean="0"/>
              <a:t>hyperglycemia</a:t>
            </a:r>
            <a:r>
              <a:rPr lang="en-GB" dirty="0" smtClean="0"/>
              <a:t> that can result in </a:t>
            </a:r>
            <a:r>
              <a:rPr lang="en-GB" dirty="0" err="1" smtClean="0"/>
              <a:t>microvascular</a:t>
            </a:r>
            <a:r>
              <a:rPr lang="en-GB" dirty="0" smtClean="0"/>
              <a:t> complications</a:t>
            </a:r>
            <a:endParaRPr lang="ar-JO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Case history</a:t>
            </a:r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Mrs. A.B. was 25years old when she became pregnant for the first time. The pregnancy was uneventful and no thyroid function disturbances were recognized. </a:t>
            </a:r>
          </a:p>
          <a:p>
            <a:pPr algn="l" rtl="0"/>
            <a:r>
              <a:rPr lang="en-US" dirty="0" smtClean="0"/>
              <a:t>At about ten weeks postpartum, she became increasingly fatigued and irritable with episodes of palpitations. She was seen by an internist because of these symptoms.</a:t>
            </a:r>
            <a:endParaRPr lang="ar-J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Physical Examination</a:t>
            </a:r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She appeared anxious and hyperkinetic. Her pulse was120/min, BP130/60. Her skin was warm, moist and smooth. She had lid lag and normal ocular motility. The thyroid was diffusely enlarged, with a prominent isthmus, and was estimated to weigh approximately 40 grams (2 times normal size). She had a bounding cardiac apical impulse, a </a:t>
            </a:r>
            <a:r>
              <a:rPr lang="en-US" dirty="0" err="1" smtClean="0"/>
              <a:t>pulmonic</a:t>
            </a:r>
            <a:r>
              <a:rPr lang="en-US" dirty="0" smtClean="0"/>
              <a:t> flow murmur, and a systolic bruit over the thyroid. She had a fine tremor and rose from a deep knee bend with difficulty. The rest of the examination was unremarkable.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Laboratory data</a:t>
            </a:r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SerumT4: 16μg/100ml	(normal4.5-10),</a:t>
            </a:r>
          </a:p>
          <a:p>
            <a:pPr algn="l" rtl="0"/>
            <a:r>
              <a:rPr lang="en-US" dirty="0" smtClean="0"/>
              <a:t> Serum T3: 550ng/100ml 	(normal75- 180). </a:t>
            </a:r>
          </a:p>
          <a:p>
            <a:pPr algn="l" rtl="0"/>
            <a:endParaRPr lang="en-US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Objectives of the seminar</a:t>
            </a:r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dirty="0" smtClean="0"/>
              <a:t>1. What is your differential diagnosis?</a:t>
            </a:r>
          </a:p>
          <a:p>
            <a:pPr algn="l" rtl="0">
              <a:buNone/>
            </a:pPr>
            <a:r>
              <a:rPr lang="en-US" dirty="0" smtClean="0"/>
              <a:t>2. Are more tests required to define the thyroid status?</a:t>
            </a:r>
          </a:p>
          <a:p>
            <a:pPr algn="l" rtl="0">
              <a:buNone/>
            </a:pPr>
            <a:r>
              <a:rPr lang="en-US" dirty="0" smtClean="0"/>
              <a:t>3. What additional physical signs would strengthen your preferred diagnosis?</a:t>
            </a:r>
          </a:p>
          <a:p>
            <a:pPr algn="l" rtl="0">
              <a:buNone/>
            </a:pPr>
            <a:r>
              <a:rPr lang="en-US" dirty="0" smtClean="0"/>
              <a:t>4. Describe the expected clinical course for 2 of the possible diagnoses and what therapy would you recommend?</a:t>
            </a:r>
          </a:p>
          <a:p>
            <a:pPr algn="l" rtl="0">
              <a:buNone/>
            </a:pPr>
            <a:r>
              <a:rPr lang="en-US" dirty="0" smtClean="0"/>
              <a:t>5. What is the cause of the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a) </a:t>
            </a:r>
            <a:r>
              <a:rPr lang="en-US" dirty="0" err="1" smtClean="0"/>
              <a:t>pulmonic</a:t>
            </a:r>
            <a:r>
              <a:rPr lang="en-US" dirty="0" smtClean="0"/>
              <a:t> flow murmur?</a:t>
            </a:r>
          </a:p>
          <a:p>
            <a:pPr algn="l" rtl="0">
              <a:buNone/>
            </a:pPr>
            <a:r>
              <a:rPr lang="en-US" dirty="0" smtClean="0"/>
              <a:t>                            b) the thyroid bruit?</a:t>
            </a:r>
          </a:p>
          <a:p>
            <a:pPr algn="l" rtl="0">
              <a:buNone/>
            </a:pPr>
            <a:r>
              <a:rPr lang="en-US" dirty="0" smtClean="0"/>
              <a:t>                            c) lid lag?</a:t>
            </a:r>
          </a:p>
          <a:p>
            <a:pPr algn="l" rtl="0">
              <a:buNone/>
            </a:pPr>
            <a:r>
              <a:rPr lang="en-US" dirty="0" smtClean="0"/>
              <a:t>6. Is there any contraindication to future pregnancy?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Postpartum </a:t>
            </a:r>
            <a:r>
              <a:rPr lang="en-US" dirty="0" err="1" smtClean="0"/>
              <a:t>thyroiditis</a:t>
            </a:r>
            <a:r>
              <a:rPr lang="en-US" dirty="0" smtClean="0"/>
              <a:t> is defined as the occurrence of </a:t>
            </a:r>
            <a:r>
              <a:rPr lang="en-US" dirty="0" err="1" smtClean="0"/>
              <a:t>thyrotoxicosis</a:t>
            </a:r>
            <a:r>
              <a:rPr lang="en-US" dirty="0" smtClean="0"/>
              <a:t> followed by hypothyroidism or hypothyroidism alone in the first year following pregnancy in women who did not have overt thyroid disease before pregnancy</a:t>
            </a:r>
          </a:p>
          <a:p>
            <a:pPr algn="l" rtl="0"/>
            <a:r>
              <a:rPr lang="en-US" dirty="0" smtClean="0"/>
              <a:t>This autoimmune thyroid disorder is precipitated by the postpartum immunological rebound that follows the partial </a:t>
            </a:r>
            <a:r>
              <a:rPr lang="en-US" dirty="0" err="1" smtClean="0"/>
              <a:t>immunosuppression</a:t>
            </a:r>
            <a:r>
              <a:rPr lang="en-US" dirty="0" smtClean="0"/>
              <a:t> of pregnancy, in individuals already at risk of autoimmune thyroid disease.</a:t>
            </a:r>
            <a:endParaRPr lang="ar-J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The overall prevalence of postpartum </a:t>
            </a:r>
            <a:r>
              <a:rPr lang="en-US" dirty="0" err="1" smtClean="0"/>
              <a:t>thyroiditis</a:t>
            </a:r>
            <a:r>
              <a:rPr lang="en-US" dirty="0" smtClean="0"/>
              <a:t> is approximately 8% of pregnancies.</a:t>
            </a:r>
          </a:p>
          <a:p>
            <a:pPr algn="l" rtl="0"/>
            <a:r>
              <a:rPr lang="en-US" dirty="0" smtClean="0"/>
              <a:t>Several high-risk groups have been identified including those with type 1 diabetes (19.1% prevalence), a positive family history (20.0%) and/or </a:t>
            </a:r>
            <a:r>
              <a:rPr lang="en-US" u="sng" dirty="0" smtClean="0"/>
              <a:t>a previous history of postpartum </a:t>
            </a:r>
            <a:r>
              <a:rPr lang="en-US" u="sng" dirty="0" err="1" smtClean="0"/>
              <a:t>thyroiditis</a:t>
            </a:r>
            <a:r>
              <a:rPr lang="en-US" u="sng" dirty="0" smtClean="0"/>
              <a:t> (42.4% recurrence risk)</a:t>
            </a:r>
          </a:p>
          <a:p>
            <a:pPr algn="l" rtl="0"/>
            <a:r>
              <a:rPr lang="en-US" dirty="0" smtClean="0"/>
              <a:t>Postpartum </a:t>
            </a:r>
            <a:r>
              <a:rPr lang="en-US" dirty="0" err="1" smtClean="0"/>
              <a:t>thyroiditis</a:t>
            </a:r>
            <a:r>
              <a:rPr lang="en-US" dirty="0" smtClean="0"/>
              <a:t> is a destructive </a:t>
            </a:r>
            <a:r>
              <a:rPr lang="en-US" dirty="0" err="1" smtClean="0"/>
              <a:t>thyroiditis</a:t>
            </a:r>
            <a:r>
              <a:rPr lang="en-US" dirty="0" smtClean="0"/>
              <a:t> associated with lymphocytic infiltration and histological features similar to that seen in Hashimoto's </a:t>
            </a:r>
            <a:r>
              <a:rPr lang="en-US" dirty="0" err="1" smtClean="0"/>
              <a:t>thyroiditis</a:t>
            </a:r>
            <a:r>
              <a:rPr lang="en-US" dirty="0" smtClean="0"/>
              <a:t>, without the same degree of fibrosis and follicular atrophy.</a:t>
            </a:r>
            <a:endParaRPr lang="ar-J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dirty="0" smtClean="0"/>
              <a:t>There is strong evidence that women who develop postpartum </a:t>
            </a:r>
            <a:r>
              <a:rPr lang="en-US" dirty="0" err="1" smtClean="0"/>
              <a:t>thyroiditis</a:t>
            </a:r>
            <a:r>
              <a:rPr lang="en-US" dirty="0" smtClean="0"/>
              <a:t> have evidence of thyroid autoimmunity prior to pregnancy demonstrated by the association with the presence of anti-thyroid </a:t>
            </a:r>
            <a:r>
              <a:rPr lang="en-US" dirty="0" err="1" smtClean="0"/>
              <a:t>peroxidase</a:t>
            </a:r>
            <a:r>
              <a:rPr lang="en-US" dirty="0" smtClean="0"/>
              <a:t> antibodies (TPO-</a:t>
            </a:r>
            <a:r>
              <a:rPr lang="en-US" dirty="0" err="1" smtClean="0"/>
              <a:t>Ab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TPO antibodies are seen in all forms of autoimmune thyroid disease including Hashimoto's </a:t>
            </a:r>
            <a:r>
              <a:rPr lang="en-US" dirty="0" err="1" smtClean="0"/>
              <a:t>thyroiditis</a:t>
            </a:r>
            <a:r>
              <a:rPr lang="en-US" dirty="0" smtClean="0"/>
              <a:t>, Grave's disease and postpartum </a:t>
            </a:r>
            <a:r>
              <a:rPr lang="en-US" dirty="0" err="1" smtClean="0"/>
              <a:t>thyroiditis</a:t>
            </a:r>
            <a:r>
              <a:rPr lang="en-US" dirty="0" smtClean="0"/>
              <a:t>. The level of the antibody titer reflects the severity of lymphocytic infiltration within the gland</a:t>
            </a:r>
            <a:endParaRPr lang="ar-J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965</Words>
  <Application>Microsoft Office PowerPoint</Application>
  <PresentationFormat>On-screen Show (4:3)</PresentationFormat>
  <Paragraphs>63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Small Group Discussion </vt:lpstr>
      <vt:lpstr>Small group seminars   Clinical case 1 - Thyrotoxicosis </vt:lpstr>
      <vt:lpstr> Case history </vt:lpstr>
      <vt:lpstr> Physical Examination </vt:lpstr>
      <vt:lpstr> Laboratory data </vt:lpstr>
      <vt:lpstr> Objectives of the seminar </vt:lpstr>
      <vt:lpstr>PowerPoint Presentation</vt:lpstr>
      <vt:lpstr>PowerPoint Presentation</vt:lpstr>
      <vt:lpstr>PowerPoint Presentation</vt:lpstr>
      <vt:lpstr>PowerPoint Presentation</vt:lpstr>
      <vt:lpstr>Small group seminars    Clinical case 2- Diabetes Mellitus  </vt:lpstr>
      <vt:lpstr>Case history </vt:lpstr>
      <vt:lpstr>PowerPoint Presentation</vt:lpstr>
      <vt:lpstr>PowerPoint Presentation</vt:lpstr>
      <vt:lpstr>PowerPoint Presentation</vt:lpstr>
      <vt:lpstr>Physical examination</vt:lpstr>
      <vt:lpstr>Objectives of the seminar: </vt:lpstr>
      <vt:lpstr>PowerPoint Presentation</vt:lpstr>
      <vt:lpstr>The key features of MODY are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group seminars   Clinical case 1 - Thyrotoxicosis</dc:title>
  <dc:creator>yu</dc:creator>
  <cp:lastModifiedBy>SUFYAN</cp:lastModifiedBy>
  <cp:revision>43</cp:revision>
  <dcterms:created xsi:type="dcterms:W3CDTF">2020-11-22T11:10:58Z</dcterms:created>
  <dcterms:modified xsi:type="dcterms:W3CDTF">2020-12-03T08:15:55Z</dcterms:modified>
</cp:coreProperties>
</file>