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3"/>
  </p:notesMasterIdLst>
  <p:sldIdLst>
    <p:sldId id="256" r:id="rId2"/>
    <p:sldId id="263" r:id="rId3"/>
    <p:sldId id="287" r:id="rId4"/>
    <p:sldId id="280" r:id="rId5"/>
    <p:sldId id="270" r:id="rId6"/>
    <p:sldId id="274" r:id="rId7"/>
    <p:sldId id="275" r:id="rId8"/>
    <p:sldId id="271" r:id="rId9"/>
    <p:sldId id="286" r:id="rId10"/>
    <p:sldId id="283" r:id="rId11"/>
    <p:sldId id="277" r:id="rId1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20C"/>
    <a:srgbClr val="24B8CC"/>
    <a:srgbClr val="20D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0032" autoAdjust="0"/>
  </p:normalViewPr>
  <p:slideViewPr>
    <p:cSldViewPr>
      <p:cViewPr varScale="1">
        <p:scale>
          <a:sx n="70" d="100"/>
          <a:sy n="70" d="100"/>
        </p:scale>
        <p:origin x="109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C5418A-0EA2-4CBF-B0B8-F165E6C5EF92}" type="datetimeFigureOut">
              <a:rPr lang="ar-JO" smtClean="0"/>
              <a:pPr/>
              <a:t>02/04/1442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97A511-7019-4B98-9FA8-AF6E92E904E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A511-7019-4B98-9FA8-AF6E92E904E7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A511-7019-4B98-9FA8-AF6E92E904E7}" type="slidenum">
              <a:rPr lang="ar-JO" smtClean="0"/>
              <a:pPr/>
              <a:t>4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A511-7019-4B98-9FA8-AF6E92E904E7}" type="slidenum">
              <a:rPr lang="ar-JO" smtClean="0"/>
              <a:pPr/>
              <a:t>5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F2E61D-F207-49AD-B99D-98B37EEF64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A511-7019-4B98-9FA8-AF6E92E904E7}" type="slidenum">
              <a:rPr lang="ar-JO" smtClean="0"/>
              <a:pPr/>
              <a:t>7</a:t>
            </a:fld>
            <a:endParaRPr 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A511-7019-4B98-9FA8-AF6E92E904E7}" type="slidenum">
              <a:rPr lang="ar-JO" smtClean="0"/>
              <a:pPr/>
              <a:t>8</a:t>
            </a:fld>
            <a:endParaRPr 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94536-1849-4EC8-83AB-43232D76DB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A511-7019-4B98-9FA8-AF6E92E904E7}" type="slidenum">
              <a:rPr lang="ar-JO" smtClean="0"/>
              <a:pPr/>
              <a:t>11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1B1-4791-42A9-80CF-6106ED4171AB}" type="datetimeFigureOut">
              <a:rPr lang="ar-JO" smtClean="0"/>
              <a:pPr/>
              <a:t>02/04/1442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6EF4-6D08-4E9D-8FB6-0F2E5344DF63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1B1-4791-42A9-80CF-6106ED4171AB}" type="datetimeFigureOut">
              <a:rPr lang="ar-JO" smtClean="0"/>
              <a:pPr/>
              <a:t>02/04/1442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6EF4-6D08-4E9D-8FB6-0F2E5344DF6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1B1-4791-42A9-80CF-6106ED4171AB}" type="datetimeFigureOut">
              <a:rPr lang="ar-JO" smtClean="0"/>
              <a:pPr/>
              <a:t>02/04/1442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6EF4-6D08-4E9D-8FB6-0F2E5344DF6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1B1-4791-42A9-80CF-6106ED4171AB}" type="datetimeFigureOut">
              <a:rPr lang="ar-JO" smtClean="0"/>
              <a:pPr/>
              <a:t>02/04/1442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6EF4-6D08-4E9D-8FB6-0F2E5344DF6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1B1-4791-42A9-80CF-6106ED4171AB}" type="datetimeFigureOut">
              <a:rPr lang="ar-JO" smtClean="0"/>
              <a:pPr/>
              <a:t>02/04/1442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6EF4-6D08-4E9D-8FB6-0F2E5344DF6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1B1-4791-42A9-80CF-6106ED4171AB}" type="datetimeFigureOut">
              <a:rPr lang="ar-JO" smtClean="0"/>
              <a:pPr/>
              <a:t>02/04/1442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6EF4-6D08-4E9D-8FB6-0F2E5344DF6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1B1-4791-42A9-80CF-6106ED4171AB}" type="datetimeFigureOut">
              <a:rPr lang="ar-JO" smtClean="0"/>
              <a:pPr/>
              <a:t>02/04/1442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6EF4-6D08-4E9D-8FB6-0F2E5344DF6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1B1-4791-42A9-80CF-6106ED4171AB}" type="datetimeFigureOut">
              <a:rPr lang="ar-JO" smtClean="0"/>
              <a:pPr/>
              <a:t>02/04/1442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6EF4-6D08-4E9D-8FB6-0F2E5344DF6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1B1-4791-42A9-80CF-6106ED4171AB}" type="datetimeFigureOut">
              <a:rPr lang="ar-JO" smtClean="0"/>
              <a:pPr/>
              <a:t>02/04/1442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6EF4-6D08-4E9D-8FB6-0F2E5344DF6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F1B1-4791-42A9-80CF-6106ED4171AB}" type="datetimeFigureOut">
              <a:rPr lang="ar-JO" smtClean="0"/>
              <a:pPr/>
              <a:t>02/04/1442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6EF4-6D08-4E9D-8FB6-0F2E5344DF63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121F1B1-4791-42A9-80CF-6106ED4171AB}" type="datetimeFigureOut">
              <a:rPr lang="ar-JO" smtClean="0"/>
              <a:pPr/>
              <a:t>02/04/1442</a:t>
            </a:fld>
            <a:endParaRPr lang="ar-JO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0566EF4-6D08-4E9D-8FB6-0F2E5344DF6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21F1B1-4791-42A9-80CF-6106ED4171AB}" type="datetimeFigureOut">
              <a:rPr lang="ar-JO" smtClean="0"/>
              <a:pPr/>
              <a:t>02/04/1442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0566EF4-6D08-4E9D-8FB6-0F2E5344DF63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r" rtl="1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r" rtl="1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r" rtl="1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8077200" cy="149961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Hypothalamic-Pituitary     Relationship </a:t>
            </a:r>
          </a:p>
          <a:p>
            <a:pPr algn="ctr"/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3132"/>
            <a:ext cx="8229600" cy="1252728"/>
          </a:xfrm>
        </p:spPr>
        <p:txBody>
          <a:bodyPr>
            <a:noAutofit/>
          </a:bodyPr>
          <a:lstStyle/>
          <a:p>
            <a:pPr rtl="0"/>
            <a:r>
              <a:rPr lang="en-US" sz="3200" dirty="0"/>
              <a:t>Most hypothalamic releasing </a:t>
            </a:r>
            <a:r>
              <a:rPr lang="en-US" sz="3200" dirty="0" smtClean="0"/>
              <a:t>hormones undergoes a pulsatile (burst-like </a:t>
            </a:r>
            <a:r>
              <a:rPr lang="en-US" sz="3200" dirty="0"/>
              <a:t>or episodic</a:t>
            </a:r>
            <a:r>
              <a:rPr lang="en-US" sz="3200" dirty="0" smtClean="0"/>
              <a:t>) secretion patterns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28800"/>
            <a:ext cx="3710993" cy="2548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847" y="4353641"/>
            <a:ext cx="3244305" cy="23927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20" y="27809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Hypothalamic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hypophysiotropic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neurons are often secreted in a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pulsatile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manner and are entrained to daily and seasonal rhythms through CNS input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 smtClean="0"/>
              <a:t>Hormonal Feedback Control of the Hypothalamus/Anterior Pituitary</a:t>
            </a:r>
            <a:endParaRPr lang="ar-JO" dirty="0"/>
          </a:p>
        </p:txBody>
      </p:sp>
      <p:sp>
        <p:nvSpPr>
          <p:cNvPr id="5" name="Rectangle 4"/>
          <p:cNvSpPr/>
          <p:nvPr/>
        </p:nvSpPr>
        <p:spPr>
          <a:xfrm>
            <a:off x="611560" y="1772816"/>
            <a:ext cx="335757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-Anterior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pituitary &amp; hypothalamic secretions are controlled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negative feedback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inhibition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endParaRPr lang="en-US" altLang="en-US" sz="2000" b="1" dirty="0" smtClean="0"/>
          </a:p>
          <a:p>
            <a:pPr algn="l" rtl="0">
              <a:lnSpc>
                <a:spcPct val="90000"/>
              </a:lnSpc>
            </a:pPr>
            <a:endParaRPr lang="en-US" altLang="en-US" sz="2000" b="1" dirty="0"/>
          </a:p>
        </p:txBody>
      </p:sp>
      <p:pic>
        <p:nvPicPr>
          <p:cNvPr id="6" name="Picture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2" b="8204"/>
          <a:stretch/>
        </p:blipFill>
        <p:spPr bwMode="auto">
          <a:xfrm>
            <a:off x="4572677" y="1512501"/>
            <a:ext cx="3999105" cy="50848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155448"/>
            <a:ext cx="9258336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Pituitary Gland and Its Relation to the</a:t>
            </a:r>
            <a:br>
              <a:rPr lang="en-US" dirty="0" smtClean="0"/>
            </a:br>
            <a:r>
              <a:rPr lang="en-US" dirty="0" smtClean="0"/>
              <a:t>Hypothalamus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1500174"/>
            <a:ext cx="4499454" cy="4625609"/>
          </a:xfrm>
        </p:spPr>
        <p:txBody>
          <a:bodyPr>
            <a:noAutofit/>
          </a:bodyPr>
          <a:lstStyle/>
          <a:p>
            <a:pPr algn="l" rtl="0">
              <a:buClr>
                <a:srgbClr val="FF6600"/>
              </a:buClr>
              <a:buFont typeface="Wingdings" pitchFamily="2" charset="2"/>
              <a:buChar char="q"/>
            </a:pPr>
            <a:r>
              <a:rPr lang="en-US" sz="2000" b="1" dirty="0" smtClean="0"/>
              <a:t>Pituitary Gland (</a:t>
            </a:r>
            <a:r>
              <a:rPr lang="en-US" sz="2000" b="1" dirty="0" err="1" smtClean="0"/>
              <a:t>hypophysis</a:t>
            </a:r>
            <a:r>
              <a:rPr lang="en-US" sz="2000" b="1" dirty="0" smtClean="0"/>
              <a:t>): </a:t>
            </a:r>
          </a:p>
          <a:p>
            <a:pPr lvl="1" algn="l" rtl="0">
              <a:buClr>
                <a:srgbClr val="FF6600"/>
              </a:buClr>
              <a:buFont typeface="Wingdings" pitchFamily="2" charset="2"/>
              <a:buChar char="q"/>
            </a:pPr>
            <a:r>
              <a:rPr lang="en-US" sz="2000" b="1" dirty="0" smtClean="0"/>
              <a:t>Two Distinct lobes:</a:t>
            </a:r>
          </a:p>
          <a:p>
            <a:pPr lvl="2" algn="l" rtl="0"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000" b="1" dirty="0" smtClean="0"/>
              <a:t> The Anterior lobe : also known as the </a:t>
            </a:r>
            <a:r>
              <a:rPr lang="en-US" sz="2000" b="1" dirty="0" err="1" smtClean="0">
                <a:solidFill>
                  <a:srgbClr val="FF0000"/>
                </a:solidFill>
              </a:rPr>
              <a:t>adenohypophysis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2" algn="l" rtl="0"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000" b="1" dirty="0" smtClean="0"/>
              <a:t> The Posterior lobe : also known as the </a:t>
            </a:r>
            <a:r>
              <a:rPr lang="en-US" sz="2000" b="1" dirty="0" err="1" smtClean="0">
                <a:solidFill>
                  <a:srgbClr val="FF0000"/>
                </a:solidFill>
              </a:rPr>
              <a:t>neurohypophysis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 algn="l" rtl="0">
              <a:buClr>
                <a:srgbClr val="FF6600"/>
              </a:buClr>
              <a:buFont typeface="Wingdings" pitchFamily="2" charset="2"/>
              <a:buChar char="q"/>
            </a:pPr>
            <a:r>
              <a:rPr lang="en-US" sz="2000" b="1" dirty="0" smtClean="0"/>
              <a:t>Pituitary is located in bony pocket</a:t>
            </a:r>
          </a:p>
          <a:p>
            <a:pPr lvl="1" algn="l" rtl="0">
              <a:buClr>
                <a:srgbClr val="FF6600"/>
              </a:buClr>
              <a:buNone/>
            </a:pPr>
            <a:r>
              <a:rPr lang="en-US" sz="2000" b="1" dirty="0" smtClean="0"/>
              <a:t>     (called sella </a:t>
            </a:r>
            <a:r>
              <a:rPr lang="en-US" sz="2000" b="1" dirty="0" err="1" smtClean="0"/>
              <a:t>turcica</a:t>
            </a:r>
            <a:r>
              <a:rPr lang="en-US" sz="2000" b="1" dirty="0" smtClean="0"/>
              <a:t>) of the sphenoid bone at the base of the brain, below the hypothalamus.</a:t>
            </a:r>
          </a:p>
          <a:p>
            <a:pPr lvl="1" algn="l" rtl="0">
              <a:buClr>
                <a:srgbClr val="FF6600"/>
              </a:buClr>
              <a:buFont typeface="Wingdings" pitchFamily="2" charset="2"/>
              <a:buChar char="q"/>
            </a:pPr>
            <a:r>
              <a:rPr lang="en-US" sz="2000" b="1" dirty="0" smtClean="0"/>
              <a:t> It hangs from the hypothalamus by the </a:t>
            </a:r>
            <a:r>
              <a:rPr lang="en-US" sz="2000" b="1" dirty="0" err="1" smtClean="0"/>
              <a:t>infundibulum</a:t>
            </a:r>
            <a:r>
              <a:rPr lang="en-US" sz="2000" b="1" dirty="0" smtClean="0"/>
              <a:t> or pituitary  stalk.</a:t>
            </a:r>
          </a:p>
          <a:p>
            <a:pPr lvl="1" algn="l" rtl="0">
              <a:buClr>
                <a:srgbClr val="FF6600"/>
              </a:buClr>
              <a:buNone/>
            </a:pPr>
            <a:r>
              <a:rPr lang="en-US" sz="2000" b="1" dirty="0" smtClean="0"/>
              <a:t>   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5926"/>
            <a:ext cx="435768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Pituitary Gland Hormones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39" y="1556792"/>
            <a:ext cx="6825993" cy="5126973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390322"/>
            <a:ext cx="9329774" cy="1252728"/>
          </a:xfrm>
        </p:spPr>
        <p:txBody>
          <a:bodyPr>
            <a:noAutofit/>
          </a:bodyPr>
          <a:lstStyle/>
          <a:p>
            <a:pPr lvl="0"/>
            <a:r>
              <a:rPr lang="en-US" sz="5400" dirty="0" smtClean="0"/>
              <a:t>Anterior Pituitary Hormones</a:t>
            </a:r>
            <a:br>
              <a:rPr lang="en-US" sz="5400" dirty="0" smtClean="0"/>
            </a:br>
            <a:endParaRPr lang="ar-JO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 contrast="74000"/>
                    </a14:imgEffect>
                  </a14:imgLayer>
                </a14:imgProps>
              </a:ext>
            </a:extLst>
          </a:blip>
          <a:srcRect b="7853"/>
          <a:stretch/>
        </p:blipFill>
        <p:spPr>
          <a:xfrm>
            <a:off x="467544" y="1612151"/>
            <a:ext cx="8064896" cy="47691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3040" y="104775"/>
            <a:ext cx="11430049" cy="1252538"/>
          </a:xfrm>
        </p:spPr>
        <p:txBody>
          <a:bodyPr>
            <a:noAutofit/>
          </a:bodyPr>
          <a:lstStyle/>
          <a:p>
            <a:pPr algn="ctr"/>
            <a:r>
              <a:rPr lang="en-US" sz="5400" smtClean="0"/>
              <a:t>Posterior Pituitary Hormones</a:t>
            </a:r>
            <a:endParaRPr lang="ar-JO" sz="5400" dirty="0"/>
          </a:p>
        </p:txBody>
      </p:sp>
      <p:pic>
        <p:nvPicPr>
          <p:cNvPr id="14" name="Picture 4" descr="http://classconnection.s3.amazonaws.com/248/flashcards/430248/jpg/posterior_lobe13148586007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7313"/>
            <a:ext cx="6993626" cy="538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-32" y="2195539"/>
            <a:ext cx="4495800" cy="4876799"/>
          </a:xfrm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80000"/>
              </a:lnSpc>
            </a:pPr>
            <a:endParaRPr lang="en-US" sz="2000" b="1" dirty="0" smtClean="0"/>
          </a:p>
          <a:p>
            <a:pPr algn="l" rtl="0">
              <a:buFont typeface="+mj-lt"/>
              <a:buAutoNum type="arabicPeriod"/>
            </a:pPr>
            <a:r>
              <a:rPr lang="en-US" sz="2000" b="1" dirty="0" smtClean="0"/>
              <a:t>TRH; </a:t>
            </a:r>
            <a:r>
              <a:rPr lang="en-US" sz="2000" b="1" dirty="0" err="1" smtClean="0"/>
              <a:t>Thyrotropin</a:t>
            </a:r>
            <a:r>
              <a:rPr lang="en-US" sz="2000" b="1" dirty="0" smtClean="0"/>
              <a:t>-releasing hormone</a:t>
            </a:r>
          </a:p>
          <a:p>
            <a:pPr algn="l" rtl="0">
              <a:buFont typeface="+mj-lt"/>
              <a:buAutoNum type="arabicPeriod"/>
            </a:pPr>
            <a:r>
              <a:rPr lang="en-US" sz="2000" b="1" dirty="0" smtClean="0"/>
              <a:t>DA; Dopamine </a:t>
            </a:r>
          </a:p>
          <a:p>
            <a:pPr algn="l" rtl="0">
              <a:buFont typeface="+mj-lt"/>
              <a:buAutoNum type="arabicPeriod"/>
            </a:pPr>
            <a:r>
              <a:rPr lang="en-US" sz="2000" b="1" dirty="0" smtClean="0"/>
              <a:t>GHRH; Growth hormone-releasing hormone</a:t>
            </a:r>
          </a:p>
          <a:p>
            <a:pPr algn="l" rtl="0">
              <a:buFont typeface="+mj-lt"/>
              <a:buAutoNum type="arabicPeriod"/>
            </a:pPr>
            <a:r>
              <a:rPr lang="en-US" sz="2000" b="1" dirty="0" smtClean="0"/>
              <a:t>SS; </a:t>
            </a:r>
            <a:r>
              <a:rPr lang="en-US" sz="2000" b="1" dirty="0" err="1" smtClean="0"/>
              <a:t>Somatostatin</a:t>
            </a:r>
            <a:r>
              <a:rPr lang="en-US" sz="2000" b="1" dirty="0" smtClean="0"/>
              <a:t> (or growth hormone-inhibiting hormone GHIH)</a:t>
            </a:r>
          </a:p>
          <a:p>
            <a:pPr algn="l" rtl="0">
              <a:buFont typeface="+mj-lt"/>
              <a:buAutoNum type="arabicPeriod"/>
            </a:pPr>
            <a:r>
              <a:rPr lang="en-US" sz="2000" b="1" dirty="0" err="1" smtClean="0"/>
              <a:t>GnRH</a:t>
            </a:r>
            <a:r>
              <a:rPr lang="en-US" sz="2000" b="1" dirty="0" smtClean="0"/>
              <a:t>; </a:t>
            </a:r>
            <a:r>
              <a:rPr lang="en-US" sz="2000" b="1" dirty="0" err="1" smtClean="0"/>
              <a:t>Gonadotropin</a:t>
            </a:r>
            <a:r>
              <a:rPr lang="en-US" sz="2000" b="1" dirty="0" smtClean="0"/>
              <a:t>-releasing hormone</a:t>
            </a:r>
          </a:p>
          <a:p>
            <a:pPr algn="l" rtl="0">
              <a:buFont typeface="+mj-lt"/>
              <a:buAutoNum type="arabicPeriod"/>
            </a:pPr>
            <a:r>
              <a:rPr lang="en-US" sz="2000" b="1" dirty="0" smtClean="0"/>
              <a:t>CRH; </a:t>
            </a:r>
            <a:r>
              <a:rPr lang="en-US" sz="2000" b="1" dirty="0" err="1" smtClean="0"/>
              <a:t>Corticotropin</a:t>
            </a:r>
            <a:r>
              <a:rPr lang="en-US" sz="2000" b="1" dirty="0" smtClean="0"/>
              <a:t>-releasing hormone</a:t>
            </a:r>
          </a:p>
          <a:p>
            <a:pPr algn="l" rtl="0">
              <a:lnSpc>
                <a:spcPct val="80000"/>
              </a:lnSpc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80000"/>
              </a:lnSpc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80000"/>
              </a:lnSpc>
            </a:pPr>
            <a:endParaRPr lang="en-US" sz="2000" b="1" dirty="0">
              <a:solidFill>
                <a:schemeClr val="tx1"/>
              </a:solidFill>
            </a:endParaRPr>
          </a:p>
          <a:p>
            <a:pPr algn="l" rtl="0">
              <a:buFont typeface="+mj-lt"/>
              <a:buAutoNum type="arabicPeriod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469B4-29F0-479E-971C-570E5547CA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428868"/>
            <a:ext cx="4572032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025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Anterior pituitary gland hormones and the hypothalamus</a:t>
            </a:r>
            <a:endParaRPr lang="ar-JO" dirty="0"/>
          </a:p>
        </p:txBody>
      </p:sp>
      <p:sp>
        <p:nvSpPr>
          <p:cNvPr id="6" name="Rectangle 5"/>
          <p:cNvSpPr/>
          <p:nvPr/>
        </p:nvSpPr>
        <p:spPr>
          <a:xfrm>
            <a:off x="0" y="2214554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hypophysiotropic</a:t>
            </a:r>
            <a:r>
              <a:rPr lang="en-US" sz="2400" b="1" dirty="0" smtClean="0"/>
              <a:t> hormones</a:t>
            </a:r>
            <a:endParaRPr lang="ar-JO" sz="2400" dirty="0"/>
          </a:p>
        </p:txBody>
      </p:sp>
      <p:sp>
        <p:nvSpPr>
          <p:cNvPr id="7" name="Rectangle 6"/>
          <p:cNvSpPr/>
          <p:nvPr/>
        </p:nvSpPr>
        <p:spPr>
          <a:xfrm>
            <a:off x="7551162" y="1474480"/>
            <a:ext cx="1557342" cy="51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Neural signals</a:t>
            </a:r>
            <a:endParaRPr lang="ar-JO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6579" y="1474480"/>
            <a:ext cx="1557342" cy="51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Hormonal feed back</a:t>
            </a:r>
            <a:endParaRPr lang="ar-JO" b="1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140939" y="2110538"/>
            <a:ext cx="484632" cy="461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Down Arrow 11"/>
          <p:cNvSpPr/>
          <p:nvPr/>
        </p:nvSpPr>
        <p:spPr>
          <a:xfrm>
            <a:off x="8013761" y="2110260"/>
            <a:ext cx="484632" cy="461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339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3220" y="2132856"/>
            <a:ext cx="7477559" cy="38655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Anterior pituitary gland hormones and the hypothalamus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406" y="10457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Anterior Pituitary Gland and Its Relation to the Hypothalamus</a:t>
            </a:r>
            <a:endParaRPr lang="ar-JO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71470" y="1500174"/>
            <a:ext cx="4357718" cy="545721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 algn="l" rtl="0">
              <a:lnSpc>
                <a:spcPct val="90000"/>
              </a:lnSpc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Secretion by the anterior pituitary is controlled by hormones called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hypophysiotropic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hormones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(hypothalamic releasing/inhibitory hormones ) transported through hypothalamic-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hypophysial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portal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</a:p>
          <a:p>
            <a:pPr marL="438912" lvl="0" indent="-320040" algn="l" rtl="0">
              <a:lnSpc>
                <a:spcPct val="90000"/>
              </a:lnSpc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912" lvl="0" indent="-320040" algn="l" rtl="0">
              <a:lnSpc>
                <a:spcPct val="90000"/>
              </a:lnSpc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Hormones are transported to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axon endings of median eminence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38912" lvl="0" indent="-320040" algn="l" rtl="0">
              <a:lnSpc>
                <a:spcPct val="90000"/>
              </a:lnSpc>
              <a:buClr>
                <a:schemeClr val="accent1"/>
              </a:buClr>
              <a:buSzPct val="80000"/>
              <a:buFont typeface="Wingdings 2"/>
              <a:buChar char=""/>
            </a:pPr>
            <a:endParaRPr kumimoji="0" lang="en-US" alt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Hormones secreted into the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hypothalamo-hypophyseal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portal system</a:t>
            </a:r>
            <a:r>
              <a:rPr kumimoji="0" lang="en-US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regulate the secretions of the anterior pituitary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 contrast="74000"/>
                    </a14:imgEffect>
                  </a14:imgLayer>
                </a14:imgProps>
              </a:ext>
            </a:extLst>
          </a:blip>
          <a:srcRect t="4644"/>
          <a:stretch/>
        </p:blipFill>
        <p:spPr>
          <a:xfrm>
            <a:off x="4186206" y="1628800"/>
            <a:ext cx="4850290" cy="470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Hypothalamus –Pituitary gland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7517" y="1540833"/>
            <a:ext cx="3658802" cy="1227452"/>
          </a:xfrm>
          <a:prstGeom prst="ellipse">
            <a:avLst/>
          </a:prstGeom>
          <a:solidFill>
            <a:srgbClr val="20D0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Hypothalamus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Magnocellular neurons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(paraventricular </a:t>
            </a:r>
            <a:r>
              <a:rPr lang="en-US" b="1" dirty="0">
                <a:solidFill>
                  <a:schemeClr val="tx1"/>
                </a:solidFill>
              </a:rPr>
              <a:t>and </a:t>
            </a:r>
            <a:r>
              <a:rPr lang="en-US" b="1" dirty="0" err="1">
                <a:solidFill>
                  <a:schemeClr val="tx1"/>
                </a:solidFill>
              </a:rPr>
              <a:t>supraoptic</a:t>
            </a:r>
            <a:r>
              <a:rPr lang="en-US" b="1" dirty="0">
                <a:solidFill>
                  <a:schemeClr val="tx1"/>
                </a:solidFill>
              </a:rPr>
              <a:t> nuclei</a:t>
            </a:r>
          </a:p>
        </p:txBody>
      </p:sp>
      <p:sp>
        <p:nvSpPr>
          <p:cNvPr id="6" name="Oval 5"/>
          <p:cNvSpPr/>
          <p:nvPr/>
        </p:nvSpPr>
        <p:spPr>
          <a:xfrm>
            <a:off x="4716016" y="1540833"/>
            <a:ext cx="3803730" cy="1106826"/>
          </a:xfrm>
          <a:prstGeom prst="ellipse">
            <a:avLst/>
          </a:prstGeom>
          <a:solidFill>
            <a:srgbClr val="20D0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Hypothalamus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hypophysiotropic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P</a:t>
            </a:r>
            <a:r>
              <a:rPr lang="en-US" b="1" dirty="0" err="1" smtClean="0">
                <a:solidFill>
                  <a:schemeClr val="tx1"/>
                </a:solidFill>
              </a:rPr>
              <a:t>arvicellular</a:t>
            </a:r>
            <a:r>
              <a:rPr lang="en-US" b="1" dirty="0" smtClean="0">
                <a:solidFill>
                  <a:schemeClr val="tx1"/>
                </a:solidFill>
              </a:rPr>
              <a:t> neurons)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223627" y="2852936"/>
            <a:ext cx="1728193" cy="140249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Axonal transport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9591" y="4365104"/>
            <a:ext cx="2376264" cy="936104"/>
          </a:xfrm>
          <a:prstGeom prst="roundRect">
            <a:avLst/>
          </a:prstGeom>
          <a:solidFill>
            <a:srgbClr val="24B8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Posterior Pituitary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(Oxytocin &amp;ADH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763688" y="5410877"/>
            <a:ext cx="738083" cy="68701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>
            <a:off x="611560" y="6178895"/>
            <a:ext cx="3096344" cy="404664"/>
          </a:xfrm>
          <a:prstGeom prst="round2Same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Systemic Circulation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796136" y="2768284"/>
            <a:ext cx="1728193" cy="73272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Axonal transport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27984" y="3501008"/>
            <a:ext cx="4271934" cy="57606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Median Eminence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CRH,GnRH,GHRH,TRH,SS</a:t>
            </a:r>
            <a:r>
              <a:rPr lang="en-US" b="1" dirty="0" smtClean="0">
                <a:solidFill>
                  <a:schemeClr val="tx1"/>
                </a:solidFill>
              </a:rPr>
              <a:t>(GHIH), 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96136" y="4149080"/>
            <a:ext cx="1728193" cy="1552772"/>
          </a:xfrm>
          <a:prstGeom prst="downArrow">
            <a:avLst/>
          </a:prstGeom>
          <a:solidFill>
            <a:srgbClr val="F222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Portal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veins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31737" y="5701852"/>
            <a:ext cx="3768181" cy="936104"/>
          </a:xfrm>
          <a:prstGeom prst="roundRect">
            <a:avLst/>
          </a:prstGeom>
          <a:solidFill>
            <a:srgbClr val="24B8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Anterior  Pituitary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ACTH,FSH,LH,TSH, </a:t>
            </a:r>
            <a:r>
              <a:rPr lang="en-US" b="1" dirty="0" err="1" smtClean="0">
                <a:solidFill>
                  <a:schemeClr val="tx1"/>
                </a:solidFill>
              </a:rPr>
              <a:t>PrL,GH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800838" y="5938533"/>
            <a:ext cx="1007809" cy="720181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3069</TotalTime>
  <Words>288</Words>
  <Application>Microsoft Office PowerPoint</Application>
  <PresentationFormat>On-screen Show (4:3)</PresentationFormat>
  <Paragraphs>67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Tahoma</vt:lpstr>
      <vt:lpstr>Wingdings</vt:lpstr>
      <vt:lpstr>Wingdings 2</vt:lpstr>
      <vt:lpstr>Wingdings 3</vt:lpstr>
      <vt:lpstr>Module</vt:lpstr>
      <vt:lpstr>PowerPoint Presentation</vt:lpstr>
      <vt:lpstr>Pituitary Gland and Its Relation to the Hypothalamus</vt:lpstr>
      <vt:lpstr>Pituitary Gland Hormones</vt:lpstr>
      <vt:lpstr>Anterior Pituitary Hormones </vt:lpstr>
      <vt:lpstr>Posterior Pituitary Hormones</vt:lpstr>
      <vt:lpstr>Anterior pituitary gland hormones and the hypothalamus</vt:lpstr>
      <vt:lpstr>Anterior pituitary gland hormones and the hypothalamus</vt:lpstr>
      <vt:lpstr>Anterior Pituitary Gland and Its Relation to the Hypothalamus</vt:lpstr>
      <vt:lpstr>Hypothalamus –Pituitary gland </vt:lpstr>
      <vt:lpstr>Most hypothalamic releasing hormones undergoes a pulsatile (burst-like or episodic) secretion patterns </vt:lpstr>
      <vt:lpstr>Hormonal Feedback Control of the Hypothalamus/Anterior Pituitary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hamza</dc:creator>
  <cp:lastModifiedBy>lenovo</cp:lastModifiedBy>
  <cp:revision>106</cp:revision>
  <dcterms:created xsi:type="dcterms:W3CDTF">2015-12-03T10:36:33Z</dcterms:created>
  <dcterms:modified xsi:type="dcterms:W3CDTF">2020-11-17T23:34:29Z</dcterms:modified>
</cp:coreProperties>
</file>