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9" r:id="rId42"/>
    <p:sldId id="300" r:id="rId43"/>
    <p:sldId id="301" r:id="rId44"/>
    <p:sldId id="302" r:id="rId45"/>
    <p:sldId id="306" r:id="rId46"/>
    <p:sldId id="303" r:id="rId47"/>
    <p:sldId id="298" r:id="rId48"/>
    <p:sldId id="304" r:id="rId49"/>
    <p:sldId id="30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6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22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344DF-B023-4AB5-8520-8A596B66550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86E91-9D08-4FDE-B885-7BC01566B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12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treating </a:t>
            </a:r>
            <a:r>
              <a:rPr lang="en-US" dirty="0" err="1" smtClean="0"/>
              <a:t>hypercalcemia</a:t>
            </a:r>
            <a:r>
              <a:rPr lang="en-US" dirty="0" smtClean="0"/>
              <a:t> of malignancies and for</a:t>
            </a:r>
          </a:p>
          <a:p>
            <a:r>
              <a:rPr lang="en-US" dirty="0" smtClean="0"/>
              <a:t>preventing fractures and skeletal complications in cancer patients</a:t>
            </a:r>
          </a:p>
          <a:p>
            <a:r>
              <a:rPr lang="en-US" dirty="0" smtClean="0"/>
              <a:t>with bone metastases. It is widely used to prevent osteoporosis and</a:t>
            </a:r>
          </a:p>
          <a:p>
            <a:r>
              <a:rPr lang="en-US" dirty="0" smtClean="0"/>
              <a:t>fractures in breast and prostate cancer patients receiving hormone antagonist</a:t>
            </a:r>
          </a:p>
          <a:p>
            <a:r>
              <a:rPr lang="en-US" dirty="0" smtClean="0"/>
              <a:t>treatment.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86E91-9D08-4FDE-B885-7BC01566BDF3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19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48847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20700" y="2997200"/>
            <a:ext cx="8051800" cy="12701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77800" y="4546600"/>
            <a:ext cx="0" cy="208280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87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5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4981575"/>
          </a:xfrm>
        </p:spPr>
        <p:txBody>
          <a:bodyPr/>
          <a:lstStyle>
            <a:lvl1pPr>
              <a:lnSpc>
                <a:spcPts val="3600"/>
              </a:lnSpc>
              <a:defRPr/>
            </a:lvl1pPr>
            <a:lvl2pPr>
              <a:lnSpc>
                <a:spcPts val="3600"/>
              </a:lnSpc>
              <a:defRPr sz="2600"/>
            </a:lvl2pPr>
            <a:lvl3pPr>
              <a:lnSpc>
                <a:spcPts val="3600"/>
              </a:lnSpc>
              <a:defRPr sz="2400"/>
            </a:lvl3pPr>
            <a:lvl4pPr>
              <a:lnSpc>
                <a:spcPts val="3600"/>
              </a:lnSpc>
              <a:defRPr sz="2200"/>
            </a:lvl4pPr>
            <a:lvl5pPr>
              <a:lnSpc>
                <a:spcPts val="36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7175D74C-2FF4-4361-90B9-70725C0126C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84130" y="1027918"/>
            <a:ext cx="8493366" cy="56278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96850" y="1431925"/>
            <a:ext cx="0" cy="5289551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41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7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5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0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8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8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81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0350" y="9527"/>
            <a:ext cx="8629650" cy="1171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50" y="1279525"/>
            <a:ext cx="8477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1350" y="64325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7175D74C-2FF4-4361-90B9-70725C0126C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42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6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 smtClean="0">
                <a:cs typeface="Arial" panose="020B0604020202020204" pitchFamily="34" charset="0"/>
              </a:rPr>
              <a:t>Pharmacology of Ca</a:t>
            </a:r>
            <a:r>
              <a:rPr lang="en-US" sz="4800" baseline="30000" dirty="0" smtClean="0">
                <a:cs typeface="Arial" panose="020B0604020202020204" pitchFamily="34" charset="0"/>
              </a:rPr>
              <a:t>2+ </a:t>
            </a:r>
            <a:r>
              <a:rPr lang="en-US" sz="4800" dirty="0" smtClean="0">
                <a:cs typeface="Arial" panose="020B0604020202020204" pitchFamily="34" charset="0"/>
              </a:rPr>
              <a:t>homeostasis and bone metabolism</a:t>
            </a:r>
            <a:endParaRPr lang="en-GB" sz="4800" dirty="0"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Dr. Fatimah </a:t>
            </a:r>
            <a:r>
              <a:rPr lang="en-US" dirty="0" err="1" smtClean="0"/>
              <a:t>Almahasneh</a:t>
            </a:r>
            <a:endParaRPr lang="en-US" dirty="0" smtClean="0"/>
          </a:p>
          <a:p>
            <a:r>
              <a:rPr lang="en-US" dirty="0" smtClean="0"/>
              <a:t>Department of Basic Medical Sciences</a:t>
            </a:r>
          </a:p>
          <a:p>
            <a:r>
              <a:rPr lang="en-US" dirty="0" err="1" smtClean="0"/>
              <a:t>Yarmouk</a:t>
            </a:r>
            <a:r>
              <a:rPr lang="en-US" dirty="0" smtClean="0"/>
              <a:t> University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5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8838" lvl="1" indent="-401638">
              <a:buFont typeface="+mj-lt"/>
              <a:buAutoNum type="arabicPeriod" startAt="2"/>
            </a:pPr>
            <a:r>
              <a:rPr lang="en-US" b="1" dirty="0" smtClean="0"/>
              <a:t>Calcium </a:t>
            </a:r>
            <a:r>
              <a:rPr lang="en-US" b="1" dirty="0" err="1" smtClean="0"/>
              <a:t>gluceptate</a:t>
            </a:r>
            <a:endParaRPr lang="en-US" dirty="0" smtClean="0"/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given IV (or IM, if needed). </a:t>
            </a:r>
          </a:p>
          <a:p>
            <a:pPr marL="914400" lvl="2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858838" lvl="1" indent="-401638">
              <a:buFont typeface="+mj-lt"/>
              <a:buAutoNum type="arabicPeriod" startAt="3"/>
            </a:pPr>
            <a:r>
              <a:rPr lang="en-US" b="1" dirty="0" smtClean="0">
                <a:sym typeface="Wingdings" panose="05000000000000000000" pitchFamily="2" charset="2"/>
              </a:rPr>
              <a:t>Calcium </a:t>
            </a:r>
            <a:r>
              <a:rPr lang="en-US" b="1" dirty="0" err="1" smtClean="0">
                <a:sym typeface="Wingdings" panose="05000000000000000000" pitchFamily="2" charset="2"/>
              </a:rPr>
              <a:t>gluconate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IV – IM not indicated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is the treatment of choice for severe </a:t>
            </a:r>
            <a:r>
              <a:rPr lang="en-US" dirty="0" err="1">
                <a:sym typeface="Wingdings" panose="05000000000000000000" pitchFamily="2" charset="2"/>
              </a:rPr>
              <a:t>hypocalcemic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tetany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0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i="1" dirty="0" smtClean="0"/>
              <a:t>milder</a:t>
            </a:r>
            <a:r>
              <a:rPr lang="en-US" dirty="0" smtClean="0"/>
              <a:t> </a:t>
            </a:r>
            <a:r>
              <a:rPr lang="en-US" dirty="0" err="1"/>
              <a:t>hypocalcemic</a:t>
            </a:r>
            <a:r>
              <a:rPr lang="en-US" dirty="0"/>
              <a:t> </a:t>
            </a:r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oral medication </a:t>
            </a:r>
            <a:endParaRPr lang="en-US" dirty="0"/>
          </a:p>
          <a:p>
            <a:pPr lvl="1"/>
            <a:r>
              <a:rPr lang="en-US" dirty="0" smtClean="0"/>
              <a:t>frequently </a:t>
            </a:r>
            <a:r>
              <a:rPr lang="en-US" dirty="0"/>
              <a:t>in combination with vitamin D or one of </a:t>
            </a:r>
            <a:r>
              <a:rPr lang="en-US" dirty="0" smtClean="0"/>
              <a:t>its active metabolites.</a:t>
            </a:r>
          </a:p>
          <a:p>
            <a:r>
              <a:rPr lang="en-US" dirty="0"/>
              <a:t>Available Ca</a:t>
            </a:r>
            <a:r>
              <a:rPr lang="en-US" baseline="30000" dirty="0"/>
              <a:t>2+</a:t>
            </a:r>
            <a:r>
              <a:rPr lang="en-US" dirty="0"/>
              <a:t> </a:t>
            </a:r>
            <a:r>
              <a:rPr lang="en-US" dirty="0" smtClean="0"/>
              <a:t>salts include:</a:t>
            </a:r>
          </a:p>
          <a:p>
            <a:pPr marL="457200" lvl="1" indent="0">
              <a:buNone/>
            </a:pPr>
            <a:r>
              <a:rPr lang="en-US" b="1" dirty="0" smtClean="0"/>
              <a:t>calcium </a:t>
            </a:r>
            <a:r>
              <a:rPr lang="en-US" b="1" dirty="0"/>
              <a:t>carbonate, lactate, </a:t>
            </a:r>
            <a:r>
              <a:rPr lang="en-US" b="1" dirty="0" err="1"/>
              <a:t>gluconate</a:t>
            </a:r>
            <a:r>
              <a:rPr lang="en-US" b="1" dirty="0"/>
              <a:t>, phosphate, citrate, </a:t>
            </a:r>
            <a:r>
              <a:rPr lang="en-US" b="1" dirty="0" smtClean="0"/>
              <a:t>and hydroxyapatite.</a:t>
            </a:r>
          </a:p>
          <a:p>
            <a:pPr marL="457200" lvl="1" indent="0">
              <a:buNone/>
            </a:pPr>
            <a:r>
              <a:rPr lang="en-US" dirty="0" smtClean="0"/>
              <a:t>Salts differ in absorption (not significantly), cost and </a:t>
            </a:r>
            <a:r>
              <a:rPr lang="en-US" dirty="0" err="1" smtClean="0"/>
              <a:t>palability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5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>
            <a:normAutofit fontScale="92500"/>
          </a:bodyPr>
          <a:lstStyle/>
          <a:p>
            <a:r>
              <a:rPr lang="en-US" dirty="0"/>
              <a:t>Calcium carbonate and calcium acetate are used </a:t>
            </a:r>
            <a:r>
              <a:rPr lang="en-US" dirty="0" smtClean="0"/>
              <a:t>to restrict:</a:t>
            </a:r>
          </a:p>
          <a:p>
            <a:pPr lvl="1"/>
            <a:r>
              <a:rPr lang="en-US" dirty="0" smtClean="0"/>
              <a:t>phosphate </a:t>
            </a:r>
            <a:r>
              <a:rPr lang="en-US" dirty="0"/>
              <a:t>absorption in patients with chronic renal </a:t>
            </a:r>
            <a:r>
              <a:rPr lang="en-US" dirty="0" smtClean="0"/>
              <a:t>failure</a:t>
            </a:r>
            <a:endParaRPr lang="en-US" dirty="0"/>
          </a:p>
          <a:p>
            <a:pPr lvl="1"/>
            <a:r>
              <a:rPr lang="en-US" dirty="0"/>
              <a:t>oxalate absorption in patients with inflammatory bowel </a:t>
            </a:r>
            <a:r>
              <a:rPr lang="en-US" dirty="0" smtClean="0"/>
              <a:t>disease</a:t>
            </a:r>
          </a:p>
          <a:p>
            <a:r>
              <a:rPr lang="en-US" dirty="0"/>
              <a:t>Acute administration of calcium may be lifesaving in patients </a:t>
            </a:r>
            <a:r>
              <a:rPr lang="en-US" dirty="0" smtClean="0"/>
              <a:t>with </a:t>
            </a:r>
            <a:r>
              <a:rPr lang="en-US" i="1" dirty="0" smtClean="0"/>
              <a:t>extreme </a:t>
            </a:r>
            <a:r>
              <a:rPr lang="en-US" i="1" dirty="0"/>
              <a:t>hyperkalemia </a:t>
            </a:r>
            <a:r>
              <a:rPr lang="en-US" dirty="0"/>
              <a:t>(serum K</a:t>
            </a:r>
            <a:r>
              <a:rPr lang="en-US" baseline="30000" dirty="0" smtClean="0"/>
              <a:t>+ </a:t>
            </a:r>
            <a:r>
              <a:rPr lang="en-US" dirty="0" smtClean="0"/>
              <a:t>&gt; 7 </a:t>
            </a:r>
            <a:r>
              <a:rPr lang="en-US" dirty="0" err="1"/>
              <a:t>mEq</a:t>
            </a:r>
            <a:r>
              <a:rPr lang="en-US" dirty="0"/>
              <a:t>/L). </a:t>
            </a:r>
            <a:endParaRPr lang="en-US" dirty="0" smtClean="0"/>
          </a:p>
          <a:p>
            <a:pPr lvl="1"/>
            <a:r>
              <a:rPr lang="en-US" b="1" dirty="0" smtClean="0"/>
              <a:t>Calcium </a:t>
            </a:r>
            <a:r>
              <a:rPr lang="en-US" b="1" dirty="0" err="1" smtClean="0"/>
              <a:t>gluconate</a:t>
            </a:r>
            <a:r>
              <a:rPr lang="en-US" b="1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reverse some of the </a:t>
            </a:r>
            <a:r>
              <a:rPr lang="en-US" dirty="0" err="1" smtClean="0"/>
              <a:t>cardiotoxic</a:t>
            </a:r>
            <a:r>
              <a:rPr lang="en-US" dirty="0" smtClean="0"/>
              <a:t> effects </a:t>
            </a:r>
            <a:r>
              <a:rPr lang="en-US" dirty="0"/>
              <a:t>of hyperkalemia, providing time while other efforts are </a:t>
            </a:r>
            <a:r>
              <a:rPr lang="en-US" dirty="0" smtClean="0"/>
              <a:t>taken to </a:t>
            </a:r>
            <a:r>
              <a:rPr lang="en-US" dirty="0"/>
              <a:t>lower the plasma K+ concentration.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15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Therapeutic uses of vitamin D</a:t>
            </a:r>
            <a:endParaRPr lang="en-GB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2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forms of vitamin 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Calcitriol</a:t>
            </a:r>
            <a:r>
              <a:rPr lang="en-GB" dirty="0"/>
              <a:t> </a:t>
            </a:r>
            <a:r>
              <a:rPr lang="en-GB" dirty="0"/>
              <a:t>(</a:t>
            </a:r>
            <a:r>
              <a:rPr lang="en-GB" dirty="0" smtClean="0"/>
              <a:t>1,25-dihydroxycholecalciferol; active </a:t>
            </a:r>
            <a:r>
              <a:rPr lang="en-GB" dirty="0" smtClean="0"/>
              <a:t>form of vitamin D) is </a:t>
            </a:r>
            <a:r>
              <a:rPr lang="en-GB" dirty="0"/>
              <a:t>available </a:t>
            </a:r>
            <a:r>
              <a:rPr lang="en-GB" dirty="0" smtClean="0"/>
              <a:t>for oral </a:t>
            </a:r>
            <a:r>
              <a:rPr lang="en-GB" dirty="0"/>
              <a:t>administration or injection</a:t>
            </a:r>
            <a:r>
              <a:rPr lang="en-GB" dirty="0" smtClean="0"/>
              <a:t>.</a:t>
            </a:r>
          </a:p>
          <a:p>
            <a:r>
              <a:rPr lang="en-US" dirty="0" smtClean="0"/>
              <a:t>High dose IV </a:t>
            </a:r>
            <a:r>
              <a:rPr lang="en-US" dirty="0" err="1" smtClean="0"/>
              <a:t>calcitriol</a:t>
            </a:r>
            <a:r>
              <a:rPr lang="en-US" dirty="0" smtClean="0"/>
              <a:t> (or one of its </a:t>
            </a:r>
            <a:r>
              <a:rPr lang="en-US" dirty="0" err="1" smtClean="0"/>
              <a:t>derivates</a:t>
            </a:r>
            <a:r>
              <a:rPr lang="en-US" dirty="0" smtClean="0"/>
              <a:t>) are used in chronic kidney disease and end-stage kidney disease.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32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forms of vitamin 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078" y="1181101"/>
            <a:ext cx="8629650" cy="5616575"/>
          </a:xfrm>
        </p:spPr>
        <p:txBody>
          <a:bodyPr>
            <a:normAutofit/>
          </a:bodyPr>
          <a:lstStyle/>
          <a:p>
            <a:pPr marL="401638" indent="-401638">
              <a:lnSpc>
                <a:spcPts val="4000"/>
              </a:lnSpc>
              <a:buFont typeface="+mj-lt"/>
              <a:buAutoNum type="arabicPeriod"/>
            </a:pPr>
            <a:r>
              <a:rPr lang="en-GB" b="1" dirty="0" err="1"/>
              <a:t>Doxercalciferol</a:t>
            </a:r>
            <a:r>
              <a:rPr lang="en-GB" dirty="0"/>
              <a:t> (1</a:t>
            </a:r>
            <a:r>
              <a:rPr lang="el-GR" dirty="0"/>
              <a:t>α-</a:t>
            </a:r>
            <a:r>
              <a:rPr lang="en-GB" dirty="0" err="1"/>
              <a:t>hydroxyvitamin</a:t>
            </a:r>
            <a:r>
              <a:rPr lang="en-GB" dirty="0"/>
              <a:t> </a:t>
            </a:r>
            <a:r>
              <a:rPr lang="en-GB" dirty="0" smtClean="0"/>
              <a:t>D2)</a:t>
            </a:r>
          </a:p>
          <a:p>
            <a:pPr marL="622300" lvl="1">
              <a:lnSpc>
                <a:spcPts val="4000"/>
              </a:lnSpc>
            </a:pPr>
            <a:r>
              <a:rPr lang="en-US" sz="2400" dirty="0"/>
              <a:t>is a </a:t>
            </a:r>
            <a:r>
              <a:rPr lang="en-US" sz="2400" dirty="0" err="1" smtClean="0"/>
              <a:t>prodrug</a:t>
            </a:r>
            <a:r>
              <a:rPr lang="en-US" sz="2400" dirty="0" smtClean="0"/>
              <a:t> that </a:t>
            </a:r>
            <a:r>
              <a:rPr lang="en-US" sz="2400" dirty="0"/>
              <a:t>first must be activated by hepatic 25-hydroxylation to </a:t>
            </a:r>
            <a:r>
              <a:rPr lang="en-US" sz="2400" dirty="0" smtClean="0"/>
              <a:t>generate the </a:t>
            </a:r>
            <a:r>
              <a:rPr lang="en-US" sz="2400" dirty="0"/>
              <a:t>biologically active compound, 1α,25-(</a:t>
            </a:r>
            <a:r>
              <a:rPr lang="en-US" sz="2400" dirty="0" smtClean="0"/>
              <a:t>OH)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</a:t>
            </a:r>
          </a:p>
          <a:p>
            <a:pPr marL="622300" lvl="1">
              <a:lnSpc>
                <a:spcPts val="4000"/>
              </a:lnSpc>
            </a:pPr>
            <a:r>
              <a:rPr lang="en-US" sz="2400" dirty="0"/>
              <a:t>Indicated for treating secondary </a:t>
            </a:r>
            <a:r>
              <a:rPr lang="en-US" sz="2400" dirty="0" smtClean="0"/>
              <a:t>hyperparathyroidism.</a:t>
            </a:r>
          </a:p>
          <a:p>
            <a:pPr marL="401638" indent="-401638">
              <a:lnSpc>
                <a:spcPts val="4000"/>
              </a:lnSpc>
              <a:buFont typeface="+mj-lt"/>
              <a:buAutoNum type="arabicPeriod"/>
            </a:pPr>
            <a:r>
              <a:rPr lang="en-US" b="1" dirty="0" err="1"/>
              <a:t>Dihydrotachysterol</a:t>
            </a:r>
            <a:r>
              <a:rPr lang="en-US" b="1" dirty="0"/>
              <a:t> (</a:t>
            </a:r>
            <a:r>
              <a:rPr lang="en-US" b="1" dirty="0" smtClean="0"/>
              <a:t>DHT) </a:t>
            </a:r>
          </a:p>
          <a:p>
            <a:pPr marL="622300" lvl="1">
              <a:lnSpc>
                <a:spcPts val="4000"/>
              </a:lnSpc>
            </a:pPr>
            <a:r>
              <a:rPr lang="en-US" sz="2400" dirty="0" smtClean="0"/>
              <a:t>is </a:t>
            </a:r>
            <a:r>
              <a:rPr lang="en-US" sz="2400" dirty="0"/>
              <a:t>a reduced form of </a:t>
            </a:r>
            <a:r>
              <a:rPr lang="en-US" sz="2400" dirty="0" smtClean="0"/>
              <a:t>vitamin D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in </a:t>
            </a:r>
            <a:r>
              <a:rPr lang="en-US" sz="2400" dirty="0">
                <a:sym typeface="Wingdings" panose="05000000000000000000" pitchFamily="2" charset="2"/>
              </a:rPr>
              <a:t>the liver </a:t>
            </a:r>
            <a:r>
              <a:rPr lang="en-US" sz="2400" dirty="0" smtClean="0">
                <a:sym typeface="Wingdings" panose="05000000000000000000" pitchFamily="2" charset="2"/>
              </a:rPr>
              <a:t>it is </a:t>
            </a:r>
            <a:r>
              <a:rPr lang="en-US" sz="2400" dirty="0">
                <a:sym typeface="Wingdings" panose="05000000000000000000" pitchFamily="2" charset="2"/>
              </a:rPr>
              <a:t>converted to its active form, </a:t>
            </a:r>
            <a:r>
              <a:rPr lang="en-US" sz="2400" dirty="0" smtClean="0">
                <a:sym typeface="Wingdings" panose="05000000000000000000" pitchFamily="2" charset="2"/>
              </a:rPr>
              <a:t>25-hydroxydihydrotachysterol.</a:t>
            </a:r>
          </a:p>
          <a:p>
            <a:pPr marL="622300" lvl="1">
              <a:lnSpc>
                <a:spcPts val="4000"/>
              </a:lnSpc>
            </a:pPr>
            <a:r>
              <a:rPr lang="en-US" sz="2400" dirty="0"/>
              <a:t>can be used to maintain plasma Ca</a:t>
            </a:r>
            <a:r>
              <a:rPr lang="en-US" sz="2400" baseline="30000" dirty="0"/>
              <a:t>2+</a:t>
            </a:r>
            <a:r>
              <a:rPr lang="en-US" sz="2400" dirty="0"/>
              <a:t> </a:t>
            </a:r>
            <a:r>
              <a:rPr lang="en-US" sz="2400" dirty="0" smtClean="0"/>
              <a:t>in </a:t>
            </a:r>
            <a:r>
              <a:rPr lang="en-US" sz="2400" dirty="0" err="1" smtClean="0"/>
              <a:t>hypoparathyroidism</a:t>
            </a:r>
            <a:r>
              <a:rPr lang="en-US" sz="2400" dirty="0" smtClean="0"/>
              <a:t>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3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forms of vitamin 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078" y="1363981"/>
            <a:ext cx="8629650" cy="5616575"/>
          </a:xfrm>
        </p:spPr>
        <p:txBody>
          <a:bodyPr>
            <a:normAutofit/>
          </a:bodyPr>
          <a:lstStyle/>
          <a:p>
            <a:pPr marL="514350" indent="-514350">
              <a:lnSpc>
                <a:spcPts val="4000"/>
              </a:lnSpc>
              <a:buFont typeface="+mj-lt"/>
              <a:buAutoNum type="arabicPeriod" startAt="3"/>
            </a:pPr>
            <a:r>
              <a:rPr lang="el-GR" b="1" dirty="0" smtClean="0"/>
              <a:t>1α-</a:t>
            </a:r>
            <a:r>
              <a:rPr lang="en-GB" b="1" dirty="0" err="1"/>
              <a:t>H</a:t>
            </a:r>
            <a:r>
              <a:rPr lang="en-GB" b="1" dirty="0" err="1" smtClean="0"/>
              <a:t>ydroxycholecalciferol</a:t>
            </a:r>
            <a:r>
              <a:rPr lang="en-GB" b="1" dirty="0" smtClean="0"/>
              <a:t> </a:t>
            </a:r>
            <a:r>
              <a:rPr lang="en-GB" dirty="0"/>
              <a:t>(1-OHD3, </a:t>
            </a:r>
            <a:r>
              <a:rPr lang="en-GB" dirty="0" err="1" smtClean="0"/>
              <a:t>alphacalcidol</a:t>
            </a:r>
            <a:r>
              <a:rPr lang="en-GB" dirty="0" smtClean="0"/>
              <a:t>)</a:t>
            </a:r>
          </a:p>
          <a:p>
            <a:pPr lvl="1">
              <a:lnSpc>
                <a:spcPts val="4000"/>
              </a:lnSpc>
            </a:pPr>
            <a:r>
              <a:rPr lang="en-US" sz="2400" dirty="0"/>
              <a:t>is a synthetic vitamin D</a:t>
            </a:r>
            <a:r>
              <a:rPr lang="en-US" sz="2400" baseline="-25000" dirty="0"/>
              <a:t>3</a:t>
            </a:r>
            <a:r>
              <a:rPr lang="en-US" sz="2400" dirty="0"/>
              <a:t> derivative that is already </a:t>
            </a:r>
            <a:r>
              <a:rPr lang="en-US" sz="2400" dirty="0" err="1"/>
              <a:t>hydroxylated</a:t>
            </a:r>
            <a:r>
              <a:rPr lang="en-US" sz="2400" dirty="0"/>
              <a:t> </a:t>
            </a:r>
            <a:r>
              <a:rPr lang="en-US" sz="2400" dirty="0" smtClean="0"/>
              <a:t>in the </a:t>
            </a:r>
            <a:r>
              <a:rPr lang="en-US" sz="2400" dirty="0"/>
              <a:t>1α position and is rapidly </a:t>
            </a:r>
            <a:r>
              <a:rPr lang="en-US" sz="2400" dirty="0" err="1"/>
              <a:t>hydroxylated</a:t>
            </a:r>
            <a:r>
              <a:rPr lang="en-US" sz="2400" dirty="0"/>
              <a:t> by 25-hydroxylase </a:t>
            </a:r>
            <a:r>
              <a:rPr lang="en-US" sz="2400" dirty="0" smtClean="0"/>
              <a:t>to form </a:t>
            </a:r>
            <a:r>
              <a:rPr lang="en-US" sz="2400" dirty="0"/>
              <a:t>1,25-(</a:t>
            </a:r>
            <a:r>
              <a:rPr lang="en-US" sz="2400" dirty="0" smtClean="0"/>
              <a:t>OH)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.</a:t>
            </a:r>
          </a:p>
          <a:p>
            <a:pPr lvl="1">
              <a:lnSpc>
                <a:spcPts val="4000"/>
              </a:lnSpc>
            </a:pPr>
            <a:r>
              <a:rPr lang="en-US" sz="2400" dirty="0"/>
              <a:t>does </a:t>
            </a:r>
            <a:r>
              <a:rPr lang="en-US" sz="2400" dirty="0" smtClean="0"/>
              <a:t>not require </a:t>
            </a:r>
            <a:r>
              <a:rPr lang="en-US" sz="2400" dirty="0"/>
              <a:t>renal </a:t>
            </a:r>
            <a:r>
              <a:rPr lang="en-US" sz="2400" dirty="0" smtClean="0"/>
              <a:t>activation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used </a:t>
            </a:r>
            <a:r>
              <a:rPr lang="en-US" sz="2400" dirty="0"/>
              <a:t>to treat </a:t>
            </a:r>
            <a:r>
              <a:rPr lang="en-US" sz="2400" dirty="0" smtClean="0"/>
              <a:t>renal </a:t>
            </a:r>
            <a:r>
              <a:rPr lang="en-US" sz="2400" dirty="0" err="1" smtClean="0"/>
              <a:t>osteodystrophy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3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forms of vitamin 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078" y="1400558"/>
            <a:ext cx="8629650" cy="5251450"/>
          </a:xfrm>
        </p:spPr>
        <p:txBody>
          <a:bodyPr>
            <a:normAutofit/>
          </a:bodyPr>
          <a:lstStyle/>
          <a:p>
            <a:pPr marL="457200" indent="-457200">
              <a:lnSpc>
                <a:spcPts val="4000"/>
              </a:lnSpc>
              <a:buFont typeface="+mj-lt"/>
              <a:buAutoNum type="arabicPeriod" startAt="4"/>
            </a:pPr>
            <a:r>
              <a:rPr lang="en-US" b="1" dirty="0" err="1" smtClean="0"/>
              <a:t>Ergocalciferol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calciferol</a:t>
            </a:r>
            <a:r>
              <a:rPr lang="en-US" dirty="0" smtClean="0"/>
              <a:t>) 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is </a:t>
            </a:r>
            <a:r>
              <a:rPr lang="en-US" dirty="0"/>
              <a:t>pure vitamin D2. </a:t>
            </a:r>
            <a:endParaRPr lang="en-US" dirty="0" smtClean="0"/>
          </a:p>
          <a:p>
            <a:pPr lvl="1">
              <a:lnSpc>
                <a:spcPts val="4000"/>
              </a:lnSpc>
            </a:pPr>
            <a:r>
              <a:rPr lang="en-US" dirty="0"/>
              <a:t>A</a:t>
            </a:r>
            <a:r>
              <a:rPr lang="en-US" dirty="0" smtClean="0"/>
              <a:t>vailable </a:t>
            </a:r>
            <a:r>
              <a:rPr lang="en-US" dirty="0"/>
              <a:t>for oral, intramuscular, or intravenous administration</a:t>
            </a:r>
            <a:r>
              <a:rPr lang="en-US" dirty="0" smtClean="0"/>
              <a:t>.</a:t>
            </a:r>
          </a:p>
          <a:p>
            <a:pPr lvl="1">
              <a:lnSpc>
                <a:spcPts val="4000"/>
              </a:lnSpc>
            </a:pPr>
            <a:r>
              <a:rPr lang="en-US" dirty="0"/>
              <a:t>indicated for the prevention of vitamin D </a:t>
            </a:r>
            <a:r>
              <a:rPr lang="en-US" dirty="0" smtClean="0"/>
              <a:t>deficiency and </a:t>
            </a:r>
            <a:r>
              <a:rPr lang="en-US" dirty="0"/>
              <a:t>the treatment of familial </a:t>
            </a:r>
            <a:r>
              <a:rPr lang="en-US" dirty="0" smtClean="0"/>
              <a:t>hypophosphatemia, </a:t>
            </a:r>
            <a:r>
              <a:rPr lang="en-US" dirty="0" err="1" smtClean="0"/>
              <a:t>hypoparathyroidism</a:t>
            </a:r>
            <a:r>
              <a:rPr lang="en-US" dirty="0" smtClean="0"/>
              <a:t>, and </a:t>
            </a:r>
            <a:r>
              <a:rPr lang="en-US" dirty="0"/>
              <a:t>vitamin D–resistant rickets type </a:t>
            </a:r>
            <a:r>
              <a:rPr lang="en-US" dirty="0" smtClean="0"/>
              <a:t>II.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4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Analogs of </a:t>
            </a:r>
            <a:r>
              <a:rPr lang="en-US" dirty="0" err="1" smtClean="0"/>
              <a:t>calcitriol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Several vitamin D </a:t>
            </a:r>
            <a:r>
              <a:rPr lang="en-US" dirty="0" smtClean="0"/>
              <a:t>analogs suppress PTH </a:t>
            </a:r>
            <a:r>
              <a:rPr lang="en-US" dirty="0"/>
              <a:t>secretion by the parathyroid glands but have less or </a:t>
            </a:r>
            <a:r>
              <a:rPr lang="en-US" dirty="0" smtClean="0"/>
              <a:t>negligible </a:t>
            </a:r>
            <a:r>
              <a:rPr lang="en-US" dirty="0" err="1" smtClean="0"/>
              <a:t>hypercalcemic</a:t>
            </a:r>
            <a:r>
              <a:rPr lang="en-US" dirty="0" smtClean="0"/>
              <a:t> </a:t>
            </a:r>
            <a:r>
              <a:rPr lang="en-US" dirty="0"/>
              <a:t>activity. 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They </a:t>
            </a:r>
            <a:r>
              <a:rPr lang="en-US" dirty="0"/>
              <a:t>therefore offer a safer and </a:t>
            </a:r>
            <a:r>
              <a:rPr lang="en-US" dirty="0" smtClean="0"/>
              <a:t>more effective </a:t>
            </a:r>
            <a:r>
              <a:rPr lang="en-US" dirty="0"/>
              <a:t>means of controlling secondary hyperparathyroidism.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9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Analogs of </a:t>
            </a:r>
            <a:r>
              <a:rPr lang="en-US" dirty="0" err="1"/>
              <a:t>calcitriol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10" y="1345694"/>
            <a:ext cx="8727440" cy="5251450"/>
          </a:xfrm>
        </p:spPr>
        <p:txBody>
          <a:bodyPr>
            <a:normAutofit/>
          </a:bodyPr>
          <a:lstStyle/>
          <a:p>
            <a:pPr marL="401638" indent="-401638">
              <a:lnSpc>
                <a:spcPct val="150000"/>
              </a:lnSpc>
              <a:buFont typeface="+mj-lt"/>
              <a:buAutoNum type="arabicPeriod"/>
            </a:pPr>
            <a:r>
              <a:rPr lang="en-GB" b="1" dirty="0" err="1" smtClean="0"/>
              <a:t>Calcipotriol</a:t>
            </a:r>
            <a:r>
              <a:rPr lang="en-GB" dirty="0" smtClean="0"/>
              <a:t> (</a:t>
            </a:r>
            <a:r>
              <a:rPr lang="en-GB" dirty="0" err="1" smtClean="0"/>
              <a:t>calcipotriene</a:t>
            </a:r>
            <a:r>
              <a:rPr lang="en-GB" dirty="0" smtClean="0"/>
              <a:t>)</a:t>
            </a:r>
          </a:p>
          <a:p>
            <a:pPr marL="622300" lvl="1">
              <a:lnSpc>
                <a:spcPct val="150000"/>
              </a:lnSpc>
            </a:pPr>
            <a:r>
              <a:rPr lang="en-US" dirty="0" smtClean="0"/>
              <a:t>It has comparable affinity with </a:t>
            </a:r>
            <a:r>
              <a:rPr lang="en-US" dirty="0" err="1" smtClean="0"/>
              <a:t>calcitriol</a:t>
            </a:r>
            <a:r>
              <a:rPr lang="en-US" dirty="0" smtClean="0"/>
              <a:t> for the vitamin D receptor, but it is &lt;1% as active as </a:t>
            </a:r>
            <a:r>
              <a:rPr lang="en-US" dirty="0" err="1" smtClean="0"/>
              <a:t>calcitriol</a:t>
            </a:r>
            <a:r>
              <a:rPr lang="en-US" dirty="0" smtClean="0"/>
              <a:t> in regulating calcium metabolism.</a:t>
            </a:r>
          </a:p>
          <a:p>
            <a:pPr marL="622300" lvl="1">
              <a:lnSpc>
                <a:spcPct val="150000"/>
              </a:lnSpc>
            </a:pPr>
            <a:r>
              <a:rPr lang="en-US" dirty="0" smtClean="0"/>
              <a:t>A topical preparation is used for treatment of </a:t>
            </a:r>
            <a:r>
              <a:rPr lang="en-US" i="1" dirty="0" smtClean="0"/>
              <a:t>psoriasis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its mode of action is not known.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0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Hypercalcemia</a:t>
            </a:r>
            <a:endParaRPr lang="en-GB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2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Analogs of </a:t>
            </a:r>
            <a:r>
              <a:rPr lang="en-US" dirty="0" err="1"/>
              <a:t>calcitriol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86" y="1290829"/>
            <a:ext cx="8727440" cy="56768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/>
              <a:t>Paricalcitol</a:t>
            </a:r>
            <a:endParaRPr lang="en-US" b="1" dirty="0"/>
          </a:p>
          <a:p>
            <a:pPr lvl="1"/>
            <a:r>
              <a:rPr lang="en-US" dirty="0"/>
              <a:t>reduces serum PTH levels without producing </a:t>
            </a:r>
            <a:r>
              <a:rPr lang="en-US" dirty="0" err="1"/>
              <a:t>hypercalcemia</a:t>
            </a:r>
            <a:r>
              <a:rPr lang="en-US" dirty="0"/>
              <a:t> or altering serum phosphorus.</a:t>
            </a:r>
          </a:p>
          <a:p>
            <a:pPr lvl="1"/>
            <a:r>
              <a:rPr lang="en-US" dirty="0"/>
              <a:t>approved for treating secondary hyperparathyroidism in patients with chronic renal failure.</a:t>
            </a:r>
          </a:p>
          <a:p>
            <a:pPr marL="401638" indent="-401638">
              <a:buFont typeface="+mj-lt"/>
              <a:buAutoNum type="arabicPeriod" startAt="2"/>
            </a:pPr>
            <a:endParaRPr lang="en-US" b="1" dirty="0" smtClean="0"/>
          </a:p>
          <a:p>
            <a:pPr marL="401638" indent="-401638">
              <a:buFont typeface="+mj-lt"/>
              <a:buAutoNum type="arabicPeriod" startAt="2"/>
            </a:pPr>
            <a:r>
              <a:rPr lang="en-US" b="1" dirty="0" smtClean="0"/>
              <a:t>22- </a:t>
            </a:r>
            <a:r>
              <a:rPr lang="en-US" b="1" dirty="0" err="1" smtClean="0"/>
              <a:t>Oxacalcitriol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has </a:t>
            </a:r>
            <a:r>
              <a:rPr lang="en-US" dirty="0"/>
              <a:t>a low affinity </a:t>
            </a:r>
            <a:r>
              <a:rPr lang="en-US" dirty="0" smtClean="0"/>
              <a:t>for vitamin </a:t>
            </a:r>
            <a:r>
              <a:rPr lang="en-US" dirty="0"/>
              <a:t>D–binding </a:t>
            </a:r>
            <a:r>
              <a:rPr lang="en-US" dirty="0" smtClean="0"/>
              <a:t>protein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more </a:t>
            </a:r>
            <a:r>
              <a:rPr lang="en-US" dirty="0"/>
              <a:t>of the drug circulates </a:t>
            </a:r>
            <a:r>
              <a:rPr lang="en-US" dirty="0" smtClean="0"/>
              <a:t>in the </a:t>
            </a:r>
            <a:r>
              <a:rPr lang="en-US" dirty="0"/>
              <a:t>free (unbound) </a:t>
            </a:r>
            <a:r>
              <a:rPr lang="en-US" dirty="0" smtClean="0"/>
              <a:t>form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shorter t</a:t>
            </a:r>
            <a:r>
              <a:rPr lang="en-US" baseline="-25000" dirty="0" smtClean="0"/>
              <a:t>1/2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4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indications for vitamin 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04813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rophylaxis </a:t>
            </a:r>
            <a:r>
              <a:rPr lang="en-US" dirty="0"/>
              <a:t>and cure of nutritional </a:t>
            </a:r>
            <a:r>
              <a:rPr lang="en-US" dirty="0" smtClean="0"/>
              <a:t>rickets</a:t>
            </a:r>
          </a:p>
          <a:p>
            <a:pPr marL="514350" indent="-404813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reatment </a:t>
            </a:r>
            <a:r>
              <a:rPr lang="en-US" dirty="0"/>
              <a:t>of metabolic rickets and </a:t>
            </a:r>
            <a:r>
              <a:rPr lang="en-US" dirty="0" err="1"/>
              <a:t>osteomalacia</a:t>
            </a:r>
            <a:r>
              <a:rPr lang="en-US" dirty="0"/>
              <a:t>, </a:t>
            </a:r>
            <a:r>
              <a:rPr lang="en-US" dirty="0" smtClean="0"/>
              <a:t>particularly in </a:t>
            </a:r>
            <a:r>
              <a:rPr lang="en-US" dirty="0"/>
              <a:t>the setting of chronic renal </a:t>
            </a:r>
            <a:r>
              <a:rPr lang="en-US" dirty="0" smtClean="0"/>
              <a:t>failure</a:t>
            </a:r>
          </a:p>
          <a:p>
            <a:pPr marL="514350" indent="-404813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reatment </a:t>
            </a:r>
            <a:r>
              <a:rPr lang="en-US" dirty="0"/>
              <a:t>of </a:t>
            </a:r>
            <a:r>
              <a:rPr lang="en-US" dirty="0" err="1" smtClean="0"/>
              <a:t>hypoparathyroidism</a:t>
            </a:r>
            <a:endParaRPr lang="en-US" dirty="0"/>
          </a:p>
          <a:p>
            <a:pPr marL="514350" indent="-404813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revention </a:t>
            </a:r>
            <a:r>
              <a:rPr lang="en-US" dirty="0"/>
              <a:t>and treatment of </a:t>
            </a:r>
            <a:r>
              <a:rPr lang="en-US" dirty="0" smtClean="0"/>
              <a:t>osteoporosis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171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Nutritional rickets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Nutritional rickets results from </a:t>
            </a:r>
            <a:r>
              <a:rPr lang="en-US" dirty="0" smtClean="0"/>
              <a:t>inadequate exposure </a:t>
            </a:r>
            <a:r>
              <a:rPr lang="en-US" dirty="0"/>
              <a:t>to sunlight or deficiency of dietary vitamin </a:t>
            </a:r>
            <a:r>
              <a:rPr lang="en-US" dirty="0" smtClean="0"/>
              <a:t>D.</a:t>
            </a:r>
          </a:p>
          <a:p>
            <a:r>
              <a:rPr lang="en-US" dirty="0" smtClean="0"/>
              <a:t>Infants and </a:t>
            </a:r>
            <a:r>
              <a:rPr lang="en-US" dirty="0"/>
              <a:t>children receiving adequate amounts of vitamin </a:t>
            </a:r>
            <a:r>
              <a:rPr lang="en-US" dirty="0" smtClean="0"/>
              <a:t>D-fortified food do </a:t>
            </a:r>
            <a:r>
              <a:rPr lang="en-US" dirty="0"/>
              <a:t>not require additional vitamin D; however, breast-fed infants </a:t>
            </a:r>
            <a:r>
              <a:rPr lang="en-US" dirty="0" smtClean="0"/>
              <a:t>or those </a:t>
            </a:r>
            <a:r>
              <a:rPr lang="en-US" dirty="0"/>
              <a:t>fed unfortified formula should receive 400 units of vitamin </a:t>
            </a:r>
            <a:r>
              <a:rPr lang="en-US" dirty="0" smtClean="0"/>
              <a:t>D daily </a:t>
            </a:r>
            <a:r>
              <a:rPr lang="en-US" dirty="0"/>
              <a:t>as a </a:t>
            </a:r>
            <a:r>
              <a:rPr lang="en-US" dirty="0" smtClean="0"/>
              <a:t>supplement.</a:t>
            </a:r>
          </a:p>
          <a:p>
            <a:r>
              <a:rPr lang="en-US" dirty="0"/>
              <a:t>Treatment of fully developed rickets requires a larger dose </a:t>
            </a:r>
            <a:r>
              <a:rPr lang="en-US" dirty="0" smtClean="0"/>
              <a:t>of vitamin </a:t>
            </a:r>
            <a:r>
              <a:rPr lang="en-US" dirty="0"/>
              <a:t>D than that used prophylactically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15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6" y="9527"/>
            <a:ext cx="9121394" cy="1171574"/>
          </a:xfrm>
        </p:spPr>
        <p:txBody>
          <a:bodyPr>
            <a:normAutofit/>
          </a:bodyPr>
          <a:lstStyle/>
          <a:p>
            <a:r>
              <a:rPr lang="en-US" sz="3600" dirty="0" err="1"/>
              <a:t>O</a:t>
            </a:r>
            <a:r>
              <a:rPr lang="en-US" sz="3600" dirty="0" err="1" smtClean="0"/>
              <a:t>steomalacia</a:t>
            </a:r>
            <a:r>
              <a:rPr lang="en-US" sz="3600" dirty="0" smtClean="0"/>
              <a:t> and renal </a:t>
            </a:r>
            <a:r>
              <a:rPr lang="en-US" sz="3600" dirty="0" err="1" smtClean="0"/>
              <a:t>osteodystrophy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b="1" dirty="0" err="1" smtClean="0"/>
              <a:t>Osteomalacia</a:t>
            </a:r>
            <a:r>
              <a:rPr lang="en-US" dirty="0"/>
              <a:t> </a:t>
            </a:r>
            <a:endParaRPr lang="en-US" dirty="0">
              <a:sym typeface="Wingdings" panose="05000000000000000000" pitchFamily="2" charset="2"/>
            </a:endParaRPr>
          </a:p>
          <a:p>
            <a:pPr lvl="1">
              <a:lnSpc>
                <a:spcPts val="4000"/>
              </a:lnSpc>
            </a:pPr>
            <a:r>
              <a:rPr lang="en-US" dirty="0" err="1" smtClean="0"/>
              <a:t>undermineralization</a:t>
            </a:r>
            <a:r>
              <a:rPr lang="en-US" dirty="0" smtClean="0"/>
              <a:t> </a:t>
            </a:r>
            <a:r>
              <a:rPr lang="en-US" dirty="0"/>
              <a:t>of bone </a:t>
            </a:r>
            <a:r>
              <a:rPr lang="en-US" dirty="0" smtClean="0"/>
              <a:t>matrix, </a:t>
            </a:r>
            <a:r>
              <a:rPr lang="en-US" dirty="0"/>
              <a:t>commonly during sustained phosphate depletion</a:t>
            </a:r>
            <a:r>
              <a:rPr lang="en-US" dirty="0" smtClean="0"/>
              <a:t>.</a:t>
            </a:r>
          </a:p>
          <a:p>
            <a:pPr>
              <a:lnSpc>
                <a:spcPts val="4000"/>
              </a:lnSpc>
            </a:pPr>
            <a:r>
              <a:rPr lang="en-US" b="1" dirty="0" smtClean="0"/>
              <a:t>Renal </a:t>
            </a:r>
            <a:r>
              <a:rPr lang="en-US" b="1" dirty="0" err="1" smtClean="0"/>
              <a:t>osteodystrophy</a:t>
            </a:r>
            <a:endParaRPr lang="en-US" b="1" dirty="0"/>
          </a:p>
          <a:p>
            <a:pPr lvl="1">
              <a:lnSpc>
                <a:spcPts val="4000"/>
              </a:lnSpc>
            </a:pPr>
            <a:r>
              <a:rPr 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sym typeface="Wingdings" panose="05000000000000000000" pitchFamily="2" charset="2"/>
              </a:rPr>
              <a:t>↑ </a:t>
            </a:r>
            <a:r>
              <a:rPr lang="en-US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PTH  stimulation of bone metabolism.</a:t>
            </a:r>
          </a:p>
          <a:p>
            <a:pPr lvl="1">
              <a:lnSpc>
                <a:spcPts val="4000"/>
              </a:lnSpc>
            </a:pPr>
            <a:r>
              <a:rPr 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sym typeface="Wingdings" panose="05000000000000000000" pitchFamily="2" charset="2"/>
              </a:rPr>
              <a:t>↓ </a:t>
            </a:r>
            <a:r>
              <a:rPr lang="en-US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renal synthesis of </a:t>
            </a:r>
            <a:r>
              <a:rPr lang="en-US" dirty="0" err="1" smtClean="0">
                <a:ea typeface="Microsoft YaHei UI" panose="020B0503020204020204" pitchFamily="34" charset="-122"/>
                <a:sym typeface="Wingdings" panose="05000000000000000000" pitchFamily="2" charset="2"/>
              </a:rPr>
              <a:t>calcitriol</a:t>
            </a:r>
            <a:r>
              <a:rPr lang="en-US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  delay in bone mineralization </a:t>
            </a:r>
          </a:p>
          <a:p>
            <a:pPr marL="1152525" indent="0">
              <a:lnSpc>
                <a:spcPts val="4000"/>
              </a:lnSpc>
              <a:buNone/>
              <a:tabLst>
                <a:tab pos="1152525" algn="l"/>
              </a:tabLst>
            </a:pPr>
            <a:r>
              <a:rPr lang="en-US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complex bone disease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0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6" y="9527"/>
            <a:ext cx="9121394" cy="11715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Treatment of </a:t>
            </a:r>
            <a:r>
              <a:rPr lang="en-US" sz="3200" dirty="0" err="1" smtClean="0"/>
              <a:t>osteomalacia</a:t>
            </a:r>
            <a:r>
              <a:rPr lang="en-US" sz="3200" dirty="0" smtClean="0"/>
              <a:t> and renal </a:t>
            </a:r>
            <a:r>
              <a:rPr lang="en-US" sz="3200" dirty="0" err="1" smtClean="0"/>
              <a:t>osteodystrophy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b="1" dirty="0" smtClean="0"/>
              <a:t>High-turnover (</a:t>
            </a:r>
            <a:r>
              <a:rPr lang="en-US" b="1" dirty="0" err="1" smtClean="0"/>
              <a:t>hyperparathyroid</a:t>
            </a:r>
            <a:r>
              <a:rPr lang="en-US" b="1" dirty="0" smtClean="0"/>
              <a:t>) renal </a:t>
            </a:r>
            <a:r>
              <a:rPr lang="en-US" b="1" dirty="0" err="1" smtClean="0"/>
              <a:t>osteodystrophy</a:t>
            </a:r>
            <a:r>
              <a:rPr lang="en-US" b="1" dirty="0" smtClean="0"/>
              <a:t>:</a:t>
            </a:r>
          </a:p>
          <a:p>
            <a:pPr marL="804863" lvl="1" indent="-347663">
              <a:lnSpc>
                <a:spcPts val="4000"/>
              </a:lnSpc>
              <a:buFont typeface="+mj-lt"/>
              <a:buAutoNum type="arabicPeriod"/>
            </a:pPr>
            <a:r>
              <a:rPr lang="en-US" dirty="0" smtClean="0"/>
              <a:t>dietary </a:t>
            </a:r>
            <a:r>
              <a:rPr lang="en-US" dirty="0"/>
              <a:t>phosphate </a:t>
            </a:r>
            <a:r>
              <a:rPr lang="en-US" dirty="0" smtClean="0"/>
              <a:t>restriction</a:t>
            </a:r>
          </a:p>
          <a:p>
            <a:pPr marL="695325" lvl="1" indent="0">
              <a:lnSpc>
                <a:spcPts val="4000"/>
              </a:lnSpc>
              <a:buNone/>
            </a:pPr>
            <a:r>
              <a:rPr lang="en-US" b="1" dirty="0" smtClean="0"/>
              <a:t>+ </a:t>
            </a:r>
          </a:p>
          <a:p>
            <a:pPr marL="804863" lvl="1" indent="-347663">
              <a:lnSpc>
                <a:spcPts val="4000"/>
              </a:lnSpc>
              <a:buFont typeface="+mj-lt"/>
              <a:buAutoNum type="arabicPeriod" startAt="2"/>
            </a:pPr>
            <a:r>
              <a:rPr lang="en-US" dirty="0" smtClean="0"/>
              <a:t>phosphate binder</a:t>
            </a:r>
          </a:p>
          <a:p>
            <a:pPr lvl="2">
              <a:lnSpc>
                <a:spcPts val="4000"/>
              </a:lnSpc>
            </a:pPr>
            <a:r>
              <a:rPr lang="en-GB" dirty="0" err="1" smtClean="0"/>
              <a:t>Sevelamer</a:t>
            </a:r>
            <a:endParaRPr lang="en-GB" dirty="0" smtClean="0"/>
          </a:p>
          <a:p>
            <a:pPr lvl="2">
              <a:lnSpc>
                <a:spcPts val="4000"/>
              </a:lnSpc>
            </a:pPr>
            <a:r>
              <a:rPr lang="en-US" dirty="0" smtClean="0"/>
              <a:t>Lanthanum carbonate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1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6" y="9527"/>
            <a:ext cx="9121394" cy="11715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Treatment of </a:t>
            </a:r>
            <a:r>
              <a:rPr lang="en-US" sz="3200" dirty="0" err="1" smtClean="0"/>
              <a:t>osteomalacia</a:t>
            </a:r>
            <a:r>
              <a:rPr lang="en-US" sz="3200" dirty="0" smtClean="0"/>
              <a:t> and renal </a:t>
            </a:r>
            <a:r>
              <a:rPr lang="en-US" sz="3200" dirty="0" err="1" smtClean="0"/>
              <a:t>osteodystrophy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>
            <a:normAutofit/>
          </a:bodyPr>
          <a:lstStyle/>
          <a:p>
            <a:pPr marL="401638" indent="-401638">
              <a:lnSpc>
                <a:spcPts val="4000"/>
              </a:lnSpc>
              <a:buFont typeface="+mj-lt"/>
              <a:buAutoNum type="arabicPeriod" startAt="2"/>
            </a:pPr>
            <a:r>
              <a:rPr lang="en-US" b="1" dirty="0" smtClean="0"/>
              <a:t>Low turnover renal </a:t>
            </a:r>
            <a:r>
              <a:rPr lang="en-US" b="1" dirty="0" err="1" smtClean="0"/>
              <a:t>osteodystrophy</a:t>
            </a:r>
            <a:r>
              <a:rPr lang="en-US" b="1" dirty="0" smtClean="0"/>
              <a:t>:</a:t>
            </a:r>
          </a:p>
          <a:p>
            <a:pPr marL="457200" lvl="1" indent="0">
              <a:lnSpc>
                <a:spcPts val="4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Due to </a:t>
            </a:r>
            <a:r>
              <a:rPr lang="en-US" dirty="0" err="1">
                <a:solidFill>
                  <a:schemeClr val="tx1"/>
                </a:solidFill>
              </a:rPr>
              <a:t>oversuppression</a:t>
            </a:r>
            <a:r>
              <a:rPr lang="en-US" dirty="0">
                <a:solidFill>
                  <a:schemeClr val="tx1"/>
                </a:solidFill>
              </a:rPr>
              <a:t> of PTH with aggressive use of either </a:t>
            </a:r>
            <a:r>
              <a:rPr lang="en-US" dirty="0" err="1">
                <a:solidFill>
                  <a:schemeClr val="tx1"/>
                </a:solidFill>
              </a:rPr>
              <a:t>calcitriol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or other </a:t>
            </a:r>
            <a:r>
              <a:rPr lang="en-US" dirty="0">
                <a:solidFill>
                  <a:schemeClr val="tx1"/>
                </a:solidFill>
              </a:rPr>
              <a:t>vitamin D </a:t>
            </a:r>
            <a:r>
              <a:rPr lang="en-US" dirty="0" smtClean="0">
                <a:solidFill>
                  <a:schemeClr val="tx1"/>
                </a:solidFill>
              </a:rPr>
              <a:t>analogs.</a:t>
            </a:r>
          </a:p>
          <a:p>
            <a:pPr marL="457200" lvl="1" indent="0">
              <a:lnSpc>
                <a:spcPts val="4000"/>
              </a:lnSpc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858838" lvl="1" indent="-401638">
              <a:lnSpc>
                <a:spcPts val="4000"/>
              </a:lnSpc>
              <a:buFont typeface="+mj-lt"/>
              <a:buAutoNum type="arabicPeriod"/>
            </a:pPr>
            <a:r>
              <a:rPr lang="en-GB" dirty="0"/>
              <a:t>active vitamin D preparation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6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</a:t>
            </a:r>
            <a:r>
              <a:rPr lang="en-US" dirty="0" err="1" smtClean="0"/>
              <a:t>ypoparathyroidism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65264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b="1" dirty="0" smtClean="0"/>
              <a:t>Vitamin D and its analogs </a:t>
            </a:r>
            <a:r>
              <a:rPr lang="en-US" dirty="0" smtClean="0"/>
              <a:t>are a mainstay of the therapy of </a:t>
            </a:r>
            <a:r>
              <a:rPr lang="en-US" dirty="0" err="1" smtClean="0"/>
              <a:t>hypoparathyroidism</a:t>
            </a:r>
            <a:r>
              <a:rPr lang="en-US" dirty="0" smtClean="0"/>
              <a:t>.</a:t>
            </a:r>
          </a:p>
          <a:p>
            <a:pPr>
              <a:lnSpc>
                <a:spcPts val="4000"/>
              </a:lnSpc>
            </a:pPr>
            <a:r>
              <a:rPr lang="en-US" dirty="0" smtClean="0"/>
              <a:t>Most </a:t>
            </a:r>
            <a:r>
              <a:rPr lang="en-US" dirty="0" err="1" smtClean="0"/>
              <a:t>hypoparathyroid</a:t>
            </a:r>
            <a:r>
              <a:rPr lang="en-US" dirty="0" smtClean="0"/>
              <a:t> patients respond to any form of vitamin D.</a:t>
            </a:r>
          </a:p>
          <a:p>
            <a:pPr>
              <a:lnSpc>
                <a:spcPts val="4000"/>
              </a:lnSpc>
            </a:pPr>
            <a:r>
              <a:rPr lang="en-US" b="1" dirty="0" err="1" smtClean="0"/>
              <a:t>Dihydrotachysterol</a:t>
            </a:r>
            <a:r>
              <a:rPr lang="en-US" dirty="0" smtClean="0"/>
              <a:t> (DHT) 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faster onset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shorter duration of action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greater effect on bone mobilization than vitamin D </a:t>
            </a:r>
          </a:p>
          <a:p>
            <a:pPr marL="457200" lvl="1" indent="0">
              <a:lnSpc>
                <a:spcPts val="4000"/>
              </a:lnSpc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preferred agent.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369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9527"/>
            <a:ext cx="8725408" cy="11715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benefits of vitamin D supplementation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98" y="1443100"/>
            <a:ext cx="8477250" cy="5391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There has been an association of </a:t>
            </a:r>
            <a:r>
              <a:rPr lang="en-GB" b="1" dirty="0"/>
              <a:t>vitamin D deficiency </a:t>
            </a:r>
            <a:r>
              <a:rPr lang="en-GB" dirty="0"/>
              <a:t>with a myriad of acute and chronic </a:t>
            </a:r>
            <a:r>
              <a:rPr lang="en-GB" dirty="0" smtClean="0"/>
              <a:t>illnesses, including: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dirty="0" smtClean="0"/>
              <a:t>- preeclampsia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dirty="0" smtClean="0"/>
              <a:t>- childhood </a:t>
            </a:r>
            <a:r>
              <a:rPr lang="en-GB" dirty="0"/>
              <a:t>dental </a:t>
            </a:r>
            <a:r>
              <a:rPr lang="en-GB" dirty="0" smtClean="0"/>
              <a:t>caries	- periodontitis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dirty="0" smtClean="0"/>
              <a:t>- autoimmune disorders	- neurological disorders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dirty="0" smtClean="0"/>
              <a:t>- infectious diseases		- cardiovascular disease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dirty="0" smtClean="0"/>
              <a:t>- deadly cancers			- type </a:t>
            </a:r>
            <a:r>
              <a:rPr lang="en-GB" dirty="0"/>
              <a:t>2 </a:t>
            </a:r>
            <a:r>
              <a:rPr lang="en-GB" dirty="0" smtClean="0"/>
              <a:t>diabetes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662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vitamin D deficiency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200"/>
              </a:lnSpc>
            </a:pPr>
            <a:r>
              <a:rPr lang="en-US" dirty="0" smtClean="0"/>
              <a:t>A suggested protocol for the treatment of severe vitamin D deficiency </a:t>
            </a:r>
            <a:r>
              <a:rPr lang="en-US" i="1" dirty="0" smtClean="0"/>
              <a:t>(serum level &lt; 10 </a:t>
            </a:r>
            <a:r>
              <a:rPr lang="en-US" i="1" dirty="0" err="1" smtClean="0"/>
              <a:t>ng</a:t>
            </a:r>
            <a:r>
              <a:rPr lang="en-US" i="1" dirty="0" smtClean="0"/>
              <a:t>/mL)</a:t>
            </a:r>
            <a:r>
              <a:rPr lang="en-US" dirty="0" smtClean="0"/>
              <a:t> is:</a:t>
            </a:r>
          </a:p>
          <a:p>
            <a:pPr lvl="1">
              <a:lnSpc>
                <a:spcPts val="4200"/>
              </a:lnSpc>
            </a:pPr>
            <a:r>
              <a:rPr lang="en-US" dirty="0" err="1" smtClean="0"/>
              <a:t>Cholecalciferol</a:t>
            </a:r>
            <a:r>
              <a:rPr lang="en-US" dirty="0" smtClean="0"/>
              <a:t> 50,000 units once weekly (or 5000 – 7000 units once daily) for 6-8 weeks </a:t>
            </a:r>
          </a:p>
          <a:p>
            <a:pPr lvl="1">
              <a:lnSpc>
                <a:spcPts val="4200"/>
              </a:lnSpc>
            </a:pPr>
            <a:r>
              <a:rPr lang="en-US" dirty="0" smtClean="0"/>
              <a:t>Check serum level after 3 months to assure target levels have been met</a:t>
            </a:r>
          </a:p>
          <a:p>
            <a:pPr lvl="1">
              <a:lnSpc>
                <a:spcPts val="4200"/>
              </a:lnSpc>
            </a:pPr>
            <a:r>
              <a:rPr lang="en-US" dirty="0" smtClean="0"/>
              <a:t>Then maintenance dose of 50,000 units monthly.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080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</a:t>
            </a:r>
            <a:r>
              <a:rPr lang="en-US" dirty="0" smtClean="0"/>
              <a:t>effects </a:t>
            </a:r>
            <a:r>
              <a:rPr lang="en-US" dirty="0"/>
              <a:t>of </a:t>
            </a:r>
            <a:r>
              <a:rPr lang="en-US" dirty="0" smtClean="0"/>
              <a:t>vitamin </a:t>
            </a:r>
            <a:r>
              <a:rPr lang="en-US" dirty="0"/>
              <a:t>D </a:t>
            </a:r>
            <a:r>
              <a:rPr lang="en-US" dirty="0" smtClean="0"/>
              <a:t>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Calcitriol</a:t>
            </a:r>
            <a:endParaRPr lang="en-US" dirty="0" smtClean="0"/>
          </a:p>
          <a:p>
            <a:pPr lvl="1"/>
            <a:r>
              <a:rPr lang="en-US" dirty="0" err="1" smtClean="0"/>
              <a:t>Hypercalcemia</a:t>
            </a:r>
            <a:endParaRPr lang="en-US" dirty="0" smtClean="0"/>
          </a:p>
          <a:p>
            <a:pPr lvl="1"/>
            <a:r>
              <a:rPr lang="en-US" dirty="0" err="1" smtClean="0"/>
              <a:t>Hyperphosphatemia</a:t>
            </a:r>
            <a:endParaRPr lang="en-US" dirty="0" smtClean="0"/>
          </a:p>
          <a:p>
            <a:pPr marL="1371600" lvl="1" indent="-457200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use </a:t>
            </a:r>
            <a:r>
              <a:rPr lang="en-US" dirty="0" err="1" smtClean="0">
                <a:sym typeface="Wingdings" panose="05000000000000000000" pitchFamily="2" charset="2"/>
              </a:rPr>
              <a:t>noncalcemic</a:t>
            </a:r>
            <a:r>
              <a:rPr lang="en-US" dirty="0" smtClean="0">
                <a:sym typeface="Wingdings" panose="05000000000000000000" pitchFamily="2" charset="2"/>
              </a:rPr>
              <a:t> vitamin D analogs.</a:t>
            </a:r>
          </a:p>
          <a:p>
            <a:pPr marL="238125" indent="-238125"/>
            <a:r>
              <a:rPr lang="en-US" dirty="0" smtClean="0">
                <a:sym typeface="Wingdings" panose="05000000000000000000" pitchFamily="2" charset="2"/>
              </a:rPr>
              <a:t>Treatment of </a:t>
            </a:r>
            <a:r>
              <a:rPr lang="en-US" dirty="0" err="1" smtClean="0">
                <a:sym typeface="Wingdings" panose="05000000000000000000" pitchFamily="2" charset="2"/>
              </a:rPr>
              <a:t>hypervitaminosis</a:t>
            </a:r>
            <a:r>
              <a:rPr lang="en-US" dirty="0" smtClean="0">
                <a:sym typeface="Wingdings" panose="05000000000000000000" pitchFamily="2" charset="2"/>
              </a:rPr>
              <a:t> D:</a:t>
            </a:r>
          </a:p>
          <a:p>
            <a:pPr marL="695325" lvl="1" indent="-238125"/>
            <a:r>
              <a:rPr lang="en-US" dirty="0">
                <a:sym typeface="Wingdings" panose="05000000000000000000" pitchFamily="2" charset="2"/>
              </a:rPr>
              <a:t>withdrawal </a:t>
            </a:r>
            <a:r>
              <a:rPr lang="en-US" dirty="0" smtClean="0">
                <a:sym typeface="Wingdings" panose="05000000000000000000" pitchFamily="2" charset="2"/>
              </a:rPr>
              <a:t>of the vitamin</a:t>
            </a:r>
          </a:p>
          <a:p>
            <a:pPr marL="695325" lvl="1" indent="-238125"/>
            <a:r>
              <a:rPr lang="en-US" dirty="0" smtClean="0">
                <a:sym typeface="Wingdings" panose="05000000000000000000" pitchFamily="2" charset="2"/>
              </a:rPr>
              <a:t>low-calcium diet</a:t>
            </a:r>
          </a:p>
          <a:p>
            <a:pPr marL="695325" lvl="1" indent="-238125"/>
            <a:r>
              <a:rPr lang="en-US" dirty="0" smtClean="0">
                <a:sym typeface="Wingdings" panose="05000000000000000000" pitchFamily="2" charset="2"/>
              </a:rPr>
              <a:t>administration </a:t>
            </a:r>
            <a:r>
              <a:rPr lang="en-US" dirty="0">
                <a:sym typeface="Wingdings" panose="05000000000000000000" pitchFamily="2" charset="2"/>
              </a:rPr>
              <a:t>of </a:t>
            </a:r>
            <a:r>
              <a:rPr lang="en-US" dirty="0" smtClean="0">
                <a:sym typeface="Wingdings" panose="05000000000000000000" pitchFamily="2" charset="2"/>
              </a:rPr>
              <a:t>glucocorticoids</a:t>
            </a:r>
          </a:p>
          <a:p>
            <a:pPr marL="695325" lvl="1" indent="-238125"/>
            <a:r>
              <a:rPr lang="en-US" dirty="0" smtClean="0">
                <a:sym typeface="Wingdings" panose="05000000000000000000" pitchFamily="2" charset="2"/>
              </a:rPr>
              <a:t>vigorous </a:t>
            </a:r>
            <a:r>
              <a:rPr lang="en-US" dirty="0">
                <a:sym typeface="Wingdings" panose="05000000000000000000" pitchFamily="2" charset="2"/>
              </a:rPr>
              <a:t>fluid </a:t>
            </a:r>
            <a:r>
              <a:rPr lang="en-US" dirty="0" smtClean="0">
                <a:sym typeface="Wingdings" panose="05000000000000000000" pitchFamily="2" charset="2"/>
              </a:rPr>
              <a:t>support.</a:t>
            </a:r>
          </a:p>
          <a:p>
            <a:pPr marL="238125" indent="-238125"/>
            <a:endParaRPr lang="en-US" dirty="0" smtClean="0">
              <a:sym typeface="Wingdings" panose="05000000000000000000" pitchFamily="2" charset="2"/>
            </a:endParaRPr>
          </a:p>
          <a:p>
            <a:pPr marL="914400" indent="-457200"/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35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Hypercalcemia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Hypercalcemia</a:t>
            </a:r>
            <a:r>
              <a:rPr lang="en-US" dirty="0"/>
              <a:t> can be life threatening.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Such patients frequently </a:t>
            </a:r>
            <a:r>
              <a:rPr lang="en-US" dirty="0"/>
              <a:t>are severely dehydrated because </a:t>
            </a:r>
            <a:r>
              <a:rPr lang="en-US" dirty="0" err="1" smtClean="0"/>
              <a:t>hypercalcemia</a:t>
            </a:r>
            <a:r>
              <a:rPr lang="en-US" dirty="0" smtClean="0"/>
              <a:t> compromises </a:t>
            </a:r>
            <a:r>
              <a:rPr lang="en-US" dirty="0"/>
              <a:t>renal concentrating </a:t>
            </a:r>
            <a:r>
              <a:rPr lang="en-US" dirty="0" smtClean="0"/>
              <a:t>mechanisms.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9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Calcitonin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451476"/>
          </a:xfrm>
        </p:spPr>
        <p:txBody>
          <a:bodyPr>
            <a:normAutofit/>
          </a:bodyPr>
          <a:lstStyle/>
          <a:p>
            <a:r>
              <a:rPr lang="en-US" dirty="0"/>
              <a:t>Calcitonin lowers plasma Ca2+ </a:t>
            </a:r>
            <a:r>
              <a:rPr lang="en-US" dirty="0" smtClean="0"/>
              <a:t>and phosphate </a:t>
            </a:r>
            <a:r>
              <a:rPr lang="en-US" dirty="0"/>
              <a:t>concentrations in patients with </a:t>
            </a:r>
            <a:r>
              <a:rPr lang="en-US" dirty="0" err="1" smtClean="0"/>
              <a:t>hypercalcemia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this effect results from decreased bone </a:t>
            </a:r>
            <a:r>
              <a:rPr lang="en-US" dirty="0" err="1" smtClean="0"/>
              <a:t>resorption</a:t>
            </a:r>
            <a:r>
              <a:rPr lang="en-US" dirty="0" smtClean="0"/>
              <a:t>. </a:t>
            </a:r>
          </a:p>
          <a:p>
            <a:r>
              <a:rPr lang="en-US" dirty="0"/>
              <a:t>C</a:t>
            </a:r>
            <a:r>
              <a:rPr lang="en-US" dirty="0" smtClean="0"/>
              <a:t>alcitonin </a:t>
            </a:r>
            <a:r>
              <a:rPr lang="en-US" dirty="0"/>
              <a:t>is effective for up </a:t>
            </a:r>
            <a:r>
              <a:rPr lang="en-US" dirty="0" smtClean="0"/>
              <a:t>to 6 </a:t>
            </a:r>
            <a:r>
              <a:rPr lang="en-US" dirty="0"/>
              <a:t>hours in the initial treatment of </a:t>
            </a:r>
            <a:r>
              <a:rPr lang="en-US" dirty="0" err="1" smtClean="0"/>
              <a:t>hypercalcemia</a:t>
            </a:r>
            <a:r>
              <a:rPr lang="en-US" dirty="0" smtClean="0"/>
              <a:t>, but patients </a:t>
            </a:r>
            <a:r>
              <a:rPr lang="en-US" dirty="0"/>
              <a:t>become refractory after a few </a:t>
            </a:r>
            <a:r>
              <a:rPr lang="en-US" dirty="0" smtClean="0"/>
              <a:t>days.</a:t>
            </a:r>
          </a:p>
          <a:p>
            <a:pPr lvl="1"/>
            <a:r>
              <a:rPr lang="en-US" dirty="0"/>
              <a:t>This </a:t>
            </a:r>
            <a:r>
              <a:rPr lang="en-US" dirty="0" smtClean="0"/>
              <a:t>is likely </a:t>
            </a:r>
            <a:r>
              <a:rPr lang="en-US" dirty="0"/>
              <a:t>due to receptor </a:t>
            </a:r>
            <a:r>
              <a:rPr lang="en-US" dirty="0" err="1" smtClean="0"/>
              <a:t>downregulation</a:t>
            </a:r>
            <a:endParaRPr lang="en-US" dirty="0" smtClean="0"/>
          </a:p>
          <a:p>
            <a:r>
              <a:rPr lang="en-US" dirty="0"/>
              <a:t>Use of calcitonin does not substitute for </a:t>
            </a:r>
            <a:r>
              <a:rPr lang="en-US" dirty="0" smtClean="0"/>
              <a:t>aggressive fluid </a:t>
            </a:r>
            <a:r>
              <a:rPr lang="en-US" dirty="0"/>
              <a:t>resuscitation, and the bisphosphonates are </a:t>
            </a:r>
            <a:r>
              <a:rPr lang="en-US" dirty="0" smtClean="0"/>
              <a:t>the preferred </a:t>
            </a:r>
            <a:r>
              <a:rPr lang="en-US" dirty="0"/>
              <a:t>agents.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92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Calcitonin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Calcitonin is effective in disorders of increased </a:t>
            </a:r>
            <a:r>
              <a:rPr lang="en-US" dirty="0" smtClean="0"/>
              <a:t>skeletal remodeling</a:t>
            </a:r>
            <a:r>
              <a:rPr lang="en-US" dirty="0"/>
              <a:t>, such as Paget’s disease, and in some patients with osteoporosis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Products include human and salmon calcitonin.</a:t>
            </a:r>
          </a:p>
          <a:p>
            <a:r>
              <a:rPr lang="en-US" dirty="0"/>
              <a:t>S</a:t>
            </a:r>
            <a:r>
              <a:rPr lang="en-US" dirty="0" smtClean="0"/>
              <a:t>almon calcitonin </a:t>
            </a:r>
            <a:r>
              <a:rPr lang="en-US" dirty="0"/>
              <a:t>is available as a nasal spray, introduced for once-daily </a:t>
            </a:r>
            <a:r>
              <a:rPr lang="en-US" dirty="0" smtClean="0"/>
              <a:t>treatment </a:t>
            </a:r>
            <a:r>
              <a:rPr lang="en-GB" dirty="0" smtClean="0"/>
              <a:t>of </a:t>
            </a:r>
            <a:r>
              <a:rPr lang="en-GB" dirty="0"/>
              <a:t>postmenopausal </a:t>
            </a:r>
            <a:r>
              <a:rPr lang="en-GB" dirty="0" smtClean="0"/>
              <a:t>osteoporosis.</a:t>
            </a:r>
          </a:p>
          <a:p>
            <a:r>
              <a:rPr lang="en-US" dirty="0"/>
              <a:t>For Paget’s disease, calcitonin </a:t>
            </a:r>
            <a:r>
              <a:rPr lang="en-US" dirty="0" smtClean="0"/>
              <a:t>generally is </a:t>
            </a:r>
            <a:r>
              <a:rPr lang="en-US" dirty="0"/>
              <a:t>administered by subcutaneous </a:t>
            </a:r>
            <a:r>
              <a:rPr lang="en-US" dirty="0" smtClean="0"/>
              <a:t>injection.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959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Bisphosphonates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they form a </a:t>
            </a:r>
            <a:r>
              <a:rPr lang="en-US" dirty="0" smtClean="0"/>
              <a:t>three-dimensional structure </a:t>
            </a:r>
            <a:r>
              <a:rPr lang="en-US" dirty="0"/>
              <a:t>capable of chelating divalent </a:t>
            </a:r>
            <a:r>
              <a:rPr lang="en-US" dirty="0" err="1"/>
              <a:t>cations</a:t>
            </a:r>
            <a:r>
              <a:rPr lang="en-US" dirty="0"/>
              <a:t> such </a:t>
            </a:r>
            <a:r>
              <a:rPr lang="en-US" dirty="0" smtClean="0"/>
              <a:t>as Ca</a:t>
            </a:r>
            <a:r>
              <a:rPr lang="en-US" baseline="30000" dirty="0" smtClean="0"/>
              <a:t>2</a:t>
            </a:r>
            <a:r>
              <a:rPr lang="en-US" baseline="30000" dirty="0"/>
              <a:t>+</a:t>
            </a:r>
            <a:r>
              <a:rPr lang="en-US" dirty="0"/>
              <a:t>, the bisphosphonates have a strong affinity </a:t>
            </a:r>
            <a:r>
              <a:rPr lang="en-US" dirty="0" smtClean="0"/>
              <a:t>for bone</a:t>
            </a:r>
            <a:r>
              <a:rPr lang="en-US" dirty="0"/>
              <a:t>, targeting especially bone surfaces </a:t>
            </a:r>
            <a:r>
              <a:rPr lang="en-US" dirty="0" smtClean="0"/>
              <a:t>undergoing remodeling.</a:t>
            </a:r>
          </a:p>
          <a:p>
            <a:r>
              <a:rPr lang="en-GB" dirty="0" smtClean="0"/>
              <a:t>They </a:t>
            </a:r>
            <a:r>
              <a:rPr lang="en-GB" dirty="0"/>
              <a:t>are used extensively </a:t>
            </a:r>
            <a:r>
              <a:rPr lang="en-GB" dirty="0" smtClean="0"/>
              <a:t>in conditions </a:t>
            </a:r>
            <a:r>
              <a:rPr lang="en-GB" dirty="0"/>
              <a:t>characterized by </a:t>
            </a:r>
            <a:r>
              <a:rPr lang="en-GB" b="1" i="1" dirty="0"/>
              <a:t>osteoclast-mediated </a:t>
            </a:r>
            <a:r>
              <a:rPr lang="en-GB" b="1" i="1" dirty="0" smtClean="0"/>
              <a:t>bone </a:t>
            </a:r>
            <a:r>
              <a:rPr lang="en-GB" b="1" i="1" dirty="0" err="1" smtClean="0"/>
              <a:t>resorption</a:t>
            </a:r>
            <a:r>
              <a:rPr lang="en-GB" dirty="0"/>
              <a:t>, including osteoporosis, </a:t>
            </a:r>
            <a:r>
              <a:rPr lang="en-GB" dirty="0" smtClean="0"/>
              <a:t>steroid-induced osteoporosis</a:t>
            </a:r>
            <a:r>
              <a:rPr lang="en-GB" dirty="0"/>
              <a:t>, Paget’s disease, tumor-associated </a:t>
            </a:r>
            <a:r>
              <a:rPr lang="en-GB" dirty="0" err="1" smtClean="0"/>
              <a:t>osteolysis</a:t>
            </a:r>
            <a:r>
              <a:rPr lang="en-GB" dirty="0" smtClean="0"/>
              <a:t>, breast </a:t>
            </a:r>
            <a:r>
              <a:rPr lang="en-GB" dirty="0"/>
              <a:t>and prostate cancer, and </a:t>
            </a:r>
            <a:r>
              <a:rPr lang="en-GB" dirty="0" err="1" smtClean="0"/>
              <a:t>hypercalcemia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203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Bisphosphonates - MOA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bisphosphonates prevent hydroxyapatite </a:t>
            </a:r>
            <a:r>
              <a:rPr lang="en-US" dirty="0" smtClean="0"/>
              <a:t>dissolution, their </a:t>
            </a:r>
            <a:r>
              <a:rPr lang="en-US" dirty="0" err="1"/>
              <a:t>antiresorptive</a:t>
            </a:r>
            <a:r>
              <a:rPr lang="en-US" dirty="0"/>
              <a:t> action is due to </a:t>
            </a:r>
            <a:r>
              <a:rPr lang="en-US" u="sng" dirty="0"/>
              <a:t>direct inhibitory effects </a:t>
            </a:r>
            <a:r>
              <a:rPr lang="en-US" u="sng" dirty="0" smtClean="0"/>
              <a:t>on osteoclasts</a:t>
            </a:r>
            <a:r>
              <a:rPr lang="en-US" dirty="0" smtClean="0"/>
              <a:t> </a:t>
            </a:r>
            <a:r>
              <a:rPr lang="en-US" dirty="0"/>
              <a:t>rather than strictly physiochemical effects.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antiresorptive</a:t>
            </a:r>
            <a:r>
              <a:rPr lang="en-US" dirty="0" smtClean="0"/>
              <a:t> activity </a:t>
            </a:r>
            <a:r>
              <a:rPr lang="en-US" dirty="0"/>
              <a:t>apparently involves two primary mechanisms:</a:t>
            </a:r>
          </a:p>
          <a:p>
            <a:pPr marL="804863" lvl="1" indent="-347663">
              <a:buFont typeface="+mj-lt"/>
              <a:buAutoNum type="arabicPeriod"/>
            </a:pPr>
            <a:r>
              <a:rPr lang="en-US" dirty="0"/>
              <a:t>osteoclast apoptosis </a:t>
            </a:r>
            <a:endParaRPr lang="en-US" dirty="0" smtClean="0"/>
          </a:p>
          <a:p>
            <a:pPr marL="804863" lvl="1" indent="-347663">
              <a:buFont typeface="+mj-lt"/>
              <a:buAutoNum type="arabicPeriod"/>
            </a:pPr>
            <a:r>
              <a:rPr lang="en-US" dirty="0" smtClean="0"/>
              <a:t>inhibition </a:t>
            </a:r>
            <a:r>
              <a:rPr lang="en-US" dirty="0"/>
              <a:t>of components of the </a:t>
            </a:r>
            <a:r>
              <a:rPr lang="en-US" dirty="0" smtClean="0"/>
              <a:t>cholesterol biosynthetic </a:t>
            </a:r>
            <a:r>
              <a:rPr lang="en-US" dirty="0"/>
              <a:t>pathway.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29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bisphosphonates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34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768981"/>
              </p:ext>
            </p:extLst>
          </p:nvPr>
        </p:nvGraphicFramePr>
        <p:xfrm>
          <a:off x="412750" y="1406525"/>
          <a:ext cx="8477250" cy="544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350"/>
                <a:gridCol w="6946900"/>
              </a:tblGrid>
              <a:tr h="382943">
                <a:tc>
                  <a:txBody>
                    <a:bodyPr/>
                    <a:lstStyle/>
                    <a:p>
                      <a:r>
                        <a:rPr lang="en-US" dirty="0" smtClean="0"/>
                        <a:t>Agent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Characteristics</a:t>
                      </a:r>
                      <a:endParaRPr lang="en-GB" dirty="0"/>
                    </a:p>
                  </a:txBody>
                  <a:tcPr/>
                </a:tc>
              </a:tr>
              <a:tr h="66097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Etidronate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 of Paget’s disease</a:t>
                      </a:r>
                    </a:p>
                    <a:p>
                      <a:r>
                        <a:rPr lang="en-US" dirty="0" smtClean="0"/>
                        <a:t>may be used </a:t>
                      </a:r>
                      <a:r>
                        <a:rPr lang="en-US" dirty="0" err="1" smtClean="0"/>
                        <a:t>parenterally</a:t>
                      </a:r>
                      <a:r>
                        <a:rPr lang="en-US" dirty="0" smtClean="0"/>
                        <a:t> to treat </a:t>
                      </a:r>
                      <a:r>
                        <a:rPr lang="en-US" dirty="0" err="1" smtClean="0"/>
                        <a:t>hypercalcemia</a:t>
                      </a:r>
                      <a:endParaRPr lang="en-GB" dirty="0"/>
                    </a:p>
                  </a:txBody>
                  <a:tcPr/>
                </a:tc>
              </a:tr>
              <a:tr h="94424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Pamidronate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</a:t>
                      </a:r>
                      <a:r>
                        <a:rPr lang="en-US" dirty="0" err="1" smtClean="0"/>
                        <a:t>hypercalcemia</a:t>
                      </a:r>
                      <a:r>
                        <a:rPr lang="en-US" dirty="0" smtClean="0"/>
                        <a:t> and for prevention of bone loss in breast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cancer and multiple myeloma.</a:t>
                      </a:r>
                    </a:p>
                    <a:p>
                      <a:r>
                        <a:rPr lang="en-US" dirty="0" smtClean="0"/>
                        <a:t>Only for IV administration</a:t>
                      </a:r>
                      <a:endParaRPr lang="en-GB" dirty="0"/>
                    </a:p>
                  </a:txBody>
                  <a:tcPr/>
                </a:tc>
              </a:tr>
              <a:tr h="9442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Alendronate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Indicated for treatment</a:t>
                      </a:r>
                      <a:r>
                        <a:rPr lang="en-US" baseline="0" dirty="0" smtClean="0"/>
                        <a:t> of Paget’s disease, osteoporosis and glucocorticoid-induced osteoporosis; prevention of postmenopausal osteoporosis.</a:t>
                      </a:r>
                    </a:p>
                    <a:p>
                      <a:r>
                        <a:rPr lang="en-US" baseline="0" dirty="0" err="1" smtClean="0"/>
                        <a:t>p.o.</a:t>
                      </a:r>
                      <a:r>
                        <a:rPr lang="en-US" baseline="0" dirty="0" smtClean="0"/>
                        <a:t>, once daily or weekly</a:t>
                      </a:r>
                      <a:endParaRPr lang="en-GB" dirty="0"/>
                    </a:p>
                  </a:txBody>
                  <a:tcPr/>
                </a:tc>
              </a:tr>
              <a:tr h="382943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Risedronate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 of osteoporosis</a:t>
                      </a:r>
                      <a:r>
                        <a:rPr lang="en-US" baseline="0" dirty="0" smtClean="0"/>
                        <a:t> and Paget’s disease. P.O., daily or weekly.</a:t>
                      </a:r>
                      <a:endParaRPr lang="en-GB" dirty="0"/>
                    </a:p>
                  </a:txBody>
                  <a:tcPr/>
                </a:tc>
              </a:tr>
              <a:tr h="94424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Zoledronate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Administered as single</a:t>
                      </a:r>
                      <a:r>
                        <a:rPr lang="en-US" baseline="0" dirty="0" smtClean="0"/>
                        <a:t> IV infusion</a:t>
                      </a:r>
                      <a:r>
                        <a:rPr lang="en-US" dirty="0" smtClean="0"/>
                        <a:t> every 12-24 months (according to indication). </a:t>
                      </a:r>
                    </a:p>
                    <a:p>
                      <a:r>
                        <a:rPr lang="en-US" dirty="0" smtClean="0"/>
                        <a:t>Especially useful in malignancy</a:t>
                      </a:r>
                      <a:endParaRPr lang="en-GB" dirty="0"/>
                    </a:p>
                  </a:txBody>
                  <a:tcPr/>
                </a:tc>
              </a:tr>
              <a:tr h="94424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Ibandronate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Given</a:t>
                      </a:r>
                      <a:r>
                        <a:rPr lang="en-US" baseline="0" dirty="0" smtClean="0"/>
                        <a:t> once monthly </a:t>
                      </a:r>
                      <a:r>
                        <a:rPr lang="en-US" baseline="0" dirty="0" err="1" smtClean="0"/>
                        <a:t>p.o.</a:t>
                      </a:r>
                      <a:r>
                        <a:rPr lang="en-US" baseline="0" dirty="0" smtClean="0"/>
                        <a:t> or iv </a:t>
                      </a:r>
                      <a:r>
                        <a:rPr lang="en-US" baseline="0" dirty="0" err="1" smtClean="0"/>
                        <a:t>inj</a:t>
                      </a:r>
                      <a:r>
                        <a:rPr lang="en-US" baseline="0" dirty="0" smtClean="0"/>
                        <a:t> every 3 months.</a:t>
                      </a:r>
                    </a:p>
                    <a:p>
                      <a:r>
                        <a:rPr lang="en-US" baseline="0" dirty="0" smtClean="0"/>
                        <a:t>Not approved for use in men.</a:t>
                      </a:r>
                    </a:p>
                    <a:p>
                      <a:r>
                        <a:rPr lang="en-US" baseline="0" dirty="0" smtClean="0"/>
                        <a:t>Second-line agent.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6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Bisphosphonates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dirty="0"/>
              <a:t>All oral bisphosphonates are </a:t>
            </a:r>
            <a:r>
              <a:rPr lang="en-US" dirty="0" smtClean="0"/>
              <a:t>very poorly </a:t>
            </a:r>
            <a:r>
              <a:rPr lang="en-US" dirty="0"/>
              <a:t>absorbed from the intestine and have remarkably </a:t>
            </a:r>
            <a:r>
              <a:rPr lang="en-US" dirty="0" smtClean="0"/>
              <a:t>limited bioavailability </a:t>
            </a:r>
            <a:r>
              <a:rPr lang="en-US" dirty="0"/>
              <a:t>(&lt;1% [alendronate, </a:t>
            </a:r>
            <a:r>
              <a:rPr lang="en-US" dirty="0" err="1"/>
              <a:t>risedronate</a:t>
            </a:r>
            <a:r>
              <a:rPr lang="en-US" dirty="0"/>
              <a:t>] to 6% [</a:t>
            </a:r>
            <a:r>
              <a:rPr lang="en-US" dirty="0" err="1" smtClean="0"/>
              <a:t>etidronate</a:t>
            </a:r>
            <a:r>
              <a:rPr lang="en-US" dirty="0" smtClean="0"/>
              <a:t>]).</a:t>
            </a:r>
          </a:p>
          <a:p>
            <a:pPr lvl="1">
              <a:lnSpc>
                <a:spcPts val="4000"/>
              </a:lnSpc>
            </a:pPr>
            <a:r>
              <a:rPr lang="en-US" b="1" dirty="0"/>
              <a:t>these drugs should be administered with a </a:t>
            </a:r>
            <a:r>
              <a:rPr lang="en-US" b="1" dirty="0" smtClean="0"/>
              <a:t>full glass </a:t>
            </a:r>
            <a:r>
              <a:rPr lang="en-US" b="1" dirty="0"/>
              <a:t>of water following an overnight fast and at least 30 </a:t>
            </a:r>
            <a:r>
              <a:rPr lang="en-US" b="1" dirty="0" smtClean="0"/>
              <a:t>minutes before breakfast.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Bisphosphonates –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333500"/>
            <a:ext cx="8477250" cy="54641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Heartburn</a:t>
            </a:r>
            <a:r>
              <a:rPr lang="en-US" dirty="0"/>
              <a:t>, esophageal </a:t>
            </a:r>
            <a:r>
              <a:rPr lang="en-US" dirty="0" smtClean="0"/>
              <a:t>irritation, esophagitis, </a:t>
            </a:r>
            <a:r>
              <a:rPr lang="en-GB" dirty="0"/>
              <a:t>abdominal pain </a:t>
            </a:r>
            <a:r>
              <a:rPr lang="en-GB" dirty="0" smtClean="0"/>
              <a:t>and </a:t>
            </a:r>
            <a:r>
              <a:rPr lang="en-GB" dirty="0" err="1" smtClean="0"/>
              <a:t>diarrhea</a:t>
            </a:r>
            <a:r>
              <a:rPr lang="en-GB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 take </a:t>
            </a:r>
            <a:r>
              <a:rPr lang="en-US" dirty="0"/>
              <a:t>the </a:t>
            </a:r>
            <a:r>
              <a:rPr lang="en-US" dirty="0" smtClean="0"/>
              <a:t>medication after </a:t>
            </a:r>
            <a:r>
              <a:rPr lang="en-US" dirty="0"/>
              <a:t>an overnight fast, with tap or filtered water (not mineral water</a:t>
            </a:r>
            <a:r>
              <a:rPr lang="en-US" dirty="0" smtClean="0"/>
              <a:t>), and </a:t>
            </a:r>
            <a:r>
              <a:rPr lang="en-US" u="sng" dirty="0"/>
              <a:t>remain upright</a:t>
            </a:r>
            <a:r>
              <a:rPr lang="en-US" dirty="0" smtClean="0"/>
              <a:t>.</a:t>
            </a:r>
          </a:p>
          <a:p>
            <a:r>
              <a:rPr lang="en-US" dirty="0"/>
              <a:t>Serious osteonecrosis of the </a:t>
            </a:r>
            <a:r>
              <a:rPr lang="en-US" dirty="0" smtClean="0"/>
              <a:t>jaw (ONJ)  </a:t>
            </a:r>
            <a:r>
              <a:rPr lang="en-US" dirty="0" smtClean="0">
                <a:sym typeface="Wingdings" panose="05000000000000000000" pitchFamily="2" charset="2"/>
              </a:rPr>
              <a:t> FDA alert issued</a:t>
            </a:r>
          </a:p>
          <a:p>
            <a:r>
              <a:rPr lang="en-US" u="sng" dirty="0" smtClean="0"/>
              <a:t>Initial</a:t>
            </a:r>
            <a:r>
              <a:rPr lang="en-US" dirty="0" smtClean="0"/>
              <a:t> </a:t>
            </a:r>
            <a:r>
              <a:rPr lang="en-US" dirty="0"/>
              <a:t>parenteral infusion </a:t>
            </a:r>
            <a:r>
              <a:rPr lang="en-US" dirty="0" smtClean="0"/>
              <a:t>of </a:t>
            </a:r>
            <a:r>
              <a:rPr lang="en-US" b="1" dirty="0" err="1" smtClean="0"/>
              <a:t>pamidronate</a:t>
            </a:r>
            <a:r>
              <a:rPr lang="en-US" dirty="0" smtClean="0"/>
              <a:t> </a:t>
            </a:r>
            <a:r>
              <a:rPr lang="en-US" dirty="0"/>
              <a:t>may cause skin flushing, flu-like symptoms, </a:t>
            </a:r>
            <a:r>
              <a:rPr lang="en-US" dirty="0" smtClean="0"/>
              <a:t>muscle and joint pain, </a:t>
            </a:r>
            <a:r>
              <a:rPr lang="en-US" dirty="0"/>
              <a:t>nausea and vomiting, abdominal </a:t>
            </a:r>
            <a:r>
              <a:rPr lang="en-US" dirty="0" smtClean="0"/>
              <a:t>discomfort.</a:t>
            </a:r>
          </a:p>
          <a:p>
            <a:pPr lvl="1"/>
            <a:r>
              <a:rPr lang="en-US" dirty="0" smtClean="0"/>
              <a:t>Due to cytokine release</a:t>
            </a:r>
          </a:p>
          <a:p>
            <a:r>
              <a:rPr lang="en-US" dirty="0" smtClean="0"/>
              <a:t>Severe hypocalcemia (</a:t>
            </a:r>
            <a:r>
              <a:rPr lang="en-US" b="1" dirty="0" err="1" smtClean="0"/>
              <a:t>zoledronate</a:t>
            </a:r>
            <a:r>
              <a:rPr lang="en-US" dirty="0" smtClean="0"/>
              <a:t>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0449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Parathyroid hormone (PTH)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GB" dirty="0"/>
              <a:t>Continuous administration of parathyroid </a:t>
            </a:r>
            <a:r>
              <a:rPr lang="en-GB" dirty="0" smtClean="0"/>
              <a:t>hormone (PTH</a:t>
            </a:r>
            <a:r>
              <a:rPr lang="en-GB" dirty="0"/>
              <a:t>) or high-circulating PTH levels achieved in </a:t>
            </a:r>
            <a:r>
              <a:rPr lang="en-GB" dirty="0" smtClean="0"/>
              <a:t>primary hyperparathyroidism </a:t>
            </a:r>
            <a:r>
              <a:rPr lang="en-GB" dirty="0"/>
              <a:t>causes bone </a:t>
            </a:r>
            <a:r>
              <a:rPr lang="en-GB" dirty="0" smtClean="0"/>
              <a:t>demineralization and </a:t>
            </a:r>
            <a:r>
              <a:rPr lang="en-GB" dirty="0"/>
              <a:t>osteopenia. </a:t>
            </a:r>
            <a:endParaRPr lang="en-GB" dirty="0" smtClean="0"/>
          </a:p>
          <a:p>
            <a:pPr>
              <a:lnSpc>
                <a:spcPts val="4000"/>
              </a:lnSpc>
            </a:pPr>
            <a:r>
              <a:rPr lang="en-GB" dirty="0" smtClean="0"/>
              <a:t>However</a:t>
            </a:r>
            <a:r>
              <a:rPr lang="en-GB" dirty="0"/>
              <a:t>, intermittent PTH </a:t>
            </a:r>
            <a:r>
              <a:rPr lang="en-GB" dirty="0" smtClean="0"/>
              <a:t>administration promotes </a:t>
            </a:r>
            <a:r>
              <a:rPr lang="en-GB" dirty="0"/>
              <a:t>bone </a:t>
            </a:r>
            <a:r>
              <a:rPr lang="en-GB" dirty="0" smtClean="0"/>
              <a:t>growth.</a:t>
            </a:r>
          </a:p>
          <a:p>
            <a:pPr lvl="1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GB" sz="2800" dirty="0" smtClean="0"/>
              <a:t> Synthetic human </a:t>
            </a:r>
            <a:r>
              <a:rPr lang="en-GB" sz="2800" dirty="0"/>
              <a:t>34-amino-acid amino-terminal PTH </a:t>
            </a:r>
            <a:r>
              <a:rPr lang="en-GB" sz="2800" dirty="0" smtClean="0"/>
              <a:t>fragment (</a:t>
            </a:r>
            <a:r>
              <a:rPr lang="en-GB" sz="2800" dirty="0" err="1" smtClean="0"/>
              <a:t>hPTH</a:t>
            </a:r>
            <a:r>
              <a:rPr lang="en-GB" sz="2800" dirty="0" smtClean="0"/>
              <a:t>(1-34</a:t>
            </a:r>
            <a:r>
              <a:rPr lang="en-GB" sz="2800" dirty="0"/>
              <a:t>), </a:t>
            </a:r>
            <a:r>
              <a:rPr lang="en-GB" sz="2800" b="1" dirty="0" err="1" smtClean="0"/>
              <a:t>teriparatide</a:t>
            </a:r>
            <a:r>
              <a:rPr lang="en-GB" sz="2800" dirty="0" smtClean="0"/>
              <a:t>) is used to treat severe osteoporosis.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5001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Teriparatide</a:t>
            </a:r>
            <a:r>
              <a:rPr lang="en-GB" dirty="0" smtClean="0"/>
              <a:t> – Clinical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systemic action on mineral metabolism of PTH.</a:t>
            </a:r>
          </a:p>
          <a:p>
            <a:r>
              <a:rPr lang="en-US" dirty="0" smtClean="0"/>
              <a:t>Increases </a:t>
            </a:r>
            <a:r>
              <a:rPr lang="en-US" dirty="0"/>
              <a:t>BMD and reduces the risk of vertebral and </a:t>
            </a:r>
            <a:r>
              <a:rPr lang="en-US" dirty="0" err="1" smtClean="0"/>
              <a:t>nonvertebral</a:t>
            </a:r>
            <a:r>
              <a:rPr lang="en-US" dirty="0" smtClean="0"/>
              <a:t> fractures</a:t>
            </a:r>
          </a:p>
          <a:p>
            <a:endParaRPr lang="en-US" dirty="0"/>
          </a:p>
          <a:p>
            <a:r>
              <a:rPr lang="en-US" dirty="0" smtClean="0"/>
              <a:t>Adverse effects:</a:t>
            </a:r>
          </a:p>
          <a:p>
            <a:pPr lvl="1"/>
            <a:r>
              <a:rPr lang="en-US" dirty="0" smtClean="0"/>
              <a:t>Increased risk of osteosarcoma </a:t>
            </a:r>
            <a:r>
              <a:rPr lang="en-US" dirty="0" smtClean="0">
                <a:sym typeface="Wingdings" panose="05000000000000000000" pitchFamily="2" charset="2"/>
              </a:rPr>
              <a:t> black box warning.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96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sensor </a:t>
            </a:r>
            <a:r>
              <a:rPr lang="en-US" dirty="0" err="1" smtClean="0"/>
              <a:t>mimetics</a:t>
            </a:r>
            <a:r>
              <a:rPr lang="en-US" dirty="0" smtClean="0"/>
              <a:t> (</a:t>
            </a:r>
            <a:r>
              <a:rPr lang="en-US" dirty="0" err="1" smtClean="0"/>
              <a:t>Cinacalcet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273174"/>
            <a:ext cx="8534400" cy="5451476"/>
          </a:xfrm>
        </p:spPr>
        <p:txBody>
          <a:bodyPr>
            <a:normAutofit/>
          </a:bodyPr>
          <a:lstStyle/>
          <a:p>
            <a:r>
              <a:rPr lang="en-US" dirty="0" err="1"/>
              <a:t>Calcimimetics</a:t>
            </a:r>
            <a:r>
              <a:rPr lang="en-US" dirty="0"/>
              <a:t> are drugs that mimic the stimulatory </a:t>
            </a:r>
            <a:r>
              <a:rPr lang="en-US" dirty="0" smtClean="0"/>
              <a:t>effect of </a:t>
            </a:r>
            <a:r>
              <a:rPr lang="en-US" dirty="0"/>
              <a:t>calcium on the calcium-sensing receptor (</a:t>
            </a:r>
            <a:r>
              <a:rPr lang="en-US" dirty="0" err="1"/>
              <a:t>CaSR</a:t>
            </a:r>
            <a:r>
              <a:rPr lang="en-US" dirty="0"/>
              <a:t>) </a:t>
            </a:r>
            <a:r>
              <a:rPr lang="en-US" dirty="0" smtClean="0"/>
              <a:t>to inhibit </a:t>
            </a:r>
            <a:r>
              <a:rPr lang="en-US" dirty="0"/>
              <a:t>PTH secretion by the parathyroid </a:t>
            </a:r>
            <a:r>
              <a:rPr lang="en-US" dirty="0" smtClean="0"/>
              <a:t>glands</a:t>
            </a:r>
          </a:p>
          <a:p>
            <a:pPr lvl="1"/>
            <a:r>
              <a:rPr lang="en-US" dirty="0" smtClean="0"/>
              <a:t>They lower </a:t>
            </a:r>
            <a:r>
              <a:rPr lang="en-US" dirty="0"/>
              <a:t>the concentration of Ca</a:t>
            </a:r>
            <a:r>
              <a:rPr lang="en-US" baseline="30000" dirty="0"/>
              <a:t>2+</a:t>
            </a:r>
            <a:r>
              <a:rPr lang="en-US" dirty="0"/>
              <a:t> </a:t>
            </a:r>
            <a:r>
              <a:rPr lang="en-US" dirty="0" smtClean="0"/>
              <a:t>at which </a:t>
            </a:r>
            <a:r>
              <a:rPr lang="en-US" dirty="0"/>
              <a:t>PTH secretion is </a:t>
            </a:r>
            <a:r>
              <a:rPr lang="en-US" dirty="0" smtClean="0"/>
              <a:t>suppressed.</a:t>
            </a:r>
          </a:p>
          <a:p>
            <a:r>
              <a:rPr lang="en-US" b="1" dirty="0" err="1" smtClean="0"/>
              <a:t>Cinacalcet</a:t>
            </a:r>
            <a:r>
              <a:rPr lang="en-US" dirty="0" smtClean="0"/>
              <a:t> is given </a:t>
            </a:r>
            <a:r>
              <a:rPr lang="en-US" i="1" dirty="0" smtClean="0"/>
              <a:t>orally</a:t>
            </a:r>
            <a:r>
              <a:rPr lang="en-US" dirty="0" smtClean="0"/>
              <a:t> to treat:</a:t>
            </a:r>
            <a:endParaRPr lang="en-US" dirty="0"/>
          </a:p>
          <a:p>
            <a:pPr lvl="1"/>
            <a:r>
              <a:rPr lang="en-US" dirty="0" smtClean="0"/>
              <a:t>secondary hyperparathyroidism </a:t>
            </a:r>
            <a:r>
              <a:rPr lang="en-US" dirty="0"/>
              <a:t>owing to chronic renal </a:t>
            </a:r>
            <a:r>
              <a:rPr lang="en-US" dirty="0" smtClean="0"/>
              <a:t>disease </a:t>
            </a:r>
          </a:p>
          <a:p>
            <a:pPr lvl="1"/>
            <a:r>
              <a:rPr lang="en-US" dirty="0" smtClean="0"/>
              <a:t>patients </a:t>
            </a:r>
            <a:r>
              <a:rPr lang="en-US" dirty="0"/>
              <a:t>with </a:t>
            </a:r>
            <a:r>
              <a:rPr lang="en-US" dirty="0" err="1"/>
              <a:t>hypercalcemia</a:t>
            </a:r>
            <a:r>
              <a:rPr lang="en-US" dirty="0"/>
              <a:t> associated </a:t>
            </a:r>
            <a:r>
              <a:rPr lang="en-US" dirty="0" smtClean="0"/>
              <a:t>with parathyroid </a:t>
            </a:r>
            <a:r>
              <a:rPr lang="en-US" dirty="0"/>
              <a:t>carcinoma.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26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Hypercalcemia</a:t>
            </a:r>
            <a:r>
              <a:rPr lang="en-US" dirty="0" smtClean="0"/>
              <a:t> -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>
            <a:normAutofit/>
          </a:bodyPr>
          <a:lstStyle/>
          <a:p>
            <a:pPr marL="347663" indent="-347663">
              <a:buFont typeface="+mj-lt"/>
              <a:buAutoNum type="arabicPeriod"/>
            </a:pPr>
            <a:r>
              <a:rPr lang="en-US" b="1" dirty="0" smtClean="0"/>
              <a:t>Fluid </a:t>
            </a:r>
            <a:r>
              <a:rPr lang="en-US" b="1" dirty="0"/>
              <a:t>resuscitation </a:t>
            </a:r>
            <a:endParaRPr lang="en-US" b="1" dirty="0" smtClean="0"/>
          </a:p>
          <a:p>
            <a:pPr lvl="1"/>
            <a:r>
              <a:rPr lang="en-US" dirty="0"/>
              <a:t>early and aggressive </a:t>
            </a:r>
            <a:endParaRPr lang="en-US" dirty="0" smtClean="0"/>
          </a:p>
          <a:p>
            <a:pPr lvl="1"/>
            <a:r>
              <a:rPr lang="en-US" dirty="0" smtClean="0"/>
              <a:t>large </a:t>
            </a:r>
            <a:r>
              <a:rPr lang="en-US" dirty="0"/>
              <a:t>volumes of </a:t>
            </a:r>
            <a:r>
              <a:rPr lang="en-US" dirty="0" smtClean="0"/>
              <a:t>isotonic saline (</a:t>
            </a:r>
            <a:r>
              <a:rPr lang="en-US" dirty="0"/>
              <a:t>6-8 L/day</a:t>
            </a:r>
            <a:r>
              <a:rPr lang="en-US" dirty="0" smtClean="0"/>
              <a:t>)</a:t>
            </a:r>
          </a:p>
          <a:p>
            <a:pPr marL="347663" indent="-347663">
              <a:buFont typeface="+mj-lt"/>
              <a:buAutoNum type="arabicPeriod"/>
            </a:pPr>
            <a:r>
              <a:rPr lang="en-US" b="1" dirty="0" smtClean="0"/>
              <a:t>Agents that </a:t>
            </a:r>
            <a:r>
              <a:rPr lang="en-US" b="1" dirty="0"/>
              <a:t>augment Ca</a:t>
            </a:r>
            <a:r>
              <a:rPr lang="en-US" b="1" baseline="30000" dirty="0"/>
              <a:t>2+</a:t>
            </a:r>
            <a:r>
              <a:rPr lang="en-US" b="1" dirty="0"/>
              <a:t> excretion</a:t>
            </a:r>
            <a:r>
              <a:rPr lang="en-US" dirty="0"/>
              <a:t>, such as </a:t>
            </a:r>
            <a:r>
              <a:rPr lang="en-US" i="1" dirty="0"/>
              <a:t>loop diuretics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help to counteract the effect </a:t>
            </a:r>
            <a:r>
              <a:rPr lang="en-US" dirty="0" smtClean="0"/>
              <a:t>of plasma </a:t>
            </a:r>
            <a:r>
              <a:rPr lang="en-US" dirty="0"/>
              <a:t>volume expansion by </a:t>
            </a:r>
            <a:r>
              <a:rPr lang="en-US" dirty="0" smtClean="0"/>
              <a:t>saline.</a:t>
            </a:r>
          </a:p>
          <a:p>
            <a:pPr lvl="1"/>
            <a:r>
              <a:rPr lang="en-US" dirty="0" smtClean="0"/>
              <a:t>Contraindicated until </a:t>
            </a:r>
            <a:r>
              <a:rPr lang="en-US" dirty="0"/>
              <a:t>volume is </a:t>
            </a:r>
            <a:r>
              <a:rPr lang="en-US" dirty="0" err="1"/>
              <a:t>repleted</a:t>
            </a:r>
            <a:r>
              <a:rPr lang="en-US" dirty="0"/>
              <a:t> because they </a:t>
            </a:r>
            <a:r>
              <a:rPr lang="en-US" dirty="0" smtClean="0"/>
              <a:t>otherwise will </a:t>
            </a:r>
            <a:r>
              <a:rPr lang="en-US" dirty="0"/>
              <a:t>aggravate volume depletion and </a:t>
            </a:r>
            <a:r>
              <a:rPr lang="en-US" dirty="0" err="1" smtClean="0"/>
              <a:t>hypercalcemia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2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and treatment of osteoporosis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b="1" dirty="0" err="1" smtClean="0"/>
              <a:t>Nonpharmacologic</a:t>
            </a:r>
            <a:r>
              <a:rPr lang="en-US" b="1" dirty="0" smtClean="0"/>
              <a:t> therapy</a:t>
            </a:r>
          </a:p>
          <a:p>
            <a:pPr marL="0" indent="0">
              <a:buNone/>
            </a:pPr>
            <a:endParaRPr lang="en-US" b="1" dirty="0" smtClean="0"/>
          </a:p>
          <a:p>
            <a:pPr lvl="1">
              <a:lnSpc>
                <a:spcPts val="4000"/>
              </a:lnSpc>
            </a:pPr>
            <a:r>
              <a:rPr lang="en-US" sz="2700" dirty="0" smtClean="0"/>
              <a:t>Nutrition</a:t>
            </a:r>
          </a:p>
          <a:p>
            <a:pPr lvl="1">
              <a:lnSpc>
                <a:spcPts val="4000"/>
              </a:lnSpc>
            </a:pPr>
            <a:r>
              <a:rPr lang="en-US" sz="2700" dirty="0" smtClean="0"/>
              <a:t>Life style modification</a:t>
            </a:r>
          </a:p>
          <a:p>
            <a:pPr lvl="1">
              <a:lnSpc>
                <a:spcPts val="4000"/>
              </a:lnSpc>
            </a:pPr>
            <a:r>
              <a:rPr lang="en-US" sz="2700" dirty="0" smtClean="0"/>
              <a:t>Exercise</a:t>
            </a:r>
          </a:p>
          <a:p>
            <a:pPr lvl="1">
              <a:lnSpc>
                <a:spcPts val="4000"/>
              </a:lnSpc>
            </a:pPr>
            <a:r>
              <a:rPr lang="en-US" sz="2700" dirty="0" smtClean="0"/>
              <a:t>Falls prevention</a:t>
            </a:r>
            <a:endParaRPr lang="en-GB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6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and treatment of osteoporosis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50" y="1181101"/>
            <a:ext cx="8591550" cy="5616575"/>
          </a:xfrm>
        </p:spPr>
        <p:txBody>
          <a:bodyPr>
            <a:normAutofit/>
          </a:bodyPr>
          <a:lstStyle/>
          <a:p>
            <a:pPr marL="400050" indent="-400050">
              <a:lnSpc>
                <a:spcPts val="4200"/>
              </a:lnSpc>
              <a:buFont typeface="Wingdings" panose="05000000000000000000" pitchFamily="2" charset="2"/>
              <a:buChar char="v"/>
            </a:pPr>
            <a:r>
              <a:rPr lang="en-US" b="1" dirty="0"/>
              <a:t>P</a:t>
            </a:r>
            <a:r>
              <a:rPr lang="en-US" b="1" dirty="0" smtClean="0"/>
              <a:t>harmacologic therapy</a:t>
            </a:r>
          </a:p>
          <a:p>
            <a:pPr marL="571500" indent="-400050">
              <a:lnSpc>
                <a:spcPts val="4200"/>
              </a:lnSpc>
              <a:buFont typeface="+mj-lt"/>
              <a:buAutoNum type="arabicPeriod"/>
            </a:pPr>
            <a:r>
              <a:rPr lang="en-US" u="sng" dirty="0" smtClean="0"/>
              <a:t>Calcium and vitamin D</a:t>
            </a:r>
          </a:p>
          <a:p>
            <a:pPr marL="571500" lvl="1">
              <a:lnSpc>
                <a:spcPts val="3400"/>
              </a:lnSpc>
            </a:pPr>
            <a:r>
              <a:rPr lang="en-US" sz="2400" dirty="0"/>
              <a:t>Calcium and vitamin D supplements to meet requirements should be added to all drug therapy regimens </a:t>
            </a:r>
            <a:r>
              <a:rPr lang="en-US" sz="2400" dirty="0" smtClean="0"/>
              <a:t>to </a:t>
            </a:r>
            <a:r>
              <a:rPr lang="en-US" sz="2400" dirty="0"/>
              <a:t>increase BMD and decrease the risk of hip </a:t>
            </a:r>
            <a:r>
              <a:rPr lang="en-US" sz="2400" dirty="0" smtClean="0"/>
              <a:t>and vertebral </a:t>
            </a:r>
            <a:r>
              <a:rPr lang="en-US" sz="2400" dirty="0"/>
              <a:t>fractures</a:t>
            </a:r>
            <a:r>
              <a:rPr lang="en-US" sz="2400" dirty="0" smtClean="0"/>
              <a:t>.</a:t>
            </a:r>
          </a:p>
          <a:p>
            <a:pPr marL="571500" lvl="1">
              <a:lnSpc>
                <a:spcPts val="3400"/>
              </a:lnSpc>
            </a:pPr>
            <a:r>
              <a:rPr lang="en-US" sz="2400" dirty="0" smtClean="0"/>
              <a:t>Different salts and dosage forms contain different percentages of elemental calcium.</a:t>
            </a:r>
          </a:p>
          <a:p>
            <a:pPr marL="571500" lvl="1">
              <a:lnSpc>
                <a:spcPts val="3400"/>
              </a:lnSpc>
            </a:pPr>
            <a:r>
              <a:rPr lang="en-US" sz="2400" dirty="0" smtClean="0"/>
              <a:t>Side effects of calcium include: constipation, bloating, </a:t>
            </a:r>
            <a:r>
              <a:rPr lang="en-US" sz="2400" dirty="0" err="1" smtClean="0"/>
              <a:t>flatulance</a:t>
            </a:r>
            <a:r>
              <a:rPr lang="en-US" sz="2400" dirty="0" smtClean="0"/>
              <a:t>, </a:t>
            </a:r>
            <a:r>
              <a:rPr lang="en-US" sz="2400" dirty="0" err="1" smtClean="0"/>
              <a:t>hypercalciuria</a:t>
            </a:r>
            <a:r>
              <a:rPr lang="en-US" sz="2400" dirty="0" smtClean="0"/>
              <a:t>, </a:t>
            </a:r>
            <a:r>
              <a:rPr lang="en-US" sz="2400" dirty="0" err="1" smtClean="0"/>
              <a:t>hypercalcemia</a:t>
            </a:r>
            <a:r>
              <a:rPr lang="en-US" sz="2400" dirty="0" smtClean="0"/>
              <a:t>.</a:t>
            </a:r>
          </a:p>
          <a:p>
            <a:pPr marL="571500" lvl="1">
              <a:lnSpc>
                <a:spcPts val="3400"/>
              </a:lnSpc>
            </a:pPr>
            <a:r>
              <a:rPr lang="en-US" sz="2400" dirty="0" smtClean="0"/>
              <a:t>Patients with or at risk for vitamin D deficiency should be given supplementation. </a:t>
            </a:r>
          </a:p>
          <a:p>
            <a:pPr marL="1257300" lvl="1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63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and treatment of osteoporosis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76351"/>
            <a:ext cx="8591550" cy="5616575"/>
          </a:xfrm>
        </p:spPr>
        <p:txBody>
          <a:bodyPr>
            <a:normAutofit/>
          </a:bodyPr>
          <a:lstStyle/>
          <a:p>
            <a:pPr marL="571500" indent="-400050">
              <a:lnSpc>
                <a:spcPts val="4200"/>
              </a:lnSpc>
              <a:buFont typeface="+mj-lt"/>
              <a:buAutoNum type="arabicPeriod" startAt="2"/>
            </a:pPr>
            <a:r>
              <a:rPr lang="en-US" u="sng" dirty="0" smtClean="0"/>
              <a:t>Bisphosphonates</a:t>
            </a:r>
          </a:p>
          <a:p>
            <a:pPr marL="914400" lvl="1" indent="-285750">
              <a:lnSpc>
                <a:spcPts val="4200"/>
              </a:lnSpc>
            </a:pPr>
            <a:r>
              <a:rPr lang="en-US" dirty="0"/>
              <a:t>first-line therapy for </a:t>
            </a:r>
            <a:r>
              <a:rPr lang="en-US" dirty="0" smtClean="0"/>
              <a:t>osteoporosis in </a:t>
            </a:r>
            <a:r>
              <a:rPr lang="en-US" dirty="0"/>
              <a:t>both men and women due to established efficacy in </a:t>
            </a:r>
            <a:r>
              <a:rPr lang="en-US" dirty="0" smtClean="0"/>
              <a:t>preventing hip </a:t>
            </a:r>
            <a:r>
              <a:rPr lang="en-US" dirty="0"/>
              <a:t>and vertebral fractures. </a:t>
            </a:r>
            <a:endParaRPr lang="en-US" dirty="0" smtClean="0"/>
          </a:p>
          <a:p>
            <a:pPr marL="1257300" lvl="1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2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and treatment of osteoporosis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76351"/>
            <a:ext cx="8591550" cy="5616575"/>
          </a:xfrm>
        </p:spPr>
        <p:txBody>
          <a:bodyPr>
            <a:normAutofit/>
          </a:bodyPr>
          <a:lstStyle/>
          <a:p>
            <a:pPr marL="628650" indent="-457200">
              <a:lnSpc>
                <a:spcPts val="4200"/>
              </a:lnSpc>
              <a:buFont typeface="+mj-lt"/>
              <a:buAutoNum type="arabicPeriod" startAt="3"/>
            </a:pPr>
            <a:r>
              <a:rPr lang="en-US" u="sng" dirty="0" err="1" smtClean="0"/>
              <a:t>Denosumab</a:t>
            </a:r>
            <a:endParaRPr lang="en-US" u="sng" dirty="0" smtClean="0"/>
          </a:p>
          <a:p>
            <a:pPr lvl="1">
              <a:lnSpc>
                <a:spcPts val="4200"/>
              </a:lnSpc>
            </a:pPr>
            <a:r>
              <a:rPr lang="en-US" dirty="0"/>
              <a:t>is the first human monoclonal antibody FDA approved for treatment of postmenopausal </a:t>
            </a:r>
            <a:r>
              <a:rPr lang="en-US" dirty="0" smtClean="0"/>
              <a:t>osteoporosis.</a:t>
            </a:r>
          </a:p>
          <a:p>
            <a:pPr lvl="1">
              <a:lnSpc>
                <a:spcPts val="4200"/>
              </a:lnSpc>
            </a:pPr>
            <a:r>
              <a:rPr lang="en-US" dirty="0"/>
              <a:t>It is first-line therapy for women and men, and it can also be considered in patients unable to tolerate </a:t>
            </a:r>
            <a:r>
              <a:rPr lang="en-US" dirty="0" smtClean="0"/>
              <a:t>bisphosphonates.</a:t>
            </a:r>
          </a:p>
          <a:p>
            <a:pPr lvl="1">
              <a:lnSpc>
                <a:spcPts val="4200"/>
              </a:lnSpc>
            </a:pPr>
            <a:r>
              <a:rPr lang="en-US" dirty="0" smtClean="0"/>
              <a:t>It is given </a:t>
            </a:r>
            <a:r>
              <a:rPr lang="en-US" dirty="0" err="1" smtClean="0"/>
              <a:t>s.c.</a:t>
            </a:r>
            <a:r>
              <a:rPr lang="en-US" dirty="0" smtClean="0"/>
              <a:t> every 6 months.</a:t>
            </a:r>
          </a:p>
          <a:p>
            <a:pPr marL="971550" lvl="1" indent="-514350">
              <a:lnSpc>
                <a:spcPts val="4200"/>
              </a:lnSpc>
              <a:buFont typeface="+mj-lt"/>
              <a:buAutoNum type="arabicPeriod"/>
            </a:pPr>
            <a:endParaRPr lang="en-US" dirty="0" smtClean="0"/>
          </a:p>
          <a:p>
            <a:pPr marL="1257300" lvl="1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0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and treatment of osteoporosis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181101"/>
            <a:ext cx="8769350" cy="5676899"/>
          </a:xfrm>
        </p:spPr>
        <p:txBody>
          <a:bodyPr>
            <a:normAutofit/>
          </a:bodyPr>
          <a:lstStyle/>
          <a:p>
            <a:pPr marL="571500" indent="-400050">
              <a:lnSpc>
                <a:spcPts val="4400"/>
              </a:lnSpc>
              <a:buFont typeface="+mj-lt"/>
              <a:buAutoNum type="arabicPeriod" startAt="3"/>
            </a:pPr>
            <a:r>
              <a:rPr lang="en-US" u="sng" dirty="0" err="1" smtClean="0"/>
              <a:t>Denosumab</a:t>
            </a:r>
            <a:endParaRPr lang="en-US" u="sng" dirty="0" smtClean="0"/>
          </a:p>
          <a:p>
            <a:pPr marL="571500" lvl="1"/>
            <a:r>
              <a:rPr lang="en-US" sz="2400" dirty="0"/>
              <a:t>binds with high affinity to RANKL, </a:t>
            </a:r>
            <a:r>
              <a:rPr lang="en-US" sz="2400" dirty="0" smtClean="0"/>
              <a:t>mimicking the </a:t>
            </a:r>
            <a:r>
              <a:rPr lang="en-US" sz="2400" dirty="0"/>
              <a:t>effect of OPG, and thereby reducing the binding of </a:t>
            </a:r>
            <a:r>
              <a:rPr lang="en-US" sz="2400" dirty="0" smtClean="0"/>
              <a:t>RANKL to </a:t>
            </a:r>
            <a:r>
              <a:rPr lang="en-US" sz="2400" dirty="0"/>
              <a:t>RANK. </a:t>
            </a:r>
            <a:endParaRPr lang="en-US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/>
              <a:t>Denosumab</a:t>
            </a:r>
            <a:r>
              <a:rPr lang="en-US" sz="2400" dirty="0" smtClean="0"/>
              <a:t> </a:t>
            </a:r>
            <a:r>
              <a:rPr lang="en-US" sz="2400" dirty="0"/>
              <a:t>blocks osteoclast formation and </a:t>
            </a:r>
            <a:r>
              <a:rPr lang="en-US" sz="2400" dirty="0" smtClean="0"/>
              <a:t>activation.</a:t>
            </a:r>
          </a:p>
          <a:p>
            <a:pPr marL="1257300" lvl="1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44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40" y="3496666"/>
            <a:ext cx="5976926" cy="319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and treatment of osteoporosis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181101"/>
            <a:ext cx="8610600" cy="5676899"/>
          </a:xfrm>
        </p:spPr>
        <p:txBody>
          <a:bodyPr>
            <a:normAutofit/>
          </a:bodyPr>
          <a:lstStyle/>
          <a:p>
            <a:pPr marL="571500" indent="-400050">
              <a:lnSpc>
                <a:spcPts val="4400"/>
              </a:lnSpc>
              <a:buFont typeface="+mj-lt"/>
              <a:buAutoNum type="arabicPeriod" startAt="3"/>
            </a:pPr>
            <a:r>
              <a:rPr lang="en-US" u="sng" dirty="0" err="1" smtClean="0"/>
              <a:t>Denosumab</a:t>
            </a:r>
            <a:endParaRPr lang="en-US" u="sng" dirty="0" smtClean="0"/>
          </a:p>
          <a:p>
            <a:pPr marL="571500" lvl="1">
              <a:lnSpc>
                <a:spcPts val="4200"/>
              </a:lnSpc>
            </a:pPr>
            <a:r>
              <a:rPr lang="en-US" sz="2400" dirty="0" smtClean="0"/>
              <a:t>In </a:t>
            </a:r>
            <a:r>
              <a:rPr lang="en-US" sz="2400" dirty="0"/>
              <a:t>contrast to bisphosphonates, the </a:t>
            </a:r>
            <a:r>
              <a:rPr lang="en-US" sz="2400" dirty="0" err="1"/>
              <a:t>antiresorptive</a:t>
            </a:r>
            <a:r>
              <a:rPr lang="en-US" sz="2400" dirty="0"/>
              <a:t> </a:t>
            </a:r>
            <a:r>
              <a:rPr lang="en-US" sz="2400" dirty="0" smtClean="0"/>
              <a:t>effects of </a:t>
            </a:r>
            <a:r>
              <a:rPr lang="en-US" sz="2400" dirty="0" err="1"/>
              <a:t>denosumab</a:t>
            </a:r>
            <a:r>
              <a:rPr lang="en-US" sz="2400" dirty="0"/>
              <a:t> are </a:t>
            </a:r>
            <a:r>
              <a:rPr lang="en-US" sz="2400" dirty="0" smtClean="0"/>
              <a:t>reversible.</a:t>
            </a:r>
          </a:p>
          <a:p>
            <a:pPr marL="571500" lvl="1">
              <a:lnSpc>
                <a:spcPts val="4200"/>
              </a:lnSpc>
            </a:pPr>
            <a:r>
              <a:rPr lang="en-US" sz="2400" b="1" dirty="0"/>
              <a:t>Side effects</a:t>
            </a:r>
            <a:r>
              <a:rPr lang="en-US" sz="2400" dirty="0"/>
              <a:t>: </a:t>
            </a:r>
            <a:r>
              <a:rPr lang="en-US" sz="2400" dirty="0" err="1" smtClean="0"/>
              <a:t>arthralgias</a:t>
            </a:r>
            <a:r>
              <a:rPr lang="en-US" sz="2400" dirty="0"/>
              <a:t>, </a:t>
            </a:r>
            <a:r>
              <a:rPr lang="en-US" sz="2400" dirty="0" smtClean="0"/>
              <a:t>fatigue, headache</a:t>
            </a:r>
            <a:r>
              <a:rPr lang="en-US" sz="2400" dirty="0"/>
              <a:t>, dermatologic reactions, diarrhea, and nausea, hypophosphatemia, </a:t>
            </a:r>
            <a:r>
              <a:rPr lang="en-US" sz="2400" dirty="0" smtClean="0"/>
              <a:t>hypocalcemia, ONJ.</a:t>
            </a:r>
            <a:endParaRPr lang="en-US" dirty="0" smtClean="0"/>
          </a:p>
          <a:p>
            <a:pPr marL="1257300" lvl="1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and treatment of osteoporosis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2" y="1481144"/>
            <a:ext cx="8624888" cy="5251450"/>
          </a:xfrm>
        </p:spPr>
        <p:txBody>
          <a:bodyPr>
            <a:normAutofit/>
          </a:bodyPr>
          <a:lstStyle/>
          <a:p>
            <a:pPr marL="685800" indent="-400050">
              <a:lnSpc>
                <a:spcPts val="4200"/>
              </a:lnSpc>
              <a:buFont typeface="+mj-lt"/>
              <a:buAutoNum type="arabicPeriod" startAt="4"/>
            </a:pPr>
            <a:r>
              <a:rPr lang="en-US" dirty="0" err="1" smtClean="0"/>
              <a:t>Osteoanabolic</a:t>
            </a:r>
            <a:r>
              <a:rPr lang="en-US" dirty="0" smtClean="0"/>
              <a:t> therapy</a:t>
            </a:r>
          </a:p>
          <a:p>
            <a:pPr marL="285750" indent="0">
              <a:lnSpc>
                <a:spcPts val="4200"/>
              </a:lnSpc>
              <a:buNone/>
            </a:pPr>
            <a:endParaRPr lang="en-US" dirty="0" smtClean="0"/>
          </a:p>
          <a:p>
            <a:pPr marL="857250" lvl="1" indent="-342900">
              <a:lnSpc>
                <a:spcPts val="4200"/>
              </a:lnSpc>
            </a:pPr>
            <a:r>
              <a:rPr lang="en-US" b="1" dirty="0" err="1" smtClean="0"/>
              <a:t>Teriparatide</a:t>
            </a:r>
            <a:r>
              <a:rPr lang="en-US" dirty="0" smtClean="0"/>
              <a:t> and </a:t>
            </a:r>
            <a:r>
              <a:rPr lang="en-US" b="1" dirty="0" err="1"/>
              <a:t>a</a:t>
            </a:r>
            <a:r>
              <a:rPr lang="en-US" b="1" dirty="0" err="1" smtClean="0"/>
              <a:t>baloparatide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are </a:t>
            </a:r>
            <a:r>
              <a:rPr lang="en-US" dirty="0" err="1"/>
              <a:t>osteoanabolic</a:t>
            </a:r>
            <a:r>
              <a:rPr lang="en-US" dirty="0"/>
              <a:t> therapies </a:t>
            </a:r>
            <a:r>
              <a:rPr lang="en-US" dirty="0" smtClean="0"/>
              <a:t>that exert </a:t>
            </a:r>
            <a:r>
              <a:rPr lang="en-US" dirty="0"/>
              <a:t>beneficial effects on bone through </a:t>
            </a:r>
            <a:r>
              <a:rPr lang="en-US" dirty="0" smtClean="0"/>
              <a:t>stimulation </a:t>
            </a:r>
            <a:r>
              <a:rPr lang="en-US" dirty="0"/>
              <a:t>of </a:t>
            </a:r>
            <a:r>
              <a:rPr lang="en-US" dirty="0" smtClean="0"/>
              <a:t>the PTH </a:t>
            </a:r>
            <a:r>
              <a:rPr lang="en-US" dirty="0"/>
              <a:t>type 1 </a:t>
            </a:r>
            <a:r>
              <a:rPr lang="en-US" dirty="0" smtClean="0"/>
              <a:t>receptor.</a:t>
            </a:r>
          </a:p>
          <a:p>
            <a:pPr marL="857250" lvl="1" indent="-342900">
              <a:lnSpc>
                <a:spcPts val="4200"/>
              </a:lnSpc>
            </a:pPr>
            <a:r>
              <a:rPr lang="en-US" dirty="0" smtClean="0"/>
              <a:t>Reserved </a:t>
            </a:r>
            <a:r>
              <a:rPr lang="en-US" dirty="0"/>
              <a:t>for </a:t>
            </a:r>
            <a:r>
              <a:rPr lang="en-US" dirty="0" smtClean="0"/>
              <a:t>patients with </a:t>
            </a:r>
            <a:r>
              <a:rPr lang="en-US" dirty="0"/>
              <a:t>a high fracture risk or those in whom other therapies </a:t>
            </a:r>
            <a:r>
              <a:rPr lang="en-US" dirty="0" smtClean="0"/>
              <a:t>have been ineffective.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6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Prevention and treatment of osteoporosis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00050">
              <a:buFont typeface="+mj-lt"/>
              <a:buAutoNum type="arabicPeriod" startAt="5"/>
            </a:pPr>
            <a:r>
              <a:rPr lang="en-US" dirty="0" smtClean="0"/>
              <a:t>Estrogen agonist / antagonist</a:t>
            </a:r>
          </a:p>
          <a:p>
            <a:pPr marL="1028700" lvl="1" indent="-457200"/>
            <a:r>
              <a:rPr lang="en-US" b="1" dirty="0" err="1"/>
              <a:t>Raloxifene</a:t>
            </a:r>
            <a:r>
              <a:rPr lang="en-US" dirty="0"/>
              <a:t> has estrogen-like activity on bones and </a:t>
            </a:r>
            <a:r>
              <a:rPr lang="en-US" dirty="0" smtClean="0"/>
              <a:t>cholesterol metabolism</a:t>
            </a:r>
            <a:r>
              <a:rPr lang="en-US" dirty="0"/>
              <a:t>, and estrogen antagonist activity in breast and </a:t>
            </a:r>
            <a:r>
              <a:rPr lang="en-US" dirty="0" smtClean="0"/>
              <a:t>endometrium.</a:t>
            </a:r>
          </a:p>
          <a:p>
            <a:pPr marL="1028700" lvl="1" indent="-457200"/>
            <a:r>
              <a:rPr lang="en-US" dirty="0"/>
              <a:t>It reduces bone </a:t>
            </a:r>
            <a:r>
              <a:rPr lang="en-US" dirty="0" err="1"/>
              <a:t>resorption</a:t>
            </a:r>
            <a:r>
              <a:rPr lang="en-US" dirty="0"/>
              <a:t> and decreases </a:t>
            </a:r>
            <a:r>
              <a:rPr lang="en-US" dirty="0" smtClean="0"/>
              <a:t>overall bone </a:t>
            </a:r>
            <a:r>
              <a:rPr lang="en-US" dirty="0"/>
              <a:t>turnover. </a:t>
            </a:r>
            <a:endParaRPr lang="en-US" dirty="0" smtClean="0"/>
          </a:p>
          <a:p>
            <a:pPr marL="1028700" lvl="1" indent="-457200"/>
            <a:r>
              <a:rPr lang="en-US" dirty="0" smtClean="0"/>
              <a:t>It </a:t>
            </a:r>
            <a:r>
              <a:rPr lang="en-US" dirty="0"/>
              <a:t>is recommended as alternative therapy </a:t>
            </a:r>
            <a:r>
              <a:rPr lang="en-US" dirty="0" smtClean="0"/>
              <a:t>after bisphosphonates</a:t>
            </a:r>
            <a:r>
              <a:rPr lang="en-US" dirty="0"/>
              <a:t>, </a:t>
            </a:r>
            <a:r>
              <a:rPr lang="en-US" dirty="0" err="1"/>
              <a:t>denosumab</a:t>
            </a:r>
            <a:r>
              <a:rPr lang="en-US" dirty="0"/>
              <a:t>, or </a:t>
            </a:r>
            <a:r>
              <a:rPr lang="en-US" dirty="0" err="1"/>
              <a:t>osteoanabolic</a:t>
            </a:r>
            <a:r>
              <a:rPr lang="en-US" dirty="0"/>
              <a:t> </a:t>
            </a:r>
            <a:r>
              <a:rPr lang="en-US" dirty="0" smtClean="0"/>
              <a:t>therapies.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0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Prevention and treatment of osteoporosis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333501"/>
            <a:ext cx="8572500" cy="5616575"/>
          </a:xfrm>
        </p:spPr>
        <p:txBody>
          <a:bodyPr>
            <a:normAutofit/>
          </a:bodyPr>
          <a:lstStyle/>
          <a:p>
            <a:pPr marL="514350" indent="-400050">
              <a:lnSpc>
                <a:spcPts val="3800"/>
              </a:lnSpc>
              <a:buFont typeface="+mj-lt"/>
              <a:buAutoNum type="arabicPeriod" startAt="6"/>
            </a:pPr>
            <a:r>
              <a:rPr lang="en-US" dirty="0" smtClean="0"/>
              <a:t>Calcitonin</a:t>
            </a:r>
          </a:p>
          <a:p>
            <a:pPr marL="971550" lvl="1" indent="-400050">
              <a:lnSpc>
                <a:spcPts val="3800"/>
              </a:lnSpc>
            </a:pPr>
            <a:r>
              <a:rPr lang="en-US" dirty="0"/>
              <a:t>Considered last-line agent for the treatment of osteoporosis due to limited fracture prevention </a:t>
            </a:r>
            <a:r>
              <a:rPr lang="en-US" dirty="0" smtClean="0"/>
              <a:t>data.</a:t>
            </a:r>
          </a:p>
          <a:p>
            <a:pPr marL="571500" indent="-457200">
              <a:lnSpc>
                <a:spcPts val="3800"/>
              </a:lnSpc>
              <a:buFont typeface="+mj-lt"/>
              <a:buAutoNum type="arabicPeriod" startAt="7"/>
            </a:pPr>
            <a:r>
              <a:rPr lang="en-US" dirty="0" smtClean="0"/>
              <a:t>Hormone therapy</a:t>
            </a:r>
          </a:p>
          <a:p>
            <a:pPr marL="914400" lvl="1" indent="-342900">
              <a:lnSpc>
                <a:spcPts val="3800"/>
              </a:lnSpc>
            </a:pPr>
            <a:r>
              <a:rPr lang="en-US" dirty="0"/>
              <a:t>Estrogen, </a:t>
            </a:r>
            <a:r>
              <a:rPr lang="en-US" dirty="0" smtClean="0"/>
              <a:t>alone </a:t>
            </a:r>
            <a:r>
              <a:rPr lang="en-US" dirty="0"/>
              <a:t>or in combination with a progestin </a:t>
            </a:r>
            <a:r>
              <a:rPr lang="en-US" dirty="0" smtClean="0"/>
              <a:t>as hormone </a:t>
            </a:r>
            <a:r>
              <a:rPr lang="en-US" dirty="0"/>
              <a:t>replacement </a:t>
            </a:r>
            <a:r>
              <a:rPr lang="en-US" dirty="0" smtClean="0"/>
              <a:t>therapy, </a:t>
            </a:r>
            <a:r>
              <a:rPr lang="en-US" dirty="0"/>
              <a:t>has a long history </a:t>
            </a:r>
            <a:r>
              <a:rPr lang="en-US" dirty="0" smtClean="0"/>
              <a:t>as an </a:t>
            </a:r>
            <a:r>
              <a:rPr lang="en-US" dirty="0"/>
              <a:t>effective treatment of </a:t>
            </a:r>
            <a:r>
              <a:rPr lang="en-US" dirty="0" smtClean="0"/>
              <a:t>osteoporosis.</a:t>
            </a:r>
          </a:p>
          <a:p>
            <a:pPr marL="914400" lvl="1" indent="-342900">
              <a:lnSpc>
                <a:spcPts val="3800"/>
              </a:lnSpc>
            </a:pPr>
            <a:r>
              <a:rPr lang="en-US" dirty="0" smtClean="0"/>
              <a:t>Significant </a:t>
            </a:r>
            <a:r>
              <a:rPr lang="en-US" dirty="0"/>
              <a:t>risks associated with long-term HRT, including breast cancer and venous </a:t>
            </a:r>
            <a:r>
              <a:rPr lang="en-US" dirty="0" smtClean="0"/>
              <a:t>thromboembolism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limited </a:t>
            </a:r>
            <a:r>
              <a:rPr lang="en-US" dirty="0"/>
              <a:t>its use in </a:t>
            </a:r>
            <a:r>
              <a:rPr lang="en-US" dirty="0" smtClean="0"/>
              <a:t>osteoporosis.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8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Hypercalcemia</a:t>
            </a:r>
            <a:r>
              <a:rPr lang="en-US" dirty="0" smtClean="0"/>
              <a:t> -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335024"/>
            <a:ext cx="8636000" cy="5462652"/>
          </a:xfrm>
        </p:spPr>
        <p:txBody>
          <a:bodyPr>
            <a:normAutofit/>
          </a:bodyPr>
          <a:lstStyle/>
          <a:p>
            <a:pPr marL="347663" indent="-347663">
              <a:lnSpc>
                <a:spcPts val="3200"/>
              </a:lnSpc>
              <a:buFont typeface="+mj-lt"/>
              <a:buAutoNum type="arabicPeriod" startAt="3"/>
            </a:pPr>
            <a:r>
              <a:rPr lang="en-US" sz="2600" b="1" dirty="0" smtClean="0"/>
              <a:t>High dose corticosteroids</a:t>
            </a:r>
          </a:p>
          <a:p>
            <a:pPr lvl="1">
              <a:lnSpc>
                <a:spcPts val="3200"/>
              </a:lnSpc>
            </a:pPr>
            <a:r>
              <a:rPr lang="en-US" dirty="0"/>
              <a:t>when </a:t>
            </a:r>
            <a:r>
              <a:rPr lang="en-US" dirty="0" err="1"/>
              <a:t>hypercalcemia</a:t>
            </a:r>
            <a:r>
              <a:rPr lang="en-US" dirty="0"/>
              <a:t> </a:t>
            </a:r>
            <a:r>
              <a:rPr lang="en-US" dirty="0" smtClean="0"/>
              <a:t>results from </a:t>
            </a:r>
            <a:r>
              <a:rPr lang="en-US" dirty="0" err="1"/>
              <a:t>sarcoidosis</a:t>
            </a:r>
            <a:r>
              <a:rPr lang="en-US" dirty="0"/>
              <a:t>, lymphoma, or </a:t>
            </a:r>
            <a:r>
              <a:rPr lang="en-US" dirty="0" err="1"/>
              <a:t>hypervitaminosis</a:t>
            </a:r>
            <a:r>
              <a:rPr lang="en-US" dirty="0"/>
              <a:t> </a:t>
            </a:r>
            <a:r>
              <a:rPr lang="en-US" dirty="0" smtClean="0"/>
              <a:t>D.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Slow response (1-2 weeks)</a:t>
            </a:r>
          </a:p>
          <a:p>
            <a:pPr marL="347663" indent="-347663">
              <a:lnSpc>
                <a:spcPts val="3200"/>
              </a:lnSpc>
              <a:buFont typeface="+mj-lt"/>
              <a:buAutoNum type="arabicPeriod" startAt="4"/>
            </a:pPr>
            <a:r>
              <a:rPr lang="en-US" sz="2600" b="1" dirty="0" smtClean="0"/>
              <a:t>Calcitonin</a:t>
            </a:r>
          </a:p>
          <a:p>
            <a:pPr marL="347663" indent="-347663">
              <a:lnSpc>
                <a:spcPts val="3200"/>
              </a:lnSpc>
              <a:buFont typeface="+mj-lt"/>
              <a:buAutoNum type="arabicPeriod" startAt="4"/>
            </a:pPr>
            <a:r>
              <a:rPr lang="en-US" sz="2600" b="1" dirty="0"/>
              <a:t>B</a:t>
            </a:r>
            <a:r>
              <a:rPr lang="en-US" sz="2600" b="1" dirty="0" smtClean="0"/>
              <a:t>isphosphonates</a:t>
            </a:r>
            <a:r>
              <a:rPr lang="en-US" sz="2600" dirty="0" smtClean="0"/>
              <a:t> (</a:t>
            </a:r>
            <a:r>
              <a:rPr lang="en-US" sz="2600" i="1" dirty="0" err="1" smtClean="0"/>
              <a:t>pamidronate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zoledronate</a:t>
            </a:r>
            <a:r>
              <a:rPr lang="en-US" sz="2600" dirty="0" smtClean="0"/>
              <a:t>)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Very effective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Given as IV infusion</a:t>
            </a:r>
          </a:p>
          <a:p>
            <a:pPr marL="347663" indent="-347663">
              <a:lnSpc>
                <a:spcPts val="3200"/>
              </a:lnSpc>
              <a:buFont typeface="+mj-lt"/>
              <a:buAutoNum type="arabicPeriod" startAt="4"/>
            </a:pPr>
            <a:r>
              <a:rPr lang="en-US" sz="2600" b="1" dirty="0" err="1" smtClean="0"/>
              <a:t>Plicamycin</a:t>
            </a:r>
            <a:r>
              <a:rPr lang="en-US" sz="2600" b="1" dirty="0" smtClean="0"/>
              <a:t> 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Cytotoxic antibiotic that decreases plasma Ca</a:t>
            </a:r>
            <a:r>
              <a:rPr lang="en-US" baseline="30000" dirty="0" smtClean="0"/>
              <a:t>2+ </a:t>
            </a:r>
            <a:r>
              <a:rPr lang="en-US" dirty="0" smtClean="0"/>
              <a:t>by inhibiting bone </a:t>
            </a:r>
            <a:r>
              <a:rPr lang="en-US" dirty="0" err="1" smtClean="0"/>
              <a:t>resorption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Hypercalcemia</a:t>
            </a:r>
            <a:r>
              <a:rPr lang="en-US" dirty="0" smtClean="0"/>
              <a:t> -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298448"/>
            <a:ext cx="8636000" cy="5462652"/>
          </a:xfrm>
        </p:spPr>
        <p:txBody>
          <a:bodyPr>
            <a:normAutofit/>
          </a:bodyPr>
          <a:lstStyle/>
          <a:p>
            <a:pPr marL="347663" indent="-347663">
              <a:lnSpc>
                <a:spcPts val="3400"/>
              </a:lnSpc>
              <a:buFont typeface="+mj-lt"/>
              <a:buAutoNum type="arabicPeriod" startAt="7"/>
            </a:pPr>
            <a:r>
              <a:rPr lang="en-US" b="1" dirty="0" smtClean="0"/>
              <a:t>Oral sodium phosphate</a:t>
            </a:r>
          </a:p>
          <a:p>
            <a:pPr lvl="1">
              <a:lnSpc>
                <a:spcPts val="3400"/>
              </a:lnSpc>
            </a:pPr>
            <a:r>
              <a:rPr lang="en-US" dirty="0"/>
              <a:t>short-term </a:t>
            </a:r>
            <a:r>
              <a:rPr lang="en-US" dirty="0" err="1"/>
              <a:t>calcemic</a:t>
            </a:r>
            <a:r>
              <a:rPr lang="en-US" dirty="0"/>
              <a:t> control of some patients with </a:t>
            </a:r>
            <a:r>
              <a:rPr lang="en-US" dirty="0" smtClean="0"/>
              <a:t>primary hyperparathyroidism </a:t>
            </a:r>
            <a:r>
              <a:rPr lang="en-US" dirty="0"/>
              <a:t>who are awaiting </a:t>
            </a:r>
            <a:r>
              <a:rPr lang="en-US" dirty="0" smtClean="0"/>
              <a:t>surgery.</a:t>
            </a:r>
          </a:p>
          <a:p>
            <a:pPr marL="457200" lvl="1" indent="0">
              <a:lnSpc>
                <a:spcPts val="3400"/>
              </a:lnSpc>
              <a:buNone/>
            </a:pPr>
            <a:endParaRPr lang="en-US" dirty="0" smtClean="0"/>
          </a:p>
          <a:p>
            <a:pPr>
              <a:lnSpc>
                <a:spcPts val="3400"/>
              </a:lnSpc>
              <a:buFont typeface="Wingdings" panose="05000000000000000000" pitchFamily="2" charset="2"/>
              <a:buChar char="v"/>
            </a:pPr>
            <a:r>
              <a:rPr lang="en-US" b="1" dirty="0" smtClean="0"/>
              <a:t> </a:t>
            </a:r>
            <a:r>
              <a:rPr lang="en-US" b="1" dirty="0" err="1" smtClean="0"/>
              <a:t>Parathyroidectomy</a:t>
            </a:r>
            <a:r>
              <a:rPr lang="en-US" dirty="0" smtClean="0"/>
              <a:t> </a:t>
            </a:r>
            <a:r>
              <a:rPr lang="en-US" dirty="0"/>
              <a:t>remains the </a:t>
            </a:r>
            <a:r>
              <a:rPr lang="en-US" dirty="0" smtClean="0"/>
              <a:t>only definitive </a:t>
            </a:r>
            <a:r>
              <a:rPr lang="en-US" dirty="0"/>
              <a:t>treatment for primary </a:t>
            </a:r>
            <a:r>
              <a:rPr lang="en-US" dirty="0" smtClean="0"/>
              <a:t>hyperparathyroidism.</a:t>
            </a:r>
          </a:p>
          <a:p>
            <a:pPr marL="347663" indent="-347663">
              <a:lnSpc>
                <a:spcPts val="3400"/>
              </a:lnSpc>
              <a:buFont typeface="+mj-lt"/>
              <a:buAutoNum type="arabicPeriod" startAt="7"/>
            </a:pPr>
            <a:endParaRPr lang="en-US" dirty="0" smtClean="0"/>
          </a:p>
          <a:p>
            <a:pPr>
              <a:lnSpc>
                <a:spcPts val="34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Hypercalcemia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malignancy </a:t>
            </a:r>
            <a:r>
              <a:rPr lang="en-US" dirty="0" smtClean="0">
                <a:sym typeface="Wingdings" panose="05000000000000000000" pitchFamily="2" charset="2"/>
              </a:rPr>
              <a:t> t</a:t>
            </a:r>
            <a:r>
              <a:rPr lang="en-US" dirty="0" smtClean="0"/>
              <a:t>herapy ideally </a:t>
            </a:r>
            <a:r>
              <a:rPr lang="en-US" dirty="0"/>
              <a:t>is </a:t>
            </a:r>
            <a:r>
              <a:rPr lang="en-US" dirty="0" smtClean="0"/>
              <a:t>directed at </a:t>
            </a:r>
            <a:r>
              <a:rPr lang="en-US" dirty="0"/>
              <a:t>the </a:t>
            </a:r>
            <a:r>
              <a:rPr lang="en-US" b="1" dirty="0"/>
              <a:t>underlying cancer</a:t>
            </a:r>
            <a:r>
              <a:rPr lang="en-US" dirty="0"/>
              <a:t>. When this is not </a:t>
            </a:r>
            <a:r>
              <a:rPr lang="en-US" dirty="0" smtClean="0"/>
              <a:t>possible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/>
              <a:t>parenteral bisphosphonates </a:t>
            </a:r>
            <a:r>
              <a:rPr lang="en-US" dirty="0" smtClean="0"/>
              <a:t>often </a:t>
            </a:r>
            <a:r>
              <a:rPr lang="en-US" dirty="0"/>
              <a:t>will maintain calcium levels within an </a:t>
            </a:r>
            <a:r>
              <a:rPr lang="en-US" dirty="0" smtClean="0"/>
              <a:t>acceptable range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5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Hypocalcemia and </a:t>
            </a:r>
            <a:r>
              <a:rPr lang="en-US" sz="4800" dirty="0" smtClean="0"/>
              <a:t>other </a:t>
            </a:r>
            <a:r>
              <a:rPr lang="en-US" sz="4800" dirty="0"/>
              <a:t>t</a:t>
            </a:r>
            <a:r>
              <a:rPr lang="en-US" sz="4800" dirty="0" smtClean="0"/>
              <a:t>herapeutic </a:t>
            </a:r>
            <a:r>
              <a:rPr lang="en-US" sz="4800" dirty="0"/>
              <a:t>u</a:t>
            </a:r>
            <a:r>
              <a:rPr lang="en-US" sz="4800" dirty="0" smtClean="0"/>
              <a:t>ses </a:t>
            </a:r>
            <a:r>
              <a:rPr lang="en-US" sz="4800" dirty="0"/>
              <a:t>of </a:t>
            </a:r>
            <a:r>
              <a:rPr lang="en-US" sz="4800" dirty="0" smtClean="0"/>
              <a:t>calcium</a:t>
            </a:r>
            <a:endParaRPr lang="en-GB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474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Hypocalcemia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Hypoparathyroidism</a:t>
            </a:r>
            <a:r>
              <a:rPr lang="en-US" dirty="0"/>
              <a:t> is treated primarily with </a:t>
            </a:r>
            <a:r>
              <a:rPr lang="en-US" b="1" dirty="0" smtClean="0"/>
              <a:t>vitamin D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dirty="0" smtClean="0"/>
              <a:t>Dietary </a:t>
            </a:r>
            <a:r>
              <a:rPr lang="en-US" b="1" dirty="0"/>
              <a:t>supplementation with Ca</a:t>
            </a:r>
            <a:r>
              <a:rPr lang="en-US" b="1" baseline="30000" dirty="0"/>
              <a:t>2+ </a:t>
            </a:r>
            <a:r>
              <a:rPr lang="en-US" dirty="0"/>
              <a:t>also may </a:t>
            </a:r>
            <a:r>
              <a:rPr lang="en-US" dirty="0" smtClean="0"/>
              <a:t>be necessary.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262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Calcium is used in the treatment of calcium deficiency </a:t>
            </a:r>
            <a:r>
              <a:rPr lang="en-US" dirty="0" smtClean="0"/>
              <a:t>states and </a:t>
            </a:r>
            <a:r>
              <a:rPr lang="en-US" dirty="0"/>
              <a:t>as a dietary </a:t>
            </a:r>
            <a:r>
              <a:rPr lang="en-US" dirty="0" smtClean="0"/>
              <a:t>supplement.</a:t>
            </a:r>
          </a:p>
          <a:p>
            <a:r>
              <a:rPr lang="en-US" dirty="0"/>
              <a:t>Ca</a:t>
            </a:r>
            <a:r>
              <a:rPr lang="en-US" baseline="30000" dirty="0"/>
              <a:t>2+</a:t>
            </a:r>
            <a:r>
              <a:rPr lang="en-US" dirty="0"/>
              <a:t> salts are specific in the </a:t>
            </a:r>
            <a:r>
              <a:rPr lang="en-US" dirty="0" smtClean="0"/>
              <a:t>immediate treatment </a:t>
            </a:r>
            <a:r>
              <a:rPr lang="en-US" dirty="0"/>
              <a:t>of </a:t>
            </a:r>
            <a:r>
              <a:rPr lang="en-US" i="1" dirty="0" err="1"/>
              <a:t>hypocalcemic</a:t>
            </a:r>
            <a:r>
              <a:rPr lang="en-US" i="1" dirty="0"/>
              <a:t> </a:t>
            </a:r>
            <a:r>
              <a:rPr lang="en-US" i="1" dirty="0" err="1"/>
              <a:t>tetany</a:t>
            </a:r>
            <a:r>
              <a:rPr lang="en-US" i="1" dirty="0"/>
              <a:t> </a:t>
            </a:r>
            <a:r>
              <a:rPr lang="en-US" dirty="0"/>
              <a:t>regardless of </a:t>
            </a:r>
            <a:r>
              <a:rPr lang="en-US" dirty="0" smtClean="0"/>
              <a:t>etiology (preferably IV).</a:t>
            </a:r>
          </a:p>
          <a:p>
            <a:pPr marL="858838" lvl="1" indent="-401638">
              <a:buFont typeface="+mj-lt"/>
              <a:buAutoNum type="arabicPeriod"/>
            </a:pPr>
            <a:r>
              <a:rPr lang="en-US" b="1" dirty="0"/>
              <a:t>C</a:t>
            </a:r>
            <a:r>
              <a:rPr lang="en-US" b="1" dirty="0" smtClean="0"/>
              <a:t>alcium </a:t>
            </a:r>
            <a:r>
              <a:rPr lang="en-US" b="1" dirty="0"/>
              <a:t>chloride </a:t>
            </a:r>
            <a:r>
              <a:rPr lang="en-US" dirty="0"/>
              <a:t>(</a:t>
            </a:r>
            <a:r>
              <a:rPr lang="en-US" dirty="0" smtClean="0"/>
              <a:t>CaCl</a:t>
            </a:r>
            <a:r>
              <a:rPr lang="en-US" baseline="-25000" dirty="0" smtClean="0"/>
              <a:t>2</a:t>
            </a:r>
            <a:r>
              <a:rPr lang="en-US" dirty="0" smtClean="0"/>
              <a:t>·2H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given as slow IV infusion and </a:t>
            </a:r>
            <a:r>
              <a:rPr lang="en-US" i="1" dirty="0" smtClean="0">
                <a:sym typeface="Wingdings" panose="05000000000000000000" pitchFamily="2" charset="2"/>
              </a:rPr>
              <a:t>never</a:t>
            </a:r>
            <a:r>
              <a:rPr lang="en-US" dirty="0" smtClean="0">
                <a:sym typeface="Wingdings" panose="05000000000000000000" pitchFamily="2" charset="2"/>
              </a:rPr>
              <a:t> into tissues.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It is an acidifying agent  undesirable for hypocalcemia caused by renal insufficiency.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7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12524</TotalTime>
  <Words>2365</Words>
  <Application>Microsoft Office PowerPoint</Application>
  <PresentationFormat>On-screen Show (4:3)</PresentationFormat>
  <Paragraphs>323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Microsoft YaHei UI</vt:lpstr>
      <vt:lpstr>Arial</vt:lpstr>
      <vt:lpstr>Calibri</vt:lpstr>
      <vt:lpstr>Corbel</vt:lpstr>
      <vt:lpstr>Wingdings</vt:lpstr>
      <vt:lpstr>Office Theme</vt:lpstr>
      <vt:lpstr>Pharmacology of Ca2+ homeostasis and bone metabolism</vt:lpstr>
      <vt:lpstr>Hypercalcemia</vt:lpstr>
      <vt:lpstr>Hypercalcemia</vt:lpstr>
      <vt:lpstr>Hypercalcemia - Treatment</vt:lpstr>
      <vt:lpstr>Hypercalcemia - Treatment</vt:lpstr>
      <vt:lpstr>Hypercalcemia - Treatment</vt:lpstr>
      <vt:lpstr>Hypocalcemia and other therapeutic uses of calcium</vt:lpstr>
      <vt:lpstr>Hypocalcemia</vt:lpstr>
      <vt:lpstr>Calcium </vt:lpstr>
      <vt:lpstr>Calcium </vt:lpstr>
      <vt:lpstr>Calcium</vt:lpstr>
      <vt:lpstr>Calcium</vt:lpstr>
      <vt:lpstr>Therapeutic uses of vitamin D</vt:lpstr>
      <vt:lpstr>Clinical forms of vitamin D</vt:lpstr>
      <vt:lpstr>Clinical forms of vitamin D</vt:lpstr>
      <vt:lpstr>Clinical forms of vitamin D</vt:lpstr>
      <vt:lpstr>Clinical forms of vitamin D</vt:lpstr>
      <vt:lpstr>Analogs of calcitriol</vt:lpstr>
      <vt:lpstr>Analogs of calcitriol</vt:lpstr>
      <vt:lpstr>Analogs of calcitriol</vt:lpstr>
      <vt:lpstr>Therapeutic indications for vitamin D</vt:lpstr>
      <vt:lpstr>Nutritional rickets</vt:lpstr>
      <vt:lpstr>Osteomalacia and renal osteodystrophy</vt:lpstr>
      <vt:lpstr>Treatment of osteomalacia and renal osteodystrophy</vt:lpstr>
      <vt:lpstr>Treatment of osteomalacia and renal osteodystrophy</vt:lpstr>
      <vt:lpstr>Hypoparathyroidism</vt:lpstr>
      <vt:lpstr>Other benefits of vitamin D supplementation</vt:lpstr>
      <vt:lpstr>Treatment of vitamin D deficiency</vt:lpstr>
      <vt:lpstr>Adverse effects of vitamin D therapy</vt:lpstr>
      <vt:lpstr>Calcitonin – Therapeutic uses</vt:lpstr>
      <vt:lpstr>Calcitonin</vt:lpstr>
      <vt:lpstr>Bisphosphonates</vt:lpstr>
      <vt:lpstr>Bisphosphonates - MOA</vt:lpstr>
      <vt:lpstr>Available bisphosphonates</vt:lpstr>
      <vt:lpstr>Bisphosphonates</vt:lpstr>
      <vt:lpstr>Bisphosphonates – Adverse effects</vt:lpstr>
      <vt:lpstr>Parathyroid hormone (PTH)</vt:lpstr>
      <vt:lpstr>Teriparatide – Clinical effects</vt:lpstr>
      <vt:lpstr>Calcium sensor mimetics (Cinacalcet)</vt:lpstr>
      <vt:lpstr>Prevention and treatment of osteoporosis</vt:lpstr>
      <vt:lpstr>Prevention and treatment of osteoporosis</vt:lpstr>
      <vt:lpstr>Prevention and treatment of osteoporosis</vt:lpstr>
      <vt:lpstr>Prevention and treatment of osteoporosis</vt:lpstr>
      <vt:lpstr>Prevention and treatment of osteoporosis</vt:lpstr>
      <vt:lpstr>Prevention and treatment of osteoporosis</vt:lpstr>
      <vt:lpstr>Prevention and treatment of osteoporosis</vt:lpstr>
      <vt:lpstr>Prevention and treatment of osteoporosis</vt:lpstr>
      <vt:lpstr>Prevention and treatment of osteoporosis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lastModifiedBy>Mohammad</cp:lastModifiedBy>
  <cp:revision>307</cp:revision>
  <dcterms:created xsi:type="dcterms:W3CDTF">2020-11-06T19:22:37Z</dcterms:created>
  <dcterms:modified xsi:type="dcterms:W3CDTF">2020-11-24T20:03:09Z</dcterms:modified>
</cp:coreProperties>
</file>