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8"/>
  </p:notesMasterIdLst>
  <p:sldIdLst>
    <p:sldId id="256" r:id="rId2"/>
    <p:sldId id="287" r:id="rId3"/>
    <p:sldId id="259" r:id="rId4"/>
    <p:sldId id="260" r:id="rId5"/>
    <p:sldId id="262" r:id="rId6"/>
    <p:sldId id="263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307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308" r:id="rId27"/>
    <p:sldId id="284" r:id="rId28"/>
    <p:sldId id="285" r:id="rId29"/>
    <p:sldId id="286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300" r:id="rId42"/>
    <p:sldId id="301" r:id="rId43"/>
    <p:sldId id="302" r:id="rId44"/>
    <p:sldId id="303" r:id="rId45"/>
    <p:sldId id="305" r:id="rId46"/>
    <p:sldId id="306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5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344DF-B023-4AB5-8520-8A596B665505}" type="datetimeFigureOut">
              <a:rPr lang="en-GB" smtClean="0"/>
              <a:t>21/11/2020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986E91-9D08-4FDE-B885-7BC01566B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124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619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400" y="4884738"/>
            <a:ext cx="6858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520700" y="2997200"/>
            <a:ext cx="8051800" cy="12701"/>
          </a:xfrm>
          <a:prstGeom prst="line">
            <a:avLst/>
          </a:prstGeom>
          <a:ln w="762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77800" y="4546600"/>
            <a:ext cx="0" cy="2082800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4872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265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35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4981575"/>
          </a:xfrm>
        </p:spPr>
        <p:txBody>
          <a:bodyPr/>
          <a:lstStyle>
            <a:lvl1pPr>
              <a:lnSpc>
                <a:spcPts val="3600"/>
              </a:lnSpc>
              <a:defRPr/>
            </a:lvl1pPr>
            <a:lvl2pPr>
              <a:lnSpc>
                <a:spcPts val="3600"/>
              </a:lnSpc>
              <a:defRPr sz="2600"/>
            </a:lvl2pPr>
            <a:lvl3pPr>
              <a:lnSpc>
                <a:spcPts val="3600"/>
              </a:lnSpc>
              <a:defRPr sz="2400"/>
            </a:lvl3pPr>
            <a:lvl4pPr>
              <a:lnSpc>
                <a:spcPts val="3600"/>
              </a:lnSpc>
              <a:defRPr sz="2200"/>
            </a:lvl4pPr>
            <a:lvl5pPr>
              <a:lnSpc>
                <a:spcPts val="36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7175D74C-2FF4-4361-90B9-70725C0126C7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384130" y="1027918"/>
            <a:ext cx="8493366" cy="56278"/>
          </a:xfrm>
          <a:prstGeom prst="line">
            <a:avLst/>
          </a:prstGeom>
          <a:ln w="76200"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96850" y="1431925"/>
            <a:ext cx="0" cy="5289551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41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712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050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201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54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682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783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81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0350" y="9527"/>
            <a:ext cx="8629650" cy="11715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2750" y="1279525"/>
            <a:ext cx="8477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1350" y="64325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7175D74C-2FF4-4361-90B9-70725C0126C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42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5">
              <a:lumMod val="50000"/>
            </a:schemeClr>
          </a:solidFill>
          <a:latin typeface="Corbel" panose="020B0503020204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36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3600"/>
        </a:lnSpc>
        <a:spcBef>
          <a:spcPts val="500"/>
        </a:spcBef>
        <a:buFont typeface="Arial" panose="020B0604020202020204" pitchFamily="34" charset="0"/>
        <a:buChar char="•"/>
        <a:defRPr sz="2600" kern="1200">
          <a:solidFill>
            <a:schemeClr val="accent5">
              <a:lumMod val="50000"/>
            </a:schemeClr>
          </a:solidFill>
          <a:latin typeface="Corbel" panose="020B0503020204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36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36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accent5">
              <a:lumMod val="50000"/>
            </a:schemeClr>
          </a:solidFill>
          <a:latin typeface="Corbel" panose="020B0503020204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36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orbel" panose="020B0503020204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 smtClean="0">
                <a:latin typeface="Corbel" panose="020B0503020204020204" pitchFamily="34" charset="0"/>
                <a:cs typeface="Arial" panose="020B0604020202020204" pitchFamily="34" charset="0"/>
              </a:rPr>
              <a:t>Pharmacology of the thyroid gland</a:t>
            </a:r>
            <a:endParaRPr lang="en-GB" dirty="0"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Dr. Fatimah </a:t>
            </a:r>
            <a:r>
              <a:rPr lang="en-US" dirty="0" err="1" smtClean="0"/>
              <a:t>Almahasneh</a:t>
            </a:r>
            <a:endParaRPr lang="en-US" dirty="0" smtClean="0"/>
          </a:p>
          <a:p>
            <a:r>
              <a:rPr lang="en-US" dirty="0" smtClean="0"/>
              <a:t>Department of Basic Medical Sciences</a:t>
            </a:r>
          </a:p>
          <a:p>
            <a:r>
              <a:rPr lang="en-US" dirty="0" err="1" smtClean="0"/>
              <a:t>Yarmouk</a:t>
            </a:r>
            <a:r>
              <a:rPr lang="en-US" dirty="0" smtClean="0"/>
              <a:t> University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951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Myxedema coma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Myxedema coma is a rare </a:t>
            </a:r>
            <a:r>
              <a:rPr lang="en-US" dirty="0" smtClean="0"/>
              <a:t>syndrome that </a:t>
            </a:r>
            <a:r>
              <a:rPr lang="en-US" dirty="0"/>
              <a:t>represents the extreme expression of severe, </a:t>
            </a:r>
            <a:r>
              <a:rPr lang="en-US" dirty="0" smtClean="0"/>
              <a:t>longstanding hypothyroidism.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It </a:t>
            </a:r>
            <a:r>
              <a:rPr lang="en-US" dirty="0"/>
              <a:t>is a medical </a:t>
            </a:r>
            <a:r>
              <a:rPr lang="en-US" dirty="0" smtClean="0"/>
              <a:t>emergency associated with high mortality rate.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3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myxedema coma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5391152"/>
          </a:xfrm>
        </p:spPr>
        <p:txBody>
          <a:bodyPr>
            <a:normAutofit/>
          </a:bodyPr>
          <a:lstStyle/>
          <a:p>
            <a:pPr marL="344488" indent="-344488">
              <a:lnSpc>
                <a:spcPct val="150000"/>
              </a:lnSpc>
              <a:buFont typeface="+mj-lt"/>
              <a:buAutoNum type="arabicPeriod"/>
            </a:pPr>
            <a:r>
              <a:rPr lang="en-US" b="1" dirty="0"/>
              <a:t>S</a:t>
            </a:r>
            <a:r>
              <a:rPr lang="en-US" b="1" dirty="0" smtClean="0"/>
              <a:t>upportive care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/>
              <a:t>ventilatory</a:t>
            </a:r>
            <a:r>
              <a:rPr lang="en-US" dirty="0" smtClean="0"/>
              <a:t> support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rewarming </a:t>
            </a:r>
            <a:r>
              <a:rPr lang="en-US" dirty="0"/>
              <a:t>with </a:t>
            </a:r>
            <a:r>
              <a:rPr lang="en-US" dirty="0" smtClean="0"/>
              <a:t>blankets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correction of </a:t>
            </a:r>
            <a:r>
              <a:rPr lang="en-US" dirty="0" err="1" smtClean="0"/>
              <a:t>hyponatremia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treatment </a:t>
            </a:r>
            <a:r>
              <a:rPr lang="en-US" dirty="0"/>
              <a:t>of the </a:t>
            </a:r>
            <a:r>
              <a:rPr lang="en-US" dirty="0" smtClean="0"/>
              <a:t>precipitating cause</a:t>
            </a:r>
            <a:r>
              <a:rPr lang="en-US" dirty="0"/>
              <a:t>.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071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of myxedema coma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5391152"/>
          </a:xfrm>
        </p:spPr>
        <p:txBody>
          <a:bodyPr>
            <a:normAutofit fontScale="92500" lnSpcReduction="10000"/>
          </a:bodyPr>
          <a:lstStyle/>
          <a:p>
            <a:pPr marL="344488" indent="-344488">
              <a:lnSpc>
                <a:spcPct val="150000"/>
              </a:lnSpc>
              <a:buFont typeface="+mj-lt"/>
              <a:buAutoNum type="arabicPeriod" startAt="2"/>
            </a:pPr>
            <a:r>
              <a:rPr lang="en-US" b="1" dirty="0"/>
              <a:t>I.V. steroids </a:t>
            </a:r>
            <a:r>
              <a:rPr lang="en-US" dirty="0"/>
              <a:t>are indicated before initiating </a:t>
            </a:r>
            <a:r>
              <a:rPr lang="en-US" dirty="0" err="1"/>
              <a:t>thyroxine</a:t>
            </a:r>
            <a:r>
              <a:rPr lang="en-US" dirty="0"/>
              <a:t> therapy and should be continued until adrenal function has been proven normal</a:t>
            </a:r>
            <a:endParaRPr lang="en-GB" dirty="0"/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Because there is </a:t>
            </a:r>
            <a:r>
              <a:rPr lang="en-US" dirty="0"/>
              <a:t>a 5-10% incidence of coexisting decreased adrenal </a:t>
            </a:r>
            <a:r>
              <a:rPr lang="en-US" dirty="0" smtClean="0"/>
              <a:t>reserve.</a:t>
            </a:r>
            <a:endParaRPr lang="en-US" b="1" dirty="0" smtClean="0"/>
          </a:p>
          <a:p>
            <a:pPr marL="396875" indent="-396875">
              <a:lnSpc>
                <a:spcPct val="150000"/>
              </a:lnSpc>
              <a:buFont typeface="+mj-lt"/>
              <a:buAutoNum type="arabicPeriod" startAt="3"/>
            </a:pPr>
            <a:r>
              <a:rPr lang="en-US" b="1" dirty="0" smtClean="0"/>
              <a:t>Thyroid hormone therapy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IV administration </a:t>
            </a:r>
            <a:r>
              <a:rPr lang="en-US" dirty="0"/>
              <a:t>of thyroid hormone </a:t>
            </a:r>
            <a:r>
              <a:rPr lang="en-US" dirty="0" smtClean="0"/>
              <a:t>(levothyroxine) is </a:t>
            </a:r>
            <a:r>
              <a:rPr lang="en-US" dirty="0"/>
              <a:t>advised due </a:t>
            </a:r>
            <a:r>
              <a:rPr lang="en-US" dirty="0" smtClean="0"/>
              <a:t>to uncertain </a:t>
            </a:r>
            <a:r>
              <a:rPr lang="en-US" dirty="0"/>
              <a:t>absorption through the </a:t>
            </a:r>
            <a:r>
              <a:rPr lang="en-US" dirty="0" smtClean="0"/>
              <a:t>gut.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 loading dose may be used.</a:t>
            </a:r>
          </a:p>
          <a:p>
            <a:pPr>
              <a:lnSpc>
                <a:spcPct val="150000"/>
              </a:lnSpc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9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Thyroid nodules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use of levothyroxine to </a:t>
            </a:r>
            <a:r>
              <a:rPr lang="en-US" dirty="0" smtClean="0"/>
              <a:t>suppress TSH </a:t>
            </a:r>
            <a:r>
              <a:rPr lang="en-US" dirty="0"/>
              <a:t>in </a:t>
            </a:r>
            <a:r>
              <a:rPr lang="en-US" dirty="0" err="1"/>
              <a:t>euthyroid</a:t>
            </a:r>
            <a:r>
              <a:rPr lang="en-US" dirty="0"/>
              <a:t> individuals with thyroid nodules cannot be </a:t>
            </a:r>
            <a:r>
              <a:rPr lang="en-US" dirty="0" smtClean="0"/>
              <a:t>recommended as </a:t>
            </a:r>
            <a:r>
              <a:rPr lang="en-US" dirty="0"/>
              <a:t>a general practice.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However</a:t>
            </a:r>
            <a:r>
              <a:rPr lang="en-US" dirty="0"/>
              <a:t>, if the TSH is elevated, it </a:t>
            </a:r>
            <a:r>
              <a:rPr lang="en-US" dirty="0" smtClean="0"/>
              <a:t>is appropriate </a:t>
            </a:r>
            <a:r>
              <a:rPr lang="en-US" dirty="0"/>
              <a:t>to administer levothyroxine to bring the TSH into </a:t>
            </a:r>
            <a:r>
              <a:rPr lang="en-US" dirty="0" smtClean="0"/>
              <a:t>the lower </a:t>
            </a:r>
            <a:r>
              <a:rPr lang="en-US" dirty="0"/>
              <a:t>portion of the reference range.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4701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Thyroid cancer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000"/>
              </a:lnSpc>
            </a:pPr>
            <a:r>
              <a:rPr lang="en-US" b="1" dirty="0"/>
              <a:t>The mainstays of therapy </a:t>
            </a:r>
            <a:r>
              <a:rPr lang="en-US" dirty="0"/>
              <a:t>for </a:t>
            </a:r>
            <a:r>
              <a:rPr lang="en-US" dirty="0" smtClean="0"/>
              <a:t>well differentiated thyroid </a:t>
            </a:r>
            <a:r>
              <a:rPr lang="en-US" dirty="0"/>
              <a:t>cancer (papillary, follicular) </a:t>
            </a:r>
            <a:r>
              <a:rPr lang="en-US" dirty="0" smtClean="0"/>
              <a:t>are:</a:t>
            </a:r>
          </a:p>
          <a:p>
            <a:pPr marL="862013" indent="-396875">
              <a:lnSpc>
                <a:spcPts val="4000"/>
              </a:lnSpc>
              <a:buFont typeface="+mj-lt"/>
              <a:buAutoNum type="arabicPeriod"/>
            </a:pPr>
            <a:r>
              <a:rPr lang="en-US" dirty="0" smtClean="0"/>
              <a:t>surgical thyroidectomy</a:t>
            </a:r>
          </a:p>
          <a:p>
            <a:pPr marL="862013" indent="-396875">
              <a:lnSpc>
                <a:spcPts val="4000"/>
              </a:lnSpc>
              <a:buFont typeface="+mj-lt"/>
              <a:buAutoNum type="arabicPeriod"/>
            </a:pPr>
            <a:r>
              <a:rPr lang="en-US" dirty="0"/>
              <a:t>r</a:t>
            </a:r>
            <a:r>
              <a:rPr lang="en-US" dirty="0" smtClean="0"/>
              <a:t>adioiodine</a:t>
            </a:r>
          </a:p>
          <a:p>
            <a:pPr marL="862013" indent="-396875">
              <a:lnSpc>
                <a:spcPts val="4000"/>
              </a:lnSpc>
              <a:buFont typeface="+mj-lt"/>
              <a:buAutoNum type="arabicPeriod"/>
            </a:pPr>
            <a:r>
              <a:rPr lang="en-US" dirty="0"/>
              <a:t>l</a:t>
            </a:r>
            <a:r>
              <a:rPr lang="en-US" dirty="0" smtClean="0"/>
              <a:t>evothyroxine to </a:t>
            </a:r>
            <a:r>
              <a:rPr lang="en-US" dirty="0"/>
              <a:t>suppress </a:t>
            </a:r>
            <a:r>
              <a:rPr lang="en-US" dirty="0" smtClean="0"/>
              <a:t>TSH.</a:t>
            </a:r>
          </a:p>
          <a:p>
            <a:pPr marL="1087438" lvl="1" indent="-293688">
              <a:lnSpc>
                <a:spcPts val="4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rationale for TSH suppression is that TSH </a:t>
            </a:r>
            <a:r>
              <a:rPr lang="en-US" dirty="0" smtClean="0"/>
              <a:t>is a </a:t>
            </a:r>
            <a:r>
              <a:rPr lang="en-US" dirty="0"/>
              <a:t>growth factor for these </a:t>
            </a:r>
            <a:r>
              <a:rPr lang="en-US" dirty="0" smtClean="0"/>
              <a:t>cancers.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47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Adverse effects of thyroid hormone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000"/>
              </a:lnSpc>
            </a:pPr>
            <a:r>
              <a:rPr lang="en-US" dirty="0"/>
              <a:t>Similar to the consequences of hyperthyroidism. </a:t>
            </a:r>
          </a:p>
          <a:p>
            <a:pPr lvl="1">
              <a:lnSpc>
                <a:spcPts val="4000"/>
              </a:lnSpc>
            </a:pPr>
            <a:r>
              <a:rPr lang="en-US" dirty="0" smtClean="0"/>
              <a:t>Generally </a:t>
            </a:r>
            <a:r>
              <a:rPr lang="en-US" dirty="0"/>
              <a:t>occur only </a:t>
            </a:r>
            <a:r>
              <a:rPr lang="en-US" dirty="0" smtClean="0"/>
              <a:t>upon overtreatment. </a:t>
            </a:r>
          </a:p>
          <a:p>
            <a:pPr lvl="1">
              <a:lnSpc>
                <a:spcPts val="4000"/>
              </a:lnSpc>
            </a:pPr>
            <a:endParaRPr lang="en-US" dirty="0" smtClean="0"/>
          </a:p>
          <a:p>
            <a:pPr>
              <a:lnSpc>
                <a:spcPts val="4000"/>
              </a:lnSpc>
            </a:pPr>
            <a:r>
              <a:rPr lang="en-US" dirty="0" smtClean="0"/>
              <a:t>An </a:t>
            </a:r>
            <a:r>
              <a:rPr lang="en-US" dirty="0"/>
              <a:t>excess of thyroid </a:t>
            </a:r>
            <a:r>
              <a:rPr lang="en-US" dirty="0" smtClean="0"/>
              <a:t>hormone can :</a:t>
            </a:r>
          </a:p>
          <a:p>
            <a:pPr lvl="1">
              <a:lnSpc>
                <a:spcPts val="4000"/>
              </a:lnSpc>
            </a:pPr>
            <a:r>
              <a:rPr lang="en-US" dirty="0"/>
              <a:t>i</a:t>
            </a:r>
            <a:r>
              <a:rPr lang="en-US" dirty="0" smtClean="0"/>
              <a:t>ncrease the </a:t>
            </a:r>
            <a:r>
              <a:rPr lang="en-US" dirty="0"/>
              <a:t>risk of atrial fibrillation, especially in </a:t>
            </a:r>
            <a:r>
              <a:rPr lang="en-US" dirty="0" smtClean="0"/>
              <a:t>the elderly.</a:t>
            </a:r>
          </a:p>
          <a:p>
            <a:pPr lvl="1">
              <a:lnSpc>
                <a:spcPts val="4000"/>
              </a:lnSpc>
            </a:pPr>
            <a:r>
              <a:rPr lang="en-US" dirty="0" smtClean="0"/>
              <a:t>increase </a:t>
            </a:r>
            <a:r>
              <a:rPr lang="en-US" dirty="0"/>
              <a:t>the risk of osteoporosis, </a:t>
            </a:r>
            <a:r>
              <a:rPr lang="en-US" dirty="0" smtClean="0"/>
              <a:t>especially in </a:t>
            </a:r>
            <a:r>
              <a:rPr lang="en-US" dirty="0"/>
              <a:t>postmenopausal women.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48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Hyperthyroidism </a:t>
            </a:r>
            <a:br>
              <a:rPr lang="en-US" sz="4800" dirty="0" smtClean="0"/>
            </a:br>
            <a:r>
              <a:rPr lang="en-US" sz="4800" dirty="0" smtClean="0"/>
              <a:t>and </a:t>
            </a:r>
            <a:r>
              <a:rPr lang="en-US" sz="4800" dirty="0" smtClean="0"/>
              <a:t>thyroid inhibitors</a:t>
            </a:r>
            <a:endParaRPr lang="en-GB" sz="4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39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Thyroid inhibitors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5201310"/>
          </a:xfrm>
        </p:spPr>
        <p:txBody>
          <a:bodyPr>
            <a:normAutofit/>
          </a:bodyPr>
          <a:lstStyle/>
          <a:p>
            <a:pPr marL="514350" indent="-393700">
              <a:lnSpc>
                <a:spcPct val="120000"/>
              </a:lnSpc>
              <a:buFont typeface="+mj-lt"/>
              <a:buAutoNum type="arabicPeriod"/>
            </a:pPr>
            <a:r>
              <a:rPr lang="en-US" b="1" dirty="0"/>
              <a:t>Anti-thyroid drugs</a:t>
            </a:r>
            <a:r>
              <a:rPr lang="en-US" dirty="0"/>
              <a:t>, which interfere directly with </a:t>
            </a:r>
            <a:r>
              <a:rPr lang="en-US" dirty="0" smtClean="0"/>
              <a:t>the synthesis </a:t>
            </a:r>
            <a:r>
              <a:rPr lang="en-US" dirty="0"/>
              <a:t>of thyroid </a:t>
            </a:r>
            <a:r>
              <a:rPr lang="en-US" dirty="0" smtClean="0"/>
              <a:t>hormones.</a:t>
            </a:r>
          </a:p>
          <a:p>
            <a:pPr marL="514350" indent="-393700">
              <a:lnSpc>
                <a:spcPct val="120000"/>
              </a:lnSpc>
              <a:buFont typeface="+mj-lt"/>
              <a:buAutoNum type="arabicPeriod"/>
            </a:pPr>
            <a:r>
              <a:rPr lang="en-US" b="1" dirty="0" smtClean="0"/>
              <a:t>Ionic </a:t>
            </a:r>
            <a:r>
              <a:rPr lang="en-US" b="1" dirty="0"/>
              <a:t>inhibitors</a:t>
            </a:r>
            <a:r>
              <a:rPr lang="en-US" dirty="0"/>
              <a:t>, which block the iodide </a:t>
            </a:r>
            <a:r>
              <a:rPr lang="en-US" dirty="0" smtClean="0"/>
              <a:t>transport mechanism.</a:t>
            </a:r>
          </a:p>
          <a:p>
            <a:pPr marL="514350" indent="-393700">
              <a:lnSpc>
                <a:spcPct val="120000"/>
              </a:lnSpc>
              <a:buFont typeface="+mj-lt"/>
              <a:buAutoNum type="arabicPeriod"/>
            </a:pPr>
            <a:r>
              <a:rPr lang="en-US" b="1" dirty="0" smtClean="0"/>
              <a:t>High </a:t>
            </a:r>
            <a:r>
              <a:rPr lang="en-US" b="1" dirty="0"/>
              <a:t>concentrations of iodine</a:t>
            </a:r>
            <a:r>
              <a:rPr lang="en-US" dirty="0"/>
              <a:t>, which </a:t>
            </a:r>
            <a:r>
              <a:rPr lang="en-US" dirty="0" smtClean="0"/>
              <a:t>decrease release </a:t>
            </a:r>
            <a:r>
              <a:rPr lang="en-US" dirty="0"/>
              <a:t>of thyroid hormones from the gland and </a:t>
            </a:r>
            <a:r>
              <a:rPr lang="en-US" dirty="0" smtClean="0"/>
              <a:t>also may </a:t>
            </a:r>
            <a:r>
              <a:rPr lang="en-US" dirty="0"/>
              <a:t>decrease hormone </a:t>
            </a:r>
            <a:r>
              <a:rPr lang="en-US" dirty="0" smtClean="0"/>
              <a:t>synthesis. </a:t>
            </a:r>
          </a:p>
          <a:p>
            <a:pPr marL="514350" indent="-393700">
              <a:lnSpc>
                <a:spcPct val="120000"/>
              </a:lnSpc>
              <a:buFont typeface="+mj-lt"/>
              <a:buAutoNum type="arabicPeriod"/>
            </a:pPr>
            <a:r>
              <a:rPr lang="en-US" b="1" dirty="0" smtClean="0"/>
              <a:t>Radioactive </a:t>
            </a:r>
            <a:r>
              <a:rPr lang="en-US" b="1" dirty="0"/>
              <a:t>iodine</a:t>
            </a:r>
            <a:r>
              <a:rPr lang="en-US" dirty="0"/>
              <a:t>, which damages the </a:t>
            </a:r>
            <a:r>
              <a:rPr lang="en-US" dirty="0" smtClean="0"/>
              <a:t>thyroid gland </a:t>
            </a:r>
            <a:r>
              <a:rPr lang="en-US" dirty="0"/>
              <a:t>with ionizing radiation.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50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Thyroid inhibitors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18</a:t>
            </a:fld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270" y="1207995"/>
            <a:ext cx="7749944" cy="5589681"/>
          </a:xfrm>
        </p:spPr>
      </p:pic>
    </p:spTree>
    <p:extLst>
      <p:ext uri="{BB962C8B-B14F-4D97-AF65-F5344CB8AC3E}">
        <p14:creationId xmlns:p14="http://schemas.microsoft.com/office/powerpoint/2010/main" val="197703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Anti-thyroid drugs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Belong to the family of </a:t>
            </a:r>
            <a:r>
              <a:rPr lang="en-US" dirty="0" err="1" smtClean="0"/>
              <a:t>thionamides</a:t>
            </a:r>
            <a:r>
              <a:rPr lang="en-US" dirty="0" smtClean="0"/>
              <a:t>. </a:t>
            </a:r>
          </a:p>
          <a:p>
            <a:pPr lvl="1">
              <a:lnSpc>
                <a:spcPct val="150000"/>
              </a:lnSpc>
            </a:pPr>
            <a:r>
              <a:rPr lang="en-US" b="1" dirty="0" err="1" smtClean="0"/>
              <a:t>Propylthiouracil</a:t>
            </a:r>
            <a:r>
              <a:rPr lang="en-US" dirty="0" smtClean="0"/>
              <a:t> is considered the prototype.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Other agents include: </a:t>
            </a:r>
            <a:r>
              <a:rPr lang="en-US" b="1" dirty="0" err="1" smtClean="0"/>
              <a:t>methimazole</a:t>
            </a:r>
            <a:r>
              <a:rPr lang="en-US" dirty="0" smtClean="0"/>
              <a:t> and </a:t>
            </a:r>
            <a:r>
              <a:rPr lang="en-US" b="1" dirty="0" err="1" smtClean="0"/>
              <a:t>carbimazole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19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36" y="3976537"/>
            <a:ext cx="7607808" cy="226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1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06400" y="461963"/>
            <a:ext cx="8371840" cy="2387600"/>
          </a:xfrm>
        </p:spPr>
        <p:txBody>
          <a:bodyPr>
            <a:normAutofit/>
          </a:bodyPr>
          <a:lstStyle/>
          <a:p>
            <a:pPr>
              <a:lnSpc>
                <a:spcPts val="7100"/>
              </a:lnSpc>
            </a:pPr>
            <a:r>
              <a:rPr lang="en-US" sz="4800" dirty="0" smtClean="0"/>
              <a:t>Hypothyroidism and thyroid hormone preparations </a:t>
            </a:r>
            <a:endParaRPr lang="en-GB" sz="48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73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Anti-thyroid drugs - MOA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398494"/>
            <a:ext cx="8477250" cy="5365375"/>
          </a:xfrm>
        </p:spPr>
        <p:txBody>
          <a:bodyPr>
            <a:normAutofit fontScale="92500"/>
          </a:bodyPr>
          <a:lstStyle/>
          <a:p>
            <a:pPr marL="219075" lvl="1" indent="-219075">
              <a:lnSpc>
                <a:spcPts val="4200"/>
              </a:lnSpc>
            </a:pPr>
            <a:r>
              <a:rPr lang="en-US" sz="2400" dirty="0" smtClean="0"/>
              <a:t>Inhibit </a:t>
            </a:r>
            <a:r>
              <a:rPr lang="en-US" sz="2400" dirty="0"/>
              <a:t>the </a:t>
            </a:r>
            <a:r>
              <a:rPr lang="en-US" sz="2400" dirty="0" smtClean="0"/>
              <a:t>formation of </a:t>
            </a:r>
            <a:r>
              <a:rPr lang="en-US" sz="2400" dirty="0"/>
              <a:t>thyroid hormones by interfering with the </a:t>
            </a:r>
            <a:r>
              <a:rPr lang="en-US" sz="2400" dirty="0" smtClean="0"/>
              <a:t>incorporation of </a:t>
            </a:r>
            <a:r>
              <a:rPr lang="en-US" sz="2400" dirty="0"/>
              <a:t>iodine into </a:t>
            </a:r>
            <a:r>
              <a:rPr lang="en-US" sz="2400" dirty="0" err="1"/>
              <a:t>tyrosyl</a:t>
            </a:r>
            <a:r>
              <a:rPr lang="en-US" sz="2400" dirty="0"/>
              <a:t> residues </a:t>
            </a:r>
            <a:r>
              <a:rPr lang="en-US" sz="2400" dirty="0" smtClean="0"/>
              <a:t>of thyroglobulin</a:t>
            </a:r>
            <a:r>
              <a:rPr lang="en-US" sz="2400" dirty="0"/>
              <a:t>; they also inhibit the coupling of </a:t>
            </a:r>
            <a:r>
              <a:rPr lang="en-US" sz="2400" dirty="0" smtClean="0"/>
              <a:t>these </a:t>
            </a:r>
            <a:r>
              <a:rPr lang="en-US" sz="2400" dirty="0" err="1" smtClean="0"/>
              <a:t>iodotyrosyl</a:t>
            </a:r>
            <a:r>
              <a:rPr lang="en-US" sz="2400" dirty="0" smtClean="0"/>
              <a:t> </a:t>
            </a:r>
            <a:r>
              <a:rPr lang="en-US" sz="2400" dirty="0"/>
              <a:t>residues to form </a:t>
            </a:r>
            <a:r>
              <a:rPr lang="en-US" sz="2400" dirty="0" err="1" smtClean="0"/>
              <a:t>iodothyronines</a:t>
            </a:r>
            <a:r>
              <a:rPr lang="en-US" sz="2400" dirty="0" smtClean="0"/>
              <a:t>.</a:t>
            </a:r>
          </a:p>
          <a:p>
            <a:pPr marL="219075" lvl="1" indent="-219075">
              <a:lnSpc>
                <a:spcPts val="4200"/>
              </a:lnSpc>
            </a:pPr>
            <a:r>
              <a:rPr lang="en-US" sz="2400" dirty="0" smtClean="0"/>
              <a:t>These </a:t>
            </a:r>
            <a:r>
              <a:rPr lang="en-US" sz="2400" dirty="0"/>
              <a:t>drugs are thought </a:t>
            </a:r>
            <a:r>
              <a:rPr lang="en-US" sz="2400" dirty="0" smtClean="0"/>
              <a:t>to inhibit </a:t>
            </a:r>
            <a:r>
              <a:rPr lang="en-US" sz="2400" dirty="0"/>
              <a:t>the </a:t>
            </a:r>
            <a:r>
              <a:rPr lang="en-US" sz="2400" i="1" dirty="0"/>
              <a:t>peroxidase enzyme</a:t>
            </a:r>
            <a:r>
              <a:rPr lang="en-US" sz="2400" dirty="0"/>
              <a:t>, thereby preventing </a:t>
            </a:r>
            <a:r>
              <a:rPr lang="en-US" sz="2400" dirty="0" smtClean="0"/>
              <a:t>oxidation of </a:t>
            </a:r>
            <a:r>
              <a:rPr lang="en-US" sz="2400" dirty="0"/>
              <a:t>iodide or </a:t>
            </a:r>
            <a:r>
              <a:rPr lang="en-US" sz="2400" dirty="0" err="1"/>
              <a:t>iodotyrosyl</a:t>
            </a:r>
            <a:r>
              <a:rPr lang="en-US" sz="2400" dirty="0"/>
              <a:t> groups to the </a:t>
            </a:r>
            <a:r>
              <a:rPr lang="en-US" sz="2400" dirty="0" smtClean="0"/>
              <a:t>required active state.</a:t>
            </a:r>
          </a:p>
          <a:p>
            <a:pPr marL="219075" lvl="1" indent="-219075">
              <a:lnSpc>
                <a:spcPts val="4200"/>
              </a:lnSpc>
            </a:pPr>
            <a:r>
              <a:rPr lang="en-US" sz="2400" dirty="0" err="1"/>
              <a:t>Propylthiouracil</a:t>
            </a:r>
            <a:r>
              <a:rPr lang="en-US" sz="2400" dirty="0"/>
              <a:t> also partially inhibits the peripheral </a:t>
            </a:r>
            <a:r>
              <a:rPr lang="en-US" sz="2400" dirty="0" err="1"/>
              <a:t>deiodination</a:t>
            </a:r>
            <a:r>
              <a:rPr lang="en-US" sz="2400" dirty="0"/>
              <a:t> of T4 to T3, while </a:t>
            </a:r>
            <a:r>
              <a:rPr lang="en-US" sz="2400" dirty="0" err="1"/>
              <a:t>methimazole</a:t>
            </a:r>
            <a:r>
              <a:rPr lang="en-US" sz="2400" dirty="0"/>
              <a:t> does not have this effect.</a:t>
            </a:r>
          </a:p>
          <a:p>
            <a:pPr marL="403225" lvl="1" indent="-219075">
              <a:lnSpc>
                <a:spcPts val="4200"/>
              </a:lnSpc>
            </a:pP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468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Anti-thyroid drugs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5451476"/>
          </a:xfrm>
        </p:spPr>
        <p:txBody>
          <a:bodyPr>
            <a:normAutofit/>
          </a:bodyPr>
          <a:lstStyle/>
          <a:p>
            <a:r>
              <a:rPr lang="en-US" b="1" dirty="0" smtClean="0"/>
              <a:t>Adverse effects:</a:t>
            </a:r>
          </a:p>
          <a:p>
            <a:pPr marL="457200" lvl="1" indent="0">
              <a:buNone/>
            </a:pPr>
            <a:r>
              <a:rPr lang="en-US" sz="2400" i="1" dirty="0" smtClean="0"/>
              <a:t>(Relatively low incidence)</a:t>
            </a:r>
          </a:p>
          <a:p>
            <a:pPr lvl="1"/>
            <a:r>
              <a:rPr lang="en-US" dirty="0" smtClean="0"/>
              <a:t>Skin rash</a:t>
            </a:r>
          </a:p>
          <a:p>
            <a:pPr lvl="1"/>
            <a:r>
              <a:rPr lang="en-US" dirty="0" smtClean="0"/>
              <a:t>Pain and stiffness of the joints</a:t>
            </a:r>
          </a:p>
          <a:p>
            <a:pPr lvl="1"/>
            <a:r>
              <a:rPr lang="en-US" dirty="0" smtClean="0"/>
              <a:t>Headache		</a:t>
            </a:r>
            <a:r>
              <a:rPr lang="en-US" sz="1600" baseline="30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●</a:t>
            </a:r>
            <a:r>
              <a:rPr lang="en-US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r>
              <a:rPr lang="en-US" dirty="0" smtClean="0"/>
              <a:t>Nausea</a:t>
            </a:r>
          </a:p>
          <a:p>
            <a:pPr lvl="1"/>
            <a:r>
              <a:rPr lang="en-US" dirty="0" smtClean="0"/>
              <a:t>Loss of hair</a:t>
            </a:r>
          </a:p>
          <a:p>
            <a:pPr lvl="1"/>
            <a:r>
              <a:rPr lang="en-US" dirty="0" err="1" smtClean="0"/>
              <a:t>Agranulocytosis</a:t>
            </a:r>
            <a:r>
              <a:rPr lang="en-US" dirty="0" smtClean="0"/>
              <a:t> </a:t>
            </a:r>
            <a:r>
              <a:rPr lang="en-US" sz="2400" i="1" dirty="0" smtClean="0"/>
              <a:t>(reversible upon d/c of the drug)</a:t>
            </a:r>
          </a:p>
          <a:p>
            <a:pPr lvl="1"/>
            <a:r>
              <a:rPr lang="en-US" dirty="0" err="1" smtClean="0"/>
              <a:t>Vasculitis</a:t>
            </a:r>
            <a:endParaRPr lang="en-US" dirty="0" smtClean="0"/>
          </a:p>
          <a:p>
            <a:pPr lvl="1"/>
            <a:r>
              <a:rPr lang="en-US" dirty="0" smtClean="0"/>
              <a:t>Hepatic failure </a:t>
            </a:r>
            <a:r>
              <a:rPr lang="en-US" sz="2400" i="1" dirty="0" smtClean="0"/>
              <a:t>(with </a:t>
            </a:r>
            <a:r>
              <a:rPr lang="en-US" sz="2400" i="1" dirty="0" err="1" smtClean="0"/>
              <a:t>propylthiouracil</a:t>
            </a:r>
            <a:r>
              <a:rPr lang="en-US" sz="2400" i="1" dirty="0" smtClean="0"/>
              <a:t>)</a:t>
            </a:r>
          </a:p>
          <a:p>
            <a:pPr lvl="1"/>
            <a:endParaRPr lang="en-US" b="1" dirty="0" smtClean="0"/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093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Antithyroid</a:t>
            </a:r>
            <a:r>
              <a:rPr lang="en-US" dirty="0" smtClean="0"/>
              <a:t> drugs – Therapeutic 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349250">
              <a:buFont typeface="+mj-lt"/>
              <a:buAutoNum type="arabicPeriod"/>
            </a:pPr>
            <a:r>
              <a:rPr lang="en-US" dirty="0" smtClean="0"/>
              <a:t>As </a:t>
            </a:r>
            <a:r>
              <a:rPr lang="en-US" dirty="0"/>
              <a:t>definitive treatment, to control the disorder </a:t>
            </a:r>
            <a:r>
              <a:rPr lang="en-US" dirty="0" smtClean="0"/>
              <a:t>in anticipation </a:t>
            </a:r>
            <a:r>
              <a:rPr lang="en-US" dirty="0"/>
              <a:t>of a spontaneous remission in </a:t>
            </a:r>
            <a:r>
              <a:rPr lang="en-US" dirty="0" smtClean="0"/>
              <a:t>Graves’ disease.</a:t>
            </a:r>
          </a:p>
          <a:p>
            <a:pPr marL="514350" indent="-349250">
              <a:buFont typeface="+mj-lt"/>
              <a:buAutoNum type="arabicPeriod"/>
            </a:pPr>
            <a:r>
              <a:rPr lang="en-US" dirty="0"/>
              <a:t>I</a:t>
            </a:r>
            <a:r>
              <a:rPr lang="en-US" dirty="0" smtClean="0"/>
              <a:t>n </a:t>
            </a:r>
            <a:r>
              <a:rPr lang="en-US" dirty="0"/>
              <a:t>conjunction with radioactive iodine, to </a:t>
            </a:r>
            <a:r>
              <a:rPr lang="en-US" dirty="0" smtClean="0"/>
              <a:t>hasten recovery </a:t>
            </a:r>
            <a:r>
              <a:rPr lang="en-US" dirty="0"/>
              <a:t>while awaiting the effects of </a:t>
            </a:r>
            <a:r>
              <a:rPr lang="en-US" dirty="0" smtClean="0"/>
              <a:t>radiation.</a:t>
            </a:r>
          </a:p>
          <a:p>
            <a:pPr marL="514350" indent="-349250">
              <a:buFont typeface="+mj-lt"/>
              <a:buAutoNum type="arabicPeriod"/>
            </a:pPr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/>
              <a:t>control the disorder in preparation for </a:t>
            </a:r>
            <a:r>
              <a:rPr lang="en-US" dirty="0" smtClean="0"/>
              <a:t>surgical treatment.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509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Antithyroid</a:t>
            </a:r>
            <a:r>
              <a:rPr lang="en-US" dirty="0" smtClean="0"/>
              <a:t> drugs – Therapeutic 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292100">
              <a:lnSpc>
                <a:spcPts val="4000"/>
              </a:lnSpc>
            </a:pPr>
            <a:r>
              <a:rPr lang="en-US" b="1" dirty="0" err="1"/>
              <a:t>Methimazole</a:t>
            </a:r>
            <a:r>
              <a:rPr lang="en-US" dirty="0"/>
              <a:t> is the drug of choice for Graves’ </a:t>
            </a:r>
            <a:r>
              <a:rPr lang="en-US" dirty="0" smtClean="0"/>
              <a:t>disease</a:t>
            </a:r>
          </a:p>
          <a:p>
            <a:pPr marL="1079500" lvl="1" indent="-457200">
              <a:lnSpc>
                <a:spcPts val="4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it is effective </a:t>
            </a:r>
            <a:r>
              <a:rPr lang="en-US" dirty="0"/>
              <a:t>when given as a single daily </a:t>
            </a:r>
            <a:r>
              <a:rPr lang="en-US" dirty="0" smtClean="0"/>
              <a:t>dose</a:t>
            </a:r>
          </a:p>
          <a:p>
            <a:pPr marL="1079500" lvl="1" indent="-457200">
              <a:lnSpc>
                <a:spcPts val="4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has </a:t>
            </a:r>
            <a:r>
              <a:rPr lang="en-US" dirty="0"/>
              <a:t>improved </a:t>
            </a:r>
            <a:r>
              <a:rPr lang="en-US" dirty="0" smtClean="0"/>
              <a:t>adherence </a:t>
            </a:r>
          </a:p>
          <a:p>
            <a:pPr marL="1079500" lvl="1" indent="-457200">
              <a:lnSpc>
                <a:spcPts val="4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is </a:t>
            </a:r>
            <a:r>
              <a:rPr lang="en-US" dirty="0"/>
              <a:t>less toxic than </a:t>
            </a:r>
            <a:r>
              <a:rPr lang="en-US" dirty="0" err="1"/>
              <a:t>propylthiouracil</a:t>
            </a:r>
            <a:r>
              <a:rPr lang="en-US" dirty="0" smtClean="0"/>
              <a:t>.</a:t>
            </a:r>
          </a:p>
          <a:p>
            <a:pPr marL="1079500" lvl="1" indent="-457200">
              <a:lnSpc>
                <a:spcPts val="4000"/>
              </a:lnSpc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457200" indent="-292100">
              <a:lnSpc>
                <a:spcPts val="4000"/>
              </a:lnSpc>
            </a:pPr>
            <a:r>
              <a:rPr lang="en-US" dirty="0" err="1" smtClean="0"/>
              <a:t>Euthyroidism</a:t>
            </a:r>
            <a:r>
              <a:rPr lang="en-US" dirty="0" smtClean="0"/>
              <a:t> is usually achieved in 12 weeks </a:t>
            </a:r>
            <a:r>
              <a:rPr lang="en-US" dirty="0" smtClean="0">
                <a:sym typeface="Wingdings" panose="05000000000000000000" pitchFamily="2" charset="2"/>
              </a:rPr>
              <a:t> dose can be reduced, but </a:t>
            </a:r>
            <a:r>
              <a:rPr lang="en-US" i="1" dirty="0" smtClean="0">
                <a:sym typeface="Wingdings" panose="05000000000000000000" pitchFamily="2" charset="2"/>
              </a:rPr>
              <a:t>not</a:t>
            </a:r>
            <a:r>
              <a:rPr lang="en-US" dirty="0" smtClean="0">
                <a:sym typeface="Wingdings" panose="05000000000000000000" pitchFamily="2" charset="2"/>
              </a:rPr>
              <a:t> stopped  an exacerbation of Grave’s disease may occur.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6618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Antithyroid</a:t>
            </a:r>
            <a:r>
              <a:rPr lang="en-US" dirty="0" smtClean="0"/>
              <a:t> drugs – Therapeutic 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65100" indent="0">
              <a:lnSpc>
                <a:spcPts val="4000"/>
              </a:lnSpc>
              <a:buNone/>
            </a:pPr>
            <a:r>
              <a:rPr lang="en-US" b="1" dirty="0" smtClean="0"/>
              <a:t>Response to treatment</a:t>
            </a:r>
          </a:p>
          <a:p>
            <a:pPr marL="622300" indent="-457200">
              <a:lnSpc>
                <a:spcPts val="4000"/>
              </a:lnSpc>
            </a:pPr>
            <a:r>
              <a:rPr lang="en-US" sz="2400" dirty="0"/>
              <a:t>The </a:t>
            </a:r>
            <a:r>
              <a:rPr lang="en-US" sz="2400" dirty="0" err="1"/>
              <a:t>thyrotoxic</a:t>
            </a:r>
            <a:r>
              <a:rPr lang="en-US" sz="2400" dirty="0"/>
              <a:t> state </a:t>
            </a:r>
            <a:r>
              <a:rPr lang="en-US" sz="2400" dirty="0" smtClean="0"/>
              <a:t>usually improves </a:t>
            </a:r>
            <a:r>
              <a:rPr lang="en-US" sz="2400" dirty="0"/>
              <a:t>within 3-6 weeks after the initiation </a:t>
            </a:r>
            <a:r>
              <a:rPr lang="en-US" sz="2400" dirty="0" smtClean="0"/>
              <a:t>of anti-thyroid </a:t>
            </a:r>
            <a:r>
              <a:rPr lang="en-US" sz="2400" dirty="0"/>
              <a:t>drugs</a:t>
            </a:r>
            <a:r>
              <a:rPr lang="en-US" sz="2400" dirty="0" smtClean="0"/>
              <a:t>.</a:t>
            </a:r>
          </a:p>
          <a:p>
            <a:pPr marL="622300" indent="-457200">
              <a:lnSpc>
                <a:spcPts val="4000"/>
              </a:lnSpc>
            </a:pPr>
            <a:r>
              <a:rPr lang="en-US" sz="2400" dirty="0"/>
              <a:t>The clinical response is related </a:t>
            </a:r>
            <a:r>
              <a:rPr lang="en-US" sz="2400" dirty="0" smtClean="0"/>
              <a:t>to:</a:t>
            </a:r>
            <a:endParaRPr lang="en-US" sz="2400" dirty="0"/>
          </a:p>
          <a:p>
            <a:pPr marL="1079500" lvl="1" indent="-457200">
              <a:lnSpc>
                <a:spcPts val="4000"/>
              </a:lnSpc>
            </a:pPr>
            <a:r>
              <a:rPr lang="en-US" sz="2400" dirty="0"/>
              <a:t>the dose of anti-thyroid </a:t>
            </a:r>
            <a:r>
              <a:rPr lang="en-US" sz="2400" dirty="0" smtClean="0"/>
              <a:t>drug</a:t>
            </a:r>
          </a:p>
          <a:p>
            <a:pPr marL="1079500" lvl="1" indent="-457200">
              <a:lnSpc>
                <a:spcPts val="4000"/>
              </a:lnSpc>
            </a:pPr>
            <a:r>
              <a:rPr lang="en-US" sz="2400" dirty="0" smtClean="0"/>
              <a:t>the </a:t>
            </a:r>
            <a:r>
              <a:rPr lang="en-US" sz="2400" dirty="0"/>
              <a:t>size of the </a:t>
            </a:r>
            <a:r>
              <a:rPr lang="en-US" sz="2400" dirty="0" smtClean="0"/>
              <a:t>goiter</a:t>
            </a:r>
            <a:endParaRPr lang="en-US" sz="2400" dirty="0"/>
          </a:p>
          <a:p>
            <a:pPr marL="1079500" lvl="1" indent="-457200">
              <a:lnSpc>
                <a:spcPts val="4000"/>
              </a:lnSpc>
            </a:pPr>
            <a:r>
              <a:rPr lang="en-US" sz="2400" dirty="0"/>
              <a:t>pretreatment serum T</a:t>
            </a:r>
            <a:r>
              <a:rPr lang="en-US" sz="2400" baseline="-25000" dirty="0"/>
              <a:t>3</a:t>
            </a:r>
            <a:r>
              <a:rPr lang="en-US" sz="2400" dirty="0"/>
              <a:t> </a:t>
            </a:r>
            <a:r>
              <a:rPr lang="en-US" sz="2400" dirty="0" smtClean="0"/>
              <a:t>concentrations</a:t>
            </a:r>
          </a:p>
          <a:p>
            <a:pPr marL="622300" indent="-457200">
              <a:lnSpc>
                <a:spcPts val="4000"/>
              </a:lnSpc>
            </a:pPr>
            <a:r>
              <a:rPr lang="en-US" dirty="0" smtClean="0"/>
              <a:t>Overtreatment may lead to hypothyroidism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1979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Antithyroid</a:t>
            </a:r>
            <a:r>
              <a:rPr lang="en-US" dirty="0" smtClean="0"/>
              <a:t> drugs – Therapeutic 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181102"/>
            <a:ext cx="8477250" cy="5616574"/>
          </a:xfrm>
        </p:spPr>
        <p:txBody>
          <a:bodyPr>
            <a:normAutofit/>
          </a:bodyPr>
          <a:lstStyle/>
          <a:p>
            <a:pPr marL="165100" indent="0">
              <a:lnSpc>
                <a:spcPts val="4000"/>
              </a:lnSpc>
              <a:buNone/>
            </a:pPr>
            <a:r>
              <a:rPr lang="en-US" b="1" dirty="0" smtClean="0"/>
              <a:t>Response to treatment</a:t>
            </a:r>
          </a:p>
          <a:p>
            <a:pPr marL="401638" indent="-236538">
              <a:lnSpc>
                <a:spcPts val="4000"/>
              </a:lnSpc>
            </a:pPr>
            <a:r>
              <a:rPr lang="en-US" sz="2400" dirty="0"/>
              <a:t>After treatment is initiated, patients should be examined </a:t>
            </a:r>
            <a:r>
              <a:rPr lang="en-US" sz="2400" dirty="0" smtClean="0"/>
              <a:t>and thyroid </a:t>
            </a:r>
            <a:r>
              <a:rPr lang="en-US" sz="2400" dirty="0"/>
              <a:t>function tests (serum FT4 and total or </a:t>
            </a:r>
            <a:r>
              <a:rPr lang="en-US" sz="2400" dirty="0" smtClean="0"/>
              <a:t>freeT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concentrations</a:t>
            </a:r>
            <a:r>
              <a:rPr lang="en-US" sz="2400" dirty="0"/>
              <a:t>) measured every 2-4 months</a:t>
            </a:r>
            <a:r>
              <a:rPr lang="en-US" sz="2400" dirty="0" smtClean="0"/>
              <a:t>.</a:t>
            </a:r>
          </a:p>
          <a:p>
            <a:pPr marL="401638" indent="-236538">
              <a:lnSpc>
                <a:spcPts val="4000"/>
              </a:lnSpc>
            </a:pPr>
            <a:r>
              <a:rPr lang="en-US" sz="2400" dirty="0"/>
              <a:t>Serum TSH will </a:t>
            </a:r>
            <a:r>
              <a:rPr lang="en-US" sz="2400" dirty="0" smtClean="0"/>
              <a:t>often remain </a:t>
            </a:r>
            <a:r>
              <a:rPr lang="en-US" sz="2400" dirty="0"/>
              <a:t>suppressed for several months after a patient has been </a:t>
            </a:r>
            <a:r>
              <a:rPr lang="en-US" sz="2400" dirty="0" smtClean="0"/>
              <a:t>hyperthyroid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smtClean="0"/>
              <a:t>so </a:t>
            </a:r>
            <a:r>
              <a:rPr lang="en-US" sz="2400" dirty="0"/>
              <a:t>the circulating </a:t>
            </a:r>
            <a:r>
              <a:rPr lang="en-US" sz="2400" dirty="0" smtClean="0"/>
              <a:t>T4 and T3 concentrations are </a:t>
            </a:r>
            <a:r>
              <a:rPr lang="en-US" sz="2400" dirty="0"/>
              <a:t>the most reliable assessment of thyroid </a:t>
            </a:r>
            <a:r>
              <a:rPr lang="en-US" sz="2400" dirty="0" smtClean="0"/>
              <a:t>status.</a:t>
            </a:r>
          </a:p>
          <a:p>
            <a:pPr marL="401638" indent="-236538">
              <a:lnSpc>
                <a:spcPts val="4000"/>
              </a:lnSpc>
            </a:pPr>
            <a:r>
              <a:rPr lang="en-US" sz="2400" dirty="0"/>
              <a:t>Once </a:t>
            </a:r>
            <a:r>
              <a:rPr lang="en-US" sz="2400" dirty="0" err="1"/>
              <a:t>euthyroidism</a:t>
            </a:r>
            <a:r>
              <a:rPr lang="en-US" sz="2400" dirty="0"/>
              <a:t> is established, follow-up every 4-6 </a:t>
            </a:r>
            <a:r>
              <a:rPr lang="en-US" sz="2400" dirty="0" smtClean="0"/>
              <a:t>months is </a:t>
            </a:r>
            <a:r>
              <a:rPr lang="en-US" sz="2400" dirty="0"/>
              <a:t>reasonable.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37512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Antithyroid</a:t>
            </a:r>
            <a:r>
              <a:rPr lang="en-US" dirty="0" smtClean="0"/>
              <a:t> drugs – Therapeutic choice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063094"/>
              </p:ext>
            </p:extLst>
          </p:nvPr>
        </p:nvGraphicFramePr>
        <p:xfrm>
          <a:off x="412750" y="1332753"/>
          <a:ext cx="847725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1097"/>
                <a:gridCol w="5676153"/>
              </a:tblGrid>
              <a:tr h="25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Small goiters or mild hyperthyroidism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ym typeface="Wingdings" panose="05000000000000000000" pitchFamily="2" charset="2"/>
                        </a:rPr>
                        <a:t>p</a:t>
                      </a:r>
                      <a:r>
                        <a:rPr lang="en-US" sz="2000" dirty="0" smtClean="0"/>
                        <a:t>rolonged drug therapy of Graves’ disease in anticipation of a remission</a:t>
                      </a:r>
                      <a:endParaRPr lang="en-GB" sz="2000" dirty="0"/>
                    </a:p>
                  </a:txBody>
                  <a:tcPr/>
                </a:tc>
              </a:tr>
              <a:tr h="2233407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Large goiters or severe disease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definitive therapy with either surgery or radioactive iodine (</a:t>
                      </a:r>
                      <a:r>
                        <a:rPr lang="en-US" sz="2000" b="0" baseline="30000" dirty="0" smtClean="0"/>
                        <a:t>131</a:t>
                      </a:r>
                      <a:r>
                        <a:rPr lang="en-US" sz="2000" b="0" dirty="0" smtClean="0"/>
                        <a:t>I</a:t>
                      </a:r>
                      <a:r>
                        <a:rPr lang="en-US" sz="2000" dirty="0" smtClean="0"/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/>
                        <a:t>Radioactive iodine is the treatment of choice of many endocrinologists in the U.S.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i="1" dirty="0" smtClean="0"/>
                        <a:t>Coexisting </a:t>
                      </a:r>
                      <a:r>
                        <a:rPr lang="en-US" sz="1800" i="1" dirty="0" err="1" smtClean="0"/>
                        <a:t>ophthalmopathy</a:t>
                      </a:r>
                      <a:r>
                        <a:rPr lang="en-US" sz="1800" i="1" dirty="0" smtClean="0"/>
                        <a:t> is considered a relative contraindication for radioactive iodine therapy.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Older patients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depleting the thyroid gland of preformed hormone by treatment with anti-thyroid drugs is advisable before therapy with radioactive iodine</a:t>
                      </a:r>
                      <a:endParaRPr lang="en-GB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Toxic nodular goiter 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definitive therapy with radioactive iodine or surgery</a:t>
                      </a:r>
                      <a:endParaRPr lang="en-GB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775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Thyrotoxicosis in pregnancy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Thyrotoxicosis occurs </a:t>
            </a:r>
            <a:r>
              <a:rPr lang="en-US" dirty="0" smtClean="0"/>
              <a:t>in ~0.2</a:t>
            </a:r>
            <a:r>
              <a:rPr lang="en-US" dirty="0"/>
              <a:t>% of pregnancies and is caused most frequently </a:t>
            </a:r>
            <a:r>
              <a:rPr lang="en-US" dirty="0" smtClean="0"/>
              <a:t>by Graves</a:t>
            </a:r>
            <a:r>
              <a:rPr lang="en-US" dirty="0"/>
              <a:t>’ </a:t>
            </a:r>
            <a:r>
              <a:rPr lang="en-US" dirty="0" smtClean="0"/>
              <a:t>disease.</a:t>
            </a:r>
          </a:p>
          <a:p>
            <a:r>
              <a:rPr lang="en-US" dirty="0" smtClean="0"/>
              <a:t>Anti-thyroid drugs </a:t>
            </a:r>
            <a:r>
              <a:rPr lang="en-US" dirty="0"/>
              <a:t>are the treatment of </a:t>
            </a:r>
            <a:r>
              <a:rPr lang="en-US" dirty="0" smtClean="0"/>
              <a:t>choice</a:t>
            </a:r>
          </a:p>
          <a:p>
            <a:pPr lvl="1"/>
            <a:r>
              <a:rPr lang="en-US" dirty="0" smtClean="0"/>
              <a:t>Radioactive </a:t>
            </a:r>
            <a:r>
              <a:rPr lang="en-US" dirty="0"/>
              <a:t>iodine </a:t>
            </a:r>
            <a:r>
              <a:rPr lang="en-US" dirty="0" smtClean="0"/>
              <a:t>is clearly contraindicated.</a:t>
            </a:r>
          </a:p>
          <a:p>
            <a:r>
              <a:rPr lang="en-US" dirty="0" err="1" smtClean="0"/>
              <a:t>Propylthiouracil</a:t>
            </a:r>
            <a:r>
              <a:rPr lang="en-US" dirty="0" smtClean="0"/>
              <a:t>, </a:t>
            </a:r>
            <a:r>
              <a:rPr lang="en-US" dirty="0" err="1" smtClean="0"/>
              <a:t>carbimazole</a:t>
            </a:r>
            <a:r>
              <a:rPr lang="en-US" dirty="0" smtClean="0"/>
              <a:t> and </a:t>
            </a:r>
            <a:r>
              <a:rPr lang="en-US" dirty="0" err="1" smtClean="0"/>
              <a:t>methimazole</a:t>
            </a:r>
            <a:r>
              <a:rPr lang="en-US" dirty="0" smtClean="0"/>
              <a:t> may be used safely in pregnancy.</a:t>
            </a:r>
          </a:p>
          <a:p>
            <a:pPr lvl="1"/>
            <a:r>
              <a:rPr lang="en-US" dirty="0" err="1" smtClean="0"/>
              <a:t>Methimazole</a:t>
            </a:r>
            <a:r>
              <a:rPr lang="en-US" dirty="0" smtClean="0"/>
              <a:t> is preferred over </a:t>
            </a:r>
            <a:r>
              <a:rPr lang="en-US" dirty="0" err="1" smtClean="0"/>
              <a:t>propylthiouracil</a:t>
            </a:r>
            <a:r>
              <a:rPr lang="en-US" dirty="0" smtClean="0"/>
              <a:t> because of </a:t>
            </a:r>
            <a:r>
              <a:rPr lang="en-US" dirty="0"/>
              <a:t>the risk of </a:t>
            </a:r>
            <a:r>
              <a:rPr lang="en-US" dirty="0" err="1"/>
              <a:t>propylthiouracil</a:t>
            </a:r>
            <a:r>
              <a:rPr lang="en-US" dirty="0"/>
              <a:t>-associated </a:t>
            </a:r>
            <a:r>
              <a:rPr lang="en-US" dirty="0" smtClean="0"/>
              <a:t>liver failure </a:t>
            </a:r>
            <a:r>
              <a:rPr lang="en-US" dirty="0"/>
              <a:t>in </a:t>
            </a:r>
            <a:r>
              <a:rPr lang="en-US" dirty="0" smtClean="0"/>
              <a:t>pregnancy.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302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Adjuvant therapy of thyrotoxicosis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5391152"/>
          </a:xfrm>
        </p:spPr>
        <p:txBody>
          <a:bodyPr>
            <a:normAutofit/>
          </a:bodyPr>
          <a:lstStyle/>
          <a:p>
            <a:pPr marL="401638" indent="-401638">
              <a:lnSpc>
                <a:spcPts val="4000"/>
              </a:lnSpc>
              <a:buFont typeface="+mj-lt"/>
              <a:buAutoNum type="arabicPeriod"/>
            </a:pPr>
            <a:r>
              <a:rPr lang="en-US" b="1" dirty="0"/>
              <a:t>β Adrenergic receptor </a:t>
            </a:r>
            <a:r>
              <a:rPr lang="en-US" b="1" dirty="0" smtClean="0"/>
              <a:t>antagonists</a:t>
            </a:r>
          </a:p>
          <a:p>
            <a:pPr marL="622300">
              <a:lnSpc>
                <a:spcPts val="4000"/>
              </a:lnSpc>
            </a:pPr>
            <a:r>
              <a:rPr lang="en-US" dirty="0" smtClean="0"/>
              <a:t>are effective in </a:t>
            </a:r>
            <a:r>
              <a:rPr lang="en-US" dirty="0"/>
              <a:t>antagonizing the sympathetic/adrenergic effects of </a:t>
            </a:r>
            <a:r>
              <a:rPr lang="en-US" dirty="0" smtClean="0"/>
              <a:t>thyrotoxicosis, thereby </a:t>
            </a:r>
            <a:r>
              <a:rPr lang="en-US" dirty="0"/>
              <a:t>reducing the tachycardia, tremor, and stare, and </a:t>
            </a:r>
            <a:r>
              <a:rPr lang="en-US" dirty="0" smtClean="0"/>
              <a:t>relieving palpitations</a:t>
            </a:r>
            <a:r>
              <a:rPr lang="en-US" dirty="0"/>
              <a:t>, anxiety, and tension. </a:t>
            </a:r>
            <a:endParaRPr lang="en-US" dirty="0" smtClean="0"/>
          </a:p>
          <a:p>
            <a:pPr marL="622300">
              <a:lnSpc>
                <a:spcPts val="4000"/>
              </a:lnSpc>
            </a:pPr>
            <a:r>
              <a:rPr lang="en-US" dirty="0" smtClean="0"/>
              <a:t>Either propranolol or atenolol is </a:t>
            </a:r>
            <a:r>
              <a:rPr lang="en-US" dirty="0"/>
              <a:t>usually given initially.</a:t>
            </a:r>
          </a:p>
          <a:p>
            <a:pPr marL="622300">
              <a:lnSpc>
                <a:spcPts val="4000"/>
              </a:lnSpc>
            </a:pPr>
            <a:r>
              <a:rPr lang="en-US" dirty="0"/>
              <a:t>Propranolol or </a:t>
            </a:r>
            <a:r>
              <a:rPr lang="en-US" dirty="0" err="1"/>
              <a:t>esmolol</a:t>
            </a:r>
            <a:r>
              <a:rPr lang="en-US" dirty="0"/>
              <a:t> can be given intravenously if needed.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535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Adjuvant therapy of thyrotoxicosis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5391152"/>
          </a:xfrm>
        </p:spPr>
        <p:txBody>
          <a:bodyPr>
            <a:normAutofit/>
          </a:bodyPr>
          <a:lstStyle/>
          <a:p>
            <a:pPr marL="401638" indent="-401638">
              <a:lnSpc>
                <a:spcPts val="4000"/>
              </a:lnSpc>
              <a:buFont typeface="+mj-lt"/>
              <a:buAutoNum type="arabicPeriod" startAt="2"/>
            </a:pPr>
            <a:r>
              <a:rPr lang="en-US" b="1" dirty="0" smtClean="0"/>
              <a:t>Calcium channel blockers</a:t>
            </a:r>
            <a:r>
              <a:rPr lang="en-US" b="1" dirty="0"/>
              <a:t> </a:t>
            </a:r>
            <a:r>
              <a:rPr lang="en-US" dirty="0" smtClean="0"/>
              <a:t>(e.g., </a:t>
            </a:r>
            <a:r>
              <a:rPr lang="en-US" dirty="0" err="1" smtClean="0"/>
              <a:t>diltiazem</a:t>
            </a:r>
            <a:r>
              <a:rPr lang="en-US" dirty="0" smtClean="0"/>
              <a:t>)</a:t>
            </a:r>
          </a:p>
          <a:p>
            <a:pPr marL="749300">
              <a:lnSpc>
                <a:spcPts val="4000"/>
              </a:lnSpc>
            </a:pPr>
            <a:r>
              <a:rPr lang="en-US" dirty="0" smtClean="0"/>
              <a:t>Can be used to control tachycardia and decrease the incidence of supraventricular </a:t>
            </a:r>
            <a:r>
              <a:rPr lang="en-US" dirty="0" err="1" smtClean="0"/>
              <a:t>tachyarrhythmias</a:t>
            </a:r>
            <a:r>
              <a:rPr lang="en-US" dirty="0" smtClean="0"/>
              <a:t>.</a:t>
            </a:r>
          </a:p>
          <a:p>
            <a:pPr>
              <a:lnSpc>
                <a:spcPts val="4000"/>
              </a:lnSpc>
            </a:pPr>
            <a:endParaRPr lang="en-US" dirty="0" smtClean="0"/>
          </a:p>
          <a:p>
            <a:pPr>
              <a:lnSpc>
                <a:spcPts val="4000"/>
              </a:lnSpc>
            </a:pPr>
            <a:r>
              <a:rPr lang="en-US" dirty="0" smtClean="0"/>
              <a:t>β </a:t>
            </a:r>
            <a:r>
              <a:rPr lang="en-US" i="1" dirty="0" smtClean="0"/>
              <a:t>Adrenergic </a:t>
            </a:r>
            <a:r>
              <a:rPr lang="en-US" i="1" dirty="0"/>
              <a:t>receptor antagonists or </a:t>
            </a:r>
            <a:r>
              <a:rPr lang="en-US" i="1" dirty="0" smtClean="0"/>
              <a:t>Ca</a:t>
            </a:r>
            <a:r>
              <a:rPr lang="en-US" i="1" baseline="30000" dirty="0" smtClean="0"/>
              <a:t>2+</a:t>
            </a:r>
            <a:r>
              <a:rPr lang="en-US" i="1" dirty="0" smtClean="0"/>
              <a:t> channel blockers should always be used as adjuncts to anti-thyroid drugs and only for short-term (2-6 weeks).</a:t>
            </a:r>
          </a:p>
          <a:p>
            <a:pPr marL="401638" indent="-401638">
              <a:lnSpc>
                <a:spcPts val="4000"/>
              </a:lnSpc>
              <a:buFont typeface="+mj-lt"/>
              <a:buAutoNum type="arabicPeriod" startAt="2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29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357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Therapeutic uses of thyroid hormone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major indications for the therapeutic use of </a:t>
            </a:r>
            <a:r>
              <a:rPr lang="en-US" dirty="0" smtClean="0"/>
              <a:t>thyroid hormone are for:</a:t>
            </a:r>
          </a:p>
          <a:p>
            <a:pPr marL="850900" lvl="1" indent="-3937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hormone </a:t>
            </a:r>
            <a:r>
              <a:rPr lang="en-US" dirty="0"/>
              <a:t>replacement therapy </a:t>
            </a:r>
            <a:r>
              <a:rPr lang="en-US" dirty="0" smtClean="0"/>
              <a:t>in patients </a:t>
            </a:r>
            <a:r>
              <a:rPr lang="en-US" dirty="0"/>
              <a:t>with </a:t>
            </a:r>
            <a:r>
              <a:rPr lang="en-US" dirty="0" smtClean="0"/>
              <a:t>hypothyroidism</a:t>
            </a:r>
            <a:r>
              <a:rPr lang="en-US" dirty="0"/>
              <a:t>.</a:t>
            </a:r>
          </a:p>
          <a:p>
            <a:pPr marL="850900" lvl="1" indent="-3937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TSH suppression therapy </a:t>
            </a:r>
            <a:r>
              <a:rPr lang="en-US" dirty="0"/>
              <a:t>in patients with thyroid </a:t>
            </a:r>
            <a:r>
              <a:rPr lang="en-US" dirty="0" smtClean="0"/>
              <a:t>cancer.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81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Adjuvant therapy of thyrotoxicosis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514" y="1406524"/>
            <a:ext cx="8703235" cy="5391152"/>
          </a:xfrm>
        </p:spPr>
        <p:txBody>
          <a:bodyPr>
            <a:normAutofit/>
          </a:bodyPr>
          <a:lstStyle/>
          <a:p>
            <a:pPr marL="347663" indent="-347663">
              <a:lnSpc>
                <a:spcPts val="4000"/>
              </a:lnSpc>
              <a:buFont typeface="+mj-lt"/>
              <a:buAutoNum type="arabicPeriod" startAt="3"/>
            </a:pPr>
            <a:r>
              <a:rPr lang="en-US" b="1" dirty="0" smtClean="0"/>
              <a:t>Drugs that inhibit the peripheral conversion of </a:t>
            </a:r>
          </a:p>
          <a:p>
            <a:pPr marL="349250" indent="0">
              <a:lnSpc>
                <a:spcPts val="4000"/>
              </a:lnSpc>
              <a:buNone/>
            </a:pPr>
            <a:r>
              <a:rPr lang="en-US" b="1" dirty="0" smtClean="0"/>
              <a:t>T</a:t>
            </a:r>
            <a:r>
              <a:rPr lang="en-US" b="1" baseline="-25000" dirty="0" smtClean="0"/>
              <a:t>4</a:t>
            </a:r>
            <a:r>
              <a:rPr lang="en-US" b="1" dirty="0" smtClean="0"/>
              <a:t> to T</a:t>
            </a:r>
            <a:r>
              <a:rPr lang="en-US" b="1" baseline="-25000" dirty="0" smtClean="0"/>
              <a:t>3</a:t>
            </a:r>
            <a:endParaRPr lang="en-US" b="1" dirty="0"/>
          </a:p>
          <a:p>
            <a:pPr marL="806450" lvl="1">
              <a:lnSpc>
                <a:spcPts val="4000"/>
              </a:lnSpc>
            </a:pPr>
            <a:r>
              <a:rPr lang="en-US" dirty="0" smtClean="0"/>
              <a:t>Dexamethasone</a:t>
            </a:r>
          </a:p>
          <a:p>
            <a:pPr marL="806450" lvl="1">
              <a:lnSpc>
                <a:spcPts val="4000"/>
              </a:lnSpc>
            </a:pPr>
            <a:r>
              <a:rPr lang="en-US" dirty="0" err="1" smtClean="0"/>
              <a:t>Cholestyramine</a:t>
            </a:r>
            <a:endParaRPr lang="en-US" dirty="0" smtClean="0"/>
          </a:p>
          <a:p>
            <a:pPr marL="806450" lvl="1">
              <a:lnSpc>
                <a:spcPts val="4000"/>
              </a:lnSpc>
            </a:pPr>
            <a:r>
              <a:rPr lang="en-US" dirty="0" smtClean="0"/>
              <a:t>Immunotherapy (for Grave’s hyperthyroidism and </a:t>
            </a:r>
            <a:r>
              <a:rPr lang="en-US" dirty="0" err="1" smtClean="0"/>
              <a:t>ophthalmopathy</a:t>
            </a:r>
            <a:r>
              <a:rPr lang="en-US" dirty="0" smtClean="0"/>
              <a:t>)</a:t>
            </a:r>
          </a:p>
          <a:p>
            <a:pPr lvl="1">
              <a:lnSpc>
                <a:spcPts val="4000"/>
              </a:lnSpc>
            </a:pPr>
            <a:endParaRPr lang="en-US" b="1" dirty="0" smtClean="0"/>
          </a:p>
          <a:p>
            <a:pPr marL="401638" indent="-401638">
              <a:lnSpc>
                <a:spcPts val="4000"/>
              </a:lnSpc>
              <a:buFont typeface="+mj-lt"/>
              <a:buAutoNum type="arabicPeriod" startAt="3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1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Preoperative preparation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</a:t>
            </a:r>
            <a:r>
              <a:rPr lang="en-GB" dirty="0" smtClean="0"/>
              <a:t>efore </a:t>
            </a:r>
            <a:r>
              <a:rPr lang="en-GB" i="1" dirty="0"/>
              <a:t>subtotal </a:t>
            </a:r>
            <a:r>
              <a:rPr lang="en-GB" i="1" dirty="0" smtClean="0"/>
              <a:t>thyroidectomy</a:t>
            </a:r>
            <a:r>
              <a:rPr lang="en-GB" dirty="0" smtClean="0"/>
              <a:t>, </a:t>
            </a:r>
            <a:r>
              <a:rPr lang="en-US" dirty="0"/>
              <a:t>patients should be rendered </a:t>
            </a:r>
            <a:r>
              <a:rPr lang="en-US" dirty="0" err="1" smtClean="0"/>
              <a:t>euthyroid</a:t>
            </a:r>
            <a:r>
              <a:rPr lang="en-US" dirty="0" smtClean="0"/>
              <a:t> (normal T</a:t>
            </a:r>
            <a:r>
              <a:rPr lang="en-US" baseline="-25000" dirty="0" smtClean="0"/>
              <a:t>3</a:t>
            </a:r>
            <a:r>
              <a:rPr lang="en-US" dirty="0" smtClean="0"/>
              <a:t> and T</a:t>
            </a:r>
            <a:r>
              <a:rPr lang="en-US" baseline="-25000" dirty="0" smtClean="0"/>
              <a:t>4</a:t>
            </a:r>
            <a:r>
              <a:rPr lang="en-US" dirty="0" smtClean="0"/>
              <a:t> – not necessarily TSH).</a:t>
            </a:r>
          </a:p>
          <a:p>
            <a:pPr marL="858838" indent="-457200">
              <a:buFont typeface="Wingdings" panose="05000000000000000000" pitchFamily="2" charset="2"/>
              <a:buChar char="à"/>
            </a:pPr>
            <a:r>
              <a:rPr lang="en-US" dirty="0" smtClean="0">
                <a:sym typeface="Wingdings" panose="05000000000000000000" pitchFamily="2" charset="2"/>
              </a:rPr>
              <a:t>to reduce operative morbidity and mortality.</a:t>
            </a:r>
          </a:p>
          <a:p>
            <a:pPr marL="401638" indent="0">
              <a:buNone/>
            </a:pPr>
            <a:endParaRPr lang="en-US" dirty="0" smtClean="0">
              <a:sym typeface="Wingdings" panose="05000000000000000000" pitchFamily="2" charset="2"/>
            </a:endParaRPr>
          </a:p>
          <a:p>
            <a:pPr marL="695325" indent="-349250">
              <a:buFont typeface="+mj-lt"/>
              <a:buAutoNum type="arabicPeriod"/>
            </a:pPr>
            <a:r>
              <a:rPr lang="en-US" b="1" dirty="0" smtClean="0">
                <a:sym typeface="Wingdings" panose="05000000000000000000" pitchFamily="2" charset="2"/>
              </a:rPr>
              <a:t>Anti-thyroid drugs</a:t>
            </a:r>
          </a:p>
          <a:p>
            <a:pPr marL="695325" indent="-349250">
              <a:buFont typeface="+mj-lt"/>
              <a:buAutoNum type="arabicPeriod"/>
            </a:pPr>
            <a:r>
              <a:rPr lang="en-US" b="1" dirty="0" smtClean="0">
                <a:sym typeface="Wingdings" panose="05000000000000000000" pitchFamily="2" charset="2"/>
              </a:rPr>
              <a:t>Iodide </a:t>
            </a:r>
            <a:r>
              <a:rPr lang="en-US" dirty="0" smtClean="0">
                <a:sym typeface="Wingdings" panose="05000000000000000000" pitchFamily="2" charset="2"/>
              </a:rPr>
              <a:t>(for 7-10 days)</a:t>
            </a:r>
          </a:p>
          <a:p>
            <a:pPr marL="914400" lvl="1" indent="-293688"/>
            <a:r>
              <a:rPr lang="en-US" dirty="0" smtClean="0">
                <a:sym typeface="Wingdings" panose="05000000000000000000" pitchFamily="2" charset="2"/>
              </a:rPr>
              <a:t>To decrease the vascularity of the gland</a:t>
            </a:r>
            <a:r>
              <a:rPr lang="en-GB" dirty="0" smtClean="0">
                <a:sym typeface="Wingdings" panose="05000000000000000000" pitchFamily="2" charset="2"/>
              </a:rPr>
              <a:t>  makes it less friable and decreases difficulty for the surgeon.</a:t>
            </a: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232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Thyroid storm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Is an </a:t>
            </a:r>
            <a:r>
              <a:rPr lang="en-US" dirty="0"/>
              <a:t>uncommon but </a:t>
            </a:r>
            <a:r>
              <a:rPr lang="en-US" dirty="0" smtClean="0"/>
              <a:t>life threatening complication </a:t>
            </a:r>
            <a:r>
              <a:rPr lang="en-US" dirty="0"/>
              <a:t>of </a:t>
            </a:r>
            <a:r>
              <a:rPr lang="en-US" dirty="0" smtClean="0"/>
              <a:t>thyrotoxicosis, </a:t>
            </a:r>
            <a:r>
              <a:rPr lang="en-US" dirty="0"/>
              <a:t>in which </a:t>
            </a:r>
            <a:r>
              <a:rPr lang="en-US" dirty="0" smtClean="0"/>
              <a:t>a severe </a:t>
            </a:r>
            <a:r>
              <a:rPr lang="en-US" dirty="0"/>
              <a:t>form of the disease is usually precipitated by </a:t>
            </a:r>
            <a:r>
              <a:rPr lang="en-US" dirty="0" smtClean="0"/>
              <a:t>an </a:t>
            </a:r>
            <a:r>
              <a:rPr lang="en-US" dirty="0" err="1" smtClean="0"/>
              <a:t>intercurrent</a:t>
            </a:r>
            <a:r>
              <a:rPr lang="en-US" dirty="0" smtClean="0"/>
              <a:t> </a:t>
            </a:r>
            <a:r>
              <a:rPr lang="en-US" dirty="0"/>
              <a:t>medical </a:t>
            </a:r>
            <a:r>
              <a:rPr lang="en-US" dirty="0" smtClean="0"/>
              <a:t>problem.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2049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Thyroid storm - 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181102"/>
            <a:ext cx="8477250" cy="5206998"/>
          </a:xfrm>
        </p:spPr>
        <p:txBody>
          <a:bodyPr>
            <a:normAutofit/>
          </a:bodyPr>
          <a:lstStyle/>
          <a:p>
            <a:pPr marL="401638" indent="-401638">
              <a:buFont typeface="+mj-lt"/>
              <a:buAutoNum type="arabicPeriod"/>
            </a:pPr>
            <a:r>
              <a:rPr lang="en-US" b="1" dirty="0"/>
              <a:t>S</a:t>
            </a:r>
            <a:r>
              <a:rPr lang="en-US" b="1" dirty="0" smtClean="0"/>
              <a:t>upportive measures</a:t>
            </a:r>
            <a:r>
              <a:rPr lang="en-US" dirty="0" smtClean="0"/>
              <a:t>, </a:t>
            </a:r>
            <a:r>
              <a:rPr lang="en-US" dirty="0"/>
              <a:t>such as </a:t>
            </a:r>
            <a:endParaRPr lang="en-US" dirty="0" smtClean="0"/>
          </a:p>
          <a:p>
            <a:pPr lvl="1"/>
            <a:r>
              <a:rPr lang="en-US" dirty="0" smtClean="0"/>
              <a:t>IV fluids</a:t>
            </a:r>
          </a:p>
          <a:p>
            <a:pPr lvl="1"/>
            <a:r>
              <a:rPr lang="en-US" dirty="0" smtClean="0"/>
              <a:t>Antipyretics</a:t>
            </a:r>
          </a:p>
          <a:p>
            <a:pPr lvl="1"/>
            <a:r>
              <a:rPr lang="en-US" dirty="0" smtClean="0"/>
              <a:t>cooling blankets</a:t>
            </a:r>
          </a:p>
          <a:p>
            <a:pPr lvl="1"/>
            <a:r>
              <a:rPr lang="en-US" dirty="0" smtClean="0"/>
              <a:t>sedation.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01638" indent="-401638">
              <a:buFont typeface="+mj-lt"/>
              <a:buAutoNum type="arabicPeriod"/>
            </a:pPr>
            <a:r>
              <a:rPr lang="en-US" b="1" dirty="0" smtClean="0"/>
              <a:t>Anti-thyroid drugs </a:t>
            </a:r>
            <a:r>
              <a:rPr lang="en-US" dirty="0" smtClean="0"/>
              <a:t>given </a:t>
            </a:r>
            <a:r>
              <a:rPr lang="en-US" dirty="0"/>
              <a:t>in large doses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Propylthiouracil</a:t>
            </a:r>
            <a:r>
              <a:rPr lang="en-US" dirty="0" smtClean="0"/>
              <a:t> </a:t>
            </a:r>
            <a:r>
              <a:rPr lang="en-US" dirty="0"/>
              <a:t>is preferred </a:t>
            </a:r>
            <a:r>
              <a:rPr lang="en-US" dirty="0" smtClean="0"/>
              <a:t>over </a:t>
            </a:r>
            <a:r>
              <a:rPr lang="en-US" dirty="0" err="1" smtClean="0"/>
              <a:t>methimazole</a:t>
            </a:r>
            <a:r>
              <a:rPr lang="en-US" dirty="0" smtClean="0"/>
              <a:t> </a:t>
            </a:r>
            <a:r>
              <a:rPr lang="en-US" dirty="0"/>
              <a:t>because it also impairs peripheral conversion </a:t>
            </a:r>
            <a:r>
              <a:rPr lang="en-US" dirty="0" smtClean="0"/>
              <a:t>of T</a:t>
            </a:r>
            <a:r>
              <a:rPr lang="en-US" baseline="-25000" dirty="0" smtClean="0"/>
              <a:t>4</a:t>
            </a:r>
            <a:r>
              <a:rPr lang="en-US" dirty="0"/>
              <a:t>→</a:t>
            </a:r>
            <a:r>
              <a:rPr lang="en-US" dirty="0" smtClean="0"/>
              <a:t>T</a:t>
            </a:r>
            <a:r>
              <a:rPr lang="en-US" baseline="-25000" dirty="0" smtClean="0"/>
              <a:t>3)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4655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Thyroid storm - Treatment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404813">
              <a:buFont typeface="+mj-lt"/>
              <a:buAutoNum type="arabicPeriod" startAt="3"/>
            </a:pPr>
            <a:r>
              <a:rPr lang="en-US" b="1" dirty="0" smtClean="0"/>
              <a:t>Oral iodides </a:t>
            </a:r>
            <a:r>
              <a:rPr lang="en-US" dirty="0" smtClean="0"/>
              <a:t>(after the first dose of an anti-thyroid drug).</a:t>
            </a:r>
          </a:p>
          <a:p>
            <a:pPr marL="514350" indent="-404813">
              <a:buFont typeface="+mj-lt"/>
              <a:buAutoNum type="arabicPeriod" startAt="3"/>
            </a:pPr>
            <a:r>
              <a:rPr lang="en-US" b="1" dirty="0" smtClean="0"/>
              <a:t>Adjuvant therapies </a:t>
            </a:r>
            <a:r>
              <a:rPr lang="en-US" dirty="0" smtClean="0"/>
              <a:t>of thyrotoxicosis</a:t>
            </a:r>
          </a:p>
          <a:p>
            <a:pPr marL="514350" indent="-404813">
              <a:buFont typeface="+mj-lt"/>
              <a:buAutoNum type="arabicPeriod" startAt="3"/>
            </a:pPr>
            <a:r>
              <a:rPr lang="en-US" b="1" dirty="0" smtClean="0"/>
              <a:t>Hydrocortisone</a:t>
            </a:r>
          </a:p>
          <a:p>
            <a:pPr marL="514350" indent="-404813">
              <a:buFont typeface="+mj-lt"/>
              <a:buAutoNum type="arabicPeriod" startAt="3"/>
            </a:pPr>
            <a:r>
              <a:rPr lang="en-US" b="1" dirty="0" smtClean="0"/>
              <a:t>Treatment</a:t>
            </a:r>
            <a:r>
              <a:rPr lang="en-US" dirty="0" smtClean="0"/>
              <a:t> of the underlying precipitating illness.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98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inhibitors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000"/>
              </a:lnSpc>
            </a:pPr>
            <a:r>
              <a:rPr lang="en-US" b="1" dirty="0"/>
              <a:t>I</a:t>
            </a:r>
            <a:r>
              <a:rPr lang="en-US" b="1" dirty="0" smtClean="0"/>
              <a:t>onic </a:t>
            </a:r>
            <a:r>
              <a:rPr lang="en-US" b="1" dirty="0"/>
              <a:t>inhibitors </a:t>
            </a:r>
            <a:r>
              <a:rPr lang="en-US" dirty="0" smtClean="0"/>
              <a:t>are</a:t>
            </a:r>
            <a:r>
              <a:rPr lang="en-US" b="1" dirty="0" smtClean="0"/>
              <a:t> </a:t>
            </a:r>
            <a:r>
              <a:rPr lang="en-US" dirty="0" smtClean="0"/>
              <a:t>substances that interfere </a:t>
            </a:r>
            <a:r>
              <a:rPr lang="en-US" dirty="0"/>
              <a:t>with the concentration of iodide by the </a:t>
            </a:r>
            <a:r>
              <a:rPr lang="en-US" dirty="0" smtClean="0"/>
              <a:t>thyroid </a:t>
            </a:r>
            <a:r>
              <a:rPr lang="en-GB" dirty="0" smtClean="0"/>
              <a:t>gland.</a:t>
            </a:r>
          </a:p>
          <a:p>
            <a:pPr>
              <a:lnSpc>
                <a:spcPts val="4000"/>
              </a:lnSpc>
            </a:pPr>
            <a:r>
              <a:rPr lang="en-US" dirty="0" smtClean="0"/>
              <a:t>Include:</a:t>
            </a:r>
            <a:endParaRPr lang="en-GB" dirty="0" smtClean="0"/>
          </a:p>
          <a:p>
            <a:pPr marL="622300" indent="-384175">
              <a:lnSpc>
                <a:spcPts val="4000"/>
              </a:lnSpc>
              <a:buFont typeface="+mj-lt"/>
              <a:buAutoNum type="arabicPeriod"/>
            </a:pPr>
            <a:r>
              <a:rPr lang="en-US" dirty="0" err="1" smtClean="0"/>
              <a:t>thiocyanate</a:t>
            </a:r>
            <a:endParaRPr lang="en-US" dirty="0" smtClean="0"/>
          </a:p>
          <a:p>
            <a:pPr marL="622300" indent="-384175">
              <a:lnSpc>
                <a:spcPts val="4000"/>
              </a:lnSpc>
              <a:buFont typeface="+mj-lt"/>
              <a:buAutoNum type="arabicPeriod"/>
            </a:pPr>
            <a:r>
              <a:rPr lang="en-US" dirty="0"/>
              <a:t>p</a:t>
            </a:r>
            <a:r>
              <a:rPr lang="en-US" dirty="0" smtClean="0"/>
              <a:t>erchlorate</a:t>
            </a:r>
          </a:p>
          <a:p>
            <a:pPr marL="622300" indent="-384175">
              <a:lnSpc>
                <a:spcPts val="4000"/>
              </a:lnSpc>
              <a:buFont typeface="+mj-lt"/>
              <a:buAutoNum type="arabicPeriod"/>
            </a:pPr>
            <a:r>
              <a:rPr lang="en-US" dirty="0" err="1"/>
              <a:t>f</a:t>
            </a:r>
            <a:r>
              <a:rPr lang="en-US" dirty="0" err="1" smtClean="0"/>
              <a:t>luoroborate</a:t>
            </a:r>
            <a:endParaRPr lang="en-US" dirty="0" smtClean="0"/>
          </a:p>
          <a:p>
            <a:pPr lvl="1">
              <a:lnSpc>
                <a:spcPts val="4000"/>
              </a:lnSpc>
              <a:buFont typeface="Wingdings" panose="05000000000000000000" pitchFamily="2" charset="2"/>
              <a:buChar char="Ø"/>
            </a:pPr>
            <a:r>
              <a:rPr lang="en-US" dirty="0" smtClean="0"/>
              <a:t>  Are all monovalent hydrated </a:t>
            </a:r>
            <a:r>
              <a:rPr lang="en-US" dirty="0"/>
              <a:t>anions of a size similar to that of iodide.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581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Ionic inhibitors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06524"/>
            <a:ext cx="8477250" cy="5250308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sz="2400" b="1" dirty="0" smtClean="0"/>
              <a:t>Perchlorate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smtClean="0"/>
              <a:t>ClO</a:t>
            </a:r>
            <a:r>
              <a:rPr lang="en-US" sz="2400" baseline="-25000" dirty="0" smtClean="0"/>
              <a:t>4</a:t>
            </a:r>
            <a:r>
              <a:rPr lang="en-US" sz="2400" baseline="30000" dirty="0" smtClean="0"/>
              <a:t>–</a:t>
            </a:r>
            <a:r>
              <a:rPr lang="en-US" sz="2400" dirty="0" smtClean="0"/>
              <a:t>) </a:t>
            </a:r>
            <a:r>
              <a:rPr lang="en-US" sz="2400" dirty="0"/>
              <a:t>is 10 times as </a:t>
            </a:r>
            <a:r>
              <a:rPr lang="en-US" sz="2400" dirty="0" smtClean="0"/>
              <a:t>active as </a:t>
            </a:r>
            <a:r>
              <a:rPr lang="en-US" sz="2400" dirty="0" err="1" smtClean="0"/>
              <a:t>thiocyanate</a:t>
            </a:r>
            <a:r>
              <a:rPr lang="en-US" sz="2400" dirty="0" smtClean="0"/>
              <a:t>. </a:t>
            </a:r>
          </a:p>
          <a:p>
            <a:pPr>
              <a:lnSpc>
                <a:spcPts val="4000"/>
              </a:lnSpc>
            </a:pPr>
            <a:r>
              <a:rPr lang="en-US" sz="2400" dirty="0" smtClean="0"/>
              <a:t>The </a:t>
            </a:r>
            <a:r>
              <a:rPr lang="en-US" sz="2400" dirty="0"/>
              <a:t>various NIS </a:t>
            </a:r>
            <a:r>
              <a:rPr lang="en-US" sz="2400" dirty="0" smtClean="0"/>
              <a:t>(sodium/iodide </a:t>
            </a:r>
            <a:r>
              <a:rPr lang="en-US" sz="2400" dirty="0" err="1" smtClean="0"/>
              <a:t>symporter</a:t>
            </a:r>
            <a:r>
              <a:rPr lang="en-US" sz="2400" dirty="0" smtClean="0"/>
              <a:t>) inhibitors</a:t>
            </a:r>
            <a:r>
              <a:rPr lang="en-US" sz="2400" dirty="0"/>
              <a:t>, </a:t>
            </a:r>
            <a:r>
              <a:rPr lang="en-US" sz="2400" dirty="0" smtClean="0"/>
              <a:t>perchlorate, </a:t>
            </a:r>
            <a:r>
              <a:rPr lang="en-US" sz="2400" dirty="0" err="1" smtClean="0"/>
              <a:t>thiocyanate</a:t>
            </a:r>
            <a:r>
              <a:rPr lang="en-US" sz="2400" dirty="0"/>
              <a:t>, and nitrate, are additive in inhibiting iodine </a:t>
            </a:r>
            <a:r>
              <a:rPr lang="en-US" sz="2400" dirty="0" smtClean="0"/>
              <a:t>uptake.</a:t>
            </a:r>
          </a:p>
          <a:p>
            <a:pPr>
              <a:lnSpc>
                <a:spcPts val="4000"/>
              </a:lnSpc>
            </a:pPr>
            <a:r>
              <a:rPr lang="en-US" sz="2400" dirty="0" smtClean="0"/>
              <a:t>Perchlorate </a:t>
            </a:r>
            <a:r>
              <a:rPr lang="en-US" sz="2400" dirty="0"/>
              <a:t>blocks the entrance of </a:t>
            </a:r>
            <a:r>
              <a:rPr lang="en-US" sz="2400" dirty="0" smtClean="0"/>
              <a:t>iodide into </a:t>
            </a:r>
            <a:r>
              <a:rPr lang="en-US" sz="2400" dirty="0"/>
              <a:t>the thyroid by competitively inhibiting the </a:t>
            </a:r>
            <a:r>
              <a:rPr lang="en-US" sz="2400" dirty="0" smtClean="0"/>
              <a:t>NIS.</a:t>
            </a:r>
          </a:p>
          <a:p>
            <a:pPr>
              <a:lnSpc>
                <a:spcPts val="4000"/>
              </a:lnSpc>
            </a:pPr>
            <a:r>
              <a:rPr lang="en-US" sz="2400" b="1" dirty="0"/>
              <a:t>Lithium</a:t>
            </a:r>
            <a:r>
              <a:rPr lang="en-US" sz="2400" dirty="0"/>
              <a:t> </a:t>
            </a:r>
            <a:r>
              <a:rPr lang="en-US" sz="2400" dirty="0" smtClean="0"/>
              <a:t>principal </a:t>
            </a:r>
            <a:r>
              <a:rPr lang="en-US" sz="2400" dirty="0"/>
              <a:t>effect is </a:t>
            </a:r>
            <a:r>
              <a:rPr lang="en-US" sz="2400" i="1" dirty="0"/>
              <a:t>decreased secretion </a:t>
            </a:r>
            <a:r>
              <a:rPr lang="en-US" sz="2400" dirty="0"/>
              <a:t>of </a:t>
            </a:r>
            <a:r>
              <a:rPr lang="en-US" sz="2400" dirty="0" err="1"/>
              <a:t>thyroxine</a:t>
            </a:r>
            <a:r>
              <a:rPr lang="en-US" sz="2400" dirty="0"/>
              <a:t> and </a:t>
            </a:r>
            <a:r>
              <a:rPr lang="en-US" sz="2400" dirty="0" err="1" smtClean="0"/>
              <a:t>triiodothyronine</a:t>
            </a:r>
            <a:r>
              <a:rPr lang="en-US" sz="2400" dirty="0" smtClean="0"/>
              <a:t>, </a:t>
            </a:r>
            <a:r>
              <a:rPr lang="en-US" sz="2400" dirty="0"/>
              <a:t>which can cause overt hypothyroidism in </a:t>
            </a:r>
            <a:r>
              <a:rPr lang="en-US" sz="2400" dirty="0" smtClean="0"/>
              <a:t>some patients </a:t>
            </a:r>
            <a:r>
              <a:rPr lang="en-US" sz="2400" dirty="0"/>
              <a:t>taking Li</a:t>
            </a:r>
            <a:r>
              <a:rPr lang="en-US" sz="2400" baseline="30000" dirty="0"/>
              <a:t>+</a:t>
            </a:r>
            <a:r>
              <a:rPr lang="en-US" sz="2400" dirty="0"/>
              <a:t> for the treatment of </a:t>
            </a:r>
            <a:r>
              <a:rPr lang="en-US" sz="2400" dirty="0" smtClean="0"/>
              <a:t>mania.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24603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Iodide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10" y="1369948"/>
            <a:ext cx="8568690" cy="52320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600" b="1" dirty="0"/>
              <a:t>Iodide</a:t>
            </a:r>
            <a:r>
              <a:rPr lang="en-US" sz="2600" dirty="0"/>
              <a:t> is the oldest remedy for disorders of the </a:t>
            </a:r>
            <a:r>
              <a:rPr lang="en-US" sz="2600" dirty="0" smtClean="0"/>
              <a:t>thyroid gland</a:t>
            </a:r>
            <a:r>
              <a:rPr lang="en-US" sz="2600" dirty="0"/>
              <a:t>. Before the anti-thyroid drugs were used, it </a:t>
            </a:r>
            <a:r>
              <a:rPr lang="en-US" sz="2600" dirty="0" smtClean="0"/>
              <a:t>was the </a:t>
            </a:r>
            <a:r>
              <a:rPr lang="en-US" sz="2600" dirty="0"/>
              <a:t>only substance available for control of the signs </a:t>
            </a:r>
            <a:r>
              <a:rPr lang="en-US" sz="2600" dirty="0" smtClean="0"/>
              <a:t>and symptoms </a:t>
            </a:r>
            <a:r>
              <a:rPr lang="en-US" sz="2600" dirty="0"/>
              <a:t>of </a:t>
            </a:r>
            <a:r>
              <a:rPr lang="en-US" sz="2600" dirty="0" smtClean="0"/>
              <a:t>hyperthyroidism.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6749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Iodide - MOA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10" y="1369948"/>
            <a:ext cx="8568690" cy="523202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High </a:t>
            </a:r>
            <a:r>
              <a:rPr lang="en-US" dirty="0"/>
              <a:t>concentrations of </a:t>
            </a:r>
            <a:r>
              <a:rPr lang="en-US" dirty="0" smtClean="0"/>
              <a:t>iodide appear </a:t>
            </a:r>
            <a:r>
              <a:rPr lang="en-US" dirty="0"/>
              <a:t>to influence </a:t>
            </a:r>
            <a:r>
              <a:rPr lang="en-US" i="1" dirty="0"/>
              <a:t>almost all </a:t>
            </a:r>
            <a:r>
              <a:rPr lang="en-US" dirty="0"/>
              <a:t>important aspects </a:t>
            </a:r>
            <a:r>
              <a:rPr lang="en-US" dirty="0" smtClean="0"/>
              <a:t>of iodine </a:t>
            </a:r>
            <a:r>
              <a:rPr lang="en-US" dirty="0"/>
              <a:t>metabolism by the thyroid </a:t>
            </a:r>
            <a:r>
              <a:rPr lang="en-US" dirty="0" smtClean="0"/>
              <a:t>gland. These include:</a:t>
            </a:r>
          </a:p>
          <a:p>
            <a:pPr marL="804863" lvl="1" indent="-347663"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Acute inhibition of the synthesis of </a:t>
            </a:r>
            <a:r>
              <a:rPr lang="en-US" dirty="0" err="1"/>
              <a:t>iodotyrosines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iodothyronines</a:t>
            </a:r>
            <a:r>
              <a:rPr lang="en-US" dirty="0" smtClean="0"/>
              <a:t> (for 2 days).</a:t>
            </a:r>
          </a:p>
          <a:p>
            <a:pPr marL="804863" lvl="1" indent="-347663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Inhibition of the release of thyroid hormone (rapid and efficient).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71307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Iodide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response </a:t>
            </a:r>
            <a:r>
              <a:rPr lang="en-US" dirty="0" smtClean="0"/>
              <a:t>to iodides </a:t>
            </a:r>
            <a:r>
              <a:rPr lang="en-US" dirty="0"/>
              <a:t>in patients with hyperthyroidism is </a:t>
            </a:r>
            <a:r>
              <a:rPr lang="en-US" dirty="0" smtClean="0"/>
              <a:t>often striking </a:t>
            </a:r>
            <a:r>
              <a:rPr lang="en-US" dirty="0"/>
              <a:t>and </a:t>
            </a:r>
            <a:r>
              <a:rPr lang="en-US" dirty="0" smtClean="0"/>
              <a:t>rapid (24 hours).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maximal effect is attained after 10-15 days.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Iodide </a:t>
            </a:r>
            <a:r>
              <a:rPr lang="en-US" dirty="0"/>
              <a:t>therapy usually does </a:t>
            </a:r>
            <a:r>
              <a:rPr lang="en-US" i="1" dirty="0" smtClean="0"/>
              <a:t>not</a:t>
            </a:r>
            <a:r>
              <a:rPr lang="en-US" dirty="0" smtClean="0"/>
              <a:t> completely </a:t>
            </a:r>
            <a:r>
              <a:rPr lang="en-US" dirty="0"/>
              <a:t>control the manifestations of </a:t>
            </a:r>
            <a:r>
              <a:rPr lang="en-US" dirty="0" smtClean="0"/>
              <a:t>hyperthyroidism, and </a:t>
            </a:r>
            <a:r>
              <a:rPr lang="en-US" dirty="0"/>
              <a:t>after a variable period of time, the </a:t>
            </a:r>
            <a:r>
              <a:rPr lang="en-US" dirty="0" smtClean="0"/>
              <a:t>beneficial effect </a:t>
            </a:r>
            <a:r>
              <a:rPr lang="en-US" dirty="0"/>
              <a:t>disappears.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39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820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Thyroid hormone preparations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54650"/>
            <a:ext cx="8477250" cy="4981575"/>
          </a:xfrm>
        </p:spPr>
        <p:txBody>
          <a:bodyPr>
            <a:normAutofit/>
          </a:bodyPr>
          <a:lstStyle/>
          <a:p>
            <a:pPr marL="336550" indent="-336550">
              <a:buFont typeface="+mj-lt"/>
              <a:buAutoNum type="arabicPeriod"/>
            </a:pPr>
            <a:r>
              <a:rPr lang="en-US" b="1" dirty="0" smtClean="0"/>
              <a:t>Levothyroxine (L-T</a:t>
            </a:r>
            <a:r>
              <a:rPr lang="en-US" b="1" baseline="-25000" dirty="0" smtClean="0"/>
              <a:t>4</a:t>
            </a:r>
            <a:r>
              <a:rPr lang="en-US" b="1" dirty="0" smtClean="0"/>
              <a:t>)</a:t>
            </a:r>
          </a:p>
          <a:p>
            <a:pPr marL="850900"/>
            <a:r>
              <a:rPr lang="en-US" dirty="0" smtClean="0"/>
              <a:t>Available in tablets and for injection.</a:t>
            </a:r>
          </a:p>
          <a:p>
            <a:pPr marL="850900"/>
            <a:r>
              <a:rPr lang="en-US" dirty="0" smtClean="0"/>
              <a:t>Different brands may not be bioequivalent.</a:t>
            </a:r>
          </a:p>
          <a:p>
            <a:pPr marL="850900"/>
            <a:r>
              <a:rPr lang="en-US" dirty="0" smtClean="0"/>
              <a:t>Absorption is not complete (</a:t>
            </a:r>
            <a:r>
              <a:rPr lang="en-US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∽</a:t>
            </a:r>
            <a:r>
              <a:rPr lang="en-US" dirty="0" smtClean="0">
                <a:ea typeface="Microsoft YaHei UI" panose="020B0503020204020204" pitchFamily="34" charset="-122"/>
              </a:rPr>
              <a:t>80%) </a:t>
            </a:r>
            <a:r>
              <a:rPr lang="en-US" dirty="0" smtClean="0">
                <a:ea typeface="Microsoft YaHei UI" panose="020B0503020204020204" pitchFamily="34" charset="-122"/>
                <a:sym typeface="Wingdings" panose="05000000000000000000" pitchFamily="2" charset="2"/>
              </a:rPr>
              <a:t> increased if taken on empty stomach.</a:t>
            </a:r>
          </a:p>
          <a:p>
            <a:pPr marL="850900"/>
            <a:r>
              <a:rPr lang="en-US" dirty="0" smtClean="0">
                <a:ea typeface="Microsoft YaHei UI" panose="020B0503020204020204" pitchFamily="34" charset="-122"/>
                <a:sym typeface="Wingdings" panose="05000000000000000000" pitchFamily="2" charset="2"/>
              </a:rPr>
              <a:t>T</a:t>
            </a:r>
            <a:r>
              <a:rPr lang="en-US" baseline="-25000" dirty="0" smtClean="0">
                <a:ea typeface="Microsoft YaHei UI" panose="020B0503020204020204" pitchFamily="34" charset="-122"/>
                <a:sym typeface="Wingdings" panose="05000000000000000000" pitchFamily="2" charset="2"/>
              </a:rPr>
              <a:t>1/2</a:t>
            </a:r>
            <a:r>
              <a:rPr lang="en-US" dirty="0" smtClean="0">
                <a:ea typeface="Microsoft YaHei UI" panose="020B0503020204020204" pitchFamily="34" charset="-122"/>
                <a:sym typeface="Wingdings" panose="05000000000000000000" pitchFamily="2" charset="2"/>
              </a:rPr>
              <a:t> = 7 days</a:t>
            </a:r>
          </a:p>
          <a:p>
            <a:pPr marL="1316038" lvl="1" indent="-349250">
              <a:buFont typeface="Wingdings" panose="05000000000000000000" pitchFamily="2" charset="2"/>
              <a:buChar char="Ø"/>
            </a:pPr>
            <a:r>
              <a:rPr lang="en-US" sz="2400" dirty="0">
                <a:ea typeface="Microsoft YaHei UI" panose="020B0503020204020204" pitchFamily="34" charset="-122"/>
                <a:sym typeface="Wingdings" panose="05000000000000000000" pitchFamily="2" charset="2"/>
              </a:rPr>
              <a:t>Follow-up blood tests typically are </a:t>
            </a:r>
            <a:r>
              <a:rPr lang="en-US" sz="2400" dirty="0" smtClean="0">
                <a:ea typeface="Microsoft YaHei UI" panose="020B0503020204020204" pitchFamily="34" charset="-122"/>
                <a:sym typeface="Wingdings" panose="05000000000000000000" pitchFamily="2" charset="2"/>
              </a:rPr>
              <a:t>done ~6 </a:t>
            </a:r>
            <a:r>
              <a:rPr lang="en-US" sz="2400" dirty="0">
                <a:ea typeface="Microsoft YaHei UI" panose="020B0503020204020204" pitchFamily="34" charset="-122"/>
                <a:sym typeface="Wingdings" panose="05000000000000000000" pitchFamily="2" charset="2"/>
              </a:rPr>
              <a:t>weeks after any dosage </a:t>
            </a:r>
            <a:r>
              <a:rPr lang="en-US" sz="2400" dirty="0" smtClean="0">
                <a:ea typeface="Microsoft YaHei UI" panose="020B0503020204020204" pitchFamily="34" charset="-122"/>
                <a:sym typeface="Wingdings" panose="05000000000000000000" pitchFamily="2" charset="2"/>
              </a:rPr>
              <a:t>change.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47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Iodide – Therapeutic 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The uses of iodide in the treatment </a:t>
            </a:r>
            <a:r>
              <a:rPr lang="en-US" dirty="0" smtClean="0"/>
              <a:t>of hyperthyroidism are:</a:t>
            </a:r>
          </a:p>
          <a:p>
            <a:pPr marL="858838" lvl="1" indent="-401638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/>
              <a:t>the preoperative period in </a:t>
            </a:r>
            <a:r>
              <a:rPr lang="en-US" dirty="0" smtClean="0"/>
              <a:t>preparation for thyroidectomy</a:t>
            </a:r>
          </a:p>
          <a:p>
            <a:pPr marL="858838" lvl="1" indent="-401638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in </a:t>
            </a:r>
            <a:r>
              <a:rPr lang="en-US" dirty="0"/>
              <a:t>conjunction with </a:t>
            </a:r>
            <a:r>
              <a:rPr lang="en-US" dirty="0" err="1" smtClean="0"/>
              <a:t>antithyroid</a:t>
            </a:r>
            <a:r>
              <a:rPr lang="en-US" dirty="0" smtClean="0"/>
              <a:t> drugs </a:t>
            </a:r>
            <a:r>
              <a:rPr lang="en-US" dirty="0"/>
              <a:t>and propranolol, in the treatment </a:t>
            </a:r>
            <a:r>
              <a:rPr lang="en-US" dirty="0" smtClean="0"/>
              <a:t>of </a:t>
            </a:r>
            <a:r>
              <a:rPr lang="en-US" dirty="0" err="1" smtClean="0"/>
              <a:t>thyrotoxic</a:t>
            </a:r>
            <a:r>
              <a:rPr lang="en-US" dirty="0" smtClean="0"/>
              <a:t> </a:t>
            </a:r>
            <a:r>
              <a:rPr lang="en-US" dirty="0"/>
              <a:t>crisis.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40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1758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Iodide – Adverse effects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598" y="1363982"/>
            <a:ext cx="8586978" cy="5434012"/>
          </a:xfrm>
        </p:spPr>
        <p:txBody>
          <a:bodyPr>
            <a:normAutofit/>
          </a:bodyPr>
          <a:lstStyle/>
          <a:p>
            <a:pPr>
              <a:lnSpc>
                <a:spcPts val="3800"/>
              </a:lnSpc>
            </a:pPr>
            <a:r>
              <a:rPr lang="en-US" sz="2400" dirty="0" smtClean="0"/>
              <a:t>Marked sensitivity</a:t>
            </a:r>
          </a:p>
          <a:p>
            <a:pPr lvl="1">
              <a:lnSpc>
                <a:spcPts val="3800"/>
              </a:lnSpc>
            </a:pPr>
            <a:r>
              <a:rPr lang="en-US" sz="2400" dirty="0" smtClean="0"/>
              <a:t>Angioedema			Cutaneous hemorrhage</a:t>
            </a:r>
          </a:p>
          <a:p>
            <a:pPr lvl="1">
              <a:lnSpc>
                <a:spcPts val="3800"/>
              </a:lnSpc>
            </a:pPr>
            <a:r>
              <a:rPr lang="en-US" sz="2400" dirty="0" smtClean="0"/>
              <a:t>Serum-sickness type of hypersensitivity.</a:t>
            </a:r>
          </a:p>
          <a:p>
            <a:pPr>
              <a:lnSpc>
                <a:spcPts val="3800"/>
              </a:lnSpc>
            </a:pPr>
            <a:r>
              <a:rPr lang="en-US" sz="2400" dirty="0" smtClean="0"/>
              <a:t>Chronic </a:t>
            </a:r>
            <a:r>
              <a:rPr lang="en-US" sz="2400" dirty="0"/>
              <a:t>intoxication with iodide (</a:t>
            </a:r>
            <a:r>
              <a:rPr lang="en-US" sz="2400" i="1" dirty="0" err="1"/>
              <a:t>iodism</a:t>
            </a:r>
            <a:r>
              <a:rPr lang="en-US" sz="2400" dirty="0"/>
              <a:t>) </a:t>
            </a:r>
            <a:r>
              <a:rPr lang="en-US" sz="2400" dirty="0" smtClean="0"/>
              <a:t>may occur and the </a:t>
            </a:r>
            <a:r>
              <a:rPr lang="en-US" sz="2400" dirty="0"/>
              <a:t>severity of symptoms </a:t>
            </a:r>
            <a:r>
              <a:rPr lang="en-US" sz="2400" dirty="0" smtClean="0"/>
              <a:t>is </a:t>
            </a:r>
            <a:r>
              <a:rPr lang="en-US" sz="2400" dirty="0"/>
              <a:t>related to the </a:t>
            </a:r>
            <a:r>
              <a:rPr lang="en-US" sz="2400" dirty="0" smtClean="0"/>
              <a:t>dose</a:t>
            </a:r>
            <a:r>
              <a:rPr lang="en-GB" sz="2400" dirty="0" smtClean="0"/>
              <a:t>.</a:t>
            </a:r>
          </a:p>
          <a:p>
            <a:pPr lvl="1">
              <a:lnSpc>
                <a:spcPts val="3800"/>
              </a:lnSpc>
            </a:pPr>
            <a:r>
              <a:rPr lang="en-US" sz="2400" dirty="0" smtClean="0"/>
              <a:t>Unpleasant brassy </a:t>
            </a:r>
            <a:r>
              <a:rPr lang="en-US" sz="2400" dirty="0"/>
              <a:t>taste and burning in the mouth and </a:t>
            </a:r>
            <a:r>
              <a:rPr lang="en-US" sz="2400" dirty="0" smtClean="0"/>
              <a:t>throat</a:t>
            </a:r>
          </a:p>
          <a:p>
            <a:pPr lvl="1">
              <a:lnSpc>
                <a:spcPts val="3800"/>
              </a:lnSpc>
            </a:pPr>
            <a:r>
              <a:rPr lang="en-GB" sz="2400" dirty="0"/>
              <a:t>head </a:t>
            </a:r>
            <a:r>
              <a:rPr lang="en-GB" sz="2400" dirty="0" smtClean="0"/>
              <a:t>cold		</a:t>
            </a:r>
            <a:r>
              <a:rPr lang="en-GB" sz="2000" baseline="30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●</a:t>
            </a:r>
            <a:r>
              <a:rPr lang="en-GB" sz="24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r>
              <a:rPr lang="en-GB" sz="2400" dirty="0" smtClean="0"/>
              <a:t>productive cough</a:t>
            </a:r>
          </a:p>
          <a:p>
            <a:pPr lvl="1">
              <a:lnSpc>
                <a:spcPts val="3800"/>
              </a:lnSpc>
            </a:pPr>
            <a:r>
              <a:rPr lang="en-US" sz="2400" dirty="0" smtClean="0"/>
              <a:t>Skin lesions		</a:t>
            </a:r>
            <a:r>
              <a:rPr lang="en-GB" sz="2000" baseline="30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●</a:t>
            </a:r>
            <a:r>
              <a:rPr lang="en-GB" sz="2400" baseline="30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r>
              <a:rPr lang="en-US" sz="2400" dirty="0" smtClean="0"/>
              <a:t>gastric irritation	</a:t>
            </a:r>
            <a:r>
              <a:rPr lang="en-GB" sz="2400" baseline="300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r>
              <a:rPr lang="en-GB" sz="2400" baseline="30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	●</a:t>
            </a:r>
            <a:r>
              <a:rPr lang="en-GB" sz="28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</a:t>
            </a:r>
            <a:r>
              <a:rPr lang="en-US" sz="2400" dirty="0" smtClean="0"/>
              <a:t>fever</a:t>
            </a:r>
          </a:p>
          <a:p>
            <a:pPr>
              <a:lnSpc>
                <a:spcPts val="3800"/>
              </a:lnSpc>
            </a:pPr>
            <a:r>
              <a:rPr lang="en-US" sz="2400" dirty="0" smtClean="0"/>
              <a:t>Symptoms disappear within a few days of d/c of iodide.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41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4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Radioactive iodine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Radioactive isotopes of iodine </a:t>
            </a:r>
            <a:r>
              <a:rPr lang="en-US" dirty="0"/>
              <a:t>(mainly </a:t>
            </a:r>
            <a:r>
              <a:rPr lang="en-US" b="1" baseline="30000" dirty="0"/>
              <a:t>123</a:t>
            </a:r>
            <a:r>
              <a:rPr lang="en-US" b="1" dirty="0"/>
              <a:t>I and </a:t>
            </a:r>
            <a:r>
              <a:rPr lang="en-US" b="1" baseline="30000" dirty="0" smtClean="0"/>
              <a:t>131</a:t>
            </a:r>
            <a:r>
              <a:rPr lang="en-US" b="1" dirty="0" smtClean="0"/>
              <a:t>I</a:t>
            </a:r>
            <a:r>
              <a:rPr lang="en-US" dirty="0" smtClean="0"/>
              <a:t>).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Used </a:t>
            </a:r>
            <a:r>
              <a:rPr lang="en-US" dirty="0"/>
              <a:t>therapeutically for thyroid destruction of </a:t>
            </a:r>
            <a:r>
              <a:rPr lang="en-US" dirty="0" smtClean="0"/>
              <a:t>an overactive </a:t>
            </a:r>
            <a:r>
              <a:rPr lang="en-US" dirty="0"/>
              <a:t>or enlarged thyroid and in thyroid cancer </a:t>
            </a:r>
            <a:r>
              <a:rPr lang="en-US" dirty="0" smtClean="0"/>
              <a:t>for thyroid </a:t>
            </a:r>
            <a:r>
              <a:rPr lang="en-US" dirty="0"/>
              <a:t>ablation and treatment of metastatic </a:t>
            </a:r>
            <a:r>
              <a:rPr lang="en-US" dirty="0" smtClean="0"/>
              <a:t>disease.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42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24340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Radioactive iodine - MOA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baseline="30000" dirty="0" smtClean="0"/>
              <a:t>131</a:t>
            </a:r>
            <a:r>
              <a:rPr lang="en-US" b="1" dirty="0" smtClean="0"/>
              <a:t>I</a:t>
            </a:r>
            <a:r>
              <a:rPr lang="en-US" dirty="0"/>
              <a:t> </a:t>
            </a:r>
            <a:r>
              <a:rPr lang="en-US" dirty="0" smtClean="0"/>
              <a:t>is rapidly and efficiently trapped by the thyroid, incorporated into the </a:t>
            </a:r>
            <a:r>
              <a:rPr lang="en-US" dirty="0" err="1" smtClean="0"/>
              <a:t>iodoaminoacids</a:t>
            </a:r>
            <a:r>
              <a:rPr lang="en-US" dirty="0"/>
              <a:t> </a:t>
            </a:r>
            <a:r>
              <a:rPr lang="en-US" dirty="0" smtClean="0"/>
              <a:t>and deposited in the colloid of the follicles.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destructive β particles </a:t>
            </a:r>
            <a:r>
              <a:rPr lang="en-US" dirty="0" smtClean="0"/>
              <a:t>originate within </a:t>
            </a:r>
            <a:r>
              <a:rPr lang="en-US" dirty="0"/>
              <a:t>the follicle and act almost exclusively on the parenchymal </a:t>
            </a:r>
            <a:r>
              <a:rPr lang="en-US" dirty="0" smtClean="0"/>
              <a:t>cells of the thyroid (</a:t>
            </a:r>
            <a:r>
              <a:rPr lang="en-US" dirty="0" err="1" smtClean="0"/>
              <a:t>pyknosis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necrosis), </a:t>
            </a:r>
            <a:r>
              <a:rPr lang="en-US" dirty="0"/>
              <a:t>with little or no damage to surrounding </a:t>
            </a:r>
            <a:r>
              <a:rPr lang="en-US" dirty="0" smtClean="0"/>
              <a:t>tissue.</a:t>
            </a:r>
            <a:endParaRPr lang="en-US" dirty="0"/>
          </a:p>
          <a:p>
            <a:pPr>
              <a:lnSpc>
                <a:spcPct val="150000"/>
              </a:lnSpc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43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293407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Radioactive </a:t>
            </a:r>
            <a:r>
              <a:rPr lang="en-US" dirty="0" smtClean="0"/>
              <a:t>iodine – Therapeutic 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886" y="1406524"/>
            <a:ext cx="8532114" cy="5232020"/>
          </a:xfrm>
        </p:spPr>
        <p:txBody>
          <a:bodyPr>
            <a:normAutofit/>
          </a:bodyPr>
          <a:lstStyle/>
          <a:p>
            <a:r>
              <a:rPr lang="en-US" sz="2600" dirty="0"/>
              <a:t>T</a:t>
            </a:r>
            <a:r>
              <a:rPr lang="en-US" sz="2600" dirty="0" smtClean="0"/>
              <a:t>reatment </a:t>
            </a:r>
            <a:r>
              <a:rPr lang="en-US" sz="2600" dirty="0"/>
              <a:t>of hyperthyroidism and in the </a:t>
            </a:r>
            <a:r>
              <a:rPr lang="en-US" sz="2600" dirty="0" smtClean="0"/>
              <a:t>diagnosis of disorders </a:t>
            </a:r>
            <a:r>
              <a:rPr lang="en-US" sz="2600" dirty="0"/>
              <a:t>of thyroid </a:t>
            </a:r>
            <a:r>
              <a:rPr lang="en-US" sz="2600" dirty="0" smtClean="0"/>
              <a:t>function.</a:t>
            </a:r>
          </a:p>
          <a:p>
            <a:endParaRPr lang="en-US" dirty="0" smtClean="0"/>
          </a:p>
          <a:p>
            <a:r>
              <a:rPr lang="en-US" u="sng" dirty="0" smtClean="0"/>
              <a:t>For hyperthyroidism:</a:t>
            </a:r>
          </a:p>
          <a:p>
            <a:pPr marL="512763" lvl="1"/>
            <a:r>
              <a:rPr lang="en-US" dirty="0" smtClean="0"/>
              <a:t>Initial treatment with </a:t>
            </a:r>
            <a:r>
              <a:rPr lang="en-US" dirty="0"/>
              <a:t>thyroid ablative doses of </a:t>
            </a:r>
            <a:r>
              <a:rPr lang="en-US" baseline="30000" dirty="0"/>
              <a:t>131</a:t>
            </a:r>
            <a:r>
              <a:rPr lang="en-US" dirty="0"/>
              <a:t>I, with subsequent treatment </a:t>
            </a:r>
            <a:r>
              <a:rPr lang="en-US" dirty="0" smtClean="0"/>
              <a:t>for hypothyroidism is recommended.</a:t>
            </a:r>
          </a:p>
          <a:p>
            <a:pPr marL="512763" lvl="1"/>
            <a:r>
              <a:rPr lang="en-US" dirty="0" err="1" smtClean="0"/>
              <a:t>Antithyroid</a:t>
            </a:r>
            <a:r>
              <a:rPr lang="en-US" dirty="0" smtClean="0"/>
              <a:t> medications should be discontinued 1 week before </a:t>
            </a:r>
            <a:r>
              <a:rPr lang="en-US" dirty="0"/>
              <a:t>the therapeutic dose of </a:t>
            </a:r>
            <a:r>
              <a:rPr lang="en-US" baseline="30000" dirty="0"/>
              <a:t>131</a:t>
            </a:r>
            <a:r>
              <a:rPr lang="en-US" dirty="0"/>
              <a:t>I therapy and only resumed 3 days after </a:t>
            </a:r>
            <a:r>
              <a:rPr lang="en-US" baseline="30000" dirty="0" smtClean="0"/>
              <a:t>131</a:t>
            </a:r>
            <a:r>
              <a:rPr lang="en-US" dirty="0" smtClean="0"/>
              <a:t>I.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44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55127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Radioactive </a:t>
            </a:r>
            <a:r>
              <a:rPr lang="en-US" dirty="0" smtClean="0"/>
              <a:t>iodine – Therapeutic 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10" y="1406524"/>
            <a:ext cx="8532114" cy="5232020"/>
          </a:xfrm>
        </p:spPr>
        <p:txBody>
          <a:bodyPr>
            <a:normAutofit/>
          </a:bodyPr>
          <a:lstStyle/>
          <a:p>
            <a:r>
              <a:rPr lang="en-US" dirty="0" smtClean="0"/>
              <a:t>Therapy with radioactive iodine has advantages and disadvantages.</a:t>
            </a:r>
          </a:p>
          <a:p>
            <a:endParaRPr lang="en-US" dirty="0"/>
          </a:p>
          <a:p>
            <a:r>
              <a:rPr lang="en-US" dirty="0" smtClean="0"/>
              <a:t>Mostly indicated in:</a:t>
            </a:r>
          </a:p>
          <a:p>
            <a:pPr marL="695325" lvl="1" indent="-347663">
              <a:buFont typeface="+mj-lt"/>
              <a:buAutoNum type="arabicPeriod"/>
            </a:pPr>
            <a:r>
              <a:rPr lang="en-US" dirty="0"/>
              <a:t>older patients and </a:t>
            </a:r>
            <a:r>
              <a:rPr lang="en-US" dirty="0" smtClean="0"/>
              <a:t>in those </a:t>
            </a:r>
            <a:r>
              <a:rPr lang="en-US" dirty="0"/>
              <a:t>with heart </a:t>
            </a:r>
            <a:r>
              <a:rPr lang="en-US" dirty="0" smtClean="0"/>
              <a:t>disease.</a:t>
            </a:r>
          </a:p>
          <a:p>
            <a:pPr marL="695325" lvl="1" indent="-347663">
              <a:buFont typeface="+mj-lt"/>
              <a:buAutoNum type="arabicPeriod"/>
            </a:pPr>
            <a:r>
              <a:rPr lang="en-US" dirty="0"/>
              <a:t>when Graves’ disease has </a:t>
            </a:r>
            <a:r>
              <a:rPr lang="en-US" dirty="0" smtClean="0"/>
              <a:t>persisted or </a:t>
            </a:r>
            <a:r>
              <a:rPr lang="en-US" dirty="0"/>
              <a:t>recurred after subtotal </a:t>
            </a:r>
            <a:r>
              <a:rPr lang="en-US" dirty="0" smtClean="0"/>
              <a:t>thyroidectomy and </a:t>
            </a:r>
            <a:r>
              <a:rPr lang="en-US" dirty="0"/>
              <a:t>when prolonged treatment with anti-thyroid drugs </a:t>
            </a:r>
            <a:r>
              <a:rPr lang="en-US" dirty="0" smtClean="0"/>
              <a:t>has </a:t>
            </a:r>
            <a:r>
              <a:rPr lang="en-GB" dirty="0" smtClean="0"/>
              <a:t>not </a:t>
            </a:r>
            <a:r>
              <a:rPr lang="en-GB" dirty="0"/>
              <a:t>led to </a:t>
            </a:r>
            <a:r>
              <a:rPr lang="en-GB" dirty="0" smtClean="0"/>
              <a:t>remission.</a:t>
            </a:r>
          </a:p>
          <a:p>
            <a:pPr marL="695325" lvl="1" indent="-347663">
              <a:buFont typeface="+mj-lt"/>
              <a:buAutoNum type="arabicPeriod"/>
            </a:pPr>
            <a:r>
              <a:rPr lang="en-US" dirty="0"/>
              <a:t>patients with toxic nodular goiter </a:t>
            </a:r>
            <a:r>
              <a:rPr lang="en-US" dirty="0" smtClean="0"/>
              <a:t>(because the disease </a:t>
            </a:r>
            <a:r>
              <a:rPr lang="en-US" dirty="0"/>
              <a:t>does not go into spontaneous </a:t>
            </a:r>
            <a:r>
              <a:rPr lang="en-US" dirty="0" smtClean="0"/>
              <a:t>remission).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45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515267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Thyroid carcinoma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Because most well-differentiated thyroid </a:t>
            </a:r>
            <a:r>
              <a:rPr lang="en-US" dirty="0" smtClean="0"/>
              <a:t>carcinomas accumulate </a:t>
            </a:r>
            <a:r>
              <a:rPr lang="en-US" dirty="0"/>
              <a:t>very little iodine, stimulation of iodine </a:t>
            </a:r>
            <a:r>
              <a:rPr lang="en-US" dirty="0" smtClean="0"/>
              <a:t>uptake with </a:t>
            </a:r>
            <a:r>
              <a:rPr lang="en-US" dirty="0"/>
              <a:t>TSH is required to treat metastases </a:t>
            </a:r>
            <a:r>
              <a:rPr lang="en-US" dirty="0" smtClean="0"/>
              <a:t>effectively.</a:t>
            </a:r>
          </a:p>
          <a:p>
            <a:pPr lvl="1"/>
            <a:r>
              <a:rPr lang="en-US" dirty="0"/>
              <a:t>by withdrawal of </a:t>
            </a:r>
            <a:r>
              <a:rPr lang="en-US" dirty="0" smtClean="0"/>
              <a:t>thyroid hormone </a:t>
            </a:r>
            <a:r>
              <a:rPr lang="en-US" dirty="0"/>
              <a:t>replacement therapy in patients previously treated </a:t>
            </a:r>
            <a:r>
              <a:rPr lang="en-US" dirty="0" smtClean="0"/>
              <a:t>with near-total thyroidectomy.</a:t>
            </a:r>
          </a:p>
          <a:p>
            <a:r>
              <a:rPr lang="en-US" dirty="0"/>
              <a:t>TSH-suppressive therapy with levothyroxine is indicated </a:t>
            </a:r>
            <a:r>
              <a:rPr lang="en-US" dirty="0" smtClean="0"/>
              <a:t>in all </a:t>
            </a:r>
            <a:r>
              <a:rPr lang="en-US" dirty="0"/>
              <a:t>patients after treatment for thyroid </a:t>
            </a:r>
            <a:r>
              <a:rPr lang="en-US" dirty="0" smtClean="0"/>
              <a:t>cancer.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46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3415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Thyroid hormone preparations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54650"/>
            <a:ext cx="8477250" cy="4981575"/>
          </a:xfrm>
        </p:spPr>
        <p:txBody>
          <a:bodyPr>
            <a:normAutofit/>
          </a:bodyPr>
          <a:lstStyle/>
          <a:p>
            <a:pPr marL="401638" indent="-401638">
              <a:buFont typeface="+mj-lt"/>
              <a:buAutoNum type="arabicPeriod" startAt="2"/>
            </a:pPr>
            <a:r>
              <a:rPr lang="en-US" b="1" dirty="0" err="1" smtClean="0"/>
              <a:t>Liothyronine</a:t>
            </a:r>
            <a:r>
              <a:rPr lang="en-US" b="1" dirty="0" smtClean="0"/>
              <a:t> (L-T</a:t>
            </a:r>
            <a:r>
              <a:rPr lang="en-US" b="1" baseline="-25000" dirty="0" smtClean="0"/>
              <a:t>3</a:t>
            </a:r>
            <a:r>
              <a:rPr lang="en-US" b="1" dirty="0" smtClean="0"/>
              <a:t>)</a:t>
            </a:r>
          </a:p>
          <a:p>
            <a:pPr marL="850900"/>
            <a:r>
              <a:rPr lang="en-US" sz="2600" dirty="0" smtClean="0"/>
              <a:t>Available in tablets and for injection.</a:t>
            </a:r>
          </a:p>
          <a:p>
            <a:pPr marL="850900"/>
            <a:r>
              <a:rPr lang="en-US" sz="2600" dirty="0" smtClean="0"/>
              <a:t>Nearly 100% absorption after oral ingestion.</a:t>
            </a:r>
          </a:p>
          <a:p>
            <a:pPr marL="850900"/>
            <a:r>
              <a:rPr lang="en-US" sz="2600" dirty="0" smtClean="0"/>
              <a:t>More rapid onset of action than levothyroxine.</a:t>
            </a:r>
          </a:p>
          <a:p>
            <a:pPr marL="850900"/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</a:rPr>
              <a:t>T</a:t>
            </a:r>
            <a:r>
              <a:rPr lang="en-US" sz="2600" baseline="-25000" dirty="0" smtClean="0">
                <a:solidFill>
                  <a:schemeClr val="accent5">
                    <a:lumMod val="50000"/>
                  </a:schemeClr>
                </a:solidFill>
              </a:rPr>
              <a:t>1/2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</a:rPr>
              <a:t>= 0.75 days 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 more frequent dosing needed </a:t>
            </a:r>
          </a:p>
          <a:p>
            <a:pPr marL="850900"/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Higher cost</a:t>
            </a:r>
          </a:p>
          <a:p>
            <a:pPr marL="850900"/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Transient increase in T</a:t>
            </a:r>
            <a:r>
              <a:rPr lang="en-US" sz="2600" baseline="-25000" dirty="0" smtClean="0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3</a:t>
            </a:r>
            <a:r>
              <a:rPr lang="en-US" sz="2600" dirty="0" smtClean="0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 serum levels </a:t>
            </a:r>
          </a:p>
          <a:p>
            <a:pPr marL="1203325" indent="0">
              <a:buNone/>
            </a:pPr>
            <a:r>
              <a:rPr lang="en-US" sz="2600" dirty="0" smtClean="0">
                <a:sym typeface="Wingdings" panose="05000000000000000000" pitchFamily="2" charset="2"/>
              </a:rPr>
              <a:t> not preferred for chronic replacement.</a:t>
            </a: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97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Thyroid hormone preparations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750" y="1454650"/>
            <a:ext cx="8477250" cy="498157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 startAt="3"/>
            </a:pPr>
            <a:r>
              <a:rPr lang="en-US" b="1" dirty="0" err="1" smtClean="0"/>
              <a:t>Liotrix</a:t>
            </a:r>
            <a:endParaRPr lang="en-US" b="1" dirty="0" smtClean="0"/>
          </a:p>
          <a:p>
            <a:pPr marL="850900">
              <a:lnSpc>
                <a:spcPct val="150000"/>
              </a:lnSpc>
            </a:pPr>
            <a:r>
              <a:rPr lang="en-US" sz="2600" dirty="0" smtClean="0"/>
              <a:t>A mixture of </a:t>
            </a:r>
            <a:r>
              <a:rPr lang="en-US" sz="2600" dirty="0" err="1" smtClean="0"/>
              <a:t>thyroxine</a:t>
            </a:r>
            <a:r>
              <a:rPr lang="en-US" sz="2600" dirty="0" smtClean="0"/>
              <a:t> and </a:t>
            </a:r>
            <a:r>
              <a:rPr lang="en-US" sz="2600" dirty="0" err="1" smtClean="0"/>
              <a:t>triiodothyronine</a:t>
            </a:r>
            <a:r>
              <a:rPr lang="en-US" sz="2600" dirty="0" smtClean="0"/>
              <a:t> 4:1 by weight.</a:t>
            </a: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383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0" y="-44261"/>
            <a:ext cx="8629650" cy="1171574"/>
          </a:xfrm>
        </p:spPr>
        <p:txBody>
          <a:bodyPr>
            <a:normAutofit/>
          </a:bodyPr>
          <a:lstStyle/>
          <a:p>
            <a:r>
              <a:rPr lang="en-US" sz="3400" dirty="0" smtClean="0"/>
              <a:t>Thyroid hormone replacement therapy in hypothyroidism 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000"/>
              </a:lnSpc>
            </a:pPr>
            <a:r>
              <a:rPr lang="en-US" b="1" dirty="0" err="1"/>
              <a:t>Thyroxine</a:t>
            </a:r>
            <a:r>
              <a:rPr lang="en-US" dirty="0"/>
              <a:t> (levothyroxine sodium) is the hormone </a:t>
            </a:r>
            <a:r>
              <a:rPr lang="en-US" dirty="0" smtClean="0"/>
              <a:t>of choice </a:t>
            </a:r>
            <a:r>
              <a:rPr lang="en-US" dirty="0"/>
              <a:t>for thyroid hormone replacement therapy due </a:t>
            </a:r>
            <a:r>
              <a:rPr lang="en-US" dirty="0" smtClean="0"/>
              <a:t>to its </a:t>
            </a:r>
            <a:r>
              <a:rPr lang="en-US" dirty="0"/>
              <a:t>consistent potency and prolonged duration of action.</a:t>
            </a:r>
          </a:p>
          <a:p>
            <a:pPr>
              <a:lnSpc>
                <a:spcPts val="4000"/>
              </a:lnSpc>
            </a:pPr>
            <a:r>
              <a:rPr lang="en-US" dirty="0"/>
              <a:t>With this therapy, one relies on the types 1 and 2 </a:t>
            </a:r>
            <a:r>
              <a:rPr lang="en-US" dirty="0" err="1" smtClean="0"/>
              <a:t>deiodinases</a:t>
            </a:r>
            <a:r>
              <a:rPr lang="en-US" dirty="0" smtClean="0"/>
              <a:t> to </a:t>
            </a:r>
            <a:r>
              <a:rPr lang="en-US" dirty="0"/>
              <a:t>convert T</a:t>
            </a:r>
            <a:r>
              <a:rPr lang="en-US" baseline="-25000" dirty="0"/>
              <a:t>4</a:t>
            </a:r>
            <a:r>
              <a:rPr lang="en-US" dirty="0"/>
              <a:t> to T</a:t>
            </a:r>
            <a:r>
              <a:rPr lang="en-US" baseline="-25000" dirty="0"/>
              <a:t>3 </a:t>
            </a:r>
            <a:r>
              <a:rPr lang="en-US" dirty="0"/>
              <a:t>to maintain a steady </a:t>
            </a:r>
            <a:r>
              <a:rPr lang="en-US" dirty="0" smtClean="0"/>
              <a:t>serum level </a:t>
            </a:r>
            <a:r>
              <a:rPr lang="en-US" dirty="0"/>
              <a:t>of free T</a:t>
            </a:r>
            <a:r>
              <a:rPr lang="en-US" baseline="-25000" dirty="0"/>
              <a:t>3</a:t>
            </a:r>
            <a:r>
              <a:rPr lang="en-US" dirty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49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350" y="-44261"/>
            <a:ext cx="8629650" cy="1171574"/>
          </a:xfrm>
        </p:spPr>
        <p:txBody>
          <a:bodyPr>
            <a:normAutofit/>
          </a:bodyPr>
          <a:lstStyle/>
          <a:p>
            <a:r>
              <a:rPr lang="en-US" sz="3400" dirty="0" smtClean="0"/>
              <a:t>Thyroid hormone replacement therapy in hypothyroidism </a:t>
            </a:r>
            <a:endParaRPr lang="en-GB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sz="2600" dirty="0"/>
              <a:t>The </a:t>
            </a:r>
            <a:r>
              <a:rPr lang="en-US" sz="2600" i="1" dirty="0"/>
              <a:t>average</a:t>
            </a:r>
            <a:r>
              <a:rPr lang="en-US" sz="2600" dirty="0"/>
              <a:t> daily adult replacement dose of </a:t>
            </a:r>
            <a:r>
              <a:rPr lang="en-US" sz="2600" dirty="0" smtClean="0"/>
              <a:t>levothyroxine sodium </a:t>
            </a:r>
            <a:r>
              <a:rPr lang="en-US" sz="2600" dirty="0"/>
              <a:t>is 1.7 </a:t>
            </a:r>
            <a:r>
              <a:rPr lang="en-US" sz="2600" dirty="0" err="1" smtClean="0"/>
              <a:t>μg</a:t>
            </a:r>
            <a:r>
              <a:rPr lang="en-US" sz="2600" dirty="0" smtClean="0"/>
              <a:t>/kg lean </a:t>
            </a:r>
            <a:r>
              <a:rPr lang="en-US" sz="2600" dirty="0"/>
              <a:t>body </a:t>
            </a:r>
            <a:r>
              <a:rPr lang="en-US" sz="2600" dirty="0" smtClean="0"/>
              <a:t>weight.</a:t>
            </a:r>
            <a:endParaRPr lang="en-US" sz="2600" dirty="0"/>
          </a:p>
          <a:p>
            <a:pPr>
              <a:lnSpc>
                <a:spcPts val="4000"/>
              </a:lnSpc>
            </a:pPr>
            <a:r>
              <a:rPr lang="en-US" sz="2600" dirty="0" smtClean="0"/>
              <a:t>The </a:t>
            </a:r>
            <a:r>
              <a:rPr lang="en-US" sz="2600" dirty="0"/>
              <a:t>goal of therapy is </a:t>
            </a:r>
            <a:r>
              <a:rPr lang="en-US" sz="2600" dirty="0" smtClean="0"/>
              <a:t>to normalize </a:t>
            </a:r>
            <a:r>
              <a:rPr lang="en-US" sz="2600" dirty="0"/>
              <a:t>the serum TSH (in primary hypothyroidism) or free T</a:t>
            </a:r>
            <a:r>
              <a:rPr lang="en-US" sz="2600" baseline="-25000" dirty="0"/>
              <a:t>4</a:t>
            </a:r>
            <a:r>
              <a:rPr lang="en-US" sz="2600" dirty="0"/>
              <a:t> (</a:t>
            </a:r>
            <a:r>
              <a:rPr lang="en-US" sz="2600" dirty="0" smtClean="0"/>
              <a:t>in secondary </a:t>
            </a:r>
            <a:r>
              <a:rPr lang="en-US" sz="2600" dirty="0"/>
              <a:t>or tertiary hypothyroidism) and to relieve symptoms </a:t>
            </a:r>
            <a:r>
              <a:rPr lang="en-US" sz="2600" dirty="0" smtClean="0"/>
              <a:t>of hypothyroidism.</a:t>
            </a:r>
          </a:p>
          <a:p>
            <a:pPr>
              <a:lnSpc>
                <a:spcPts val="4000"/>
              </a:lnSpc>
            </a:pPr>
            <a:r>
              <a:rPr lang="en-US" sz="2600" dirty="0"/>
              <a:t>Combination therapy with levothyroxine plus </a:t>
            </a:r>
            <a:r>
              <a:rPr lang="en-US" sz="2600" dirty="0" err="1" smtClean="0"/>
              <a:t>liothyronine</a:t>
            </a:r>
            <a:r>
              <a:rPr lang="en-US" sz="2600" dirty="0" smtClean="0"/>
              <a:t> provides no better response than T</a:t>
            </a:r>
            <a:r>
              <a:rPr lang="en-US" sz="2600" baseline="-25000" dirty="0" smtClean="0"/>
              <a:t>4</a:t>
            </a:r>
            <a:r>
              <a:rPr lang="en-US" sz="2600" dirty="0" smtClean="0"/>
              <a:t> alone.</a:t>
            </a: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642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Hypothyroidism during pregnancy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990" y="1406524"/>
            <a:ext cx="8687759" cy="4981575"/>
          </a:xfrm>
        </p:spPr>
        <p:txBody>
          <a:bodyPr>
            <a:noAutofit/>
          </a:bodyPr>
          <a:lstStyle/>
          <a:p>
            <a:pPr>
              <a:lnSpc>
                <a:spcPts val="3800"/>
              </a:lnSpc>
            </a:pPr>
            <a:r>
              <a:rPr lang="en-US" sz="2400" dirty="0"/>
              <a:t>The dose of </a:t>
            </a:r>
            <a:r>
              <a:rPr lang="en-US" sz="2400" dirty="0" smtClean="0"/>
              <a:t>levothyroxine in </a:t>
            </a:r>
            <a:r>
              <a:rPr lang="en-US" sz="2400" dirty="0"/>
              <a:t>the hypothyroid patient </a:t>
            </a:r>
            <a:r>
              <a:rPr lang="en-US" sz="2400" dirty="0" smtClean="0"/>
              <a:t>who </a:t>
            </a:r>
            <a:r>
              <a:rPr lang="en-US" sz="2400" dirty="0"/>
              <a:t>becomes </a:t>
            </a:r>
            <a:r>
              <a:rPr lang="en-US" sz="2400" dirty="0" smtClean="0"/>
              <a:t>pregnant usually </a:t>
            </a:r>
            <a:r>
              <a:rPr lang="en-US" sz="2400" dirty="0"/>
              <a:t>needs to be </a:t>
            </a:r>
            <a:r>
              <a:rPr lang="en-US" sz="2400" dirty="0" smtClean="0"/>
              <a:t>increased (by 30-50%).</a:t>
            </a:r>
          </a:p>
          <a:p>
            <a:pPr>
              <a:lnSpc>
                <a:spcPts val="3800"/>
              </a:lnSpc>
            </a:pPr>
            <a:r>
              <a:rPr lang="en-US" sz="2400" dirty="0"/>
              <a:t>Overt hypothyroidism during pregnancy is </a:t>
            </a:r>
            <a:r>
              <a:rPr lang="en-US" sz="2400" dirty="0" smtClean="0"/>
              <a:t>associated with </a:t>
            </a:r>
            <a:r>
              <a:rPr lang="en-US" sz="2400" dirty="0"/>
              <a:t>fetal distress and impaired </a:t>
            </a:r>
            <a:r>
              <a:rPr lang="en-US" sz="2400" dirty="0" err="1" smtClean="0"/>
              <a:t>psychoneural</a:t>
            </a:r>
            <a:r>
              <a:rPr lang="en-US" sz="2400" dirty="0" smtClean="0"/>
              <a:t> development </a:t>
            </a:r>
            <a:r>
              <a:rPr lang="en-US" sz="2400" dirty="0"/>
              <a:t>in the </a:t>
            </a:r>
            <a:r>
              <a:rPr lang="en-US" sz="2400" dirty="0" smtClean="0"/>
              <a:t>progeny.</a:t>
            </a:r>
          </a:p>
          <a:p>
            <a:pPr>
              <a:lnSpc>
                <a:spcPts val="3800"/>
              </a:lnSpc>
            </a:pPr>
            <a:r>
              <a:rPr lang="en-US" sz="2400" dirty="0" smtClean="0"/>
              <a:t>Subclinical </a:t>
            </a:r>
            <a:r>
              <a:rPr lang="en-US" sz="2400" dirty="0"/>
              <a:t>hypothyroidism during </a:t>
            </a:r>
            <a:r>
              <a:rPr lang="en-US" sz="2400" dirty="0" smtClean="0"/>
              <a:t>pregnancy is </a:t>
            </a:r>
            <a:r>
              <a:rPr lang="en-US" sz="2400" dirty="0"/>
              <a:t>associated with mildly impaired </a:t>
            </a:r>
            <a:r>
              <a:rPr lang="en-US" sz="2400" dirty="0" smtClean="0"/>
              <a:t>psychomotor development </a:t>
            </a:r>
            <a:r>
              <a:rPr lang="en-US" sz="2400" dirty="0"/>
              <a:t>in the children and preterm </a:t>
            </a:r>
            <a:r>
              <a:rPr lang="en-US" sz="2400" dirty="0" smtClean="0"/>
              <a:t>delivery.</a:t>
            </a:r>
          </a:p>
          <a:p>
            <a:pPr lvl="1">
              <a:lnSpc>
                <a:spcPts val="3800"/>
              </a:lnSpc>
              <a:buFont typeface="Wingdings" panose="05000000000000000000" pitchFamily="2" charset="2"/>
              <a:buChar char="Ø"/>
            </a:pPr>
            <a:r>
              <a:rPr lang="en-US" sz="2400" dirty="0" smtClean="0"/>
              <a:t>Any </a:t>
            </a:r>
            <a:r>
              <a:rPr lang="en-US" sz="2400" dirty="0"/>
              <a:t>degree of </a:t>
            </a:r>
            <a:r>
              <a:rPr lang="en-US" sz="2400" dirty="0" smtClean="0"/>
              <a:t>hypothyroidism should be </a:t>
            </a:r>
            <a:r>
              <a:rPr lang="en-US" sz="2400" dirty="0"/>
              <a:t>treated during pregnancy.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74C-2FF4-4361-90B9-70725C0126C7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48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10639</TotalTime>
  <Words>2116</Words>
  <Application>Microsoft Office PowerPoint</Application>
  <PresentationFormat>On-screen Show (4:3)</PresentationFormat>
  <Paragraphs>286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2" baseType="lpstr">
      <vt:lpstr>Microsoft YaHei UI</vt:lpstr>
      <vt:lpstr>Arial</vt:lpstr>
      <vt:lpstr>Calibri</vt:lpstr>
      <vt:lpstr>Corbel</vt:lpstr>
      <vt:lpstr>Wingdings</vt:lpstr>
      <vt:lpstr>Office Theme</vt:lpstr>
      <vt:lpstr>Pharmacology of the thyroid gland</vt:lpstr>
      <vt:lpstr>Hypothyroidism and thyroid hormone preparations </vt:lpstr>
      <vt:lpstr>Therapeutic uses of thyroid hormone</vt:lpstr>
      <vt:lpstr>Thyroid hormone preparations</vt:lpstr>
      <vt:lpstr>Thyroid hormone preparations</vt:lpstr>
      <vt:lpstr>Thyroid hormone preparations</vt:lpstr>
      <vt:lpstr>Thyroid hormone replacement therapy in hypothyroidism </vt:lpstr>
      <vt:lpstr>Thyroid hormone replacement therapy in hypothyroidism </vt:lpstr>
      <vt:lpstr>Hypothyroidism during pregnancy</vt:lpstr>
      <vt:lpstr>Myxedema coma</vt:lpstr>
      <vt:lpstr>Treatment of myxedema coma</vt:lpstr>
      <vt:lpstr>Treatment of myxedema coma</vt:lpstr>
      <vt:lpstr>Thyroid nodules</vt:lpstr>
      <vt:lpstr>Thyroid cancer </vt:lpstr>
      <vt:lpstr>Adverse effects of thyroid hormone</vt:lpstr>
      <vt:lpstr>Hyperthyroidism  and thyroid inhibitors</vt:lpstr>
      <vt:lpstr>Thyroid inhibitors</vt:lpstr>
      <vt:lpstr>Thyroid inhibitors</vt:lpstr>
      <vt:lpstr>Anti-thyroid drugs</vt:lpstr>
      <vt:lpstr>Anti-thyroid drugs - MOA</vt:lpstr>
      <vt:lpstr>Anti-thyroid drugs</vt:lpstr>
      <vt:lpstr>Antithyroid drugs – Therapeutic uses</vt:lpstr>
      <vt:lpstr>Antithyroid drugs – Therapeutic uses</vt:lpstr>
      <vt:lpstr>Antithyroid drugs – Therapeutic uses</vt:lpstr>
      <vt:lpstr>Antithyroid drugs – Therapeutic uses</vt:lpstr>
      <vt:lpstr>Antithyroid drugs – Therapeutic choice</vt:lpstr>
      <vt:lpstr>Thyrotoxicosis in pregnancy</vt:lpstr>
      <vt:lpstr>Adjuvant therapy of thyrotoxicosis</vt:lpstr>
      <vt:lpstr>Adjuvant therapy of thyrotoxicosis</vt:lpstr>
      <vt:lpstr>Adjuvant therapy of thyrotoxicosis</vt:lpstr>
      <vt:lpstr>Preoperative preparation </vt:lpstr>
      <vt:lpstr>Thyroid storm</vt:lpstr>
      <vt:lpstr>Thyroid storm - Treatment</vt:lpstr>
      <vt:lpstr>Thyroid storm - Treatment</vt:lpstr>
      <vt:lpstr>Ionic inhibitors</vt:lpstr>
      <vt:lpstr>Ionic inhibitors</vt:lpstr>
      <vt:lpstr>Iodide</vt:lpstr>
      <vt:lpstr>Iodide - MOA</vt:lpstr>
      <vt:lpstr>Iodide</vt:lpstr>
      <vt:lpstr>Iodide – Therapeutic uses</vt:lpstr>
      <vt:lpstr>Iodide – Adverse effects</vt:lpstr>
      <vt:lpstr>Radioactive iodine</vt:lpstr>
      <vt:lpstr>Radioactive iodine - MOA</vt:lpstr>
      <vt:lpstr>Radioactive iodine – Therapeutic uses</vt:lpstr>
      <vt:lpstr>Radioactive iodine – Therapeutic uses</vt:lpstr>
      <vt:lpstr>Thyroid carcinoma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</dc:creator>
  <cp:lastModifiedBy>Mohammad</cp:lastModifiedBy>
  <cp:revision>222</cp:revision>
  <dcterms:created xsi:type="dcterms:W3CDTF">2020-11-06T19:22:37Z</dcterms:created>
  <dcterms:modified xsi:type="dcterms:W3CDTF">2020-11-21T19:09:04Z</dcterms:modified>
</cp:coreProperties>
</file>