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75" r:id="rId5"/>
    <p:sldId id="262" r:id="rId6"/>
    <p:sldId id="268" r:id="rId7"/>
    <p:sldId id="281" r:id="rId8"/>
    <p:sldId id="284" r:id="rId9"/>
    <p:sldId id="269" r:id="rId10"/>
    <p:sldId id="270" r:id="rId11"/>
    <p:sldId id="286" r:id="rId12"/>
    <p:sldId id="282" r:id="rId13"/>
    <p:sldId id="287" r:id="rId14"/>
    <p:sldId id="294" r:id="rId15"/>
    <p:sldId id="315" r:id="rId16"/>
    <p:sldId id="295" r:id="rId17"/>
    <p:sldId id="296" r:id="rId18"/>
    <p:sldId id="297" r:id="rId19"/>
    <p:sldId id="298" r:id="rId20"/>
    <p:sldId id="266" r:id="rId21"/>
    <p:sldId id="299" r:id="rId22"/>
    <p:sldId id="300" r:id="rId23"/>
    <p:sldId id="273" r:id="rId24"/>
    <p:sldId id="272" r:id="rId25"/>
    <p:sldId id="288" r:id="rId26"/>
    <p:sldId id="289" r:id="rId27"/>
    <p:sldId id="290" r:id="rId28"/>
    <p:sldId id="291" r:id="rId29"/>
    <p:sldId id="292" r:id="rId30"/>
    <p:sldId id="293" r:id="rId31"/>
    <p:sldId id="274" r:id="rId32"/>
    <p:sldId id="277" r:id="rId33"/>
    <p:sldId id="305" r:id="rId34"/>
    <p:sldId id="306" r:id="rId35"/>
    <p:sldId id="280" r:id="rId36"/>
    <p:sldId id="310" r:id="rId37"/>
    <p:sldId id="311" r:id="rId38"/>
    <p:sldId id="313" r:id="rId39"/>
    <p:sldId id="312" r:id="rId40"/>
    <p:sldId id="307" r:id="rId41"/>
    <p:sldId id="308" r:id="rId42"/>
    <p:sldId id="309" r:id="rId43"/>
    <p:sldId id="31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78333" autoAdjust="0"/>
  </p:normalViewPr>
  <p:slideViewPr>
    <p:cSldViewPr snapToGrid="0">
      <p:cViewPr varScale="1">
        <p:scale>
          <a:sx n="54" d="100"/>
          <a:sy n="54" d="100"/>
        </p:scale>
        <p:origin x="1776" y="60"/>
      </p:cViewPr>
      <p:guideLst/>
    </p:cSldViewPr>
  </p:slideViewPr>
  <p:outlineViewPr>
    <p:cViewPr>
      <p:scale>
        <a:sx n="33" d="100"/>
        <a:sy n="33" d="100"/>
      </p:scale>
      <p:origin x="0" y="-29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26"/>
    </p:cViewPr>
  </p:sorter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44DF-B023-4AB5-8520-8A596B665505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6E91-9D08-4FDE-B885-7BC01566B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2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3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 agonists bind to D2</a:t>
            </a:r>
            <a:r>
              <a:rPr lang="en-US" baseline="0" dirty="0" smtClean="0"/>
              <a:t> receptors and suppress GH secretion </a:t>
            </a:r>
            <a:r>
              <a:rPr lang="en-US" baseline="0" dirty="0" smtClean="0">
                <a:sym typeface="Wingdings" panose="05000000000000000000" pitchFamily="2" charset="2"/>
              </a:rPr>
              <a:t> MOA is still unclear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1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need to inject </a:t>
            </a:r>
            <a:r>
              <a:rPr lang="en-US" dirty="0" err="1" smtClean="0"/>
              <a:t>octreotide</a:t>
            </a:r>
            <a:r>
              <a:rPr lang="en-US" dirty="0" smtClean="0"/>
              <a:t> three times daily poses a significant</a:t>
            </a:r>
          </a:p>
          <a:p>
            <a:r>
              <a:rPr lang="en-US" dirty="0" smtClean="0"/>
              <a:t>obstacle to patient compliance. A long-acting, slow-release</a:t>
            </a:r>
          </a:p>
          <a:p>
            <a:r>
              <a:rPr lang="en-US" dirty="0" smtClean="0"/>
              <a:t>form in which the active species is incorporated</a:t>
            </a:r>
          </a:p>
          <a:p>
            <a:r>
              <a:rPr lang="en-US" dirty="0" smtClean="0"/>
              <a:t>into microspheres of a biodegradable polymer greatly</a:t>
            </a:r>
          </a:p>
          <a:p>
            <a:r>
              <a:rPr lang="en-US" dirty="0" smtClean="0"/>
              <a:t>reduces the injection frequency.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3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Octreotide</a:t>
            </a:r>
            <a:r>
              <a:rPr lang="en-US" dirty="0" smtClean="0"/>
              <a:t> decreases portal venous</a:t>
            </a:r>
            <a:r>
              <a:rPr lang="en-US" baseline="0" dirty="0" smtClean="0"/>
              <a:t> pressure, decreasing bleeding from esophageal </a:t>
            </a:r>
            <a:r>
              <a:rPr lang="en-US" baseline="0" dirty="0" err="1" smtClean="0"/>
              <a:t>varices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MOA </a:t>
            </a:r>
            <a:r>
              <a:rPr lang="en-US" baseline="0" dirty="0" smtClean="0">
                <a:sym typeface="Wingdings" panose="05000000000000000000" pitchFamily="2" charset="2"/>
              </a:rPr>
              <a:t> inhibits the release of glucagon, which is a splanchnic vasodilator, thus reducing splanchnic blood flow and portal venous pressure.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72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z="1200" i="1" dirty="0" smtClean="0"/>
              <a:t>5-HT</a:t>
            </a:r>
            <a:r>
              <a:rPr lang="en-US" sz="1200" i="1" baseline="-25000" dirty="0" smtClean="0"/>
              <a:t>2B </a:t>
            </a:r>
            <a:r>
              <a:rPr lang="en-US" sz="1200" i="0" baseline="0" dirty="0" smtClean="0"/>
              <a:t>receptor is widely expressed in cardiac valves and its activity results in fibroblast proliferation and structural abnormalities</a:t>
            </a:r>
            <a:r>
              <a:rPr lang="en-US" sz="1200" i="1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2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dirty="0" err="1" smtClean="0"/>
              <a:t>Amiloride</a:t>
            </a:r>
            <a:r>
              <a:rPr lang="en-US" dirty="0" smtClean="0"/>
              <a:t> blocks Li+ uptake by the Na+ channel in</a:t>
            </a:r>
            <a:r>
              <a:rPr lang="en-US" baseline="0" dirty="0" smtClean="0"/>
              <a:t> </a:t>
            </a:r>
            <a:r>
              <a:rPr lang="en-US" dirty="0" smtClean="0"/>
              <a:t>the collecting-duct system.</a:t>
            </a:r>
          </a:p>
          <a:p>
            <a:pPr marL="171450" indent="-171450">
              <a:buFontTx/>
              <a:buChar char="-"/>
            </a:pP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Thiazides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MOA: incompletely understood. </a:t>
            </a:r>
            <a:r>
              <a:rPr lang="en-US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Natriuretic action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thiazides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   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extracellular fluid volume depletion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thiazide-induced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antidiuresis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Indomethacin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decrease in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glomerular filtration rate, an increase in medullary   solute concentration, and/or enhanced proximal fluid reabsorption.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8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Loop diuretics</a:t>
            </a:r>
            <a:r>
              <a:rPr lang="en-US" baseline="0" dirty="0" smtClean="0"/>
              <a:t> increase excretion of </a:t>
            </a:r>
            <a:r>
              <a:rPr lang="en-US" baseline="0" smtClean="0"/>
              <a:t>free water.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86E91-9D08-4FDE-B885-7BC01566BDF3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4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19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8847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20700" y="2997200"/>
            <a:ext cx="8051800" cy="12701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77800" y="4546600"/>
            <a:ext cx="0" cy="208280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7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4981575"/>
          </a:xfrm>
        </p:spPr>
        <p:txBody>
          <a:bodyPr/>
          <a:lstStyle>
            <a:lvl1pPr>
              <a:lnSpc>
                <a:spcPts val="3200"/>
              </a:lnSpc>
              <a:defRPr/>
            </a:lvl1pPr>
            <a:lvl2pPr>
              <a:lnSpc>
                <a:spcPts val="3200"/>
              </a:lnSpc>
              <a:defRPr/>
            </a:lvl2pPr>
            <a:lvl3pPr>
              <a:lnSpc>
                <a:spcPts val="3200"/>
              </a:lnSpc>
              <a:defRPr/>
            </a:lvl3pPr>
            <a:lvl4pPr>
              <a:lnSpc>
                <a:spcPts val="3200"/>
              </a:lnSpc>
              <a:defRPr/>
            </a:lvl4pPr>
            <a:lvl5pPr>
              <a:lnSpc>
                <a:spcPts val="32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4130" y="1027918"/>
            <a:ext cx="8493366" cy="56278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6850" y="1431925"/>
            <a:ext cx="0" cy="5289551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5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9527"/>
            <a:ext cx="8629650" cy="117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279525"/>
            <a:ext cx="8477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1350" y="64325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rbel" panose="020B0503020204020204" pitchFamily="34" charset="0"/>
                <a:cs typeface="Arial" panose="020B0604020202020204" pitchFamily="34" charset="0"/>
              </a:rPr>
              <a:t>Pharmacology of the pituitary hormones</a:t>
            </a:r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Fatimah </a:t>
            </a:r>
            <a:r>
              <a:rPr lang="en-US" dirty="0" err="1" smtClean="0"/>
              <a:t>Almahasneh</a:t>
            </a:r>
            <a:endParaRPr lang="en-US" dirty="0" smtClean="0"/>
          </a:p>
          <a:p>
            <a:r>
              <a:rPr lang="en-US" dirty="0" smtClean="0"/>
              <a:t>Department of Basic Medical Sciences</a:t>
            </a:r>
          </a:p>
          <a:p>
            <a:r>
              <a:rPr lang="en-US" dirty="0" err="1" smtClean="0"/>
              <a:t>Yarmouk</a:t>
            </a:r>
            <a:r>
              <a:rPr lang="en-US" dirty="0" smtClean="0"/>
              <a:t> University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Somatostatin</a:t>
            </a:r>
            <a:r>
              <a:rPr lang="en-US" dirty="0"/>
              <a:t> analogs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Adverse effects </a:t>
            </a:r>
            <a:r>
              <a:rPr lang="en-GB" dirty="0"/>
              <a:t>of </a:t>
            </a:r>
            <a:r>
              <a:rPr lang="en-GB" dirty="0" err="1" smtClean="0"/>
              <a:t>octreotide</a:t>
            </a:r>
            <a:r>
              <a:rPr lang="en-GB" dirty="0" smtClean="0"/>
              <a:t>:</a:t>
            </a:r>
            <a:endParaRPr lang="en-GB" dirty="0"/>
          </a:p>
          <a:p>
            <a:pPr marL="803275" lvl="1" indent="-346075">
              <a:lnSpc>
                <a:spcPct val="150000"/>
              </a:lnSpc>
              <a:buFont typeface="+mj-lt"/>
              <a:buAutoNum type="arabicPeriod"/>
            </a:pPr>
            <a:r>
              <a:rPr lang="en-GB" sz="2600" dirty="0" err="1"/>
              <a:t>diarrhea</a:t>
            </a:r>
            <a:r>
              <a:rPr lang="en-GB" sz="2600" dirty="0"/>
              <a:t>, abdominal pain, flatulence, nausea, and </a:t>
            </a:r>
            <a:r>
              <a:rPr lang="en-GB" sz="2600" dirty="0" err="1"/>
              <a:t>steatorrhea</a:t>
            </a:r>
            <a:r>
              <a:rPr lang="en-GB" sz="2600" dirty="0" smtClean="0"/>
              <a:t>.</a:t>
            </a:r>
          </a:p>
          <a:p>
            <a:pPr marL="977900" lvl="4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 Occur in up to 50%  of patients, but they diminish with time.</a:t>
            </a:r>
            <a:endParaRPr lang="en-GB" sz="2200" dirty="0"/>
          </a:p>
          <a:p>
            <a:pPr marL="803275" lvl="1" indent="-346075">
              <a:lnSpc>
                <a:spcPct val="150000"/>
              </a:lnSpc>
              <a:buFont typeface="+mj-lt"/>
              <a:buAutoNum type="arabicPeriod"/>
            </a:pPr>
            <a:r>
              <a:rPr lang="en-GB" sz="2600" dirty="0"/>
              <a:t>d</a:t>
            </a:r>
            <a:r>
              <a:rPr lang="en-GB" sz="2600" dirty="0" smtClean="0"/>
              <a:t>elayed gallbladder emptying </a:t>
            </a:r>
            <a:r>
              <a:rPr lang="en-GB" sz="2600" dirty="0"/>
              <a:t>and asymptomatic cholesterol </a:t>
            </a:r>
            <a:r>
              <a:rPr lang="en-GB" sz="2600" dirty="0" smtClean="0"/>
              <a:t>gallstones </a:t>
            </a:r>
            <a:r>
              <a:rPr lang="en-GB" sz="2600" dirty="0"/>
              <a:t>(</a:t>
            </a:r>
            <a:r>
              <a:rPr lang="en-GB" sz="2600" dirty="0" smtClean="0"/>
              <a:t>with </a:t>
            </a:r>
            <a:r>
              <a:rPr lang="en-GB" sz="2600" dirty="0"/>
              <a:t>long-term </a:t>
            </a:r>
            <a:r>
              <a:rPr lang="en-GB" sz="2600" dirty="0" smtClean="0"/>
              <a:t>treatment). </a:t>
            </a:r>
          </a:p>
          <a:p>
            <a:pPr marL="1027113" lvl="2" indent="-2889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Due to decreased gallbladder contraction and bile secretion.</a:t>
            </a:r>
            <a:endParaRPr lang="en-GB" sz="220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Somatostatin</a:t>
            </a:r>
            <a:r>
              <a:rPr lang="en-US" dirty="0"/>
              <a:t> analogs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6550" indent="-330200">
              <a:lnSpc>
                <a:spcPct val="150000"/>
              </a:lnSpc>
            </a:pPr>
            <a:r>
              <a:rPr lang="en-US" b="1" dirty="0" smtClean="0"/>
              <a:t>Adverse effects </a:t>
            </a:r>
            <a:r>
              <a:rPr lang="en-US" dirty="0" smtClean="0"/>
              <a:t>of </a:t>
            </a:r>
            <a:r>
              <a:rPr lang="en-US" dirty="0" err="1" smtClean="0"/>
              <a:t>octreotide</a:t>
            </a:r>
            <a:r>
              <a:rPr lang="en-US" dirty="0" smtClean="0"/>
              <a:t> (</a:t>
            </a:r>
            <a:r>
              <a:rPr lang="en-US" i="1" dirty="0" smtClean="0"/>
              <a:t>cont’d</a:t>
            </a:r>
            <a:r>
              <a:rPr lang="en-US" dirty="0" smtClean="0"/>
              <a:t>):</a:t>
            </a:r>
            <a:endParaRPr lang="en-GB" dirty="0" smtClean="0"/>
          </a:p>
          <a:p>
            <a:pPr marL="850900" lvl="1" indent="-385763">
              <a:lnSpc>
                <a:spcPct val="150000"/>
              </a:lnSpc>
              <a:buFont typeface="+mj-lt"/>
              <a:buAutoNum type="arabicPeriod" startAt="3"/>
            </a:pPr>
            <a:r>
              <a:rPr lang="en-GB" sz="2600" dirty="0" smtClean="0"/>
              <a:t>Hypothyroidism, due to inhibitory effects on TSH secretion. </a:t>
            </a:r>
          </a:p>
          <a:p>
            <a:pPr marL="1250950" lvl="4" indent="-3857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Thyroid function tests should be evaluated periodically.</a:t>
            </a: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8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Somatostatin</a:t>
            </a:r>
            <a:r>
              <a:rPr lang="en-US" dirty="0" smtClean="0"/>
              <a:t> analogs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sz="2600" b="1" dirty="0" smtClean="0"/>
              <a:t>Other therapeutic </a:t>
            </a:r>
            <a:r>
              <a:rPr lang="en-US" sz="2600" b="1" dirty="0"/>
              <a:t>uses</a:t>
            </a:r>
            <a:r>
              <a:rPr lang="en-US" sz="2600" b="1" dirty="0" smtClean="0"/>
              <a:t>:</a:t>
            </a:r>
            <a:endParaRPr lang="en-US" sz="2600" dirty="0"/>
          </a:p>
          <a:p>
            <a:pPr marL="690563" lvl="1" indent="-346075">
              <a:lnSpc>
                <a:spcPts val="3800"/>
              </a:lnSpc>
              <a:buFont typeface="+mj-lt"/>
              <a:buAutoNum type="arabicPeriod"/>
            </a:pPr>
            <a:r>
              <a:rPr lang="en-US" dirty="0"/>
              <a:t>Diarrhea and flushing associated with carcinoid tumors. </a:t>
            </a:r>
          </a:p>
          <a:p>
            <a:pPr marL="690563" lvl="1" indent="-346075">
              <a:lnSpc>
                <a:spcPts val="3800"/>
              </a:lnSpc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leeding </a:t>
            </a:r>
            <a:r>
              <a:rPr lang="en-US" dirty="0"/>
              <a:t>esophageal </a:t>
            </a:r>
            <a:r>
              <a:rPr lang="en-US" dirty="0" err="1" smtClean="0"/>
              <a:t>varices</a:t>
            </a:r>
            <a:r>
              <a:rPr lang="en-US" dirty="0" smtClean="0"/>
              <a:t> (as IV infusion).</a:t>
            </a:r>
          </a:p>
          <a:p>
            <a:pPr marL="690563" lvl="1" indent="-346075">
              <a:lnSpc>
                <a:spcPts val="3800"/>
              </a:lnSpc>
              <a:buFont typeface="+mj-lt"/>
              <a:buAutoNum type="arabicPeriod"/>
            </a:pPr>
            <a:r>
              <a:rPr lang="en-US" dirty="0" smtClean="0"/>
              <a:t>Perioperative prophylaxis in pancreatic surgery.</a:t>
            </a:r>
          </a:p>
          <a:p>
            <a:pPr marL="690563" lvl="1" indent="-346075">
              <a:lnSpc>
                <a:spcPts val="3800"/>
              </a:lnSpc>
              <a:buFont typeface="+mj-lt"/>
              <a:buAutoNum type="arabicPeriod"/>
            </a:pPr>
            <a:r>
              <a:rPr lang="en-US" dirty="0" err="1" smtClean="0"/>
              <a:t>Thyrotrope</a:t>
            </a:r>
            <a:r>
              <a:rPr lang="en-US" dirty="0" smtClean="0"/>
              <a:t> </a:t>
            </a:r>
            <a:r>
              <a:rPr lang="en-US" dirty="0"/>
              <a:t>adenomas </a:t>
            </a:r>
            <a:r>
              <a:rPr lang="en-US" dirty="0" smtClean="0"/>
              <a:t>that </a:t>
            </a:r>
            <a:r>
              <a:rPr lang="en-US" dirty="0" err="1" smtClean="0"/>
              <a:t>oversecrete</a:t>
            </a:r>
            <a:r>
              <a:rPr lang="en-US" dirty="0" smtClean="0"/>
              <a:t> </a:t>
            </a:r>
            <a:r>
              <a:rPr lang="en-US" dirty="0"/>
              <a:t>TSH who are not good candidates for </a:t>
            </a:r>
            <a:r>
              <a:rPr lang="en-US" dirty="0" smtClean="0"/>
              <a:t>surgery.</a:t>
            </a:r>
          </a:p>
          <a:p>
            <a:pPr marL="690563" lvl="1" indent="-346075">
              <a:lnSpc>
                <a:spcPts val="3800"/>
              </a:lnSpc>
              <a:buFont typeface="+mj-lt"/>
              <a:buAutoNum type="arabicPeriod"/>
            </a:pPr>
            <a:r>
              <a:rPr lang="en-US" i="1" dirty="0" smtClean="0"/>
              <a:t>(Under evaluation) </a:t>
            </a:r>
            <a:r>
              <a:rPr lang="en-US" dirty="0"/>
              <a:t>E</a:t>
            </a:r>
            <a:r>
              <a:rPr lang="en-US" dirty="0" smtClean="0"/>
              <a:t>ye diseases associated with excessive proliferation and inflammation, diabetic nephropathy and inflammatory disease (</a:t>
            </a:r>
            <a:r>
              <a:rPr lang="en-US" dirty="0" err="1" smtClean="0"/>
              <a:t>e.g.:RA</a:t>
            </a:r>
            <a:r>
              <a:rPr lang="en-US" dirty="0" smtClean="0"/>
              <a:t>, psoriasis).</a:t>
            </a:r>
          </a:p>
          <a:p>
            <a:pPr marL="803275" lvl="1" indent="-346075">
              <a:buFont typeface="+mj-lt"/>
              <a:buAutoNum type="arabicPeriod"/>
            </a:pPr>
            <a:endParaRPr lang="en-GB" sz="2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6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 antagonists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GB" b="1" dirty="0" err="1" smtClean="0"/>
              <a:t>Pegvisomant</a:t>
            </a:r>
            <a:r>
              <a:rPr lang="en-GB" dirty="0"/>
              <a:t> </a:t>
            </a:r>
            <a:r>
              <a:rPr lang="en-US" dirty="0" smtClean="0"/>
              <a:t>is </a:t>
            </a:r>
            <a:r>
              <a:rPr lang="en-US" dirty="0"/>
              <a:t>a GH receptor antagonist that is FDA-approved for </a:t>
            </a:r>
            <a:r>
              <a:rPr lang="en-US" dirty="0" smtClean="0"/>
              <a:t>the treatment </a:t>
            </a:r>
            <a:r>
              <a:rPr lang="en-US" dirty="0"/>
              <a:t>of acromegaly. </a:t>
            </a: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dirty="0" err="1" smtClean="0"/>
              <a:t>Pegvisomant</a:t>
            </a:r>
            <a:r>
              <a:rPr lang="en-US" dirty="0" smtClean="0"/>
              <a:t> </a:t>
            </a:r>
            <a:r>
              <a:rPr lang="en-US" dirty="0"/>
              <a:t>binds to the </a:t>
            </a:r>
            <a:r>
              <a:rPr lang="en-US" dirty="0" smtClean="0"/>
              <a:t>GH receptor </a:t>
            </a:r>
            <a:r>
              <a:rPr lang="en-US" dirty="0"/>
              <a:t>but does not activate JAK-STAT signaling or </a:t>
            </a:r>
            <a:r>
              <a:rPr lang="en-US" dirty="0" smtClean="0"/>
              <a:t>stimulate </a:t>
            </a:r>
            <a:r>
              <a:rPr lang="en-GB" dirty="0" smtClean="0"/>
              <a:t>IGF-1 secretion.</a:t>
            </a:r>
          </a:p>
          <a:p>
            <a:pPr>
              <a:lnSpc>
                <a:spcPts val="3600"/>
              </a:lnSpc>
            </a:pPr>
            <a:endParaRPr lang="en-US" dirty="0"/>
          </a:p>
          <a:p>
            <a:pPr>
              <a:lnSpc>
                <a:spcPts val="3600"/>
              </a:lnSpc>
            </a:pPr>
            <a:r>
              <a:rPr lang="en-US" dirty="0" smtClean="0"/>
              <a:t>It is administered subcutaneously (</a:t>
            </a:r>
            <a:r>
              <a:rPr lang="en-US" dirty="0" err="1" smtClean="0"/>
              <a:t>s.c.</a:t>
            </a:r>
            <a:r>
              <a:rPr lang="en-US" dirty="0" smtClean="0"/>
              <a:t>) once daily. 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Liver function tests should be monitored in all patients taking </a:t>
            </a:r>
            <a:r>
              <a:rPr lang="en-US" dirty="0" err="1" smtClean="0"/>
              <a:t>pegvisomant</a:t>
            </a:r>
            <a:r>
              <a:rPr lang="en-US" dirty="0" smtClean="0"/>
              <a:t>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6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of GH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98" y="1390482"/>
            <a:ext cx="8573502" cy="5391152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dirty="0" smtClean="0"/>
              <a:t>Therapy of GH deficiency is focused on </a:t>
            </a:r>
            <a:r>
              <a:rPr lang="en-US" sz="2600" b="1" dirty="0" smtClean="0"/>
              <a:t>GH replacement therapy.</a:t>
            </a:r>
          </a:p>
          <a:p>
            <a:pPr marL="512763">
              <a:lnSpc>
                <a:spcPts val="36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Replacement therapy is well established in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GH-deficient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children, and children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with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other conditions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associated with short stature despite adequate GH production (e.g.;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Prader-Willi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syndrome).  </a:t>
            </a:r>
          </a:p>
          <a:p>
            <a:pPr marL="512763">
              <a:lnSpc>
                <a:spcPts val="36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It is also gaining wider acceptance for GH-deficient adults (severely affected GH-deficient adults).</a:t>
            </a:r>
          </a:p>
          <a:p>
            <a:pPr marL="512763">
              <a:lnSpc>
                <a:spcPts val="36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Also used for the management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of AIDS wasting syndrome</a:t>
            </a:r>
          </a:p>
          <a:p>
            <a:pPr marL="512763">
              <a:lnSpc>
                <a:spcPts val="3600"/>
              </a:lnSpc>
            </a:pPr>
            <a:endParaRPr lang="en-US" sz="2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9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of GH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98" y="1390482"/>
            <a:ext cx="8573502" cy="5391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Recombinant human </a:t>
            </a:r>
            <a:r>
              <a:rPr lang="en-US" sz="2400" b="1" dirty="0"/>
              <a:t>IGF-1 </a:t>
            </a:r>
            <a:r>
              <a:rPr lang="en-US" sz="2400" dirty="0" smtClean="0"/>
              <a:t>is approved </a:t>
            </a:r>
            <a:r>
              <a:rPr lang="en-US" sz="2400" dirty="0"/>
              <a:t>for use in </a:t>
            </a:r>
            <a:r>
              <a:rPr lang="en-US" sz="2400" dirty="0" smtClean="0"/>
              <a:t>patients with </a:t>
            </a:r>
            <a:r>
              <a:rPr lang="en-US" sz="2400" dirty="0"/>
              <a:t>mutations in the GH receptor that impair its </a:t>
            </a:r>
            <a:r>
              <a:rPr lang="en-US" sz="2400" dirty="0" smtClean="0"/>
              <a:t>action, as </a:t>
            </a:r>
            <a:r>
              <a:rPr lang="en-US" sz="2400" dirty="0"/>
              <a:t>well as in GH-deficient children who develop </a:t>
            </a:r>
            <a:r>
              <a:rPr lang="en-US" sz="2400" dirty="0" smtClean="0"/>
              <a:t>antibodies against </a:t>
            </a:r>
            <a:r>
              <a:rPr lang="en-US" sz="2400" dirty="0"/>
              <a:t>the recombinant </a:t>
            </a:r>
            <a:r>
              <a:rPr lang="en-US" sz="2400" dirty="0" err="1"/>
              <a:t>hGH</a:t>
            </a:r>
            <a:r>
              <a:rPr lang="en-US" sz="2400" dirty="0"/>
              <a:t> </a:t>
            </a:r>
            <a:r>
              <a:rPr lang="en-US" sz="2400" dirty="0" smtClean="0"/>
              <a:t>preparation.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5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Recombinant 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08" y="1326314"/>
            <a:ext cx="8477250" cy="539115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2600" dirty="0"/>
              <a:t>GH is administered </a:t>
            </a:r>
            <a:r>
              <a:rPr lang="en-US" sz="2600" dirty="0" smtClean="0"/>
              <a:t>subcutaneously, with </a:t>
            </a:r>
            <a:r>
              <a:rPr lang="en-US" sz="2600" dirty="0"/>
              <a:t>a bioavailability of 70%. </a:t>
            </a:r>
            <a:endParaRPr lang="en-US" sz="2600" dirty="0" smtClean="0"/>
          </a:p>
          <a:p>
            <a:pPr>
              <a:lnSpc>
                <a:spcPts val="4200"/>
              </a:lnSpc>
            </a:pPr>
            <a:r>
              <a:rPr lang="en-US" sz="2600" dirty="0" smtClean="0"/>
              <a:t>Although </a:t>
            </a:r>
            <a:r>
              <a:rPr lang="en-US" sz="2600" dirty="0"/>
              <a:t>the </a:t>
            </a:r>
            <a:r>
              <a:rPr lang="en-US" sz="2600" dirty="0" smtClean="0"/>
              <a:t>circulating t</a:t>
            </a:r>
            <a:r>
              <a:rPr lang="en-US" sz="2600" baseline="-25000" dirty="0" smtClean="0"/>
              <a:t>1/2</a:t>
            </a:r>
            <a:r>
              <a:rPr lang="en-US" sz="2600" dirty="0" smtClean="0"/>
              <a:t> </a:t>
            </a:r>
            <a:r>
              <a:rPr lang="en-US" sz="2600" dirty="0"/>
              <a:t>of GH is only 20 minutes, its biological t</a:t>
            </a:r>
            <a:r>
              <a:rPr lang="en-US" sz="2600" baseline="-25000" dirty="0"/>
              <a:t>1/2</a:t>
            </a:r>
            <a:r>
              <a:rPr lang="en-US" sz="2600" dirty="0"/>
              <a:t> is </a:t>
            </a:r>
            <a:r>
              <a:rPr lang="en-US" sz="2600" dirty="0" smtClean="0"/>
              <a:t>considerably longer</a:t>
            </a:r>
            <a:r>
              <a:rPr lang="en-US" sz="2600" dirty="0"/>
              <a:t>, and once-daily administration is </a:t>
            </a:r>
            <a:r>
              <a:rPr lang="en-US" sz="2600" dirty="0" smtClean="0"/>
              <a:t>sufficient</a:t>
            </a:r>
          </a:p>
          <a:p>
            <a:pPr lvl="1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This is because it </a:t>
            </a:r>
            <a:r>
              <a:rPr lang="en-US" dirty="0"/>
              <a:t>induces the release of IGF-1 from the liver, which is responsible for subsequent GH-like actions</a:t>
            </a:r>
            <a:r>
              <a:rPr lang="en-US" dirty="0" smtClean="0"/>
              <a:t>.</a:t>
            </a:r>
          </a:p>
          <a:p>
            <a:pPr>
              <a:lnSpc>
                <a:spcPts val="4200"/>
              </a:lnSpc>
            </a:pPr>
            <a:r>
              <a:rPr lang="en-US" sz="2600" dirty="0" smtClean="0"/>
              <a:t>To </a:t>
            </a:r>
            <a:r>
              <a:rPr lang="en-US" sz="2600" dirty="0"/>
              <a:t>match </a:t>
            </a:r>
            <a:r>
              <a:rPr lang="en-US" sz="2600" dirty="0" smtClean="0"/>
              <a:t>the usual </a:t>
            </a:r>
            <a:r>
              <a:rPr lang="en-US" sz="2600" dirty="0"/>
              <a:t>pattern of secretion, GH typically is administered at </a:t>
            </a:r>
            <a:r>
              <a:rPr lang="en-US" sz="2600" dirty="0" smtClean="0"/>
              <a:t>bedtime, although </a:t>
            </a:r>
            <a:r>
              <a:rPr lang="en-US" sz="2600" dirty="0"/>
              <a:t>this is not essential.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5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Recombinant 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66" y="1197143"/>
            <a:ext cx="8477250" cy="56165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Therapeutic consideration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In children with overt GH deficiency, measurement of serum IGF-1 levels sometimes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is used to monitor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initial response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and compliance; long-term response is monitored by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close evaluation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height and measurements of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serum IGF-1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levels.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Although the most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pronounced increase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in growth velocity occurs during the first 2 years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of therapy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, GH is continued until the epiphyses are fused and also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may be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extended into the transition period from childhood to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adulthood, and through adulthood (if needed).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4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Recombinant 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4000"/>
              </a:lnSpc>
              <a:buNone/>
            </a:pPr>
            <a:r>
              <a:rPr lang="en-US" b="1" dirty="0" smtClean="0"/>
              <a:t>Adverse effects </a:t>
            </a:r>
            <a:r>
              <a:rPr lang="en-US" dirty="0" smtClean="0"/>
              <a:t>of GH therapy in children:</a:t>
            </a:r>
          </a:p>
          <a:p>
            <a:pPr lvl="1">
              <a:lnSpc>
                <a:spcPts val="4000"/>
              </a:lnSpc>
            </a:pPr>
            <a:r>
              <a:rPr lang="en-US" sz="2800" dirty="0" smtClean="0"/>
              <a:t>Intracranial hypertension</a:t>
            </a:r>
            <a:r>
              <a:rPr lang="en-US" sz="2800" dirty="0"/>
              <a:t>, with papilledema, visual changes, headache, </a:t>
            </a:r>
            <a:r>
              <a:rPr lang="en-US" sz="2800" dirty="0" smtClean="0"/>
              <a:t>nausea, and/or vomiting.</a:t>
            </a:r>
          </a:p>
          <a:p>
            <a:pPr lvl="2">
              <a:lnSpc>
                <a:spcPts val="4000"/>
              </a:lnSpc>
            </a:pPr>
            <a:r>
              <a:rPr lang="en-US" sz="2400" dirty="0" smtClean="0"/>
              <a:t>Rare, usually within the first 8 weeks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funduscopic</a:t>
            </a:r>
            <a:r>
              <a:rPr lang="en-US" sz="2400" dirty="0" smtClean="0">
                <a:sym typeface="Wingdings" panose="05000000000000000000" pitchFamily="2" charset="2"/>
              </a:rPr>
              <a:t> examination is recommended.</a:t>
            </a:r>
          </a:p>
          <a:p>
            <a:pPr lvl="1">
              <a:lnSpc>
                <a:spcPts val="4000"/>
              </a:lnSpc>
            </a:pPr>
            <a:r>
              <a:rPr lang="en-US" sz="2800" dirty="0" smtClean="0">
                <a:sym typeface="Wingdings" panose="05000000000000000000" pitchFamily="2" charset="2"/>
              </a:rPr>
              <a:t>Type 2 DM</a:t>
            </a:r>
          </a:p>
          <a:p>
            <a:pPr lvl="2">
              <a:lnSpc>
                <a:spcPts val="4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fasting glucose levels should be checked.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Recombinant 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4200"/>
              </a:lnSpc>
              <a:buNone/>
            </a:pPr>
            <a:r>
              <a:rPr lang="en-US" b="1" dirty="0" smtClean="0"/>
              <a:t>Adverse effects </a:t>
            </a:r>
            <a:r>
              <a:rPr lang="en-US" dirty="0" smtClean="0"/>
              <a:t>of GH therapy in adults:</a:t>
            </a:r>
          </a:p>
          <a:p>
            <a:pPr lvl="1">
              <a:lnSpc>
                <a:spcPts val="4200"/>
              </a:lnSpc>
            </a:pPr>
            <a:r>
              <a:rPr lang="en-US" sz="2600" i="1" dirty="0" smtClean="0"/>
              <a:t>Are more frequent than in children</a:t>
            </a:r>
          </a:p>
          <a:p>
            <a:pPr lvl="1">
              <a:lnSpc>
                <a:spcPts val="4200"/>
              </a:lnSpc>
            </a:pPr>
            <a:r>
              <a:rPr lang="en-US" sz="2600" dirty="0" smtClean="0"/>
              <a:t>Include:</a:t>
            </a:r>
          </a:p>
          <a:p>
            <a:pPr lvl="2">
              <a:lnSpc>
                <a:spcPts val="4200"/>
              </a:lnSpc>
            </a:pPr>
            <a:r>
              <a:rPr lang="en-US" sz="2400" dirty="0" smtClean="0"/>
              <a:t>peripheral edema </a:t>
            </a:r>
          </a:p>
          <a:p>
            <a:pPr lvl="2">
              <a:lnSpc>
                <a:spcPts val="4200"/>
              </a:lnSpc>
            </a:pPr>
            <a:r>
              <a:rPr lang="en-US" sz="2400" dirty="0" smtClean="0"/>
              <a:t>carpal </a:t>
            </a:r>
            <a:r>
              <a:rPr lang="en-US" sz="2400" dirty="0"/>
              <a:t>tunnel </a:t>
            </a:r>
            <a:r>
              <a:rPr lang="en-US" sz="2400" dirty="0" smtClean="0"/>
              <a:t>syndrome</a:t>
            </a:r>
          </a:p>
          <a:p>
            <a:pPr lvl="2">
              <a:lnSpc>
                <a:spcPts val="4200"/>
              </a:lnSpc>
            </a:pPr>
            <a:r>
              <a:rPr lang="en-US" sz="2400" dirty="0" err="1"/>
              <a:t>a</a:t>
            </a:r>
            <a:r>
              <a:rPr lang="en-US" sz="2400" dirty="0" err="1" smtClean="0"/>
              <a:t>rthralgias</a:t>
            </a:r>
            <a:r>
              <a:rPr lang="en-US" sz="2400" dirty="0" smtClean="0"/>
              <a:t> and </a:t>
            </a:r>
            <a:r>
              <a:rPr lang="en-US" sz="2400" dirty="0" err="1" smtClean="0"/>
              <a:t>myalgias</a:t>
            </a:r>
            <a:endParaRPr lang="en-US" sz="2400" dirty="0"/>
          </a:p>
          <a:p>
            <a:pPr lvl="3">
              <a:lnSpc>
                <a:spcPts val="4200"/>
              </a:lnSpc>
              <a:buFont typeface="Wingdings" panose="05000000000000000000" pitchFamily="2" charset="2"/>
              <a:buChar char="Ø"/>
            </a:pPr>
            <a:r>
              <a:rPr lang="en-US" sz="2400" i="1" dirty="0" smtClean="0"/>
              <a:t>  Usually associated with higher doses.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4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pituitary gland</a:t>
            </a:r>
          </a:p>
          <a:p>
            <a:pPr lvl="1"/>
            <a:r>
              <a:rPr lang="en-US" dirty="0" smtClean="0"/>
              <a:t>Growth hormone (GH)</a:t>
            </a:r>
          </a:p>
          <a:p>
            <a:pPr lvl="1"/>
            <a:r>
              <a:rPr lang="en-US" dirty="0" smtClean="0"/>
              <a:t>Prolactin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Posterior pituitary gland</a:t>
            </a:r>
          </a:p>
          <a:p>
            <a:pPr lvl="1"/>
            <a:r>
              <a:rPr lang="en-US" dirty="0" smtClean="0"/>
              <a:t>Vasopressin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Recombinant 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08" y="1405689"/>
            <a:ext cx="8477250" cy="5616575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GH administered to adults increases </a:t>
            </a:r>
            <a:r>
              <a:rPr lang="en-US" dirty="0" smtClean="0"/>
              <a:t>lean body </a:t>
            </a:r>
            <a:r>
              <a:rPr lang="en-US" dirty="0"/>
              <a:t>mass, bone density, and skin thickness, whereas adipose </a:t>
            </a:r>
            <a:r>
              <a:rPr lang="en-US" dirty="0" smtClean="0"/>
              <a:t>tissue is </a:t>
            </a:r>
            <a:r>
              <a:rPr lang="en-US" dirty="0"/>
              <a:t>decreased. </a:t>
            </a:r>
            <a:endParaRPr lang="en-US" dirty="0" smtClean="0"/>
          </a:p>
          <a:p>
            <a:pPr lvl="1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Many </a:t>
            </a:r>
            <a:r>
              <a:rPr lang="en-US" sz="2600" dirty="0"/>
              <a:t>consider GH an “</a:t>
            </a:r>
            <a:r>
              <a:rPr lang="en-US" sz="2600" dirty="0" err="1"/>
              <a:t>antiaging</a:t>
            </a:r>
            <a:r>
              <a:rPr lang="en-US" sz="2600" dirty="0"/>
              <a:t>” hormone. </a:t>
            </a:r>
            <a:endParaRPr lang="en-US" sz="2600" dirty="0" smtClean="0"/>
          </a:p>
          <a:p>
            <a:pPr marL="457200" lvl="1" indent="0">
              <a:lnSpc>
                <a:spcPts val="3600"/>
              </a:lnSpc>
              <a:buNone/>
            </a:pPr>
            <a:endParaRPr lang="en-US" sz="2600" dirty="0" smtClean="0"/>
          </a:p>
          <a:p>
            <a:pPr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This has </a:t>
            </a:r>
            <a:r>
              <a:rPr lang="en-US" dirty="0"/>
              <a:t>led to off-label use of GH by older individuals and by </a:t>
            </a:r>
            <a:r>
              <a:rPr lang="en-US" dirty="0" smtClean="0"/>
              <a:t>athletes seeking </a:t>
            </a:r>
            <a:r>
              <a:rPr lang="en-US" dirty="0"/>
              <a:t>to enhance </a:t>
            </a:r>
            <a:r>
              <a:rPr lang="en-US" dirty="0" smtClean="0"/>
              <a:t>performance.</a:t>
            </a:r>
          </a:p>
          <a:p>
            <a:pPr marL="457200" lvl="1" indent="0">
              <a:buNone/>
            </a:pPr>
            <a:r>
              <a:rPr lang="en-US" sz="2000" i="1" dirty="0" smtClean="0"/>
              <a:t>Endogenous GH is secreted as a heterogeneous mixture of peptides (mostly 22 </a:t>
            </a:r>
            <a:r>
              <a:rPr lang="en-US" sz="2000" i="1" dirty="0" err="1" smtClean="0"/>
              <a:t>kDa</a:t>
            </a:r>
            <a:r>
              <a:rPr lang="en-US" sz="2000" i="1" dirty="0" smtClean="0"/>
              <a:t>, but also 20 </a:t>
            </a:r>
            <a:r>
              <a:rPr lang="en-US" sz="2000" i="1" dirty="0" err="1" smtClean="0"/>
              <a:t>kDa</a:t>
            </a:r>
            <a:r>
              <a:rPr lang="en-US" sz="2000" i="1" dirty="0" smtClean="0"/>
              <a:t>), while </a:t>
            </a:r>
            <a:r>
              <a:rPr lang="en-GB" sz="2000" i="1" dirty="0"/>
              <a:t>r</a:t>
            </a:r>
            <a:r>
              <a:rPr lang="en-GB" sz="2000" i="1" dirty="0" smtClean="0"/>
              <a:t>ecombinant </a:t>
            </a:r>
            <a:r>
              <a:rPr lang="en-US" sz="2000" i="1" dirty="0" smtClean="0"/>
              <a:t>human </a:t>
            </a:r>
            <a:r>
              <a:rPr lang="en-US" sz="2000" i="1" dirty="0"/>
              <a:t>GH consists entirely of the 22 </a:t>
            </a:r>
            <a:r>
              <a:rPr lang="en-US" sz="2000" i="1" dirty="0" err="1"/>
              <a:t>kDa</a:t>
            </a:r>
            <a:r>
              <a:rPr lang="en-US" sz="2000" i="1" dirty="0"/>
              <a:t> </a:t>
            </a:r>
            <a:r>
              <a:rPr lang="en-US" sz="2000" i="1" dirty="0" smtClean="0"/>
              <a:t>form </a:t>
            </a:r>
            <a:r>
              <a:rPr lang="en-US" sz="2000" i="1" dirty="0" smtClean="0">
                <a:sym typeface="Wingdings" panose="05000000000000000000" pitchFamily="2" charset="2"/>
              </a:rPr>
              <a:t> detection of GH abuse for enhancement of sport performance.</a:t>
            </a:r>
            <a:endParaRPr lang="en-GB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6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Insulin-like Growth Factor 1 (IGF-1)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79622"/>
            <a:ext cx="8477250" cy="541805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dirty="0"/>
              <a:t>R</a:t>
            </a:r>
            <a:r>
              <a:rPr lang="en-US" sz="2600" dirty="0" smtClean="0"/>
              <a:t>ecombinant </a:t>
            </a:r>
            <a:r>
              <a:rPr lang="en-US" sz="2600" dirty="0"/>
              <a:t>human IGF-1 </a:t>
            </a:r>
            <a:r>
              <a:rPr lang="en-US" sz="2600" dirty="0" smtClean="0"/>
              <a:t>is administered as </a:t>
            </a:r>
            <a:r>
              <a:rPr lang="en-US" sz="2600" dirty="0" err="1" smtClean="0"/>
              <a:t>s.c.</a:t>
            </a:r>
            <a:r>
              <a:rPr lang="en-US" sz="2600" dirty="0" smtClean="0"/>
              <a:t> injection.</a:t>
            </a:r>
          </a:p>
          <a:p>
            <a:pPr>
              <a:lnSpc>
                <a:spcPts val="3600"/>
              </a:lnSpc>
            </a:pPr>
            <a:r>
              <a:rPr lang="en-US" sz="2600" dirty="0" smtClean="0"/>
              <a:t>Highly protein bound </a:t>
            </a:r>
            <a:r>
              <a:rPr lang="en-US" sz="2600" dirty="0" smtClean="0">
                <a:sym typeface="Wingdings" panose="05000000000000000000" pitchFamily="2" charset="2"/>
              </a:rPr>
              <a:t> t</a:t>
            </a:r>
            <a:r>
              <a:rPr lang="en-US" sz="2600" baseline="-25000" dirty="0" smtClean="0">
                <a:sym typeface="Wingdings" panose="05000000000000000000" pitchFamily="2" charset="2"/>
              </a:rPr>
              <a:t>1/2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sym typeface="Wingdings" panose="05000000000000000000" pitchFamily="2" charset="2"/>
              </a:rPr>
              <a:t>∽ </a:t>
            </a:r>
            <a:r>
              <a:rPr lang="en-US" sz="2600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6 hours.</a:t>
            </a:r>
          </a:p>
          <a:p>
            <a:pPr>
              <a:lnSpc>
                <a:spcPts val="3600"/>
              </a:lnSpc>
            </a:pPr>
            <a:endParaRPr lang="en-US" sz="2600" dirty="0" smtClean="0">
              <a:ea typeface="Microsoft YaHei UI" panose="020B0503020204020204" pitchFamily="34" charset="-122"/>
              <a:sym typeface="Wingdings" panose="05000000000000000000" pitchFamily="2" charset="2"/>
            </a:endParaRPr>
          </a:p>
          <a:p>
            <a:pPr>
              <a:lnSpc>
                <a:spcPts val="3600"/>
              </a:lnSpc>
            </a:pPr>
            <a:r>
              <a:rPr lang="en-US" sz="2600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Indicated for:</a:t>
            </a:r>
          </a:p>
          <a:p>
            <a:pPr lvl="1">
              <a:lnSpc>
                <a:spcPts val="3600"/>
              </a:lnSpc>
            </a:pPr>
            <a:r>
              <a:rPr lang="en-US" dirty="0"/>
              <a:t>patients </a:t>
            </a:r>
            <a:r>
              <a:rPr lang="en-US" dirty="0" smtClean="0"/>
              <a:t>with impaired </a:t>
            </a:r>
            <a:r>
              <a:rPr lang="en-US" dirty="0"/>
              <a:t>growth secondary to mutations in the GH receptor </a:t>
            </a:r>
            <a:r>
              <a:rPr lang="en-US" dirty="0" smtClean="0"/>
              <a:t>or </a:t>
            </a:r>
            <a:r>
              <a:rPr lang="en-US" dirty="0" err="1" smtClean="0"/>
              <a:t>postreceptor</a:t>
            </a:r>
            <a:r>
              <a:rPr lang="en-US" dirty="0" smtClean="0"/>
              <a:t> </a:t>
            </a:r>
            <a:r>
              <a:rPr lang="en-US" dirty="0"/>
              <a:t>signaling </a:t>
            </a:r>
            <a:r>
              <a:rPr lang="en-US" dirty="0" smtClean="0"/>
              <a:t>pathway</a:t>
            </a:r>
          </a:p>
          <a:p>
            <a:pPr lvl="1">
              <a:lnSpc>
                <a:spcPts val="3600"/>
              </a:lnSpc>
            </a:pPr>
            <a:r>
              <a:rPr lang="en-US" dirty="0" smtClean="0"/>
              <a:t>patients </a:t>
            </a:r>
            <a:r>
              <a:rPr lang="en-US" dirty="0"/>
              <a:t>with GH deficiency </a:t>
            </a:r>
            <a:r>
              <a:rPr lang="en-US" dirty="0" smtClean="0"/>
              <a:t>who develop </a:t>
            </a:r>
            <a:r>
              <a:rPr lang="en-US" dirty="0"/>
              <a:t>antibodies against GH that interfere with its </a:t>
            </a:r>
            <a:r>
              <a:rPr lang="en-US" dirty="0" smtClean="0"/>
              <a:t>action</a:t>
            </a:r>
          </a:p>
          <a:p>
            <a:pPr lvl="1">
              <a:lnSpc>
                <a:spcPts val="3600"/>
              </a:lnSpc>
            </a:pPr>
            <a:r>
              <a:rPr lang="en-US" dirty="0" smtClean="0"/>
              <a:t>patients </a:t>
            </a:r>
            <a:r>
              <a:rPr lang="en-US" dirty="0"/>
              <a:t>with IGF-1 gene defects that lead to </a:t>
            </a:r>
            <a:r>
              <a:rPr lang="en-US" dirty="0" smtClean="0"/>
              <a:t>primary IGF-1 deficiency.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943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Insulin-like Growth Factor 1 (IGF-1)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79622"/>
            <a:ext cx="8477250" cy="541805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b="1" dirty="0" smtClean="0"/>
              <a:t>Adverse effects</a:t>
            </a:r>
            <a:r>
              <a:rPr lang="en-US" sz="2600" dirty="0" smtClean="0"/>
              <a:t>: </a:t>
            </a:r>
          </a:p>
          <a:p>
            <a:pPr marL="288925" indent="0">
              <a:lnSpc>
                <a:spcPts val="3600"/>
              </a:lnSpc>
              <a:buNone/>
            </a:pPr>
            <a:r>
              <a:rPr lang="en-US" sz="2600" dirty="0" smtClean="0"/>
              <a:t>- Hypoglycemia		- </a:t>
            </a:r>
            <a:r>
              <a:rPr lang="en-US" sz="2600" dirty="0" err="1" smtClean="0"/>
              <a:t>Lipohypertrophy</a:t>
            </a:r>
            <a:endParaRPr lang="en-US" sz="2600" dirty="0" smtClean="0"/>
          </a:p>
          <a:p>
            <a:pPr marL="801688" lvl="1">
              <a:lnSpc>
                <a:spcPts val="3600"/>
              </a:lnSpc>
            </a:pPr>
            <a:r>
              <a:rPr lang="en-US" dirty="0" smtClean="0"/>
              <a:t>Due to activation of the insulin receptor</a:t>
            </a:r>
          </a:p>
          <a:p>
            <a:pPr marL="801688" lvl="1">
              <a:lnSpc>
                <a:spcPts val="3600"/>
              </a:lnSpc>
            </a:pPr>
            <a:r>
              <a:rPr lang="en-US" dirty="0" smtClean="0"/>
              <a:t>To prevent hypoglycemia </a:t>
            </a:r>
            <a:r>
              <a:rPr lang="en-US" dirty="0" smtClean="0">
                <a:sym typeface="Wingdings" panose="05000000000000000000" pitchFamily="2" charset="2"/>
              </a:rPr>
              <a:t>administer shortly before or after a meal.</a:t>
            </a:r>
          </a:p>
          <a:p>
            <a:pPr marL="288925" indent="0">
              <a:lnSpc>
                <a:spcPts val="3600"/>
              </a:lnSpc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- Lymphoid tissue hypertrophy</a:t>
            </a:r>
          </a:p>
          <a:p>
            <a:pPr marL="288925" indent="0">
              <a:lnSpc>
                <a:spcPts val="3600"/>
              </a:lnSpc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- Intracranial hypertension</a:t>
            </a:r>
          </a:p>
          <a:p>
            <a:pPr marL="288925" indent="0">
              <a:lnSpc>
                <a:spcPts val="3600"/>
              </a:lnSpc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- Slipped epiphyses</a:t>
            </a:r>
          </a:p>
          <a:p>
            <a:pPr marL="288925" indent="0">
              <a:lnSpc>
                <a:spcPts val="3600"/>
              </a:lnSpc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- Scoliosis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713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Prolactin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8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Prolactin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55834"/>
            <a:ext cx="8477250" cy="54418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Prolactin secretion </a:t>
            </a:r>
            <a:r>
              <a:rPr lang="en-US" sz="2600" dirty="0"/>
              <a:t>is inhibited by </a:t>
            </a:r>
            <a:r>
              <a:rPr lang="en-US" sz="2600" i="1" dirty="0"/>
              <a:t>dopamine</a:t>
            </a:r>
            <a:r>
              <a:rPr lang="en-US" sz="2600" dirty="0"/>
              <a:t> acting at </a:t>
            </a:r>
            <a:r>
              <a:rPr lang="en-US" sz="2600" dirty="0" smtClean="0"/>
              <a:t>D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/>
              <a:t>receptors. 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Drugs that </a:t>
            </a:r>
            <a:r>
              <a:rPr lang="en-US" sz="2600" dirty="0"/>
              <a:t>act as dopamine antagonists (for example, metoclopramide </a:t>
            </a:r>
            <a:r>
              <a:rPr lang="en-US" sz="2600" dirty="0" smtClean="0"/>
              <a:t>and antipsychotics </a:t>
            </a:r>
            <a:r>
              <a:rPr lang="en-US" sz="2600" dirty="0"/>
              <a:t>such as </a:t>
            </a:r>
            <a:r>
              <a:rPr lang="en-US" sz="2600" dirty="0" err="1"/>
              <a:t>risperidone</a:t>
            </a:r>
            <a:r>
              <a:rPr lang="en-US" sz="2600" dirty="0"/>
              <a:t>) can increase the secretion </a:t>
            </a:r>
            <a:r>
              <a:rPr lang="en-US" sz="2600" dirty="0" smtClean="0"/>
              <a:t>of prolactin.</a:t>
            </a:r>
          </a:p>
          <a:p>
            <a:pPr marL="457200" lvl="1" indent="0">
              <a:lnSpc>
                <a:spcPts val="3600"/>
              </a:lnSpc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of prolactin excess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The </a:t>
            </a:r>
            <a:r>
              <a:rPr lang="en-GB" b="1" dirty="0"/>
              <a:t>therapeutic </a:t>
            </a:r>
            <a:r>
              <a:rPr lang="en-GB" b="1" dirty="0" smtClean="0"/>
              <a:t>options </a:t>
            </a:r>
            <a:r>
              <a:rPr lang="en-US" dirty="0" smtClean="0"/>
              <a:t>for </a:t>
            </a:r>
            <a:r>
              <a:rPr lang="en-US" dirty="0"/>
              <a:t>patients with </a:t>
            </a:r>
            <a:r>
              <a:rPr lang="en-US" dirty="0" err="1"/>
              <a:t>prolactinomas</a:t>
            </a:r>
            <a:r>
              <a:rPr lang="en-US" dirty="0"/>
              <a:t> </a:t>
            </a:r>
            <a:r>
              <a:rPr lang="en-US" dirty="0" smtClean="0"/>
              <a:t>include: </a:t>
            </a:r>
          </a:p>
          <a:p>
            <a:pPr marL="801688" lvl="1" indent="-34448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/>
              <a:t>Transphenoidal</a:t>
            </a:r>
            <a:r>
              <a:rPr lang="en-US" sz="2600" dirty="0" smtClean="0"/>
              <a:t> surgery </a:t>
            </a:r>
          </a:p>
          <a:p>
            <a:pPr marL="801688" lvl="1" indent="-34448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Radiation</a:t>
            </a:r>
          </a:p>
          <a:p>
            <a:pPr marL="801688" lvl="1" indent="-34448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DA </a:t>
            </a:r>
            <a:r>
              <a:rPr lang="en-US" sz="2600" dirty="0"/>
              <a:t>receptor </a:t>
            </a:r>
            <a:r>
              <a:rPr lang="en-US" sz="2600" dirty="0" smtClean="0"/>
              <a:t>agonists </a:t>
            </a:r>
            <a:r>
              <a:rPr lang="en-GB" sz="2600" dirty="0" smtClean="0"/>
              <a:t>that </a:t>
            </a:r>
            <a:r>
              <a:rPr lang="en-GB" sz="2600" dirty="0"/>
              <a:t>suppress prolactin production via </a:t>
            </a:r>
            <a:r>
              <a:rPr lang="en-GB" sz="2600" dirty="0" smtClean="0"/>
              <a:t>activation of </a:t>
            </a:r>
            <a:r>
              <a:rPr lang="en-GB" sz="2600" dirty="0"/>
              <a:t>D</a:t>
            </a:r>
            <a:r>
              <a:rPr lang="en-GB" sz="2600" baseline="-25000" dirty="0"/>
              <a:t>2</a:t>
            </a:r>
            <a:r>
              <a:rPr lang="en-GB" sz="2600" dirty="0"/>
              <a:t> receptors</a:t>
            </a:r>
            <a:r>
              <a:rPr lang="en-GB" sz="2600" dirty="0" smtClean="0"/>
              <a:t>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 Treatment of choice.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9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Dopamine receptor 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266992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dirty="0"/>
              <a:t>These agents generally decrease both prolactin </a:t>
            </a:r>
            <a:r>
              <a:rPr lang="en-US" sz="2600" dirty="0" smtClean="0"/>
              <a:t>secretion and </a:t>
            </a:r>
            <a:r>
              <a:rPr lang="en-US" sz="2600" dirty="0"/>
              <a:t>the size of the </a:t>
            </a:r>
            <a:r>
              <a:rPr lang="en-US" sz="2600" dirty="0" smtClean="0"/>
              <a:t>adenoma </a:t>
            </a:r>
            <a:r>
              <a:rPr lang="en-US" sz="2600" dirty="0" smtClean="0">
                <a:sym typeface="Wingdings" panose="05000000000000000000" pitchFamily="2" charset="2"/>
              </a:rPr>
              <a:t> </a:t>
            </a:r>
            <a:r>
              <a:rPr lang="en-US" sz="2600" dirty="0" smtClean="0"/>
              <a:t>improve</a:t>
            </a:r>
            <a:r>
              <a:rPr lang="en-US" sz="2600" dirty="0"/>
              <a:t> </a:t>
            </a:r>
            <a:r>
              <a:rPr lang="en-US" sz="2600" dirty="0" smtClean="0"/>
              <a:t>both endocrine </a:t>
            </a:r>
            <a:r>
              <a:rPr lang="en-US" sz="2600" dirty="0"/>
              <a:t>abnormalities and </a:t>
            </a:r>
            <a:r>
              <a:rPr lang="en-US" sz="2600" dirty="0" smtClean="0"/>
              <a:t>neurological symptoms. </a:t>
            </a:r>
          </a:p>
          <a:p>
            <a:pPr>
              <a:lnSpc>
                <a:spcPts val="3600"/>
              </a:lnSpc>
            </a:pPr>
            <a:r>
              <a:rPr lang="en-US" sz="2600" dirty="0" smtClean="0"/>
              <a:t>Over </a:t>
            </a:r>
            <a:r>
              <a:rPr lang="en-US" sz="2600" dirty="0"/>
              <a:t>time, especially with </a:t>
            </a:r>
            <a:r>
              <a:rPr lang="en-US" sz="2600" i="1" dirty="0" err="1" smtClean="0"/>
              <a:t>cabergoline</a:t>
            </a:r>
            <a:r>
              <a:rPr lang="en-US" sz="2600" dirty="0" smtClean="0"/>
              <a:t>, the </a:t>
            </a:r>
            <a:r>
              <a:rPr lang="en-US" sz="2600" dirty="0" err="1"/>
              <a:t>prolactinoma</a:t>
            </a:r>
            <a:r>
              <a:rPr lang="en-US" sz="2600" dirty="0"/>
              <a:t> may decrease in size to </a:t>
            </a:r>
            <a:r>
              <a:rPr lang="en-US" sz="2600" dirty="0" smtClean="0"/>
              <a:t>the extent </a:t>
            </a:r>
            <a:r>
              <a:rPr lang="en-US" sz="2600" dirty="0"/>
              <a:t>that the drug can be discontinued without </a:t>
            </a:r>
            <a:r>
              <a:rPr lang="en-US" sz="2600" dirty="0" smtClean="0"/>
              <a:t>recurrence </a:t>
            </a:r>
            <a:r>
              <a:rPr lang="en-GB" sz="2600" dirty="0" smtClean="0"/>
              <a:t>of the </a:t>
            </a:r>
            <a:r>
              <a:rPr lang="en-GB" sz="2600" dirty="0" err="1" smtClean="0"/>
              <a:t>hyperprolactinemia</a:t>
            </a:r>
            <a:r>
              <a:rPr lang="en-GB" sz="2600" dirty="0" smtClean="0"/>
              <a:t>.</a:t>
            </a:r>
          </a:p>
          <a:p>
            <a:pPr lvl="1" indent="-284163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treatment </a:t>
            </a:r>
            <a:r>
              <a:rPr lang="en-US" dirty="0"/>
              <a:t>with a </a:t>
            </a:r>
            <a:r>
              <a:rPr lang="en-US" dirty="0" smtClean="0"/>
              <a:t>DA receptor agonist for </a:t>
            </a:r>
            <a:r>
              <a:rPr lang="en-US" dirty="0"/>
              <a:t>a minimum of 2 years, followed by a trial </a:t>
            </a:r>
            <a:r>
              <a:rPr lang="en-US" dirty="0" smtClean="0"/>
              <a:t>of </a:t>
            </a:r>
            <a:r>
              <a:rPr lang="en-GB" dirty="0" smtClean="0"/>
              <a:t>DA agonist withdrawal (if tumor</a:t>
            </a:r>
            <a:r>
              <a:rPr lang="en-GB" dirty="0"/>
              <a:t> </a:t>
            </a:r>
            <a:r>
              <a:rPr lang="en-GB" dirty="0" smtClean="0"/>
              <a:t>disappears </a:t>
            </a:r>
            <a:r>
              <a:rPr lang="en-GB" dirty="0"/>
              <a:t>and normal </a:t>
            </a:r>
            <a:r>
              <a:rPr lang="en-GB" dirty="0" smtClean="0"/>
              <a:t>prolactin is achieved).</a:t>
            </a:r>
            <a:endParaRPr lang="en-GB" dirty="0"/>
          </a:p>
          <a:p>
            <a:pPr lvl="1" indent="-284163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6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receptor agonists - </a:t>
            </a:r>
            <a:r>
              <a:rPr lang="en-US" dirty="0" err="1" smtClean="0"/>
              <a:t>Bromocriptine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73605"/>
            <a:ext cx="8477250" cy="5616575"/>
          </a:xfrm>
        </p:spPr>
        <p:txBody>
          <a:bodyPr>
            <a:normAutofit/>
          </a:bodyPr>
          <a:lstStyle/>
          <a:p>
            <a:pPr marL="514350" indent="-514350">
              <a:lnSpc>
                <a:spcPts val="3400"/>
              </a:lnSpc>
              <a:buFont typeface="+mj-lt"/>
              <a:buAutoNum type="arabicPeriod"/>
            </a:pPr>
            <a:r>
              <a:rPr lang="en-US" sz="2600" b="1" dirty="0" err="1" smtClean="0"/>
              <a:t>Bromocriptine</a:t>
            </a:r>
            <a:endParaRPr lang="en-US" sz="2600" b="1" dirty="0" smtClean="0"/>
          </a:p>
          <a:p>
            <a:pPr marL="512763" indent="0">
              <a:lnSpc>
                <a:spcPts val="3400"/>
              </a:lnSpc>
              <a:buNone/>
            </a:pPr>
            <a:r>
              <a:rPr lang="en-US" sz="2600" dirty="0"/>
              <a:t>is a semisynthetic ergot </a:t>
            </a:r>
            <a:r>
              <a:rPr lang="en-US" sz="2600" dirty="0" smtClean="0"/>
              <a:t>alkaloid that </a:t>
            </a:r>
            <a:r>
              <a:rPr lang="en-US" sz="2600" dirty="0"/>
              <a:t>interacts with D</a:t>
            </a:r>
            <a:r>
              <a:rPr lang="en-US" sz="2600" baseline="-25000" dirty="0"/>
              <a:t>2</a:t>
            </a:r>
            <a:r>
              <a:rPr lang="en-US" sz="2600" dirty="0"/>
              <a:t> receptors to inhibit </a:t>
            </a:r>
            <a:r>
              <a:rPr lang="en-US" sz="2600" dirty="0" smtClean="0"/>
              <a:t>spontaneous and </a:t>
            </a:r>
            <a:r>
              <a:rPr lang="en-US" sz="2600" dirty="0"/>
              <a:t>TRH-induced release of prolactin; to a lesser extent, it also </a:t>
            </a:r>
            <a:r>
              <a:rPr lang="en-US" sz="2600" dirty="0" smtClean="0"/>
              <a:t>activates D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</a:t>
            </a:r>
            <a:r>
              <a:rPr lang="en-US" sz="2600" dirty="0"/>
              <a:t>receptors</a:t>
            </a:r>
            <a:r>
              <a:rPr lang="en-US" sz="2600" dirty="0" smtClean="0"/>
              <a:t>.</a:t>
            </a:r>
          </a:p>
          <a:p>
            <a:pPr marL="512763" indent="0">
              <a:lnSpc>
                <a:spcPts val="3400"/>
              </a:lnSpc>
              <a:buNone/>
            </a:pPr>
            <a:endParaRPr lang="en-US" sz="2600" dirty="0" smtClean="0"/>
          </a:p>
          <a:p>
            <a:pPr>
              <a:lnSpc>
                <a:spcPts val="3400"/>
              </a:lnSpc>
            </a:pPr>
            <a:r>
              <a:rPr lang="en-US" sz="2600" b="1" dirty="0"/>
              <a:t>Adverse effects </a:t>
            </a:r>
            <a:r>
              <a:rPr lang="en-US" sz="2600" dirty="0" smtClean="0"/>
              <a:t>include:</a:t>
            </a:r>
            <a:endParaRPr lang="en-US" sz="2600" dirty="0"/>
          </a:p>
          <a:p>
            <a:pPr marL="622300" indent="0">
              <a:lnSpc>
                <a:spcPts val="3400"/>
              </a:lnSpc>
              <a:buNone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- nausea			- headache 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622300" indent="0">
              <a:lnSpc>
                <a:spcPts val="3400"/>
              </a:lnSpc>
              <a:buNone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- postural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hypotension</a:t>
            </a:r>
          </a:p>
          <a:p>
            <a:pPr marL="622300" indent="0">
              <a:lnSpc>
                <a:spcPts val="3400"/>
              </a:lnSpc>
              <a:buNone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- psychiatric problems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032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receptor agonists - </a:t>
            </a:r>
            <a:r>
              <a:rPr lang="en-US" dirty="0" err="1" smtClean="0"/>
              <a:t>Bromocriptine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37773"/>
            <a:ext cx="8477250" cy="5616575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dirty="0" smtClean="0"/>
              <a:t>To decrease </a:t>
            </a:r>
            <a:r>
              <a:rPr lang="en-US" sz="2600" b="1" dirty="0"/>
              <a:t>a</a:t>
            </a:r>
            <a:r>
              <a:rPr lang="en-US" sz="2600" b="1" dirty="0" smtClean="0"/>
              <a:t>dverse effects</a:t>
            </a:r>
            <a:r>
              <a:rPr lang="en-US" sz="2600" dirty="0" smtClean="0"/>
              <a:t>:</a:t>
            </a:r>
            <a:endParaRPr lang="en-GB" dirty="0" smtClean="0"/>
          </a:p>
          <a:p>
            <a:pPr lvl="1">
              <a:lnSpc>
                <a:spcPts val="3600"/>
              </a:lnSpc>
            </a:pPr>
            <a:r>
              <a:rPr lang="en-US" sz="2600" dirty="0" smtClean="0"/>
              <a:t>Administration is started at low doses and frequency, after food.</a:t>
            </a:r>
          </a:p>
          <a:p>
            <a:pPr lvl="1">
              <a:lnSpc>
                <a:spcPts val="3600"/>
              </a:lnSpc>
            </a:pPr>
            <a:r>
              <a:rPr lang="en-US" sz="2600" dirty="0" smtClean="0"/>
              <a:t>Doses are then increased according to response.</a:t>
            </a:r>
          </a:p>
          <a:p>
            <a:pPr lvl="1">
              <a:lnSpc>
                <a:spcPts val="3600"/>
              </a:lnSpc>
            </a:pPr>
            <a:r>
              <a:rPr lang="en-US" sz="2600" dirty="0" smtClean="0"/>
              <a:t>Patients usually develop tolerance to side effects.</a:t>
            </a:r>
          </a:p>
          <a:p>
            <a:pPr lvl="1">
              <a:lnSpc>
                <a:spcPts val="3600"/>
              </a:lnSpc>
            </a:pP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dirty="0" err="1"/>
              <a:t>Bromocriptine</a:t>
            </a:r>
            <a:r>
              <a:rPr lang="en-US" dirty="0"/>
              <a:t> </a:t>
            </a:r>
            <a:r>
              <a:rPr lang="en-US" dirty="0" smtClean="0"/>
              <a:t>(at higher concentrations) is indicated </a:t>
            </a:r>
            <a:r>
              <a:rPr lang="en-US" dirty="0"/>
              <a:t>for the treatment of </a:t>
            </a:r>
            <a:r>
              <a:rPr lang="en-US" dirty="0" smtClean="0"/>
              <a:t>acromegaly and Parkinson’s disease. </a:t>
            </a:r>
          </a:p>
          <a:p>
            <a:pPr lvl="1">
              <a:lnSpc>
                <a:spcPts val="34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110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receptor </a:t>
            </a:r>
            <a:r>
              <a:rPr lang="en-US" dirty="0" smtClean="0"/>
              <a:t>agonists - </a:t>
            </a:r>
            <a:r>
              <a:rPr lang="en-US" dirty="0" err="1" smtClean="0"/>
              <a:t>Cabergoline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336550" indent="-336550">
              <a:lnSpc>
                <a:spcPts val="4000"/>
              </a:lnSpc>
              <a:buFont typeface="+mj-lt"/>
              <a:buAutoNum type="arabicPeriod" startAt="2"/>
            </a:pPr>
            <a:r>
              <a:rPr lang="en-US" sz="2600" b="1" dirty="0" err="1" smtClean="0"/>
              <a:t>Cabergoline</a:t>
            </a:r>
            <a:r>
              <a:rPr lang="en-US" sz="2600" dirty="0" smtClean="0"/>
              <a:t> </a:t>
            </a:r>
            <a:r>
              <a:rPr lang="en-US" sz="2600" dirty="0"/>
              <a:t>is an ergot </a:t>
            </a:r>
            <a:r>
              <a:rPr lang="en-US" sz="2600" dirty="0" smtClean="0"/>
              <a:t>derivative with </a:t>
            </a:r>
            <a:r>
              <a:rPr lang="en-US" sz="2600" dirty="0"/>
              <a:t>a longer t</a:t>
            </a:r>
            <a:r>
              <a:rPr lang="en-US" sz="2600" baseline="-25000" dirty="0"/>
              <a:t>1/2</a:t>
            </a:r>
            <a:r>
              <a:rPr lang="en-US" sz="2600" dirty="0"/>
              <a:t> (~65 hours), higher affinity, </a:t>
            </a:r>
            <a:r>
              <a:rPr lang="en-US" sz="2600" dirty="0" smtClean="0"/>
              <a:t>and greater </a:t>
            </a:r>
            <a:r>
              <a:rPr lang="en-US" sz="2600" dirty="0"/>
              <a:t>selectivity for the D</a:t>
            </a:r>
            <a:r>
              <a:rPr lang="en-US" sz="2600" baseline="-25000" dirty="0"/>
              <a:t>2</a:t>
            </a:r>
            <a:r>
              <a:rPr lang="en-US" sz="2600" dirty="0"/>
              <a:t> receptor (</a:t>
            </a:r>
            <a:r>
              <a:rPr lang="en-US" sz="2600" dirty="0" smtClean="0"/>
              <a:t>approximately four </a:t>
            </a:r>
            <a:r>
              <a:rPr lang="en-US" sz="2600" dirty="0"/>
              <a:t>times more potent) than </a:t>
            </a:r>
            <a:r>
              <a:rPr lang="en-US" sz="2600" dirty="0" err="1" smtClean="0"/>
              <a:t>bromocriptine</a:t>
            </a:r>
            <a:r>
              <a:rPr lang="en-US" sz="2600" dirty="0" smtClean="0"/>
              <a:t>.</a:t>
            </a:r>
          </a:p>
          <a:p>
            <a:pPr marL="336550">
              <a:lnSpc>
                <a:spcPts val="4000"/>
              </a:lnSpc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It causes less side effects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improved patients adherence  greater efficacy in decreasing serum prolactin.</a:t>
            </a:r>
          </a:p>
          <a:p>
            <a:pPr marL="336550">
              <a:lnSpc>
                <a:spcPts val="4000"/>
              </a:lnSpc>
            </a:pPr>
            <a:r>
              <a:rPr lang="en-US" sz="2600" dirty="0"/>
              <a:t>At higher doses, </a:t>
            </a:r>
            <a:r>
              <a:rPr lang="en-US" sz="2600" dirty="0" err="1"/>
              <a:t>cabergoline</a:t>
            </a:r>
            <a:r>
              <a:rPr lang="en-US" sz="2600" dirty="0"/>
              <a:t> is used in some patients </a:t>
            </a:r>
            <a:r>
              <a:rPr lang="en-US" sz="2600" dirty="0" smtClean="0"/>
              <a:t>with acromegaly </a:t>
            </a:r>
            <a:r>
              <a:rPr lang="en-US" sz="2600" dirty="0"/>
              <a:t>and is now under investigation for patients </a:t>
            </a:r>
            <a:r>
              <a:rPr lang="en-US" sz="2600" dirty="0" smtClean="0"/>
              <a:t>with Cushing’s </a:t>
            </a:r>
            <a:r>
              <a:rPr lang="en-US" sz="2600" dirty="0"/>
              <a:t>disease due to </a:t>
            </a:r>
            <a:r>
              <a:rPr lang="en-US" sz="2600" dirty="0" err="1"/>
              <a:t>corticotrope</a:t>
            </a:r>
            <a:r>
              <a:rPr lang="en-US" sz="2600" dirty="0"/>
              <a:t> </a:t>
            </a:r>
            <a:r>
              <a:rPr lang="en-US" sz="2600" dirty="0" smtClean="0"/>
              <a:t>adenomas.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4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 smtClean="0"/>
              <a:t>A number of pituitary hormone preparations are currently used therapeutically for specific hormonal deficiencies.</a:t>
            </a:r>
          </a:p>
          <a:p>
            <a:pPr>
              <a:lnSpc>
                <a:spcPts val="3600"/>
              </a:lnSpc>
            </a:pPr>
            <a:r>
              <a:rPr lang="en-US" dirty="0"/>
              <a:t>M</a:t>
            </a:r>
            <a:r>
              <a:rPr lang="en-US" dirty="0" smtClean="0"/>
              <a:t>ost of these agents have limited therapeutic applications.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These hormones are administered intramuscularly (IM), subcutaneously, or </a:t>
            </a:r>
            <a:r>
              <a:rPr lang="en-US" dirty="0" err="1" smtClean="0"/>
              <a:t>intranasally</a:t>
            </a:r>
            <a:r>
              <a:rPr lang="en-US" dirty="0" smtClean="0"/>
              <a:t> because their </a:t>
            </a:r>
            <a:r>
              <a:rPr lang="en-US" dirty="0" err="1" smtClean="0"/>
              <a:t>peptidyl</a:t>
            </a:r>
            <a:r>
              <a:rPr lang="en-US" dirty="0" smtClean="0"/>
              <a:t> nature makes them susceptible to destruction by the </a:t>
            </a:r>
            <a:r>
              <a:rPr lang="en-US" dirty="0" err="1" smtClean="0"/>
              <a:t>proteolytic</a:t>
            </a:r>
            <a:r>
              <a:rPr lang="en-US" dirty="0"/>
              <a:t> </a:t>
            </a:r>
            <a:r>
              <a:rPr lang="en-US" dirty="0" smtClean="0"/>
              <a:t>enzymes of the digestive tract.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receptor agonists - </a:t>
            </a:r>
            <a:r>
              <a:rPr lang="en-US" dirty="0" err="1"/>
              <a:t>Cabergoline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Adverse effects: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Hypotension 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Dizziness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Nausea </a:t>
            </a:r>
            <a:r>
              <a:rPr lang="en-US" i="1" dirty="0" smtClean="0"/>
              <a:t>(much less frequent than in </a:t>
            </a:r>
            <a:r>
              <a:rPr lang="en-US" i="1" dirty="0" err="1" smtClean="0"/>
              <a:t>bromocriptine</a:t>
            </a:r>
            <a:r>
              <a:rPr lang="en-US" i="1" dirty="0" smtClean="0"/>
              <a:t>).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Valvular heart disease </a:t>
            </a:r>
            <a:r>
              <a:rPr lang="en-US" sz="2600" i="1" dirty="0" smtClean="0"/>
              <a:t>(due to agonist activity at the 5-HT</a:t>
            </a:r>
            <a:r>
              <a:rPr lang="en-US" sz="2600" i="1" baseline="-25000" dirty="0" smtClean="0"/>
              <a:t>2B</a:t>
            </a:r>
            <a:r>
              <a:rPr lang="en-US" sz="2600" i="1" dirty="0" smtClean="0"/>
              <a:t> receptor).</a:t>
            </a:r>
            <a:endParaRPr lang="en-GB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16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Antidiuretic hormone (ADH)</a:t>
            </a:r>
            <a:endParaRPr lang="en-GB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8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Antidiuretic hormone (ADH)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dirty="0" smtClean="0"/>
              <a:t>Also known as </a:t>
            </a:r>
            <a:r>
              <a:rPr lang="en-US" sz="2600" i="1" dirty="0" smtClean="0"/>
              <a:t>vasopressin</a:t>
            </a:r>
            <a:r>
              <a:rPr lang="en-US" sz="2600" dirty="0" smtClean="0"/>
              <a:t>.</a:t>
            </a:r>
          </a:p>
          <a:p>
            <a:pPr>
              <a:lnSpc>
                <a:spcPts val="3600"/>
              </a:lnSpc>
            </a:pPr>
            <a:r>
              <a:rPr lang="en-US" sz="2600" dirty="0" smtClean="0"/>
              <a:t>Structurally related to oxytocin.</a:t>
            </a:r>
          </a:p>
          <a:p>
            <a:pPr>
              <a:lnSpc>
                <a:spcPts val="3600"/>
              </a:lnSpc>
            </a:pPr>
            <a:r>
              <a:rPr lang="en-US" sz="2600" dirty="0"/>
              <a:t>In the kidney, </a:t>
            </a:r>
            <a:r>
              <a:rPr lang="en-US" sz="2600" dirty="0" smtClean="0"/>
              <a:t>ADH binds </a:t>
            </a:r>
            <a:r>
              <a:rPr lang="en-US" sz="2600" dirty="0"/>
              <a:t>to the V</a:t>
            </a:r>
            <a:r>
              <a:rPr lang="en-US" sz="2600" baseline="-25000" dirty="0"/>
              <a:t>2</a:t>
            </a:r>
            <a:r>
              <a:rPr lang="en-US" sz="2600" dirty="0"/>
              <a:t> receptor </a:t>
            </a:r>
            <a:r>
              <a:rPr lang="en-US" sz="2600" dirty="0" smtClean="0"/>
              <a:t>to increase </a:t>
            </a:r>
            <a:r>
              <a:rPr lang="en-US" sz="2600" dirty="0"/>
              <a:t>water permeability and reabsorption in the collecting </a:t>
            </a:r>
            <a:r>
              <a:rPr lang="en-US" sz="2600" dirty="0" smtClean="0"/>
              <a:t>tubules.</a:t>
            </a:r>
          </a:p>
          <a:p>
            <a:pPr>
              <a:lnSpc>
                <a:spcPts val="3600"/>
              </a:lnSpc>
            </a:pPr>
            <a:r>
              <a:rPr lang="en-US" sz="2600" dirty="0"/>
              <a:t>Other effects of vasopressin are mediated by the V</a:t>
            </a:r>
            <a:r>
              <a:rPr lang="en-US" sz="2600" baseline="-25000" dirty="0"/>
              <a:t>1</a:t>
            </a:r>
            <a:r>
              <a:rPr lang="en-US" sz="2600" dirty="0"/>
              <a:t> receptor, which is found in liver, vascular smooth muscle (where it causes constriction), and other tissues.</a:t>
            </a:r>
          </a:p>
          <a:p>
            <a:pPr marL="0" indent="0">
              <a:lnSpc>
                <a:spcPts val="3600"/>
              </a:lnSpc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5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diabetes </a:t>
            </a:r>
            <a:r>
              <a:rPr lang="en-US" dirty="0" err="1" smtClean="0"/>
              <a:t>insipidus</a:t>
            </a:r>
            <a:r>
              <a:rPr lang="en-US" dirty="0" smtClean="0"/>
              <a:t> (DI)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Antidiuretic peptides are the primary treatment for </a:t>
            </a:r>
            <a:r>
              <a:rPr lang="en-US" dirty="0" smtClean="0"/>
              <a:t>central DI</a:t>
            </a:r>
            <a:r>
              <a:rPr lang="en-US" dirty="0"/>
              <a:t>, with </a:t>
            </a:r>
            <a:r>
              <a:rPr lang="en-US" b="1" dirty="0" err="1"/>
              <a:t>desmopressin</a:t>
            </a:r>
            <a:r>
              <a:rPr lang="en-US" dirty="0"/>
              <a:t> being the peptide of </a:t>
            </a:r>
            <a:r>
              <a:rPr lang="en-US" dirty="0" smtClean="0"/>
              <a:t>choice.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not tolerated, </a:t>
            </a:r>
            <a:r>
              <a:rPr lang="en-US" b="1" dirty="0" err="1" smtClean="0"/>
              <a:t>chlorpropamide</a:t>
            </a:r>
            <a:r>
              <a:rPr lang="en-US" dirty="0" smtClean="0"/>
              <a:t> (an oral sulfonylurea) or </a:t>
            </a:r>
            <a:r>
              <a:rPr lang="en-US" b="1" dirty="0" smtClean="0"/>
              <a:t>carbamazepine</a:t>
            </a:r>
            <a:r>
              <a:rPr lang="en-US" dirty="0" smtClean="0"/>
              <a:t> can be used.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770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Nephrogenic</a:t>
            </a:r>
            <a:r>
              <a:rPr lang="en-US" dirty="0" smtClean="0"/>
              <a:t> diabetes </a:t>
            </a:r>
            <a:r>
              <a:rPr lang="en-US" dirty="0" err="1" smtClean="0"/>
              <a:t>insipidus</a:t>
            </a:r>
            <a:r>
              <a:rPr lang="en-US" dirty="0" smtClean="0"/>
              <a:t> (DI)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mainstay of treatment of </a:t>
            </a:r>
            <a:r>
              <a:rPr lang="en-US" dirty="0" err="1"/>
              <a:t>nephrogenic</a:t>
            </a:r>
            <a:r>
              <a:rPr lang="en-US" dirty="0"/>
              <a:t> DI </a:t>
            </a:r>
            <a:r>
              <a:rPr lang="en-US" dirty="0" smtClean="0"/>
              <a:t>is assurance </a:t>
            </a:r>
            <a:r>
              <a:rPr lang="en-US" dirty="0"/>
              <a:t>of an adequate water </a:t>
            </a:r>
            <a:r>
              <a:rPr lang="en-US" dirty="0" smtClean="0"/>
              <a:t>intake.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Drugs used to treat </a:t>
            </a:r>
            <a:r>
              <a:rPr lang="en-US" dirty="0" err="1" smtClean="0"/>
              <a:t>nephrogenic</a:t>
            </a:r>
            <a:r>
              <a:rPr lang="en-US" dirty="0" smtClean="0"/>
              <a:t> DI include:</a:t>
            </a:r>
          </a:p>
          <a:p>
            <a:pPr lvl="1">
              <a:lnSpc>
                <a:spcPct val="150000"/>
              </a:lnSpc>
            </a:pPr>
            <a:r>
              <a:rPr lang="en-US" sz="2600" b="1" dirty="0" err="1" smtClean="0"/>
              <a:t>Amiloride</a:t>
            </a:r>
            <a:r>
              <a:rPr lang="en-US" sz="2600" dirty="0" smtClean="0"/>
              <a:t> (for mild-moderate cases)</a:t>
            </a:r>
          </a:p>
          <a:p>
            <a:pPr lvl="1">
              <a:lnSpc>
                <a:spcPct val="150000"/>
              </a:lnSpc>
            </a:pPr>
            <a:r>
              <a:rPr lang="en-US" sz="2600" b="1" dirty="0" smtClean="0"/>
              <a:t>Thiazide diuretics</a:t>
            </a:r>
          </a:p>
          <a:p>
            <a:pPr lvl="1">
              <a:lnSpc>
                <a:spcPct val="150000"/>
              </a:lnSpc>
            </a:pPr>
            <a:r>
              <a:rPr lang="en-US" sz="2600" b="1" dirty="0" smtClean="0"/>
              <a:t>Indomethacin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09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Desmopressin</a:t>
            </a:r>
            <a:r>
              <a:rPr lang="en-US" dirty="0" smtClean="0"/>
              <a:t> is used to distinguish between central and </a:t>
            </a:r>
            <a:r>
              <a:rPr lang="en-US" dirty="0" err="1" smtClean="0"/>
              <a:t>nephrogenic</a:t>
            </a:r>
            <a:r>
              <a:rPr lang="en-US" dirty="0" smtClean="0"/>
              <a:t> diabetes </a:t>
            </a:r>
            <a:r>
              <a:rPr lang="en-US" dirty="0" err="1" smtClean="0"/>
              <a:t>insipidus</a:t>
            </a:r>
            <a:r>
              <a:rPr lang="en-US" dirty="0" smtClean="0"/>
              <a:t> (DI) </a:t>
            </a:r>
            <a:endParaRPr lang="en-US" dirty="0" smtClean="0">
              <a:sym typeface="Wingdings" panose="05000000000000000000" pitchFamily="2" charset="2"/>
            </a:endParaRPr>
          </a:p>
          <a:p>
            <a:pPr marL="625475" lvl="1" indent="-2889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 increases urine osmolality in patients with central DI but have little or no effect in patients with </a:t>
            </a:r>
            <a:r>
              <a:rPr lang="en-US" sz="2600" dirty="0" err="1" smtClean="0"/>
              <a:t>nephrogenic</a:t>
            </a:r>
            <a:r>
              <a:rPr lang="en-US" sz="2600" dirty="0" smtClean="0"/>
              <a:t> DI.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6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Antidiuretic peptides (agonists)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antidiuretic peptides are </a:t>
            </a:r>
            <a:r>
              <a:rPr lang="en-US" dirty="0" smtClean="0"/>
              <a:t>available </a:t>
            </a:r>
            <a:r>
              <a:rPr lang="en-GB" dirty="0" smtClean="0"/>
              <a:t>for </a:t>
            </a:r>
            <a:r>
              <a:rPr lang="en-GB" dirty="0"/>
              <a:t>clinical </a:t>
            </a:r>
            <a:r>
              <a:rPr lang="en-GB" dirty="0" smtClean="0"/>
              <a:t>use:</a:t>
            </a:r>
          </a:p>
          <a:p>
            <a:pPr marL="0" indent="0">
              <a:buNone/>
            </a:pPr>
            <a:endParaRPr lang="en-GB" dirty="0" smtClean="0"/>
          </a:p>
          <a:p>
            <a:pPr marL="850900" lvl="1" indent="-393700">
              <a:buFont typeface="+mj-lt"/>
              <a:buAutoNum type="arabicPeriod"/>
            </a:pPr>
            <a:r>
              <a:rPr lang="en-US" sz="2800" dirty="0" smtClean="0"/>
              <a:t>Vasopressin</a:t>
            </a:r>
          </a:p>
          <a:p>
            <a:pPr marL="1090613" lvl="2" indent="0">
              <a:buNone/>
            </a:pPr>
            <a:r>
              <a:rPr lang="en-US" sz="2600" dirty="0" err="1" smtClean="0"/>
              <a:t>s.c.</a:t>
            </a:r>
            <a:r>
              <a:rPr lang="en-US" sz="2600" dirty="0" smtClean="0"/>
              <a:t>, I.M., or intranasal administration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marL="850900" lvl="1" indent="-393700">
              <a:buFont typeface="+mj-lt"/>
              <a:buAutoNum type="arabicPeriod"/>
            </a:pPr>
            <a:r>
              <a:rPr lang="en-US" sz="2800" dirty="0" err="1" smtClean="0"/>
              <a:t>Desmopressin</a:t>
            </a:r>
            <a:r>
              <a:rPr lang="en-US" sz="2800" dirty="0" smtClean="0"/>
              <a:t> acetate</a:t>
            </a:r>
          </a:p>
          <a:p>
            <a:pPr marL="1138238" lvl="2" indent="0">
              <a:buNone/>
            </a:pPr>
            <a:r>
              <a:rPr lang="en-US" sz="2600" dirty="0" err="1" smtClean="0"/>
              <a:t>i.v.</a:t>
            </a:r>
            <a:r>
              <a:rPr lang="en-US" sz="2600" dirty="0" smtClean="0"/>
              <a:t> or </a:t>
            </a:r>
            <a:r>
              <a:rPr lang="en-US" sz="2600" dirty="0" err="1" smtClean="0"/>
              <a:t>s.c</a:t>
            </a:r>
            <a:r>
              <a:rPr lang="en-US" sz="2600" dirty="0" smtClean="0"/>
              <a:t> injection</a:t>
            </a:r>
          </a:p>
          <a:p>
            <a:pPr marL="1138238" lvl="2" indent="0">
              <a:buNone/>
            </a:pPr>
            <a:r>
              <a:rPr lang="en-US" sz="2600" dirty="0"/>
              <a:t>n</a:t>
            </a:r>
            <a:r>
              <a:rPr lang="en-US" sz="2600" dirty="0" smtClean="0"/>
              <a:t>asal spray pump</a:t>
            </a:r>
          </a:p>
          <a:p>
            <a:pPr marL="1138238" lvl="2" indent="0">
              <a:buNone/>
            </a:pPr>
            <a:r>
              <a:rPr lang="en-US" sz="2600" dirty="0"/>
              <a:t>t</a:t>
            </a:r>
            <a:r>
              <a:rPr lang="en-US" sz="2600" dirty="0" smtClean="0"/>
              <a:t>ablet for oral administration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758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Antidiuretic peptides (agonists)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Therapeutic uses:</a:t>
            </a:r>
          </a:p>
          <a:p>
            <a:pPr marL="0" indent="0">
              <a:buNone/>
            </a:pPr>
            <a:endParaRPr lang="en-GB" b="1" dirty="0" smtClean="0"/>
          </a:p>
          <a:p>
            <a:pPr marL="633413" indent="-457200">
              <a:lnSpc>
                <a:spcPts val="3600"/>
              </a:lnSpc>
              <a:buFont typeface="Wingdings" panose="05000000000000000000" pitchFamily="2" charset="2"/>
              <a:buChar char="v"/>
            </a:pPr>
            <a:r>
              <a:rPr lang="en-GB" i="1" dirty="0"/>
              <a:t>V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i="1" dirty="0"/>
              <a:t>receptor-mediated </a:t>
            </a:r>
            <a:r>
              <a:rPr lang="en-GB" dirty="0"/>
              <a:t>therapeutic </a:t>
            </a:r>
            <a:r>
              <a:rPr lang="en-GB" dirty="0" smtClean="0"/>
              <a:t>applications</a:t>
            </a:r>
          </a:p>
          <a:p>
            <a:pPr marL="850900" lvl="1" indent="-284163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V1 receptors cause GI and vascular smooth muscle contraction.</a:t>
            </a:r>
          </a:p>
          <a:p>
            <a:pPr marL="1203325" indent="-352425">
              <a:lnSpc>
                <a:spcPts val="3600"/>
              </a:lnSpc>
              <a:buFont typeface="+mj-lt"/>
              <a:buAutoNum type="arabicPeriod"/>
            </a:pPr>
            <a:r>
              <a:rPr lang="en-GB" dirty="0"/>
              <a:t>postoperative ileus and abdominal </a:t>
            </a:r>
            <a:r>
              <a:rPr lang="en-GB" dirty="0" smtClean="0"/>
              <a:t>distension</a:t>
            </a:r>
          </a:p>
          <a:p>
            <a:pPr marL="1203325" indent="-352425">
              <a:lnSpc>
                <a:spcPts val="3600"/>
              </a:lnSpc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leeding esophageal </a:t>
            </a:r>
            <a:r>
              <a:rPr lang="en-US" dirty="0" err="1" smtClean="0"/>
              <a:t>varices</a:t>
            </a:r>
            <a:r>
              <a:rPr lang="en-US" dirty="0" smtClean="0"/>
              <a:t> </a:t>
            </a:r>
          </a:p>
          <a:p>
            <a:pPr marL="512763"/>
            <a:endParaRPr lang="en-US" dirty="0"/>
          </a:p>
          <a:p>
            <a:pPr marL="1138238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Vasopressin or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terlipressin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345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Antidiuretic peptides (agonists)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412" indent="-457200">
              <a:lnSpc>
                <a:spcPts val="3800"/>
              </a:lnSpc>
              <a:buFont typeface="Wingdings" panose="05000000000000000000" pitchFamily="2" charset="2"/>
              <a:buChar char="v"/>
            </a:pPr>
            <a:r>
              <a:rPr lang="en-GB" i="1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i="1" dirty="0"/>
              <a:t>receptor-mediated </a:t>
            </a:r>
            <a:r>
              <a:rPr lang="en-GB" dirty="0"/>
              <a:t>therapeutic </a:t>
            </a:r>
            <a:r>
              <a:rPr lang="en-GB" dirty="0" smtClean="0"/>
              <a:t>applications</a:t>
            </a:r>
          </a:p>
          <a:p>
            <a:pPr marL="1138238" lvl="1" indent="-284163" defTabSz="1203325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V2 receptors </a:t>
            </a:r>
            <a:r>
              <a:rPr lang="en-US" dirty="0"/>
              <a:t>cause water conservation and </a:t>
            </a:r>
            <a:r>
              <a:rPr lang="en-US" dirty="0" smtClean="0"/>
              <a:t>release of </a:t>
            </a:r>
            <a:r>
              <a:rPr lang="en-US" dirty="0"/>
              <a:t>blood coagulation </a:t>
            </a:r>
            <a:r>
              <a:rPr lang="en-US" dirty="0" smtClean="0"/>
              <a:t>factors.</a:t>
            </a:r>
          </a:p>
          <a:p>
            <a:pPr marL="798513" indent="-333375">
              <a:lnSpc>
                <a:spcPts val="3800"/>
              </a:lnSpc>
              <a:buFont typeface="+mj-lt"/>
              <a:buAutoNum type="arabicPeriod"/>
              <a:tabLst>
                <a:tab pos="738188" algn="l"/>
              </a:tabLst>
            </a:pPr>
            <a:r>
              <a:rPr lang="en-US" sz="2600" dirty="0" smtClean="0"/>
              <a:t>For central but not </a:t>
            </a:r>
            <a:r>
              <a:rPr lang="en-US" sz="2600" dirty="0" err="1" smtClean="0"/>
              <a:t>nephrogenic</a:t>
            </a:r>
            <a:r>
              <a:rPr lang="en-US" sz="2600" dirty="0" smtClean="0"/>
              <a:t> DI – good control of polyuria and polydipsia.</a:t>
            </a:r>
            <a:endParaRPr lang="en-US" dirty="0" smtClean="0"/>
          </a:p>
          <a:p>
            <a:pPr marL="1539875" indent="-457200">
              <a:lnSpc>
                <a:spcPts val="3800"/>
              </a:lnSpc>
              <a:buFont typeface="Wingdings" panose="05000000000000000000" pitchFamily="2" charset="2"/>
              <a:buChar char="à"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drug of choice: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desmopressin</a:t>
            </a:r>
            <a:endParaRPr lang="en-US" sz="2600" dirty="0" smtClean="0">
              <a:solidFill>
                <a:schemeClr val="accent5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798513" indent="-333375">
              <a:lnSpc>
                <a:spcPts val="3800"/>
              </a:lnSpc>
              <a:buFont typeface="+mj-lt"/>
              <a:buAutoNum type="arabicPeriod" startAt="2"/>
            </a:pPr>
            <a:r>
              <a:rPr lang="en-US" sz="2600" dirty="0">
                <a:sym typeface="Wingdings" panose="05000000000000000000" pitchFamily="2" charset="2"/>
              </a:rPr>
              <a:t>Bleeding disorders </a:t>
            </a:r>
            <a:r>
              <a:rPr lang="en-US" sz="2600" dirty="0" smtClean="0">
                <a:sym typeface="Wingdings" panose="05000000000000000000" pitchFamily="2" charset="2"/>
              </a:rPr>
              <a:t>(e.g., type </a:t>
            </a:r>
            <a:r>
              <a:rPr lang="en-US" sz="2600" dirty="0">
                <a:sym typeface="Wingdings" panose="05000000000000000000" pitchFamily="2" charset="2"/>
              </a:rPr>
              <a:t>I von </a:t>
            </a:r>
            <a:r>
              <a:rPr lang="en-US" sz="2600" dirty="0" err="1">
                <a:sym typeface="Wingdings" panose="05000000000000000000" pitchFamily="2" charset="2"/>
              </a:rPr>
              <a:t>Willebrand’s</a:t>
            </a:r>
            <a:r>
              <a:rPr lang="en-US" sz="2600" dirty="0">
                <a:sym typeface="Wingdings" panose="05000000000000000000" pitchFamily="2" charset="2"/>
              </a:rPr>
              <a:t> disease (</a:t>
            </a:r>
            <a:r>
              <a:rPr lang="en-US" sz="2600" dirty="0" err="1">
                <a:sym typeface="Wingdings" panose="05000000000000000000" pitchFamily="2" charset="2"/>
              </a:rPr>
              <a:t>vWD</a:t>
            </a:r>
            <a:r>
              <a:rPr lang="en-US" sz="2600" dirty="0">
                <a:sym typeface="Wingdings" panose="05000000000000000000" pitchFamily="2" charset="2"/>
              </a:rPr>
              <a:t>) and </a:t>
            </a:r>
            <a:r>
              <a:rPr lang="en-US" sz="2600" dirty="0" smtClean="0">
                <a:sym typeface="Wingdings" panose="05000000000000000000" pitchFamily="2" charset="2"/>
              </a:rPr>
              <a:t>in some </a:t>
            </a:r>
            <a:r>
              <a:rPr lang="en-US" sz="2600" dirty="0">
                <a:sym typeface="Wingdings" panose="05000000000000000000" pitchFamily="2" charset="2"/>
              </a:rPr>
              <a:t>with type </a:t>
            </a:r>
            <a:r>
              <a:rPr lang="en-US" sz="2600" dirty="0" err="1">
                <a:sym typeface="Wingdings" panose="05000000000000000000" pitchFamily="2" charset="2"/>
              </a:rPr>
              <a:t>IIn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 smtClean="0">
                <a:sym typeface="Wingdings" panose="05000000000000000000" pitchFamily="2" charset="2"/>
              </a:rPr>
              <a:t>vWD</a:t>
            </a:r>
            <a:r>
              <a:rPr lang="en-US" sz="2600" dirty="0" smtClean="0">
                <a:sym typeface="Wingdings" panose="05000000000000000000" pitchFamily="2" charset="2"/>
              </a:rPr>
              <a:t>; mild-moderate hemophilia A)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637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Antidiuretic peptides (agonists)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en-US" b="1" dirty="0" smtClean="0"/>
              <a:t>Adverse effects:</a:t>
            </a:r>
          </a:p>
          <a:p>
            <a:pPr marL="457200" lvl="1" indent="0">
              <a:lnSpc>
                <a:spcPts val="3800"/>
              </a:lnSpc>
              <a:buNone/>
            </a:pPr>
            <a:r>
              <a:rPr lang="en-US" i="1" dirty="0" smtClean="0"/>
              <a:t>(Mostly mediated through V</a:t>
            </a:r>
            <a:r>
              <a:rPr lang="en-US" i="1" baseline="-25000" dirty="0" smtClean="0"/>
              <a:t>1</a:t>
            </a:r>
            <a:r>
              <a:rPr lang="en-US" i="1" dirty="0" smtClean="0"/>
              <a:t> receptor activation)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Facial pallor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Nausea and cramps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Arrhythmia and decreased CO</a:t>
            </a:r>
          </a:p>
          <a:p>
            <a:pPr lvl="1">
              <a:lnSpc>
                <a:spcPts val="3800"/>
              </a:lnSpc>
            </a:pPr>
            <a:r>
              <a:rPr lang="en-US" sz="2600" dirty="0" smtClean="0"/>
              <a:t>Water intoxication </a:t>
            </a:r>
            <a:r>
              <a:rPr lang="en-US" i="1" dirty="0" smtClean="0"/>
              <a:t>(V</a:t>
            </a:r>
            <a:r>
              <a:rPr lang="en-US" i="1" baseline="-25000" dirty="0" smtClean="0"/>
              <a:t>2</a:t>
            </a:r>
            <a:r>
              <a:rPr lang="en-US" i="1" dirty="0" smtClean="0"/>
              <a:t> receptor-mediated)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49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438" y="461963"/>
            <a:ext cx="777240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Growth hormone (GH)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Syndrome of inappropriate secretion of antidiuretic hormone (SIADH).</a:t>
            </a:r>
          </a:p>
          <a:p>
            <a:pPr>
              <a:lnSpc>
                <a:spcPts val="3800"/>
              </a:lnSpc>
            </a:pPr>
            <a:r>
              <a:rPr lang="en-US" dirty="0" smtClean="0"/>
              <a:t>Drug classes implicated in drug-induced SIADH:</a:t>
            </a:r>
          </a:p>
          <a:p>
            <a:pPr marL="914400" lvl="1" indent="-457200">
              <a:lnSpc>
                <a:spcPts val="3800"/>
              </a:lnSpc>
              <a:buFont typeface="+mj-lt"/>
              <a:buAutoNum type="arabicPeriod"/>
            </a:pPr>
            <a:r>
              <a:rPr lang="en-US" sz="2600" dirty="0" smtClean="0"/>
              <a:t>Psychotropic medications (e.g., SSRIs, haloperidol, TCAs).</a:t>
            </a:r>
          </a:p>
          <a:p>
            <a:pPr marL="914400" lvl="1" indent="-457200">
              <a:lnSpc>
                <a:spcPts val="3800"/>
              </a:lnSpc>
              <a:buFont typeface="+mj-lt"/>
              <a:buAutoNum type="arabicPeriod"/>
            </a:pPr>
            <a:r>
              <a:rPr lang="en-US" sz="2600" dirty="0" smtClean="0"/>
              <a:t>Sulfonylureas (e.g., </a:t>
            </a:r>
            <a:r>
              <a:rPr lang="en-US" sz="2600" dirty="0" err="1" smtClean="0"/>
              <a:t>chloropropamide</a:t>
            </a:r>
            <a:r>
              <a:rPr lang="en-US" sz="2600" dirty="0" smtClean="0"/>
              <a:t>)</a:t>
            </a:r>
          </a:p>
          <a:p>
            <a:pPr marL="914400" lvl="1" indent="-457200">
              <a:lnSpc>
                <a:spcPts val="3800"/>
              </a:lnSpc>
              <a:buFont typeface="+mj-lt"/>
              <a:buAutoNum type="arabicPeriod"/>
            </a:pPr>
            <a:r>
              <a:rPr lang="en-US" sz="2600" dirty="0" err="1" smtClean="0"/>
              <a:t>Vinca</a:t>
            </a:r>
            <a:r>
              <a:rPr lang="en-US" sz="2600" dirty="0" smtClean="0"/>
              <a:t> alkaloids (e.g., vincristine, vinblastine).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0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05" y="1318846"/>
            <a:ext cx="8629650" cy="5478830"/>
          </a:xfrm>
        </p:spPr>
        <p:txBody>
          <a:bodyPr>
            <a:normAutofit/>
          </a:bodyPr>
          <a:lstStyle/>
          <a:p>
            <a:pPr marL="0" indent="0">
              <a:lnSpc>
                <a:spcPts val="4200"/>
              </a:lnSpc>
              <a:buNone/>
            </a:pPr>
            <a:r>
              <a:rPr lang="en-US" b="1" dirty="0" smtClean="0"/>
              <a:t>Treatment</a:t>
            </a:r>
            <a:r>
              <a:rPr lang="en-US" dirty="0" smtClean="0"/>
              <a:t> of </a:t>
            </a:r>
            <a:r>
              <a:rPr lang="en-US" dirty="0" err="1" smtClean="0"/>
              <a:t>hypotonicity</a:t>
            </a:r>
            <a:r>
              <a:rPr lang="en-US" dirty="0" smtClean="0"/>
              <a:t> in case of SIADH includes:</a:t>
            </a:r>
          </a:p>
          <a:p>
            <a:pPr marL="577850" lvl="1">
              <a:lnSpc>
                <a:spcPts val="4200"/>
              </a:lnSpc>
            </a:pPr>
            <a:r>
              <a:rPr lang="en-US" sz="2800" dirty="0" smtClean="0"/>
              <a:t>Water restriction</a:t>
            </a:r>
          </a:p>
          <a:p>
            <a:pPr marL="577850" lvl="1">
              <a:lnSpc>
                <a:spcPts val="4200"/>
              </a:lnSpc>
            </a:pPr>
            <a:r>
              <a:rPr lang="en-US" sz="2800" dirty="0" smtClean="0"/>
              <a:t>IV administration of hypertonic saline</a:t>
            </a:r>
          </a:p>
          <a:p>
            <a:pPr marL="577850" lvl="1">
              <a:lnSpc>
                <a:spcPts val="4200"/>
              </a:lnSpc>
            </a:pPr>
            <a:r>
              <a:rPr lang="en-US" sz="2800" dirty="0" smtClean="0"/>
              <a:t>Loop diuretics</a:t>
            </a:r>
          </a:p>
          <a:p>
            <a:pPr marL="577850" lvl="1">
              <a:lnSpc>
                <a:spcPts val="4200"/>
              </a:lnSpc>
            </a:pPr>
            <a:r>
              <a:rPr lang="en-US" sz="2800" dirty="0" smtClean="0"/>
              <a:t>Drugs that inhibits the effect of vasopressin </a:t>
            </a:r>
            <a:r>
              <a:rPr lang="en-US" sz="2800" dirty="0" smtClean="0"/>
              <a:t> </a:t>
            </a:r>
            <a:r>
              <a:rPr lang="en-US" sz="2800" b="1" i="1" dirty="0" smtClean="0"/>
              <a:t>(vasopressin receptor antagonists)</a:t>
            </a:r>
            <a:endParaRPr lang="en-US" sz="2800" b="1" i="1" dirty="0" smtClean="0"/>
          </a:p>
          <a:p>
            <a:pPr marL="1138238" lvl="2" indent="-336550">
              <a:lnSpc>
                <a:spcPts val="4200"/>
              </a:lnSpc>
              <a:buFont typeface="+mj-lt"/>
              <a:buAutoNum type="arabicPeriod"/>
            </a:pPr>
            <a:r>
              <a:rPr lang="en-US" sz="2600" dirty="0" err="1" smtClean="0"/>
              <a:t>Demeclocycline</a:t>
            </a:r>
            <a:r>
              <a:rPr lang="en-US" sz="2600" dirty="0"/>
              <a:t>	</a:t>
            </a:r>
            <a:r>
              <a:rPr lang="en-US" sz="2600" dirty="0" smtClean="0"/>
              <a:t>	2. </a:t>
            </a:r>
            <a:r>
              <a:rPr lang="en-US" sz="2600" dirty="0" err="1" smtClean="0"/>
              <a:t>Tolvaptan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marL="801688" lvl="2" indent="0">
              <a:lnSpc>
                <a:spcPts val="4200"/>
              </a:lnSpc>
              <a:buNone/>
            </a:pPr>
            <a:r>
              <a:rPr lang="en-US" sz="2600" dirty="0" smtClean="0"/>
              <a:t>3. </a:t>
            </a:r>
            <a:r>
              <a:rPr lang="en-US" sz="2600" dirty="0" err="1" smtClean="0"/>
              <a:t>Conivaptan</a:t>
            </a:r>
            <a:r>
              <a:rPr lang="en-US" sz="2600" dirty="0"/>
              <a:t>	</a:t>
            </a:r>
            <a:r>
              <a:rPr lang="en-US" sz="2600" dirty="0" smtClean="0"/>
              <a:t>		4. </a:t>
            </a:r>
            <a:r>
              <a:rPr lang="en-US" sz="2600" dirty="0" err="1" smtClean="0"/>
              <a:t>Mozavaptan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6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majority of patients </a:t>
            </a:r>
            <a:r>
              <a:rPr lang="en-US" dirty="0" smtClean="0"/>
              <a:t>with SIADH </a:t>
            </a:r>
            <a:r>
              <a:rPr lang="en-US" dirty="0"/>
              <a:t>do not require therapy because plasma Na</a:t>
            </a:r>
            <a:r>
              <a:rPr lang="en-US" baseline="30000" dirty="0"/>
              <a:t>+</a:t>
            </a:r>
            <a:r>
              <a:rPr lang="en-US" dirty="0"/>
              <a:t> stabilizes in </a:t>
            </a:r>
            <a:r>
              <a:rPr lang="en-US" dirty="0" smtClean="0"/>
              <a:t>the range </a:t>
            </a:r>
            <a:r>
              <a:rPr lang="en-US" dirty="0"/>
              <a:t>of 125-132 </a:t>
            </a:r>
            <a:r>
              <a:rPr lang="en-US" dirty="0" err="1"/>
              <a:t>mM</a:t>
            </a:r>
            <a:r>
              <a:rPr lang="en-US" dirty="0"/>
              <a:t>; such patients usually are asymptomatic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Only when </a:t>
            </a:r>
            <a:r>
              <a:rPr lang="en-US" dirty="0"/>
              <a:t>symptomatic </a:t>
            </a:r>
            <a:r>
              <a:rPr lang="en-US" dirty="0" err="1"/>
              <a:t>hypotonicity</a:t>
            </a:r>
            <a:r>
              <a:rPr lang="en-US" dirty="0"/>
              <a:t> ensues, </a:t>
            </a:r>
            <a:r>
              <a:rPr lang="en-US" dirty="0" smtClean="0"/>
              <a:t>(generally </a:t>
            </a:r>
            <a:r>
              <a:rPr lang="en-US" dirty="0"/>
              <a:t>when plasma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levels </a:t>
            </a:r>
            <a:r>
              <a:rPr lang="en-US" dirty="0"/>
              <a:t>drop below 120 </a:t>
            </a:r>
            <a:r>
              <a:rPr lang="en-US" dirty="0" err="1" smtClean="0"/>
              <a:t>mM</a:t>
            </a:r>
            <a:r>
              <a:rPr lang="en-US" dirty="0" smtClean="0"/>
              <a:t>), </a:t>
            </a:r>
            <a:r>
              <a:rPr lang="en-US" dirty="0"/>
              <a:t>should therapy with </a:t>
            </a:r>
            <a:r>
              <a:rPr lang="en-US" i="1" dirty="0" err="1"/>
              <a:t>demeclocycline</a:t>
            </a:r>
            <a:r>
              <a:rPr lang="en-US" dirty="0"/>
              <a:t> </a:t>
            </a:r>
            <a:r>
              <a:rPr lang="en-US" dirty="0" smtClean="0"/>
              <a:t>be initiated.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Vasopressin receptor antagonists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Therapeutic uses:</a:t>
            </a:r>
          </a:p>
          <a:p>
            <a:pPr marL="514350" indent="-33813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States of total body salt and water excess (e.g.; CHF, cirrhosis and </a:t>
            </a:r>
            <a:r>
              <a:rPr lang="en-US" sz="2600" dirty="0" err="1" smtClean="0"/>
              <a:t>nephrosis</a:t>
            </a:r>
            <a:r>
              <a:rPr lang="en-US" sz="2600" dirty="0" smtClean="0"/>
              <a:t>), especially if associated with </a:t>
            </a:r>
            <a:r>
              <a:rPr lang="en-US" sz="2600" dirty="0" err="1" smtClean="0"/>
              <a:t>hyponatremia</a:t>
            </a:r>
            <a:r>
              <a:rPr lang="en-US" sz="2600" dirty="0" smtClean="0"/>
              <a:t>.</a:t>
            </a:r>
          </a:p>
          <a:p>
            <a:pPr marL="514350" indent="-33813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/>
              <a:t>Hyponatremia</a:t>
            </a:r>
            <a:r>
              <a:rPr lang="en-US" sz="2600" dirty="0" smtClean="0"/>
              <a:t> associated with SIADH.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hormone (GH)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5218029" cy="5391152"/>
          </a:xfrm>
        </p:spPr>
        <p:txBody>
          <a:bodyPr>
            <a:normAutofit fontScale="92500"/>
          </a:bodyPr>
          <a:lstStyle/>
          <a:p>
            <a:pPr>
              <a:lnSpc>
                <a:spcPts val="3600"/>
              </a:lnSpc>
            </a:pPr>
            <a:r>
              <a:rPr lang="en-US" dirty="0" smtClean="0"/>
              <a:t>Also known as </a:t>
            </a:r>
            <a:r>
              <a:rPr lang="en-US" i="1" dirty="0" err="1" smtClean="0"/>
              <a:t>somatotropin</a:t>
            </a:r>
            <a:r>
              <a:rPr lang="en-US" i="1" dirty="0" smtClean="0"/>
              <a:t>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GH is released in a pulsatile manner, with the highest levels occurring during sleep.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ts val="3600"/>
              </a:lnSpc>
            </a:pPr>
            <a:r>
              <a:rPr lang="en-US" dirty="0"/>
              <a:t>Many physiologic effects of GH are exerted directly at its </a:t>
            </a:r>
            <a:r>
              <a:rPr lang="en-US" dirty="0" smtClean="0"/>
              <a:t>targets, while others are </a:t>
            </a:r>
            <a:r>
              <a:rPr lang="en-US" dirty="0"/>
              <a:t>mediated through the </a:t>
            </a:r>
            <a:r>
              <a:rPr lang="en-US" i="1" dirty="0" err="1"/>
              <a:t>somatomedins</a:t>
            </a:r>
            <a:r>
              <a:rPr lang="en-US" dirty="0"/>
              <a:t> (insulin-like growth factors 1 and 2; IGF-1 and IGF-2).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10" y="1532652"/>
            <a:ext cx="3162300" cy="42291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1" y="9527"/>
            <a:ext cx="9144000" cy="11715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Somatostatin</a:t>
            </a:r>
            <a:r>
              <a:rPr lang="en-US" dirty="0" smtClean="0"/>
              <a:t> (SST, GH-inhibiting hormone)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70692"/>
            <a:ext cx="8477250" cy="4981575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dirty="0"/>
              <a:t>In the pituitary, </a:t>
            </a:r>
            <a:r>
              <a:rPr lang="en-US" dirty="0" err="1"/>
              <a:t>somatostatin</a:t>
            </a:r>
            <a:r>
              <a:rPr lang="en-US" dirty="0"/>
              <a:t> binds to receptors that suppress </a:t>
            </a:r>
            <a:r>
              <a:rPr lang="en-US" dirty="0" smtClean="0"/>
              <a:t>GH and </a:t>
            </a:r>
            <a:r>
              <a:rPr lang="en-US" dirty="0"/>
              <a:t>thyroid-stimulating </a:t>
            </a:r>
            <a:r>
              <a:rPr lang="en-US" dirty="0" smtClean="0"/>
              <a:t>hormone (TSH) release.</a:t>
            </a:r>
          </a:p>
          <a:p>
            <a:pPr>
              <a:lnSpc>
                <a:spcPts val="4200"/>
              </a:lnSpc>
            </a:pPr>
            <a:r>
              <a:rPr lang="en-US" dirty="0" err="1" smtClean="0"/>
              <a:t>Somatostatin</a:t>
            </a:r>
            <a:r>
              <a:rPr lang="en-US" dirty="0" smtClean="0"/>
              <a:t> </a:t>
            </a:r>
            <a:r>
              <a:rPr lang="en-US" dirty="0"/>
              <a:t>is a small polypeptide that is also </a:t>
            </a:r>
            <a:r>
              <a:rPr lang="en-US" dirty="0" smtClean="0"/>
              <a:t>found in </a:t>
            </a:r>
            <a:r>
              <a:rPr lang="en-US" dirty="0"/>
              <a:t>neurons throughout the body as well as in the </a:t>
            </a:r>
            <a:r>
              <a:rPr lang="en-US" dirty="0" smtClean="0"/>
              <a:t>intestine</a:t>
            </a:r>
            <a:r>
              <a:rPr lang="en-US" dirty="0"/>
              <a:t>, </a:t>
            </a:r>
            <a:r>
              <a:rPr lang="en-US" dirty="0" smtClean="0"/>
              <a:t>stomach, and </a:t>
            </a:r>
            <a:r>
              <a:rPr lang="en-US" dirty="0"/>
              <a:t>pancreas</a:t>
            </a:r>
            <a:r>
              <a:rPr lang="en-US" dirty="0" smtClean="0"/>
              <a:t>.</a:t>
            </a:r>
          </a:p>
          <a:p>
            <a:pPr>
              <a:lnSpc>
                <a:spcPts val="4200"/>
              </a:lnSpc>
            </a:pPr>
            <a:r>
              <a:rPr lang="en-US" dirty="0" err="1"/>
              <a:t>Somatostatin</a:t>
            </a:r>
            <a:r>
              <a:rPr lang="en-US" dirty="0"/>
              <a:t> not only inhibits the release of GH </a:t>
            </a:r>
            <a:r>
              <a:rPr lang="en-US" dirty="0" smtClean="0"/>
              <a:t>but also </a:t>
            </a:r>
            <a:r>
              <a:rPr lang="en-US" dirty="0"/>
              <a:t>that of insulin, glucagon, and </a:t>
            </a:r>
            <a:r>
              <a:rPr lang="en-US" dirty="0" smtClean="0"/>
              <a:t>gastrin.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3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Pharmacotherapy of GH excess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582" y="1438608"/>
            <a:ext cx="8477250" cy="49815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Treatment options </a:t>
            </a:r>
            <a:r>
              <a:rPr lang="en-US" dirty="0"/>
              <a:t>in gigantism/acromegaly </a:t>
            </a:r>
            <a:r>
              <a:rPr lang="en-US" dirty="0" smtClean="0"/>
              <a:t>include: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transphenoidal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surgery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r</a:t>
            </a:r>
            <a:r>
              <a:rPr lang="en-US" sz="2800" dirty="0" smtClean="0"/>
              <a:t>adiation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drugs </a:t>
            </a:r>
            <a:r>
              <a:rPr lang="en-US" sz="2800" dirty="0"/>
              <a:t>that inhibit GH </a:t>
            </a:r>
            <a:r>
              <a:rPr lang="en-US" sz="2800" dirty="0" smtClean="0"/>
              <a:t>secretion or </a:t>
            </a:r>
            <a:r>
              <a:rPr lang="en-US" sz="2800" dirty="0"/>
              <a:t>action. </a:t>
            </a:r>
            <a:endParaRPr lang="en-US" sz="2800" dirty="0" smtClean="0"/>
          </a:p>
          <a:p>
            <a:pPr marL="1258888" lvl="2" indent="-34448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err="1" smtClean="0"/>
              <a:t>Somatostatin</a:t>
            </a:r>
            <a:r>
              <a:rPr lang="en-US" sz="2600" dirty="0" smtClean="0"/>
              <a:t> analogs</a:t>
            </a:r>
          </a:p>
          <a:p>
            <a:pPr marL="1258888" lvl="2" indent="-34448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GH receptor antagonist (</a:t>
            </a:r>
            <a:r>
              <a:rPr lang="en-US" sz="2600" dirty="0" err="1" smtClean="0"/>
              <a:t>pegvisomant</a:t>
            </a:r>
            <a:r>
              <a:rPr lang="en-US" sz="2600" dirty="0" smtClean="0"/>
              <a:t>)</a:t>
            </a:r>
          </a:p>
          <a:p>
            <a:pPr marL="1258888" lvl="2" indent="-344488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DA agonists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9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Somatostatin</a:t>
            </a:r>
            <a:r>
              <a:rPr lang="en-US" dirty="0" smtClean="0"/>
              <a:t> (SST) analogs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development of </a:t>
            </a:r>
            <a:r>
              <a:rPr lang="en-US" dirty="0" smtClean="0"/>
              <a:t>synthetic analogs </a:t>
            </a:r>
            <a:r>
              <a:rPr lang="en-US" dirty="0"/>
              <a:t>of </a:t>
            </a:r>
            <a:r>
              <a:rPr lang="en-US" dirty="0" smtClean="0"/>
              <a:t>SST revolutionized </a:t>
            </a:r>
            <a:r>
              <a:rPr lang="en-US" dirty="0"/>
              <a:t>the </a:t>
            </a:r>
            <a:r>
              <a:rPr lang="en-US" dirty="0" smtClean="0"/>
              <a:t>medical treatment </a:t>
            </a:r>
            <a:r>
              <a:rPr lang="en-US" dirty="0"/>
              <a:t>of </a:t>
            </a:r>
            <a:r>
              <a:rPr lang="en-US" dirty="0" smtClean="0"/>
              <a:t>acromegaly.</a:t>
            </a:r>
          </a:p>
          <a:p>
            <a:pPr>
              <a:lnSpc>
                <a:spcPct val="150000"/>
              </a:lnSpc>
            </a:pPr>
            <a:r>
              <a:rPr lang="en-US" dirty="0"/>
              <a:t>G</a:t>
            </a:r>
            <a:r>
              <a:rPr lang="en-US" dirty="0" smtClean="0"/>
              <a:t>oal </a:t>
            </a:r>
            <a:r>
              <a:rPr lang="en-US" dirty="0"/>
              <a:t>of treatment </a:t>
            </a:r>
            <a:r>
              <a:rPr lang="en-US" dirty="0" smtClean="0"/>
              <a:t>is to </a:t>
            </a:r>
            <a:r>
              <a:rPr lang="en-US" dirty="0"/>
              <a:t>decrease GH levels to &lt;2.5 </a:t>
            </a:r>
            <a:r>
              <a:rPr lang="en-US" dirty="0" err="1"/>
              <a:t>ng</a:t>
            </a:r>
            <a:r>
              <a:rPr lang="en-US" dirty="0"/>
              <a:t>/mL after an oral </a:t>
            </a:r>
            <a:r>
              <a:rPr lang="en-US" dirty="0" smtClean="0"/>
              <a:t>glucose tolerance test </a:t>
            </a:r>
            <a:r>
              <a:rPr lang="en-US" dirty="0"/>
              <a:t>and to bring IGF-1 levels to within </a:t>
            </a:r>
            <a:r>
              <a:rPr lang="en-US" dirty="0" smtClean="0"/>
              <a:t>the normal </a:t>
            </a:r>
            <a:r>
              <a:rPr lang="en-US" dirty="0"/>
              <a:t>range for age and sex.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0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Somatostatin</a:t>
            </a:r>
            <a:r>
              <a:rPr lang="en-US" dirty="0" smtClean="0"/>
              <a:t> analogs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180" y="1482864"/>
            <a:ext cx="8629650" cy="5078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Octreotide</a:t>
            </a:r>
            <a:r>
              <a:rPr lang="en-US" dirty="0" smtClean="0"/>
              <a:t> and </a:t>
            </a:r>
            <a:r>
              <a:rPr lang="en-US" b="1" dirty="0" err="1" smtClean="0"/>
              <a:t>lanreotide</a:t>
            </a:r>
            <a:r>
              <a:rPr lang="en-US" dirty="0" smtClean="0"/>
              <a:t> are the two widely used synthetic </a:t>
            </a:r>
            <a:r>
              <a:rPr lang="en-US" dirty="0"/>
              <a:t>analogs of </a:t>
            </a:r>
            <a:r>
              <a:rPr lang="en-US" dirty="0" err="1"/>
              <a:t>somatostatin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Their half-lives are longer than that of the natural </a:t>
            </a:r>
            <a:r>
              <a:rPr lang="en-US" dirty="0" smtClean="0"/>
              <a:t>compound (for </a:t>
            </a:r>
            <a:r>
              <a:rPr lang="en-US" dirty="0" err="1" smtClean="0"/>
              <a:t>octreotide</a:t>
            </a:r>
            <a:r>
              <a:rPr lang="en-US" dirty="0" smtClean="0"/>
              <a:t>: t</a:t>
            </a:r>
            <a:r>
              <a:rPr lang="en-US" baseline="-25000" dirty="0" smtClean="0"/>
              <a:t>1/2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∽ </a:t>
            </a:r>
            <a:r>
              <a:rPr lang="en-US" dirty="0" smtClean="0">
                <a:ea typeface="Microsoft YaHei UI" panose="020B0503020204020204" pitchFamily="34" charset="-122"/>
              </a:rPr>
              <a:t>90 minutes, duration of action 12 hours)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 smtClean="0"/>
              <a:t>epot </a:t>
            </a:r>
            <a:r>
              <a:rPr lang="en-US" dirty="0"/>
              <a:t>formulations are available, allowing for administration </a:t>
            </a:r>
            <a:r>
              <a:rPr lang="en-US" dirty="0" smtClean="0"/>
              <a:t>once every </a:t>
            </a:r>
            <a:r>
              <a:rPr lang="en-US" dirty="0"/>
              <a:t>4 </a:t>
            </a:r>
            <a:r>
              <a:rPr lang="en-US" dirty="0" smtClean="0"/>
              <a:t>weeks.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7494</TotalTime>
  <Words>2196</Words>
  <Application>Microsoft Office PowerPoint</Application>
  <PresentationFormat>On-screen Show (4:3)</PresentationFormat>
  <Paragraphs>288</Paragraphs>
  <Slides>43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Microsoft YaHei UI</vt:lpstr>
      <vt:lpstr>Arial</vt:lpstr>
      <vt:lpstr>Calibri</vt:lpstr>
      <vt:lpstr>Corbel</vt:lpstr>
      <vt:lpstr>Wingdings</vt:lpstr>
      <vt:lpstr>Office Theme</vt:lpstr>
      <vt:lpstr>Pharmacology of the pituitary hormones</vt:lpstr>
      <vt:lpstr>Contents</vt:lpstr>
      <vt:lpstr>Introduction</vt:lpstr>
      <vt:lpstr>Growth hormone (GH)</vt:lpstr>
      <vt:lpstr>Growth hormone (GH)</vt:lpstr>
      <vt:lpstr>Somatostatin (SST, GH-inhibiting hormone)</vt:lpstr>
      <vt:lpstr>Pharmacotherapy of GH excess</vt:lpstr>
      <vt:lpstr>Somatostatin (SST) analogs</vt:lpstr>
      <vt:lpstr>Somatostatin analogs</vt:lpstr>
      <vt:lpstr>Somatostatin analogs</vt:lpstr>
      <vt:lpstr>Somatostatin analogs</vt:lpstr>
      <vt:lpstr>Somatostatin analogs</vt:lpstr>
      <vt:lpstr>GH antagonists</vt:lpstr>
      <vt:lpstr>Therapy of GH deficiency</vt:lpstr>
      <vt:lpstr>Therapy of GH deficiency</vt:lpstr>
      <vt:lpstr>Recombinant GH</vt:lpstr>
      <vt:lpstr>Recombinant GH</vt:lpstr>
      <vt:lpstr>Recombinant GH</vt:lpstr>
      <vt:lpstr>Recombinant GH</vt:lpstr>
      <vt:lpstr>Recombinant GH</vt:lpstr>
      <vt:lpstr>Insulin-like Growth Factor 1 (IGF-1)</vt:lpstr>
      <vt:lpstr>Insulin-like Growth Factor 1 (IGF-1)</vt:lpstr>
      <vt:lpstr>Prolactin</vt:lpstr>
      <vt:lpstr>Prolactin</vt:lpstr>
      <vt:lpstr>Therapy of prolactin excess </vt:lpstr>
      <vt:lpstr>Dopamine receptor agonists</vt:lpstr>
      <vt:lpstr>DA receptor agonists - Bromocriptine</vt:lpstr>
      <vt:lpstr>DA receptor agonists - Bromocriptine</vt:lpstr>
      <vt:lpstr>DA receptor agonists - Cabergoline</vt:lpstr>
      <vt:lpstr>DA receptor agonists - Cabergoline</vt:lpstr>
      <vt:lpstr>Antidiuretic hormone (ADH)</vt:lpstr>
      <vt:lpstr>Antidiuretic hormone (ADH)</vt:lpstr>
      <vt:lpstr>Central diabetes insipidus (DI)</vt:lpstr>
      <vt:lpstr>Nephrogenic diabetes insipidus (DI)</vt:lpstr>
      <vt:lpstr>PowerPoint Presentation</vt:lpstr>
      <vt:lpstr>Antidiuretic peptides (agonists)</vt:lpstr>
      <vt:lpstr>Antidiuretic peptides (agonists)</vt:lpstr>
      <vt:lpstr>Antidiuretic peptides (agonists)</vt:lpstr>
      <vt:lpstr>Antidiuretic peptides (agonists)</vt:lpstr>
      <vt:lpstr>SIADH</vt:lpstr>
      <vt:lpstr>SIADH</vt:lpstr>
      <vt:lpstr>SIADH</vt:lpstr>
      <vt:lpstr>Vasopressin receptor antagonists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</cp:lastModifiedBy>
  <cp:revision>141</cp:revision>
  <dcterms:created xsi:type="dcterms:W3CDTF">2020-11-06T19:22:37Z</dcterms:created>
  <dcterms:modified xsi:type="dcterms:W3CDTF">2020-11-21T16:09:26Z</dcterms:modified>
</cp:coreProperties>
</file>